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0"/>
  </p:handoutMasterIdLst>
  <p:sldIdLst>
    <p:sldId id="256" r:id="rId2"/>
    <p:sldId id="257" r:id="rId3"/>
    <p:sldId id="258" r:id="rId4"/>
    <p:sldId id="259" r:id="rId5"/>
    <p:sldId id="343" r:id="rId6"/>
    <p:sldId id="345" r:id="rId7"/>
    <p:sldId id="261" r:id="rId8"/>
    <p:sldId id="263" r:id="rId9"/>
    <p:sldId id="265" r:id="rId10"/>
    <p:sldId id="267" r:id="rId11"/>
    <p:sldId id="269" r:id="rId12"/>
    <p:sldId id="271" r:id="rId13"/>
    <p:sldId id="349" r:id="rId14"/>
    <p:sldId id="350" r:id="rId15"/>
    <p:sldId id="351" r:id="rId16"/>
    <p:sldId id="352" r:id="rId17"/>
    <p:sldId id="353" r:id="rId18"/>
    <p:sldId id="273" r:id="rId19"/>
    <p:sldId id="275" r:id="rId20"/>
    <p:sldId id="276" r:id="rId21"/>
    <p:sldId id="277" r:id="rId22"/>
    <p:sldId id="279" r:id="rId23"/>
    <p:sldId id="281" r:id="rId24"/>
    <p:sldId id="283" r:id="rId25"/>
    <p:sldId id="285" r:id="rId26"/>
    <p:sldId id="287" r:id="rId27"/>
    <p:sldId id="289" r:id="rId28"/>
    <p:sldId id="291" r:id="rId29"/>
    <p:sldId id="293" r:id="rId30"/>
    <p:sldId id="295" r:id="rId31"/>
    <p:sldId id="297" r:id="rId32"/>
    <p:sldId id="299" r:id="rId33"/>
    <p:sldId id="301" r:id="rId34"/>
    <p:sldId id="303" r:id="rId35"/>
    <p:sldId id="327" r:id="rId36"/>
    <p:sldId id="347" r:id="rId37"/>
    <p:sldId id="305" r:id="rId38"/>
    <p:sldId id="307" r:id="rId39"/>
    <p:sldId id="309" r:id="rId40"/>
    <p:sldId id="311" r:id="rId41"/>
    <p:sldId id="313" r:id="rId42"/>
    <p:sldId id="315" r:id="rId43"/>
    <p:sldId id="317" r:id="rId44"/>
    <p:sldId id="319" r:id="rId45"/>
    <p:sldId id="321" r:id="rId46"/>
    <p:sldId id="323" r:id="rId47"/>
    <p:sldId id="325" r:id="rId48"/>
    <p:sldId id="32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72115B-8D8D-4D1A-AE1B-D516D6316A03}" type="datetimeFigureOut">
              <a:rPr lang="en-AU" smtClean="0"/>
              <a:t>9/12/2011</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67CB4E-8C43-4E10-A092-9F9FCD96F537}" type="slidenum">
              <a:rPr lang="en-AU" smtClean="0"/>
              <a:t>‹#›</a:t>
            </a:fld>
            <a:endParaRPr lang="en-AU"/>
          </a:p>
        </p:txBody>
      </p:sp>
    </p:spTree>
    <p:extLst>
      <p:ext uri="{BB962C8B-B14F-4D97-AF65-F5344CB8AC3E}">
        <p14:creationId xmlns:p14="http://schemas.microsoft.com/office/powerpoint/2010/main" val="5162995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12/9/2011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12/9/2011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12/9/2011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12/9/2011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12/9/2011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12/9/2011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12/9/2011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12/9/2011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12/9/2011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txBody>
          <a:bodyPr>
            <a:normAutofit fontScale="92500" lnSpcReduction="10000"/>
          </a:bodyPr>
          <a:lstStyle/>
          <a:p>
            <a:pPr algn="ctr"/>
            <a:r>
              <a:rPr lang="en-AU" sz="4400" b="1" dirty="0" smtClean="0">
                <a:latin typeface="Times New Roman" pitchFamily="18" charset="0"/>
                <a:cs typeface="Times New Roman" pitchFamily="18" charset="0"/>
              </a:rPr>
              <a:t>KTBA/SECP</a:t>
            </a:r>
          </a:p>
          <a:p>
            <a:pPr algn="ctr"/>
            <a:r>
              <a:rPr lang="en-AU" sz="4400" b="1" dirty="0" smtClean="0">
                <a:latin typeface="Times New Roman" pitchFamily="18" charset="0"/>
                <a:cs typeface="Times New Roman" pitchFamily="18" charset="0"/>
              </a:rPr>
              <a:t>Workshop on Corporate Laws.</a:t>
            </a:r>
          </a:p>
          <a:p>
            <a:pPr algn="ctr"/>
            <a:r>
              <a:rPr lang="en-AU" sz="4400" b="1" dirty="0" smtClean="0">
                <a:latin typeface="Times New Roman" pitchFamily="18" charset="0"/>
                <a:cs typeface="Times New Roman" pitchFamily="18" charset="0"/>
              </a:rPr>
              <a:t>SPEAKER</a:t>
            </a:r>
          </a:p>
          <a:p>
            <a:pPr algn="ctr"/>
            <a:r>
              <a:rPr lang="en-AU" sz="4400" b="1" dirty="0" smtClean="0">
                <a:latin typeface="Times New Roman" pitchFamily="18" charset="0"/>
                <a:cs typeface="Times New Roman" pitchFamily="18" charset="0"/>
              </a:rPr>
              <a:t>RAHAT AZIZ</a:t>
            </a:r>
          </a:p>
          <a:p>
            <a:pPr algn="ctr"/>
            <a:r>
              <a:rPr lang="en-AU" sz="4400" b="1" dirty="0" smtClean="0">
                <a:latin typeface="Times New Roman" pitchFamily="18" charset="0"/>
                <a:cs typeface="Times New Roman" pitchFamily="18" charset="0"/>
              </a:rPr>
              <a:t>ON</a:t>
            </a:r>
          </a:p>
          <a:p>
            <a:pPr algn="ctr"/>
            <a:r>
              <a:rPr lang="en-AU" sz="4400" b="1" dirty="0" smtClean="0">
                <a:latin typeface="Times New Roman" pitchFamily="18" charset="0"/>
                <a:cs typeface="Times New Roman" pitchFamily="18" charset="0"/>
              </a:rPr>
              <a:t>Compliance of Listing Regulation</a:t>
            </a:r>
          </a:p>
          <a:p>
            <a:pPr algn="ctr"/>
            <a:r>
              <a:rPr lang="en-AU" sz="4400" b="1" dirty="0" smtClean="0">
                <a:latin typeface="Times New Roman" pitchFamily="18" charset="0"/>
                <a:cs typeface="Times New Roman" pitchFamily="18" charset="0"/>
              </a:rPr>
              <a:t>&amp;</a:t>
            </a:r>
          </a:p>
          <a:p>
            <a:pPr algn="ctr"/>
            <a:r>
              <a:rPr lang="en-AU" sz="4400" b="1" dirty="0" smtClean="0">
                <a:latin typeface="Times New Roman" pitchFamily="18" charset="0"/>
                <a:cs typeface="Times New Roman" pitchFamily="18" charset="0"/>
              </a:rPr>
              <a:t>Procedure for Members Voluntary</a:t>
            </a:r>
          </a:p>
          <a:p>
            <a:pPr algn="ctr"/>
            <a:r>
              <a:rPr lang="en-AU" sz="4400" b="1" dirty="0" smtClean="0">
                <a:latin typeface="Times New Roman" pitchFamily="18" charset="0"/>
                <a:cs typeface="Times New Roman" pitchFamily="18" charset="0"/>
              </a:rPr>
              <a:t>Winding Up</a:t>
            </a:r>
            <a:endParaRPr lang="en-A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176889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a:latin typeface="Times New Roman" pitchFamily="18" charset="0"/>
                <a:cs typeface="Times New Roman" pitchFamily="18" charset="0"/>
              </a:rPr>
              <a:t>PRE/DURING LISTING REGULATION COMPLIANCE</a:t>
            </a:r>
          </a:p>
          <a:p>
            <a:pPr marL="0" indent="0">
              <a:buNone/>
            </a:pPr>
            <a:r>
              <a:rPr lang="en-AU" b="1" u="sng" dirty="0" smtClean="0">
                <a:latin typeface="Times New Roman" pitchFamily="18" charset="0"/>
                <a:cs typeface="Times New Roman" pitchFamily="18" charset="0"/>
              </a:rPr>
              <a:t>CONSENTS:</a:t>
            </a:r>
          </a:p>
          <a:p>
            <a:pPr marL="0" indent="0">
              <a:buNone/>
            </a:pPr>
            <a:endParaRPr lang="en-AU" dirty="0" smtClean="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Underwriters.</a:t>
            </a:r>
          </a:p>
          <a:p>
            <a:pPr>
              <a:buFont typeface="Arial" pitchFamily="34" charset="0"/>
              <a:buChar char="•"/>
            </a:pPr>
            <a:r>
              <a:rPr lang="en-AU" sz="2400" b="1" dirty="0" smtClean="0">
                <a:latin typeface="Times New Roman" pitchFamily="18" charset="0"/>
                <a:cs typeface="Times New Roman" pitchFamily="18" charset="0"/>
              </a:rPr>
              <a:t>Bankers.</a:t>
            </a:r>
          </a:p>
          <a:p>
            <a:pPr>
              <a:buFont typeface="Arial" pitchFamily="34" charset="0"/>
              <a:buChar char="•"/>
            </a:pPr>
            <a:r>
              <a:rPr lang="en-AU" sz="2400" b="1" dirty="0" smtClean="0">
                <a:latin typeface="Times New Roman" pitchFamily="18" charset="0"/>
                <a:cs typeface="Times New Roman" pitchFamily="18" charset="0"/>
              </a:rPr>
              <a:t>Directors.</a:t>
            </a:r>
          </a:p>
          <a:p>
            <a:pPr>
              <a:buFont typeface="Arial" pitchFamily="34" charset="0"/>
              <a:buChar char="•"/>
            </a:pPr>
            <a:r>
              <a:rPr lang="en-AU" sz="2400" b="1" dirty="0" smtClean="0">
                <a:latin typeface="Times New Roman" pitchFamily="18" charset="0"/>
                <a:cs typeface="Times New Roman" pitchFamily="18" charset="0"/>
              </a:rPr>
              <a:t>Chief Executive</a:t>
            </a:r>
          </a:p>
          <a:p>
            <a:pPr>
              <a:buFont typeface="Arial" pitchFamily="34" charset="0"/>
              <a:buChar char="•"/>
            </a:pPr>
            <a:r>
              <a:rPr lang="en-AU" sz="2400" b="1" dirty="0" smtClean="0">
                <a:latin typeface="Times New Roman" pitchFamily="18" charset="0"/>
                <a:cs typeface="Times New Roman" pitchFamily="18" charset="0"/>
              </a:rPr>
              <a:t>Secretary.</a:t>
            </a:r>
          </a:p>
          <a:p>
            <a:pPr>
              <a:buFont typeface="Arial" pitchFamily="34" charset="0"/>
              <a:buChar char="•"/>
            </a:pPr>
            <a:r>
              <a:rPr lang="en-AU" sz="2400" b="1" dirty="0" smtClean="0">
                <a:latin typeface="Times New Roman" pitchFamily="18" charset="0"/>
                <a:cs typeface="Times New Roman" pitchFamily="18" charset="0"/>
              </a:rPr>
              <a:t>Ballotters.</a:t>
            </a:r>
          </a:p>
          <a:p>
            <a:pPr>
              <a:buFont typeface="Arial" pitchFamily="34" charset="0"/>
              <a:buChar char="•"/>
            </a:pPr>
            <a:r>
              <a:rPr lang="en-AU" sz="2400" b="1" dirty="0" smtClean="0">
                <a:latin typeface="Times New Roman" pitchFamily="18" charset="0"/>
                <a:cs typeface="Times New Roman" pitchFamily="18" charset="0"/>
              </a:rPr>
              <a:t>Experts – if any.</a:t>
            </a:r>
          </a:p>
        </p:txBody>
      </p:sp>
    </p:spTree>
    <p:extLst>
      <p:ext uri="{BB962C8B-B14F-4D97-AF65-F5344CB8AC3E}">
        <p14:creationId xmlns:p14="http://schemas.microsoft.com/office/powerpoint/2010/main" val="2935780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a:latin typeface="Times New Roman" pitchFamily="18" charset="0"/>
                <a:cs typeface="Times New Roman" pitchFamily="18" charset="0"/>
              </a:rPr>
              <a:t>PRE/DURING LISTING REGULATION COMPLIANCE</a:t>
            </a:r>
          </a:p>
          <a:p>
            <a:pPr marL="0" indent="0">
              <a:buNone/>
            </a:pPr>
            <a:r>
              <a:rPr lang="en-AU" b="1" u="sng" dirty="0" smtClean="0">
                <a:latin typeface="Times New Roman" pitchFamily="18" charset="0"/>
                <a:cs typeface="Times New Roman" pitchFamily="18" charset="0"/>
              </a:rPr>
              <a:t>MATERIAL CONTRACTS:</a:t>
            </a:r>
          </a:p>
          <a:p>
            <a:pPr marL="0" indent="0">
              <a:buNone/>
            </a:pPr>
            <a:endParaRPr lang="en-AU" dirty="0" smtClean="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Certified copies of the agreement with Managing, Selling, Agents, Managing &amp; Technical Directors.</a:t>
            </a:r>
          </a:p>
          <a:p>
            <a:pPr>
              <a:buFont typeface="Arial" pitchFamily="34" charset="0"/>
              <a:buChar char="•"/>
            </a:pPr>
            <a:r>
              <a:rPr lang="en-AU" sz="2400" b="1" dirty="0" smtClean="0">
                <a:latin typeface="Times New Roman" pitchFamily="18" charset="0"/>
                <a:cs typeface="Times New Roman" pitchFamily="18" charset="0"/>
              </a:rPr>
              <a:t>Certified copies of the agreement with vendors, underwriters &amp; Brokers.</a:t>
            </a:r>
          </a:p>
          <a:p>
            <a:pPr>
              <a:buFont typeface="Arial" pitchFamily="34" charset="0"/>
              <a:buChar char="•"/>
            </a:pPr>
            <a:r>
              <a:rPr lang="en-AU" sz="2400" b="1" dirty="0" smtClean="0">
                <a:latin typeface="Times New Roman" pitchFamily="18" charset="0"/>
                <a:cs typeface="Times New Roman" pitchFamily="18" charset="0"/>
              </a:rPr>
              <a:t>Certified copies of the agreement with DFI &amp; financial institution.</a:t>
            </a:r>
          </a:p>
          <a:p>
            <a:pPr>
              <a:buFont typeface="Arial" pitchFamily="34" charset="0"/>
              <a:buChar char="•"/>
            </a:pPr>
            <a:r>
              <a:rPr lang="en-AU" sz="2400" b="1" dirty="0" smtClean="0">
                <a:latin typeface="Times New Roman" pitchFamily="18" charset="0"/>
                <a:cs typeface="Times New Roman" pitchFamily="18" charset="0"/>
              </a:rPr>
              <a:t>Copies of the title deeds of land.</a:t>
            </a:r>
          </a:p>
          <a:p>
            <a:pPr>
              <a:buFont typeface="Arial" pitchFamily="34" charset="0"/>
              <a:buChar char="•"/>
            </a:pPr>
            <a:r>
              <a:rPr lang="en-AU" sz="2400" b="1" dirty="0" smtClean="0">
                <a:latin typeface="Times New Roman" pitchFamily="18" charset="0"/>
                <a:cs typeface="Times New Roman" pitchFamily="18" charset="0"/>
              </a:rPr>
              <a:t>Copies of Government license &amp; NOC.</a:t>
            </a:r>
          </a:p>
          <a:p>
            <a:pPr>
              <a:buFont typeface="Arial" pitchFamily="34" charset="0"/>
              <a:buChar char="•"/>
            </a:pPr>
            <a:r>
              <a:rPr lang="en-AU" sz="2400" b="1" dirty="0" smtClean="0">
                <a:latin typeface="Times New Roman" pitchFamily="18" charset="0"/>
                <a:cs typeface="Times New Roman" pitchFamily="18" charset="0"/>
              </a:rPr>
              <a:t>Agreement with lead Manager &amp; Book runners.</a:t>
            </a:r>
          </a:p>
        </p:txBody>
      </p:sp>
    </p:spTree>
    <p:extLst>
      <p:ext uri="{BB962C8B-B14F-4D97-AF65-F5344CB8AC3E}">
        <p14:creationId xmlns:p14="http://schemas.microsoft.com/office/powerpoint/2010/main" val="1585015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a:latin typeface="Times New Roman" pitchFamily="18" charset="0"/>
                <a:cs typeface="Times New Roman" pitchFamily="18" charset="0"/>
              </a:rPr>
              <a:t>PRE/DURING LISTING REGULATION COMPLIANCE</a:t>
            </a:r>
            <a:endParaRPr lang="en-AU" b="1" u="sng" dirty="0" smtClean="0">
              <a:latin typeface="Times New Roman" pitchFamily="18" charset="0"/>
              <a:cs typeface="Times New Roman" pitchFamily="18" charset="0"/>
            </a:endParaRPr>
          </a:p>
          <a:p>
            <a:pPr marL="0" indent="0">
              <a:buNone/>
            </a:pPr>
            <a:r>
              <a:rPr lang="en-AU" b="1" u="sng" dirty="0" smtClean="0">
                <a:latin typeface="Times New Roman" pitchFamily="18" charset="0"/>
                <a:cs typeface="Times New Roman" pitchFamily="18" charset="0"/>
              </a:rPr>
              <a:t>FEE:</a:t>
            </a:r>
          </a:p>
          <a:p>
            <a:pPr marL="0" indent="0">
              <a:buNone/>
            </a:pPr>
            <a:endParaRPr lang="en-AU"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	As per Regulation 32</a:t>
            </a:r>
          </a:p>
          <a:p>
            <a:pPr marL="0" indent="0">
              <a:buNone/>
            </a:pPr>
            <a:endParaRPr lang="en-AU" sz="2400" b="1" dirty="0" smtClean="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Initial Listing Fee.</a:t>
            </a:r>
          </a:p>
          <a:p>
            <a:pPr>
              <a:buFont typeface="Arial" pitchFamily="34" charset="0"/>
              <a:buChar char="•"/>
            </a:pPr>
            <a:r>
              <a:rPr lang="en-AU" sz="2400" b="1" dirty="0" smtClean="0">
                <a:latin typeface="Times New Roman" pitchFamily="18" charset="0"/>
                <a:cs typeface="Times New Roman" pitchFamily="18" charset="0"/>
              </a:rPr>
              <a:t>Annual Listing Fee.</a:t>
            </a:r>
          </a:p>
          <a:p>
            <a:pPr>
              <a:buFont typeface="Arial" pitchFamily="34" charset="0"/>
              <a:buChar char="•"/>
            </a:pPr>
            <a:r>
              <a:rPr lang="en-AU" sz="2400" b="1" dirty="0" smtClean="0">
                <a:latin typeface="Times New Roman" pitchFamily="18" charset="0"/>
                <a:cs typeface="Times New Roman" pitchFamily="18" charset="0"/>
              </a:rPr>
              <a:t>Services Charges.</a:t>
            </a:r>
          </a:p>
        </p:txBody>
      </p:sp>
    </p:spTree>
    <p:extLst>
      <p:ext uri="{BB962C8B-B14F-4D97-AF65-F5344CB8AC3E}">
        <p14:creationId xmlns:p14="http://schemas.microsoft.com/office/powerpoint/2010/main" val="336019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7"/>
          <p:cNvSpPr>
            <a:spLocks noGrp="1" noRot="1" noChangeArrowheads="1"/>
          </p:cNvSpPr>
          <p:nvPr>
            <p:ph type="title"/>
          </p:nvPr>
        </p:nvSpPr>
        <p:spPr/>
        <p:txBody>
          <a:bodyPr/>
          <a:lstStyle/>
          <a:p>
            <a:pPr algn="l" eaLnBrk="1" hangingPunct="1">
              <a:defRPr/>
            </a:pPr>
            <a:r>
              <a:rPr lang="en-US" sz="4000" dirty="0" smtClean="0">
                <a:latin typeface="Times New Roman" pitchFamily="18" charset="0"/>
                <a:cs typeface="Times New Roman" pitchFamily="18" charset="0"/>
              </a:rPr>
              <a:t>BRIEF ABOUT BOOK-BUILDIN</a:t>
            </a:r>
            <a:r>
              <a:rPr lang="en-US" sz="4000" dirty="0" smtClean="0"/>
              <a:t>G </a:t>
            </a:r>
          </a:p>
        </p:txBody>
      </p:sp>
      <p:sp>
        <p:nvSpPr>
          <p:cNvPr id="5128" name="Rectangle 8"/>
          <p:cNvSpPr>
            <a:spLocks noGrp="1" noChangeArrowheads="1"/>
          </p:cNvSpPr>
          <p:nvPr>
            <p:ph type="body" idx="1"/>
          </p:nvPr>
        </p:nvSpPr>
        <p:spPr/>
        <p:txBody>
          <a:bodyPr/>
          <a:lstStyle/>
          <a:p>
            <a:pPr algn="just" eaLnBrk="1" hangingPunct="1">
              <a:buFont typeface="Wingdings" pitchFamily="2" charset="2"/>
              <a:buNone/>
              <a:defRPr/>
            </a:pPr>
            <a:r>
              <a:rPr lang="en-US" sz="2800" dirty="0" smtClean="0"/>
              <a:t>	</a:t>
            </a:r>
            <a:r>
              <a:rPr lang="en-US" sz="2800" dirty="0" smtClean="0">
                <a:latin typeface="Times New Roman" pitchFamily="18" charset="0"/>
                <a:cs typeface="Times New Roman" pitchFamily="18" charset="0"/>
              </a:rPr>
              <a:t>Book-Building is a process used by companies raising capital through Public Offerings. It is the practical mechanism for the quick and efficient management of public offerings. </a:t>
            </a:r>
          </a:p>
          <a:p>
            <a:pPr eaLnBrk="1" hangingPunct="1">
              <a:buFont typeface="Wingdings" pitchFamily="2" charset="2"/>
              <a:buNone/>
              <a:defRPr/>
            </a:pPr>
            <a:r>
              <a:rPr lang="en-US" sz="2800" dirty="0" smtClean="0">
                <a:latin typeface="Times New Roman" pitchFamily="18" charset="0"/>
                <a:cs typeface="Times New Roman" pitchFamily="18" charset="0"/>
              </a:rPr>
              <a:t>	</a:t>
            </a:r>
          </a:p>
          <a:p>
            <a:pPr algn="just" eaLnBrk="1" hangingPunct="1">
              <a:buFont typeface="Wingdings" pitchFamily="2" charset="2"/>
              <a:buNone/>
              <a:defRPr/>
            </a:pPr>
            <a:r>
              <a:rPr lang="en-US" sz="2800" dirty="0" smtClean="0">
                <a:latin typeface="Times New Roman" pitchFamily="18" charset="0"/>
                <a:cs typeface="Times New Roman" pitchFamily="18" charset="0"/>
              </a:rPr>
              <a:t>	In general, it is an innovative method of marketing securities involving price determination and quantum of securities on the basis of the demand from the prospective shareholders.</a:t>
            </a:r>
          </a:p>
        </p:txBody>
      </p:sp>
    </p:spTree>
    <p:extLst>
      <p:ext uri="{BB962C8B-B14F-4D97-AF65-F5344CB8AC3E}">
        <p14:creationId xmlns:p14="http://schemas.microsoft.com/office/powerpoint/2010/main" val="3825671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Rot="1" noChangeArrowheads="1"/>
          </p:cNvSpPr>
          <p:nvPr>
            <p:ph type="title"/>
          </p:nvPr>
        </p:nvSpPr>
        <p:spPr/>
        <p:txBody>
          <a:bodyPr/>
          <a:lstStyle/>
          <a:p>
            <a:pPr algn="l" eaLnBrk="1" hangingPunct="1">
              <a:defRPr/>
            </a:pPr>
            <a:r>
              <a:rPr lang="en-US" sz="4000" dirty="0" smtClean="0">
                <a:latin typeface="Times New Roman" pitchFamily="18" charset="0"/>
                <a:cs typeface="Times New Roman" pitchFamily="18" charset="0"/>
              </a:rPr>
              <a:t>DEFINITION:</a:t>
            </a:r>
          </a:p>
        </p:txBody>
      </p:sp>
      <p:sp>
        <p:nvSpPr>
          <p:cNvPr id="13317" name="Rectangle 5"/>
          <p:cNvSpPr>
            <a:spLocks noGrp="1" noChangeArrowheads="1"/>
          </p:cNvSpPr>
          <p:nvPr>
            <p:ph type="body" idx="1"/>
          </p:nvPr>
        </p:nvSpPr>
        <p:spPr/>
        <p:txBody>
          <a:bodyPr/>
          <a:lstStyle/>
          <a:p>
            <a:pPr algn="just" eaLnBrk="1" hangingPunct="1">
              <a:buFont typeface="Wingdings" pitchFamily="2" charset="2"/>
              <a:buNone/>
              <a:defRPr/>
            </a:pPr>
            <a:r>
              <a:rPr lang="en-US" sz="2800" dirty="0" smtClean="0"/>
              <a:t>	</a:t>
            </a:r>
            <a:r>
              <a:rPr lang="en-US" sz="2800" dirty="0" smtClean="0">
                <a:latin typeface="Times New Roman" pitchFamily="18" charset="0"/>
                <a:cs typeface="Times New Roman" pitchFamily="18" charset="0"/>
              </a:rPr>
              <a:t>SECP guidelines defines </a:t>
            </a:r>
            <a:r>
              <a:rPr lang="en-US" sz="2800" b="1" dirty="0" smtClean="0">
                <a:latin typeface="Times New Roman" pitchFamily="18" charset="0"/>
                <a:cs typeface="Times New Roman" pitchFamily="18" charset="0"/>
              </a:rPr>
              <a:t>Book-Building</a:t>
            </a:r>
            <a:r>
              <a:rPr lang="en-US" sz="2800" dirty="0" smtClean="0">
                <a:latin typeface="Times New Roman" pitchFamily="18" charset="0"/>
                <a:cs typeface="Times New Roman" pitchFamily="18" charset="0"/>
              </a:rPr>
              <a:t> as                </a:t>
            </a:r>
            <a:r>
              <a:rPr lang="en-US" sz="2800" b="1" dirty="0" smtClean="0">
                <a:latin typeface="Times New Roman" pitchFamily="18" charset="0"/>
                <a:cs typeface="Times New Roman" pitchFamily="18" charset="0"/>
              </a:rPr>
              <a:t>“a mechanism of price determination through which indication of interest for investment in the shares offered by an issuer/</a:t>
            </a:r>
            <a:r>
              <a:rPr lang="en-US" sz="2800" b="1" dirty="0" err="1" smtClean="0">
                <a:latin typeface="Times New Roman" pitchFamily="18" charset="0"/>
                <a:cs typeface="Times New Roman" pitchFamily="18" charset="0"/>
              </a:rPr>
              <a:t>offeror</a:t>
            </a:r>
            <a:r>
              <a:rPr lang="en-US" sz="2800" b="1" dirty="0" smtClean="0">
                <a:latin typeface="Times New Roman" pitchFamily="18" charset="0"/>
                <a:cs typeface="Times New Roman" pitchFamily="18" charset="0"/>
              </a:rPr>
              <a:t> is collected from Institutional Investors and HNWI and a book is built which gives a picture of demand for the shares at different price levels. The strike price is determined based on the price at which demand for the share at the end of book building period is sufficient to raise the minimum capital required”.</a:t>
            </a:r>
            <a:r>
              <a:rPr lang="en-US" sz="28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250891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6" name="Rectangle 42"/>
          <p:cNvSpPr>
            <a:spLocks noGrp="1" noRot="1" noChangeArrowheads="1"/>
          </p:cNvSpPr>
          <p:nvPr>
            <p:ph type="title"/>
          </p:nvPr>
        </p:nvSpPr>
        <p:spPr>
          <a:xfrm>
            <a:off x="457200" y="381000"/>
            <a:ext cx="8229600" cy="685800"/>
          </a:xfrm>
        </p:spPr>
        <p:txBody>
          <a:bodyPr>
            <a:normAutofit fontScale="90000"/>
          </a:bodyPr>
          <a:lstStyle/>
          <a:p>
            <a:pPr algn="l" eaLnBrk="1" hangingPunct="1">
              <a:defRPr/>
            </a:pPr>
            <a:r>
              <a:rPr lang="en-US" sz="4000" dirty="0" smtClean="0">
                <a:latin typeface="Times New Roman" pitchFamily="18" charset="0"/>
                <a:cs typeface="Times New Roman" pitchFamily="18" charset="0"/>
              </a:rPr>
              <a:t>BOOK-BUILDING PROCESS</a:t>
            </a:r>
          </a:p>
        </p:txBody>
      </p:sp>
      <p:grpSp>
        <p:nvGrpSpPr>
          <p:cNvPr id="2" name="Organization Chart 13"/>
          <p:cNvGrpSpPr>
            <a:grpSpLocks/>
          </p:cNvGrpSpPr>
          <p:nvPr/>
        </p:nvGrpSpPr>
        <p:grpSpPr bwMode="auto">
          <a:xfrm>
            <a:off x="914400" y="1524000"/>
            <a:ext cx="7391400" cy="4876800"/>
            <a:chOff x="288" y="1017"/>
            <a:chExt cx="1799" cy="1156"/>
          </a:xfrm>
        </p:grpSpPr>
        <p:cxnSp>
          <p:nvCxnSpPr>
            <p:cNvPr id="1028" name="_s1028"/>
            <p:cNvCxnSpPr>
              <a:cxnSpLocks noChangeShapeType="1"/>
              <a:stCxn id="7" idx="0"/>
              <a:endCxn id="5" idx="2"/>
            </p:cNvCxnSpPr>
            <p:nvPr/>
          </p:nvCxnSpPr>
          <p:spPr bwMode="auto">
            <a:xfrm rot="16200000">
              <a:off x="1583" y="1810"/>
              <a:ext cx="145"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6" idx="0"/>
              <a:endCxn id="4" idx="2"/>
            </p:cNvCxnSpPr>
            <p:nvPr/>
          </p:nvCxnSpPr>
          <p:spPr bwMode="auto">
            <a:xfrm rot="16200000">
              <a:off x="648" y="1810"/>
              <a:ext cx="145"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5" idx="0"/>
              <a:endCxn id="3" idx="2"/>
            </p:cNvCxnSpPr>
            <p:nvPr/>
          </p:nvCxnSpPr>
          <p:spPr bwMode="auto">
            <a:xfrm rot="5400000" flipH="1">
              <a:off x="1348" y="1144"/>
              <a:ext cx="145" cy="468"/>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4" idx="0"/>
              <a:endCxn id="3" idx="2"/>
            </p:cNvCxnSpPr>
            <p:nvPr/>
          </p:nvCxnSpPr>
          <p:spPr bwMode="auto">
            <a:xfrm rot="16200000">
              <a:off x="881" y="1144"/>
              <a:ext cx="145" cy="467"/>
            </a:xfrm>
            <a:prstGeom prst="bentConnector3">
              <a:avLst>
                <a:gd name="adj1" fmla="val 189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1032"/>
            <p:cNvSpPr>
              <a:spLocks noChangeArrowheads="1"/>
            </p:cNvSpPr>
            <p:nvPr/>
          </p:nvSpPr>
          <p:spPr bwMode="auto">
            <a:xfrm>
              <a:off x="755" y="1017"/>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TOTAL PUBLIC ISSUE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rPr>
                <a:t>(i.e., net offer to the public)</a:t>
              </a:r>
            </a:p>
          </p:txBody>
        </p:sp>
        <p:sp>
          <p:nvSpPr>
            <p:cNvPr id="4" name="_s1033"/>
            <p:cNvSpPr>
              <a:spLocks noChangeArrowheads="1"/>
            </p:cNvSpPr>
            <p:nvPr/>
          </p:nvSpPr>
          <p:spPr bwMode="auto">
            <a:xfrm>
              <a:off x="288" y="145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BOOK BUILDING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METHOD</a:t>
              </a:r>
            </a:p>
          </p:txBody>
        </p:sp>
        <p:sp>
          <p:nvSpPr>
            <p:cNvPr id="5" name="_s1034"/>
            <p:cNvSpPr>
              <a:spLocks noChangeArrowheads="1"/>
            </p:cNvSpPr>
            <p:nvPr/>
          </p:nvSpPr>
          <p:spPr bwMode="auto">
            <a:xfrm>
              <a:off x="1223" y="145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FIXED PRICE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METHOD</a:t>
              </a:r>
            </a:p>
          </p:txBody>
        </p:sp>
        <p:sp>
          <p:nvSpPr>
            <p:cNvPr id="6" name="_s1035"/>
            <p:cNvSpPr>
              <a:spLocks noChangeArrowheads="1"/>
            </p:cNvSpPr>
            <p:nvPr/>
          </p:nvSpPr>
          <p:spPr bwMode="auto">
            <a:xfrm>
              <a:off x="508" y="1883"/>
              <a:ext cx="424" cy="290"/>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not more than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75%</a:t>
              </a: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of the total offer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shall be allocated to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institutional investors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and HNWI</a:t>
              </a:r>
            </a:p>
          </p:txBody>
        </p:sp>
        <p:sp>
          <p:nvSpPr>
            <p:cNvPr id="7" name="_s1036"/>
            <p:cNvSpPr>
              <a:spLocks noChangeArrowheads="1"/>
            </p:cNvSpPr>
            <p:nvPr/>
          </p:nvSpPr>
          <p:spPr bwMode="auto">
            <a:xfrm>
              <a:off x="1443" y="1883"/>
              <a:ext cx="424" cy="290"/>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not less than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Garamond" pitchFamily="18" charset="0"/>
                </a:rPr>
                <a:t>25%</a:t>
              </a: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of the total offer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shall be allocated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outerShdw blurRad="38100" dist="38100" dir="2700000" algn="tl">
                      <a:srgbClr val="FFFFFF"/>
                    </a:outerShdw>
                  </a:effectLst>
                  <a:latin typeface="Garamond" pitchFamily="18" charset="0"/>
                </a:rPr>
                <a:t>to the general public</a:t>
              </a:r>
            </a:p>
          </p:txBody>
        </p:sp>
      </p:grpSp>
    </p:spTree>
    <p:extLst>
      <p:ext uri="{BB962C8B-B14F-4D97-AF65-F5344CB8AC3E}">
        <p14:creationId xmlns:p14="http://schemas.microsoft.com/office/powerpoint/2010/main" val="4256525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152400"/>
            <a:ext cx="8229600" cy="914400"/>
          </a:xfrm>
        </p:spPr>
        <p:txBody>
          <a:bodyPr/>
          <a:lstStyle/>
          <a:p>
            <a:pPr algn="l" eaLnBrk="1" hangingPunct="1">
              <a:defRPr/>
            </a:pPr>
            <a:r>
              <a:rPr lang="en-US" sz="4000" dirty="0" smtClean="0">
                <a:latin typeface="Times New Roman" pitchFamily="18" charset="0"/>
                <a:cs typeface="Times New Roman" pitchFamily="18" charset="0"/>
              </a:rPr>
              <a:t>ELIGIBILITY</a:t>
            </a:r>
          </a:p>
        </p:txBody>
      </p:sp>
      <p:sp>
        <p:nvSpPr>
          <p:cNvPr id="15363" name="Rectangle 3"/>
          <p:cNvSpPr>
            <a:spLocks noGrp="1" noChangeArrowheads="1"/>
          </p:cNvSpPr>
          <p:nvPr>
            <p:ph type="body" idx="1"/>
          </p:nvPr>
        </p:nvSpPr>
        <p:spPr>
          <a:xfrm>
            <a:off x="457200" y="1143000"/>
            <a:ext cx="8229600" cy="5410200"/>
          </a:xfrm>
        </p:spPr>
        <p:txBody>
          <a:bodyPr>
            <a:normAutofit/>
          </a:bodyPr>
          <a:lstStyle/>
          <a:p>
            <a:pPr marL="609600" indent="-609600" algn="just" eaLnBrk="1" hangingPunct="1">
              <a:lnSpc>
                <a:spcPct val="80000"/>
              </a:lnSpc>
              <a:buFont typeface="Wingdings" pitchFamily="2" charset="2"/>
              <a:buNone/>
              <a:defRPr/>
            </a:pPr>
            <a:r>
              <a:rPr lang="en-US" sz="1000" dirty="0" smtClean="0"/>
              <a:t>	</a:t>
            </a:r>
            <a:r>
              <a:rPr lang="en-US" sz="2400" dirty="0" smtClean="0">
                <a:latin typeface="Times New Roman" pitchFamily="18" charset="0"/>
                <a:cs typeface="Times New Roman" pitchFamily="18" charset="0"/>
              </a:rPr>
              <a:t>A public limited company or a body corporate which intends to issue shares to the general public under Section 57 of the Companies Ordinance, 1984 and makes an application to a stock exchange for listing of its shares or an </a:t>
            </a:r>
            <a:r>
              <a:rPr lang="en-US" sz="2400" dirty="0" err="1" smtClean="0">
                <a:latin typeface="Times New Roman" pitchFamily="18" charset="0"/>
                <a:cs typeface="Times New Roman" pitchFamily="18" charset="0"/>
              </a:rPr>
              <a:t>Offeror</a:t>
            </a:r>
            <a:r>
              <a:rPr lang="en-US" sz="2400" dirty="0" smtClean="0">
                <a:latin typeface="Times New Roman" pitchFamily="18" charset="0"/>
                <a:cs typeface="Times New Roman" pitchFamily="18" charset="0"/>
              </a:rPr>
              <a:t> who intends to offer shares under Section 62 of the Companies Ordinance, 1984 and makes an application to a stock exchange for listing of such shares, where applicable, and is in compliance with Listing Regulations of the stock exchange, is eligible to issue/offer its shares through Book Building process subject to the following conditions </a:t>
            </a:r>
          </a:p>
          <a:p>
            <a:pPr marL="609600" indent="-609600" algn="just" eaLnBrk="1" hangingPunct="1">
              <a:lnSpc>
                <a:spcPct val="80000"/>
              </a:lnSpc>
              <a:buFont typeface="Wingdings" pitchFamily="2" charset="2"/>
              <a:buNone/>
              <a:defRPr/>
            </a:pPr>
            <a:endParaRPr lang="en-US" sz="1600" dirty="0" smtClean="0">
              <a:latin typeface="Times New Roman" pitchFamily="18" charset="0"/>
              <a:cs typeface="Times New Roman" pitchFamily="18" charset="0"/>
            </a:endParaRPr>
          </a:p>
          <a:p>
            <a:pPr marL="1371600" lvl="2" indent="-457200" algn="just" eaLnBrk="1" hangingPunct="1">
              <a:lnSpc>
                <a:spcPct val="80000"/>
              </a:lnSpc>
              <a:defRPr/>
            </a:pPr>
            <a:r>
              <a:rPr lang="en-US" b="1" dirty="0" smtClean="0">
                <a:latin typeface="Times New Roman" pitchFamily="18" charset="0"/>
                <a:cs typeface="Times New Roman" pitchFamily="18" charset="0"/>
              </a:rPr>
              <a:t>not more than 75% of the total offer shall be allocated for offer through book building process to institutional investors and HNWI; and </a:t>
            </a:r>
          </a:p>
          <a:p>
            <a:pPr marL="1371600" lvl="2" indent="-457200" eaLnBrk="1" hangingPunct="1">
              <a:lnSpc>
                <a:spcPct val="80000"/>
              </a:lnSpc>
              <a:buFont typeface="Wingdings" pitchFamily="2" charset="2"/>
              <a:buNone/>
              <a:defRPr/>
            </a:pPr>
            <a:endParaRPr lang="en-US" b="1" dirty="0" smtClean="0">
              <a:latin typeface="Times New Roman" pitchFamily="18" charset="0"/>
              <a:cs typeface="Times New Roman" pitchFamily="18" charset="0"/>
            </a:endParaRPr>
          </a:p>
          <a:p>
            <a:pPr marL="1371600" lvl="2" indent="-457200" eaLnBrk="1" hangingPunct="1">
              <a:lnSpc>
                <a:spcPct val="80000"/>
              </a:lnSpc>
              <a:defRPr/>
            </a:pPr>
            <a:r>
              <a:rPr lang="en-US" b="1" dirty="0" smtClean="0">
                <a:latin typeface="Times New Roman" pitchFamily="18" charset="0"/>
                <a:cs typeface="Times New Roman" pitchFamily="18" charset="0"/>
              </a:rPr>
              <a:t>not less than 25% of the total offer shall be allocated for offer to the general public.</a:t>
            </a:r>
          </a:p>
        </p:txBody>
      </p:sp>
    </p:spTree>
    <p:extLst>
      <p:ext uri="{BB962C8B-B14F-4D97-AF65-F5344CB8AC3E}">
        <p14:creationId xmlns:p14="http://schemas.microsoft.com/office/powerpoint/2010/main" val="1514434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 name="Rectangle 30"/>
          <p:cNvSpPr>
            <a:spLocks noGrp="1" noRot="1" noChangeArrowheads="1"/>
          </p:cNvSpPr>
          <p:nvPr>
            <p:ph type="title"/>
          </p:nvPr>
        </p:nvSpPr>
        <p:spPr>
          <a:xfrm>
            <a:off x="457200" y="228600"/>
            <a:ext cx="8229600" cy="1189038"/>
          </a:xfrm>
        </p:spPr>
        <p:txBody>
          <a:bodyPr/>
          <a:lstStyle/>
          <a:p>
            <a:pPr eaLnBrk="1" hangingPunct="1">
              <a:defRPr/>
            </a:pPr>
            <a:r>
              <a:rPr lang="en-US" sz="2400" b="1" dirty="0" smtClean="0">
                <a:latin typeface="Times New Roman" pitchFamily="18" charset="0"/>
                <a:cs typeface="Times New Roman" pitchFamily="18" charset="0"/>
              </a:rPr>
              <a:t>DIFFERENCE BETWEEN </a:t>
            </a:r>
            <a:br>
              <a:rPr lang="en-US" sz="24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FIXED PRICE  PROCESS AND BOOK-BUILDING PROCESS</a:t>
            </a:r>
          </a:p>
        </p:txBody>
      </p:sp>
      <p:graphicFrame>
        <p:nvGraphicFramePr>
          <p:cNvPr id="19557" name="Group 101"/>
          <p:cNvGraphicFramePr>
            <a:graphicFrameLocks noGrp="1"/>
          </p:cNvGraphicFramePr>
          <p:nvPr>
            <p:ph idx="4294967295"/>
            <p:extLst>
              <p:ext uri="{D42A27DB-BD31-4B8C-83A1-F6EECF244321}">
                <p14:modId xmlns:p14="http://schemas.microsoft.com/office/powerpoint/2010/main" val="314729036"/>
              </p:ext>
            </p:extLst>
          </p:nvPr>
        </p:nvGraphicFramePr>
        <p:xfrm>
          <a:off x="533400" y="1676400"/>
          <a:ext cx="8305800" cy="4686935"/>
        </p:xfrm>
        <a:graphic>
          <a:graphicData uri="http://schemas.openxmlformats.org/drawingml/2006/table">
            <a:tbl>
              <a:tblPr/>
              <a:tblGrid>
                <a:gridCol w="1562100"/>
                <a:gridCol w="2879725"/>
                <a:gridCol w="3863975"/>
              </a:tblGrid>
              <a:tr h="511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Features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Fixed Price Process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Book-Building Process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Pricing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Price at which the securities are offered is known in advance to the investors.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Price at which the securities are offered is  not known in advance to the investors. Investors decide the price through tender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Demand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Demand for the securities is not known until the close of the issue.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Demand for the securities offered can be known every day as the book is built.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9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Payment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100% advance payment is required to be made by the investors at the time of application.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Margin for bidding placed by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HNWIs ---------- Up to 100% of application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money</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Institutions ------  not less than 25% of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                             application money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cs typeface="Times New Roman" pitchFamily="18" charset="0"/>
                        </a:rPr>
                        <a:t>Successful bidders shall deposit the balance amount within seven working days of the close of bidding period.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27102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14 (1)</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Closure of Share Transfer Book</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21 days prior to closure</a:t>
            </a:r>
          </a:p>
        </p:txBody>
      </p:sp>
    </p:spTree>
    <p:extLst>
      <p:ext uri="{BB962C8B-B14F-4D97-AF65-F5344CB8AC3E}">
        <p14:creationId xmlns:p14="http://schemas.microsoft.com/office/powerpoint/2010/main" val="1245269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16 (1)</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Intimation of Dividend/Bonus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Immediately after decision of BOD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endParaRPr lang="en-AU" sz="4400" b="1" dirty="0" smtClean="0">
              <a:latin typeface="Times New Roman" pitchFamily="18" charset="0"/>
              <a:cs typeface="Times New Roman" pitchFamily="18" charset="0"/>
            </a:endParaRPr>
          </a:p>
          <a:p>
            <a:pPr marL="0" indent="0" algn="ctr">
              <a:buNone/>
            </a:pPr>
            <a:r>
              <a:rPr lang="en-AU" sz="4400" b="1" u="sng" dirty="0" smtClean="0">
                <a:latin typeface="Times New Roman" pitchFamily="18" charset="0"/>
                <a:cs typeface="Times New Roman" pitchFamily="18" charset="0"/>
              </a:rPr>
              <a:t>COMPLIANCE</a:t>
            </a:r>
            <a:endParaRPr lang="en-AU" sz="4400" b="1" u="sng" dirty="0">
              <a:latin typeface="Times New Roman" pitchFamily="18" charset="0"/>
              <a:cs typeface="Times New Roman" pitchFamily="18" charset="0"/>
            </a:endParaRPr>
          </a:p>
          <a:p>
            <a:pPr marL="0" indent="0" algn="ctr">
              <a:buNone/>
            </a:pPr>
            <a:endParaRPr lang="en-AU" sz="4400" b="1" dirty="0" smtClean="0">
              <a:latin typeface="Times New Roman" pitchFamily="18" charset="0"/>
              <a:cs typeface="Times New Roman" pitchFamily="18" charset="0"/>
            </a:endParaRPr>
          </a:p>
          <a:p>
            <a:pPr marL="0" indent="0" algn="ctr">
              <a:buNone/>
            </a:pPr>
            <a:r>
              <a:rPr lang="en-AU" sz="4400" b="1" dirty="0" smtClean="0">
                <a:latin typeface="Times New Roman" pitchFamily="18" charset="0"/>
                <a:cs typeface="Times New Roman" pitchFamily="18" charset="0"/>
              </a:rPr>
              <a:t>Compliance means conforming to a rule, such as a specification, policy, standard or law.</a:t>
            </a:r>
            <a:endParaRPr lang="en-A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616573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16 (5)</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Intimation of Dividend/other entitlements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14 days prior to book closure</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17</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lgn="just">
              <a:buNone/>
            </a:pPr>
            <a:r>
              <a:rPr lang="en-AU" sz="2400" b="1" dirty="0" smtClean="0">
                <a:latin typeface="Times New Roman" pitchFamily="18" charset="0"/>
                <a:cs typeface="Times New Roman" pitchFamily="18" charset="0"/>
              </a:rPr>
              <a:t>Financial results for quarter ended, half yearly and annual accounts.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Normally the same day these are approved by BOD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18 (1)</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300 copies of annual report and audited accounts.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21 days before AGM</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18 (2)</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Copies of all notices as well as resolutions of AGM and EGM.</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Prior to their publication/despatch to shareholders</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18 (2)</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Certified copies of all such resolutions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As soon as adopted and effective</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18 (3)</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300 copies of quarterly/half yearly accounts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As soon as printed/published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19 (1) (iii)</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Intimation that all dividend warrants posted</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As soon as posted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21 (1)</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Copies of minutes of AGM and EGM</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Within 60 days of meeting</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21 (2)</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Complete list of shareholders as at 31</a:t>
            </a:r>
            <a:r>
              <a:rPr lang="en-AU" sz="2400" b="1" baseline="30000" dirty="0" smtClean="0">
                <a:latin typeface="Times New Roman" pitchFamily="18" charset="0"/>
                <a:cs typeface="Times New Roman" pitchFamily="18" charset="0"/>
              </a:rPr>
              <a:t>st</a:t>
            </a:r>
            <a:r>
              <a:rPr lang="en-AU" sz="2400" b="1" dirty="0" smtClean="0">
                <a:latin typeface="Times New Roman" pitchFamily="18" charset="0"/>
                <a:cs typeface="Times New Roman" pitchFamily="18" charset="0"/>
              </a:rPr>
              <a:t> December</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30 days of calendar year end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22</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Intimation of change in Authorized Capital and </a:t>
            </a:r>
            <a:r>
              <a:rPr lang="en-AU" sz="2400" b="1" dirty="0" err="1" smtClean="0">
                <a:latin typeface="Times New Roman" pitchFamily="18" charset="0"/>
                <a:cs typeface="Times New Roman" pitchFamily="18" charset="0"/>
              </a:rPr>
              <a:t>Paidup</a:t>
            </a:r>
            <a:r>
              <a:rPr lang="en-AU" sz="2400" b="1" dirty="0" smtClean="0">
                <a:latin typeface="Times New Roman" pitchFamily="18" charset="0"/>
                <a:cs typeface="Times New Roman" pitchFamily="18" charset="0"/>
              </a:rPr>
              <a:t> Capital</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Immediately on recommendation by BOD</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sz="4400" b="1" u="sng" dirty="0" smtClean="0">
                <a:latin typeface="Times New Roman" pitchFamily="18" charset="0"/>
                <a:cs typeface="Times New Roman" pitchFamily="18" charset="0"/>
              </a:rPr>
              <a:t>REGULATORY COMPLIANCE</a:t>
            </a:r>
          </a:p>
          <a:p>
            <a:pPr marL="0" indent="0" algn="ctr">
              <a:buNone/>
            </a:pPr>
            <a:endParaRPr lang="en-AU" sz="4400" b="1" dirty="0" smtClean="0">
              <a:latin typeface="Times New Roman" pitchFamily="18" charset="0"/>
              <a:cs typeface="Times New Roman" pitchFamily="18" charset="0"/>
            </a:endParaRPr>
          </a:p>
          <a:p>
            <a:pPr marL="0" indent="0" algn="ctr">
              <a:buNone/>
            </a:pPr>
            <a:r>
              <a:rPr lang="en-AU" sz="4400" b="1" dirty="0" smtClean="0">
                <a:latin typeface="Times New Roman" pitchFamily="18" charset="0"/>
                <a:cs typeface="Times New Roman" pitchFamily="18" charset="0"/>
              </a:rPr>
              <a:t>Regulatory compliance describes the goal that corporations or public agencies aspire to in their efforts to ensure that personnel are aware of and take steps to comply with relevant laws and regulations.</a:t>
            </a:r>
            <a:endParaRPr lang="en-A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1595784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24 (1) (ii)</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Intimation of mailing of Bonus Shares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Immediately after mailing</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26</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lgn="just">
              <a:buNone/>
            </a:pPr>
            <a:r>
              <a:rPr lang="en-AU" sz="2400" b="1" dirty="0" smtClean="0">
                <a:latin typeface="Times New Roman" pitchFamily="18" charset="0"/>
                <a:cs typeface="Times New Roman" pitchFamily="18" charset="0"/>
              </a:rPr>
              <a:t>Prior clearance for any amendment proposed to be made in Memorandum and Articles</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Before placed for approval to shareholders</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lgn="just">
              <a:buNone/>
            </a:pPr>
            <a:endParaRPr lang="en-AU" sz="2800" b="1" u="sng" dirty="0" smtClean="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lgn="just">
              <a:buNone/>
            </a:pPr>
            <a:r>
              <a:rPr lang="en-AU" sz="2400" b="1" dirty="0" smtClean="0">
                <a:latin typeface="Times New Roman" pitchFamily="18" charset="0"/>
                <a:cs typeface="Times New Roman" pitchFamily="18" charset="0"/>
              </a:rPr>
              <a:t>Reg. 28 (1)</a:t>
            </a:r>
          </a:p>
          <a:p>
            <a:pPr marL="0" indent="0" algn="just">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lgn="just">
              <a:buNone/>
            </a:pPr>
            <a:r>
              <a:rPr lang="en-AU" sz="2400" b="1" dirty="0" smtClean="0">
                <a:latin typeface="Times New Roman" pitchFamily="18" charset="0"/>
                <a:cs typeface="Times New Roman" pitchFamily="18" charset="0"/>
              </a:rPr>
              <a:t>Prior approval of the date and time of holding Annual General Meeting</a:t>
            </a:r>
            <a:endParaRPr lang="en-AU" sz="2800" b="1" dirty="0" smtClean="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With Whom:</a:t>
            </a:r>
          </a:p>
          <a:p>
            <a:pPr marL="0" indent="0" algn="just">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Time Frame:</a:t>
            </a:r>
          </a:p>
          <a:p>
            <a:pPr marL="0" indent="0" algn="just">
              <a:buNone/>
            </a:pPr>
            <a:r>
              <a:rPr lang="en-AU" sz="2400" b="1" dirty="0" smtClean="0">
                <a:latin typeface="Times New Roman" pitchFamily="18" charset="0"/>
                <a:cs typeface="Times New Roman" pitchFamily="18" charset="0"/>
              </a:rPr>
              <a:t>Before BOD meeting setting forth date of AGM</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29</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The date and time of Board meeting</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lgn="just">
              <a:buNone/>
            </a:pPr>
            <a:r>
              <a:rPr lang="en-AU" sz="2400" b="1" dirty="0" smtClean="0">
                <a:latin typeface="Times New Roman" pitchFamily="18" charset="0"/>
                <a:cs typeface="Times New Roman" pitchFamily="18" charset="0"/>
              </a:rPr>
              <a:t>In advance of holding BOD meeting i.e. </a:t>
            </a:r>
            <a:r>
              <a:rPr lang="en-AU" sz="2400" b="1" dirty="0" err="1" smtClean="0">
                <a:latin typeface="Times New Roman" pitchFamily="18" charset="0"/>
                <a:cs typeface="Times New Roman" pitchFamily="18" charset="0"/>
              </a:rPr>
              <a:t>atleast</a:t>
            </a:r>
            <a:r>
              <a:rPr lang="en-AU" sz="2400" b="1" dirty="0" smtClean="0">
                <a:latin typeface="Times New Roman" pitchFamily="18" charset="0"/>
                <a:cs typeface="Times New Roman" pitchFamily="18" charset="0"/>
              </a:rPr>
              <a:t> 7 days before meeting</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smtClean="0">
                <a:latin typeface="Times New Roman" pitchFamily="18" charset="0"/>
                <a:cs typeface="Times New Roman" pitchFamily="18" charset="0"/>
              </a:rPr>
              <a:t>POST/ONGOING LISTING REGULATIONS COMPLIANCE.</a:t>
            </a:r>
          </a:p>
          <a:p>
            <a:pPr marL="0" indent="0">
              <a:buNone/>
            </a:pPr>
            <a:endParaRPr lang="en-AU" sz="2800" b="1" u="sng"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Law Reference:</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Reg. 32 (3)</a:t>
            </a:r>
          </a:p>
          <a:p>
            <a:pPr marL="0" indent="0">
              <a:buNone/>
            </a:pPr>
            <a:r>
              <a:rPr lang="en-AU" sz="2800" b="1" u="sng" dirty="0" smtClean="0">
                <a:latin typeface="Times New Roman" pitchFamily="18" charset="0"/>
                <a:cs typeface="Times New Roman" pitchFamily="18" charset="0"/>
              </a:rPr>
              <a:t>Particulars:</a:t>
            </a:r>
            <a:endParaRPr lang="en-AU" sz="2800" b="1" dirty="0" smtClean="0">
              <a:latin typeface="Times New Roman" pitchFamily="18" charset="0"/>
              <a:cs typeface="Times New Roman" pitchFamily="18" charset="0"/>
            </a:endParaRPr>
          </a:p>
          <a:p>
            <a:pPr marL="0" indent="0">
              <a:buNone/>
            </a:pPr>
            <a:r>
              <a:rPr lang="en-AU" sz="2400" b="1" dirty="0" smtClean="0">
                <a:latin typeface="Times New Roman" pitchFamily="18" charset="0"/>
                <a:cs typeface="Times New Roman" pitchFamily="18" charset="0"/>
              </a:rPr>
              <a:t>Annual listing fee</a:t>
            </a:r>
            <a:endParaRPr lang="en-AU" sz="2800" b="1" dirty="0" smtClean="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With Whom:</a:t>
            </a:r>
          </a:p>
          <a:p>
            <a:pPr marL="0" indent="0">
              <a:buNone/>
            </a:pPr>
            <a:r>
              <a:rPr lang="en-AU" sz="2400" b="1" dirty="0" smtClean="0">
                <a:latin typeface="Times New Roman" pitchFamily="18" charset="0"/>
                <a:cs typeface="Times New Roman" pitchFamily="18" charset="0"/>
              </a:rPr>
              <a:t>Stock Exchanges</a:t>
            </a:r>
            <a:endParaRPr lang="en-AU" sz="2800" b="1" dirty="0">
              <a:latin typeface="Times New Roman" pitchFamily="18" charset="0"/>
              <a:cs typeface="Times New Roman" pitchFamily="18" charset="0"/>
            </a:endParaRPr>
          </a:p>
          <a:p>
            <a:pPr marL="0" indent="0">
              <a:buNone/>
            </a:pPr>
            <a:r>
              <a:rPr lang="en-AU" sz="2800" b="1" u="sng" dirty="0" smtClean="0">
                <a:latin typeface="Times New Roman" pitchFamily="18" charset="0"/>
                <a:cs typeface="Times New Roman" pitchFamily="18" charset="0"/>
              </a:rPr>
              <a:t>Time Frame:</a:t>
            </a:r>
          </a:p>
          <a:p>
            <a:pPr marL="0" indent="0">
              <a:buNone/>
            </a:pPr>
            <a:r>
              <a:rPr lang="en-AU" sz="2400" b="1" dirty="0" smtClean="0">
                <a:latin typeface="Times New Roman" pitchFamily="18" charset="0"/>
                <a:cs typeface="Times New Roman" pitchFamily="18" charset="0"/>
              </a:rPr>
              <a:t>By September 30 annually in advance</a:t>
            </a:r>
          </a:p>
        </p:txBody>
      </p:sp>
    </p:spTree>
    <p:extLst>
      <p:ext uri="{BB962C8B-B14F-4D97-AF65-F5344CB8AC3E}">
        <p14:creationId xmlns:p14="http://schemas.microsoft.com/office/powerpoint/2010/main" val="28976278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r>
              <a:rPr lang="en-AU" sz="3600" b="1" u="sng" dirty="0" smtClean="0">
                <a:latin typeface="Times New Roman" pitchFamily="18" charset="0"/>
                <a:cs typeface="Times New Roman" pitchFamily="18" charset="0"/>
              </a:rPr>
              <a:t>WHEN THINGS ARE GOING WRONG</a:t>
            </a:r>
          </a:p>
          <a:p>
            <a:pPr marL="0" indent="0">
              <a:buNone/>
            </a:pPr>
            <a:endParaRPr lang="en-AU" sz="3600" dirty="0">
              <a:latin typeface="Times New Roman" pitchFamily="18" charset="0"/>
              <a:cs typeface="Times New Roman" pitchFamily="18" charset="0"/>
            </a:endParaRPr>
          </a:p>
          <a:p>
            <a:pPr marL="0" indent="0">
              <a:buNone/>
            </a:pPr>
            <a:r>
              <a:rPr lang="en-AU" sz="2400" dirty="0" smtClean="0">
                <a:latin typeface="Times New Roman" pitchFamily="18" charset="0"/>
                <a:cs typeface="Times New Roman" pitchFamily="18" charset="0"/>
              </a:rPr>
              <a:t>Receiver &amp; Manager 		Investigation		Arrangement</a:t>
            </a:r>
          </a:p>
          <a:p>
            <a:pPr marL="0" indent="0">
              <a:buNone/>
            </a:pPr>
            <a:endParaRPr lang="en-AU" sz="2400" dirty="0">
              <a:latin typeface="Times New Roman" pitchFamily="18" charset="0"/>
              <a:cs typeface="Times New Roman" pitchFamily="18" charset="0"/>
            </a:endParaRPr>
          </a:p>
          <a:p>
            <a:pPr marL="0" indent="0">
              <a:buNone/>
            </a:pPr>
            <a:r>
              <a:rPr lang="en-AU" sz="2400" dirty="0" smtClean="0">
                <a:latin typeface="Times New Roman" pitchFamily="18" charset="0"/>
                <a:cs typeface="Times New Roman" pitchFamily="18" charset="0"/>
              </a:rPr>
              <a:t>	S.137			     S.265		     S.284</a:t>
            </a:r>
          </a:p>
          <a:p>
            <a:pPr marL="0" indent="0">
              <a:buNone/>
            </a:pPr>
            <a:endParaRPr lang="en-AU" sz="2400" dirty="0">
              <a:latin typeface="Times New Roman" pitchFamily="18" charset="0"/>
              <a:cs typeface="Times New Roman" pitchFamily="18" charset="0"/>
            </a:endParaRPr>
          </a:p>
          <a:p>
            <a:pPr marL="0" indent="0">
              <a:buNone/>
            </a:pPr>
            <a:endParaRPr lang="en-AU" sz="2400" dirty="0" smtClean="0">
              <a:latin typeface="Times New Roman" pitchFamily="18" charset="0"/>
              <a:cs typeface="Times New Roman" pitchFamily="18" charset="0"/>
            </a:endParaRPr>
          </a:p>
          <a:p>
            <a:pPr marL="0" indent="0">
              <a:buNone/>
            </a:pP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S.290</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S.295</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S.305</a:t>
            </a:r>
          </a:p>
          <a:p>
            <a:pPr marL="0" indent="0">
              <a:buNone/>
            </a:pPr>
            <a:endParaRPr lang="en-AU" sz="2400" dirty="0">
              <a:latin typeface="Times New Roman" pitchFamily="18" charset="0"/>
              <a:cs typeface="Times New Roman" pitchFamily="18" charset="0"/>
            </a:endParaRPr>
          </a:p>
          <a:p>
            <a:pPr marL="0" indent="0">
              <a:buNone/>
            </a:pPr>
            <a:r>
              <a:rPr lang="en-AU" sz="2400" dirty="0" smtClean="0">
                <a:latin typeface="Times New Roman" pitchFamily="18" charset="0"/>
                <a:cs typeface="Times New Roman" pitchFamily="18" charset="0"/>
              </a:rPr>
              <a:t>Complain to Court		Management by 	Winding Up</a:t>
            </a:r>
          </a:p>
          <a:p>
            <a:pPr marL="0" indent="0">
              <a:buNone/>
            </a:pP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			Administrator</a:t>
            </a:r>
          </a:p>
        </p:txBody>
      </p:sp>
      <p:cxnSp>
        <p:nvCxnSpPr>
          <p:cNvPr id="3" name="Straight Arrow Connector 2"/>
          <p:cNvCxnSpPr/>
          <p:nvPr/>
        </p:nvCxnSpPr>
        <p:spPr>
          <a:xfrm flipV="1">
            <a:off x="1524000" y="1981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724400" y="1981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7391400" y="1998518"/>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2971800"/>
            <a:ext cx="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724400" y="2971800"/>
            <a:ext cx="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391400" y="2971800"/>
            <a:ext cx="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0" y="3352800"/>
            <a:ext cx="586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24000" y="4191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10545" y="4191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391400" y="4218709"/>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8749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MODES OF WINDING UP:</a:t>
            </a:r>
            <a:endParaRPr lang="en-AU" sz="2800" b="1" dirty="0" smtClean="0">
              <a:latin typeface="Times New Roman" pitchFamily="18" charset="0"/>
              <a:cs typeface="Times New Roman" pitchFamily="18" charset="0"/>
            </a:endParaRPr>
          </a:p>
          <a:p>
            <a:pPr marL="0" indent="0" algn="just">
              <a:buNone/>
            </a:pPr>
            <a:endParaRPr lang="en-AU" sz="2800" b="1" dirty="0" smtClean="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The winding up of a company may be either-</a:t>
            </a:r>
          </a:p>
          <a:p>
            <a:pPr marL="0" indent="0" algn="just">
              <a:buNone/>
            </a:pPr>
            <a:endParaRPr lang="en-AU" sz="2800" b="1" dirty="0" smtClean="0">
              <a:latin typeface="Times New Roman" pitchFamily="18" charset="0"/>
              <a:cs typeface="Times New Roman" pitchFamily="18" charset="0"/>
            </a:endParaRPr>
          </a:p>
          <a:p>
            <a:pPr marL="514350" indent="-514350" algn="just">
              <a:buFont typeface="+mj-lt"/>
              <a:buAutoNum type="arabicParenR"/>
            </a:pPr>
            <a:r>
              <a:rPr lang="en-AU" sz="2800" b="1" dirty="0" smtClean="0">
                <a:latin typeface="Times New Roman" pitchFamily="18" charset="0"/>
                <a:cs typeface="Times New Roman" pitchFamily="18" charset="0"/>
              </a:rPr>
              <a:t>By the Court; </a:t>
            </a:r>
            <a:r>
              <a:rPr lang="en-AU" sz="2800" b="1" dirty="0" smtClean="0">
                <a:latin typeface="Times New Roman" pitchFamily="18" charset="0"/>
                <a:cs typeface="Times New Roman" pitchFamily="18" charset="0"/>
              </a:rPr>
              <a:t>or			By Members</a:t>
            </a:r>
            <a:endParaRPr lang="en-AU" sz="2800" b="1" dirty="0" smtClean="0">
              <a:latin typeface="Times New Roman" pitchFamily="18" charset="0"/>
              <a:cs typeface="Times New Roman" pitchFamily="18" charset="0"/>
            </a:endParaRPr>
          </a:p>
          <a:p>
            <a:pPr marL="514350" indent="-514350" algn="just">
              <a:buFont typeface="+mj-lt"/>
              <a:buAutoNum type="arabicParenR"/>
            </a:pPr>
            <a:r>
              <a:rPr lang="en-AU" sz="2800" b="1" dirty="0" smtClean="0">
                <a:latin typeface="Times New Roman" pitchFamily="18" charset="0"/>
                <a:cs typeface="Times New Roman" pitchFamily="18" charset="0"/>
              </a:rPr>
              <a:t>Voluntary; or</a:t>
            </a:r>
          </a:p>
          <a:p>
            <a:pPr marL="514350" indent="-514350" algn="just">
              <a:buFont typeface="+mj-lt"/>
              <a:buAutoNum type="arabicParenR"/>
            </a:pPr>
            <a:r>
              <a:rPr lang="en-AU" sz="2800" b="1" dirty="0" smtClean="0">
                <a:latin typeface="Times New Roman" pitchFamily="18" charset="0"/>
                <a:cs typeface="Times New Roman" pitchFamily="18" charset="0"/>
              </a:rPr>
              <a:t>Subject to the supervision </a:t>
            </a:r>
            <a:r>
              <a:rPr lang="en-AU" sz="2800" b="1" dirty="0" smtClean="0">
                <a:latin typeface="Times New Roman" pitchFamily="18" charset="0"/>
                <a:cs typeface="Times New Roman" pitchFamily="18" charset="0"/>
              </a:rPr>
              <a:t>		By Creditors</a:t>
            </a:r>
          </a:p>
          <a:p>
            <a:pPr marL="0" indent="0" algn="just">
              <a:buNone/>
            </a:pPr>
            <a:r>
              <a:rPr lang="en-AU" sz="2800" b="1" dirty="0" smtClean="0">
                <a:latin typeface="Times New Roman" pitchFamily="18" charset="0"/>
                <a:cs typeface="Times New Roman" pitchFamily="18" charset="0"/>
              </a:rPr>
              <a:t>      of </a:t>
            </a:r>
            <a:r>
              <a:rPr lang="en-AU" sz="2800" b="1" dirty="0" smtClean="0">
                <a:latin typeface="Times New Roman" pitchFamily="18" charset="0"/>
                <a:cs typeface="Times New Roman" pitchFamily="18" charset="0"/>
              </a:rPr>
              <a:t>the Court.</a:t>
            </a:r>
          </a:p>
        </p:txBody>
      </p:sp>
      <p:sp>
        <p:nvSpPr>
          <p:cNvPr id="2" name="Left Brace 1"/>
          <p:cNvSpPr/>
          <p:nvPr/>
        </p:nvSpPr>
        <p:spPr>
          <a:xfrm>
            <a:off x="5334000" y="3810000"/>
            <a:ext cx="3810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5" name="Straight Connector 4"/>
          <p:cNvCxnSpPr/>
          <p:nvPr/>
        </p:nvCxnSpPr>
        <p:spPr>
          <a:xfrm>
            <a:off x="2971800" y="4343400"/>
            <a:ext cx="25527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0551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ctr">
              <a:buNone/>
            </a:pPr>
            <a:r>
              <a:rPr lang="en-AU" sz="3600" b="1" u="sng" dirty="0" smtClean="0">
                <a:latin typeface="Times New Roman" pitchFamily="18" charset="0"/>
                <a:cs typeface="Times New Roman" pitchFamily="18" charset="0"/>
              </a:rPr>
              <a:t>PROCEDURE FOR VOLUNTARY WINDING UP</a:t>
            </a:r>
            <a:endParaRPr lang="en-AU" sz="3600" b="1" dirty="0" smtClean="0">
              <a:latin typeface="Times New Roman" pitchFamily="18" charset="0"/>
              <a:cs typeface="Times New Roman" pitchFamily="18" charset="0"/>
            </a:endParaRPr>
          </a:p>
          <a:p>
            <a:pPr marL="0" indent="0">
              <a:buNone/>
            </a:pPr>
            <a:endParaRPr lang="en-AU" sz="2800" b="1" dirty="0" smtClean="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The following steps are to be taken for Member’s voluntary winding up under the provisions of the Ordinance, and the Companies rules.</a:t>
            </a:r>
          </a:p>
        </p:txBody>
      </p:sp>
    </p:spTree>
    <p:extLst>
      <p:ext uri="{BB962C8B-B14F-4D97-AF65-F5344CB8AC3E}">
        <p14:creationId xmlns:p14="http://schemas.microsoft.com/office/powerpoint/2010/main" val="3872669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1</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Where it is proposed to wind up a company voluntarily, its directors make a declaration of solvency on Form 107 prescribed under Rule 269 of the Rules duly supported by an auditors report and made a decision in their meeting that the proposal to this effect may be submitted to the shareholders. They, then, call a general meeting (Annual or Extra Ordinary) of the members (Section 362 of the Ordinance).</a:t>
            </a:r>
          </a:p>
        </p:txBody>
      </p:sp>
    </p:spTree>
    <p:extLst>
      <p:ext uri="{BB962C8B-B14F-4D97-AF65-F5344CB8AC3E}">
        <p14:creationId xmlns:p14="http://schemas.microsoft.com/office/powerpoint/2010/main" val="41652034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2</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The company, on the recommendations of directors, decides that the company be wound up voluntarily and passes a Special Resolution, in general meeting (Annual or Extra Ordinary) appoints a liquidator and fixes his remuneration. On the appointment of liquidator, the Board of Directors ceases to exist. (Sections 358 and 364 of the Ordinance).</a:t>
            </a:r>
          </a:p>
        </p:txBody>
      </p:sp>
    </p:spTree>
    <p:extLst>
      <p:ext uri="{BB962C8B-B14F-4D97-AF65-F5344CB8AC3E}">
        <p14:creationId xmlns:p14="http://schemas.microsoft.com/office/powerpoint/2010/main" val="243174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4400" b="1" dirty="0" smtClean="0">
              <a:latin typeface="Times New Roman" pitchFamily="18" charset="0"/>
              <a:cs typeface="Times New Roman" pitchFamily="18" charset="0"/>
            </a:endParaRPr>
          </a:p>
          <a:p>
            <a:pPr marL="0" indent="0">
              <a:buNone/>
            </a:pPr>
            <a:r>
              <a:rPr lang="en-AU" sz="4400" b="1" dirty="0" smtClean="0">
                <a:latin typeface="Times New Roman" pitchFamily="18" charset="0"/>
                <a:cs typeface="Times New Roman" pitchFamily="18" charset="0"/>
              </a:rPr>
              <a:t>My Topic is:</a:t>
            </a:r>
          </a:p>
          <a:p>
            <a:pPr>
              <a:buFont typeface="Arial" pitchFamily="34" charset="0"/>
              <a:buChar char="•"/>
            </a:pPr>
            <a:endParaRPr lang="en-AU" sz="3600" b="1" dirty="0" smtClean="0">
              <a:latin typeface="Times New Roman" pitchFamily="18" charset="0"/>
              <a:cs typeface="Times New Roman" pitchFamily="18" charset="0"/>
            </a:endParaRPr>
          </a:p>
          <a:p>
            <a:pPr>
              <a:buFont typeface="Arial" pitchFamily="34" charset="0"/>
              <a:buChar char="•"/>
            </a:pPr>
            <a:r>
              <a:rPr lang="en-AU" sz="3600" b="1" dirty="0" smtClean="0">
                <a:latin typeface="Times New Roman" pitchFamily="18" charset="0"/>
                <a:cs typeface="Times New Roman" pitchFamily="18" charset="0"/>
              </a:rPr>
              <a:t>Compliances of Listing Regulations.</a:t>
            </a:r>
          </a:p>
          <a:p>
            <a:pPr marL="0" indent="0">
              <a:buNone/>
            </a:pPr>
            <a:r>
              <a:rPr lang="en-AU" sz="3600" b="1" dirty="0" smtClean="0">
                <a:latin typeface="Times New Roman" pitchFamily="18" charset="0"/>
                <a:cs typeface="Times New Roman" pitchFamily="18" charset="0"/>
              </a:rPr>
              <a:t>	Which I have further divided into</a:t>
            </a:r>
          </a:p>
          <a:p>
            <a:pPr>
              <a:buFont typeface="Arial" pitchFamily="34" charset="0"/>
              <a:buChar char="•"/>
            </a:pPr>
            <a:r>
              <a:rPr lang="en-AU" sz="3600" b="1" dirty="0" smtClean="0">
                <a:latin typeface="Times New Roman" pitchFamily="18" charset="0"/>
                <a:cs typeface="Times New Roman" pitchFamily="18" charset="0"/>
              </a:rPr>
              <a:t>Pre/During Listing Regulation Compliance.</a:t>
            </a:r>
          </a:p>
          <a:p>
            <a:pPr>
              <a:buFont typeface="Arial" pitchFamily="34" charset="0"/>
              <a:buChar char="•"/>
            </a:pPr>
            <a:r>
              <a:rPr lang="en-AU" sz="3600" b="1" dirty="0" smtClean="0">
                <a:latin typeface="Times New Roman" pitchFamily="18" charset="0"/>
                <a:cs typeface="Times New Roman" pitchFamily="18" charset="0"/>
              </a:rPr>
              <a:t>Post/Ongoing Listing Regulations Compliance.</a:t>
            </a:r>
          </a:p>
        </p:txBody>
      </p:sp>
    </p:spTree>
    <p:extLst>
      <p:ext uri="{BB962C8B-B14F-4D97-AF65-F5344CB8AC3E}">
        <p14:creationId xmlns:p14="http://schemas.microsoft.com/office/powerpoint/2010/main" val="11977997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3</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Notice of resolution shall be notified in official Gazette within 10 days and also published in the newspapers simultaneously. A copy of it is to be filed with registrar also. (Section 361 of the Ordinance).</a:t>
            </a:r>
          </a:p>
        </p:txBody>
      </p:sp>
    </p:spTree>
    <p:extLst>
      <p:ext uri="{BB962C8B-B14F-4D97-AF65-F5344CB8AC3E}">
        <p14:creationId xmlns:p14="http://schemas.microsoft.com/office/powerpoint/2010/main" val="24317415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4</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Notice of appointment or change of liquidator is to be given to registrar by the company </a:t>
            </a:r>
            <a:r>
              <a:rPr lang="en-AU" sz="2800" b="1" dirty="0" err="1" smtClean="0">
                <a:latin typeface="Times New Roman" pitchFamily="18" charset="0"/>
                <a:cs typeface="Times New Roman" pitchFamily="18" charset="0"/>
              </a:rPr>
              <a:t>alongwith</a:t>
            </a:r>
            <a:r>
              <a:rPr lang="en-AU" sz="2800" b="1" dirty="0" smtClean="0">
                <a:latin typeface="Times New Roman" pitchFamily="18" charset="0"/>
                <a:cs typeface="Times New Roman" pitchFamily="18" charset="0"/>
              </a:rPr>
              <a:t> his consent within 10 days of the event. (Section 366 of the Ordinance).</a:t>
            </a:r>
          </a:p>
        </p:txBody>
      </p:sp>
    </p:spTree>
    <p:extLst>
      <p:ext uri="{BB962C8B-B14F-4D97-AF65-F5344CB8AC3E}">
        <p14:creationId xmlns:p14="http://schemas.microsoft.com/office/powerpoint/2010/main" val="24317415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5</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Every liquidator shall, within fourteen days of his appointment, publish in the official Gazette, and deliver to the registrar for registration, a notice of his appointment under Section 389 of the Ordinance on Form 110 prescribed under Rule 271 of the Rules.</a:t>
            </a:r>
          </a:p>
        </p:txBody>
      </p:sp>
    </p:spTree>
    <p:extLst>
      <p:ext uri="{BB962C8B-B14F-4D97-AF65-F5344CB8AC3E}">
        <p14:creationId xmlns:p14="http://schemas.microsoft.com/office/powerpoint/2010/main" val="2431741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6</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If liquidator feels that full claims of the creditors cannot be met, he must call a meeting of creditors and place before them a statement of assets and liabilities. (Section 368 of the Ordinance).</a:t>
            </a:r>
          </a:p>
        </p:txBody>
      </p:sp>
    </p:spTree>
    <p:extLst>
      <p:ext uri="{BB962C8B-B14F-4D97-AF65-F5344CB8AC3E}">
        <p14:creationId xmlns:p14="http://schemas.microsoft.com/office/powerpoint/2010/main" val="2431741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7</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A return of convening the creditors meeting together with the notice of meeting etc. shall be filed by the liquidator with the registrar, within 10 days of the date of meeting. (Section 368 of the Ordinance).</a:t>
            </a:r>
          </a:p>
        </p:txBody>
      </p:sp>
    </p:spTree>
    <p:extLst>
      <p:ext uri="{BB962C8B-B14F-4D97-AF65-F5344CB8AC3E}">
        <p14:creationId xmlns:p14="http://schemas.microsoft.com/office/powerpoint/2010/main" val="28853069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8</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As soon as affairs of the company are fully wound up, the liquidator shall make a report and account of winding up, call a final meeting of members, notice o convening of final meeting on Form 111 prescribed under Rule 279 of the Rules before which the report/accounts shall be placed. (Section 370 of the Ordinance).</a:t>
            </a:r>
          </a:p>
        </p:txBody>
      </p:sp>
    </p:spTree>
    <p:extLst>
      <p:ext uri="{BB962C8B-B14F-4D97-AF65-F5344CB8AC3E}">
        <p14:creationId xmlns:p14="http://schemas.microsoft.com/office/powerpoint/2010/main" val="7187382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9</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A notice of such meeting shall be published in the Gazette and newspapers </a:t>
            </a:r>
            <a:r>
              <a:rPr lang="en-AU" sz="2800" b="1" dirty="0" err="1" smtClean="0">
                <a:latin typeface="Times New Roman" pitchFamily="18" charset="0"/>
                <a:cs typeface="Times New Roman" pitchFamily="18" charset="0"/>
              </a:rPr>
              <a:t>atleast</a:t>
            </a:r>
            <a:r>
              <a:rPr lang="en-AU" sz="2800" b="1" dirty="0" smtClean="0">
                <a:latin typeface="Times New Roman" pitchFamily="18" charset="0"/>
                <a:cs typeface="Times New Roman" pitchFamily="18" charset="0"/>
              </a:rPr>
              <a:t> 10 days before the date of meeting. (Section 370 of the Ordinance).</a:t>
            </a:r>
          </a:p>
        </p:txBody>
      </p:sp>
    </p:spTree>
    <p:extLst>
      <p:ext uri="{BB962C8B-B14F-4D97-AF65-F5344CB8AC3E}">
        <p14:creationId xmlns:p14="http://schemas.microsoft.com/office/powerpoint/2010/main" val="28519256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b="1" dirty="0" smtClean="0">
                <a:latin typeface="Times New Roman" pitchFamily="18" charset="0"/>
                <a:cs typeface="Times New Roman" pitchFamily="18" charset="0"/>
              </a:rPr>
              <a:t>STEP 10</a:t>
            </a:r>
            <a:endParaRPr lang="en-AU" b="1" dirty="0">
              <a:latin typeface="Times New Roman" pitchFamily="18" charset="0"/>
              <a:cs typeface="Times New Roman" pitchFamily="18" charset="0"/>
            </a:endParaRPr>
          </a:p>
          <a:p>
            <a:pPr marL="0" indent="0" algn="just">
              <a:buNone/>
            </a:pPr>
            <a:r>
              <a:rPr lang="en-AU" sz="2800" b="1" dirty="0" smtClean="0">
                <a:latin typeface="Times New Roman" pitchFamily="18" charset="0"/>
                <a:cs typeface="Times New Roman" pitchFamily="18" charset="0"/>
              </a:rPr>
              <a:t>Within a week after the meeting, the liquidator shall send to the registrar a copy of the report and accounts on Form 112 prescribed under Rule 279 of the Rules. (Section 370 of the Ordinance).</a:t>
            </a:r>
          </a:p>
        </p:txBody>
      </p:sp>
    </p:spTree>
    <p:extLst>
      <p:ext uri="{BB962C8B-B14F-4D97-AF65-F5344CB8AC3E}">
        <p14:creationId xmlns:p14="http://schemas.microsoft.com/office/powerpoint/2010/main" val="22211968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ctr">
              <a:buNone/>
            </a:pPr>
            <a:r>
              <a:rPr lang="en-AU" sz="8000" b="1" dirty="0" smtClean="0">
                <a:latin typeface="Times New Roman" pitchFamily="18" charset="0"/>
                <a:cs typeface="Times New Roman" pitchFamily="18" charset="0"/>
              </a:rPr>
              <a:t>THANK YOU</a:t>
            </a:r>
            <a:endParaRPr lang="en-AU" b="1" dirty="0">
              <a:latin typeface="Times New Roman" pitchFamily="18" charset="0"/>
              <a:cs typeface="Times New Roman" pitchFamily="18" charset="0"/>
            </a:endParaRPr>
          </a:p>
          <a:p>
            <a:pPr marL="0" indent="0" algn="just">
              <a:buNone/>
            </a:pPr>
            <a:endParaRPr lang="en-AU" sz="2800" b="1" dirty="0" smtClean="0">
              <a:latin typeface="Times New Roman" pitchFamily="18" charset="0"/>
              <a:cs typeface="Times New Roman" pitchFamily="18" charset="0"/>
            </a:endParaRPr>
          </a:p>
          <a:p>
            <a:pPr marL="0" indent="0" algn="ctr">
              <a:buNone/>
            </a:pPr>
            <a:r>
              <a:rPr lang="en-AU" sz="6000" b="1" dirty="0" smtClean="0">
                <a:latin typeface="Times New Roman" pitchFamily="18" charset="0"/>
                <a:cs typeface="Times New Roman" pitchFamily="18" charset="0"/>
              </a:rPr>
              <a:t>Q&amp;A</a:t>
            </a:r>
            <a:endParaRPr lang="en-AU"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41857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LISTED COMPANY</a:t>
            </a:r>
          </a:p>
          <a:p>
            <a:pPr marL="0" indent="0" algn="just">
              <a:buNone/>
            </a:pPr>
            <a:r>
              <a:rPr lang="en-AU" sz="2800" b="1" dirty="0" smtClean="0">
                <a:latin typeface="Times New Roman" pitchFamily="18" charset="0"/>
                <a:cs typeface="Times New Roman" pitchFamily="18" charset="0"/>
              </a:rPr>
              <a:t>means </a:t>
            </a:r>
            <a:r>
              <a:rPr lang="en-AU" sz="2800" b="1" dirty="0" smtClean="0">
                <a:latin typeface="Times New Roman" pitchFamily="18" charset="0"/>
                <a:cs typeface="Times New Roman" pitchFamily="18" charset="0"/>
              </a:rPr>
              <a:t>a company or a body corporate or other body which has been listed in accordance with the regulations and whose securities are listed and include a provisionally listed company under these regulations for trading in provisionally listed companies of the Exchange;</a:t>
            </a:r>
          </a:p>
        </p:txBody>
      </p:sp>
    </p:spTree>
    <p:extLst>
      <p:ext uri="{BB962C8B-B14F-4D97-AF65-F5344CB8AC3E}">
        <p14:creationId xmlns:p14="http://schemas.microsoft.com/office/powerpoint/2010/main" val="2603407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buNone/>
            </a:pPr>
            <a:endParaRPr lang="en-AU" sz="3600" b="1" u="sng" dirty="0" smtClean="0">
              <a:latin typeface="Times New Roman" pitchFamily="18" charset="0"/>
              <a:cs typeface="Times New Roman" pitchFamily="18" charset="0"/>
            </a:endParaRPr>
          </a:p>
          <a:p>
            <a:pPr marL="0" indent="0" algn="just">
              <a:buNone/>
            </a:pPr>
            <a:endParaRPr lang="en-AU" b="1" dirty="0" smtClean="0">
              <a:latin typeface="Times New Roman" pitchFamily="18" charset="0"/>
              <a:cs typeface="Times New Roman" pitchFamily="18" charset="0"/>
            </a:endParaRPr>
          </a:p>
          <a:p>
            <a:pPr marL="0" indent="0" algn="just">
              <a:buNone/>
            </a:pPr>
            <a:r>
              <a:rPr lang="en-AU" sz="2800" b="1" u="sng" dirty="0" smtClean="0">
                <a:latin typeface="Times New Roman" pitchFamily="18" charset="0"/>
                <a:cs typeface="Times New Roman" pitchFamily="18" charset="0"/>
              </a:rPr>
              <a:t>LISTED SECURITY</a:t>
            </a:r>
            <a:r>
              <a:rPr lang="en-AU" sz="2800" b="1" dirty="0" smtClean="0">
                <a:latin typeface="Times New Roman" pitchFamily="18" charset="0"/>
                <a:cs typeface="Times New Roman" pitchFamily="18" charset="0"/>
              </a:rPr>
              <a:t> </a:t>
            </a:r>
          </a:p>
          <a:p>
            <a:pPr marL="0" indent="0" algn="just">
              <a:buNone/>
            </a:pPr>
            <a:r>
              <a:rPr lang="en-AU" sz="2800" b="1" dirty="0" smtClean="0">
                <a:latin typeface="Times New Roman" pitchFamily="18" charset="0"/>
                <a:cs typeface="Times New Roman" pitchFamily="18" charset="0"/>
              </a:rPr>
              <a:t>shall </a:t>
            </a:r>
            <a:r>
              <a:rPr lang="en-AU" sz="2800" b="1" dirty="0" smtClean="0">
                <a:latin typeface="Times New Roman" pitchFamily="18" charset="0"/>
                <a:cs typeface="Times New Roman" pitchFamily="18" charset="0"/>
              </a:rPr>
              <a:t>include any share, scrip, debenture, participation term certificate, modaraba certificate, musharaka certificate, term finance certificate, bond, pre-organization certificate or such other instruments as the Federal Government may by notification in the Official Gazette specify for the purpose and which is accepted for listing on the Exchange in accordance with the Regulations. (Regulation 2)</a:t>
            </a:r>
          </a:p>
        </p:txBody>
      </p:sp>
    </p:spTree>
    <p:extLst>
      <p:ext uri="{BB962C8B-B14F-4D97-AF65-F5344CB8AC3E}">
        <p14:creationId xmlns:p14="http://schemas.microsoft.com/office/powerpoint/2010/main" val="1701605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fontScale="92500"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sz="3600" b="1" u="sng" dirty="0" smtClean="0">
                <a:latin typeface="Times New Roman" pitchFamily="18" charset="0"/>
                <a:cs typeface="Times New Roman" pitchFamily="18" charset="0"/>
              </a:rPr>
              <a:t>PRE/DURING LISTING REGULATION COMPLIANCE</a:t>
            </a:r>
            <a:endParaRPr lang="en-AU" sz="3600" b="1" dirty="0" smtClean="0">
              <a:latin typeface="Times New Roman" pitchFamily="18" charset="0"/>
              <a:cs typeface="Times New Roman" pitchFamily="18" charset="0"/>
            </a:endParaRPr>
          </a:p>
          <a:p>
            <a:pPr marL="0" indent="0">
              <a:buNone/>
            </a:pPr>
            <a:r>
              <a:rPr lang="en-AU" sz="3600" b="1" dirty="0" smtClean="0">
                <a:latin typeface="Times New Roman" pitchFamily="18" charset="0"/>
                <a:cs typeface="Times New Roman" pitchFamily="18" charset="0"/>
              </a:rPr>
              <a:t>FORMS:</a:t>
            </a:r>
          </a:p>
          <a:p>
            <a:pPr marL="0" indent="0">
              <a:buNone/>
            </a:pPr>
            <a:r>
              <a:rPr lang="en-AU" sz="3600" b="1" dirty="0" smtClean="0">
                <a:latin typeface="Times New Roman" pitchFamily="18" charset="0"/>
                <a:cs typeface="Times New Roman" pitchFamily="18" charset="0"/>
              </a:rPr>
              <a:t>I.	Application.</a:t>
            </a:r>
          </a:p>
          <a:p>
            <a:pPr marL="0" indent="0">
              <a:buNone/>
            </a:pPr>
            <a:r>
              <a:rPr lang="en-AU" sz="3600" b="1" dirty="0" smtClean="0">
                <a:latin typeface="Times New Roman" pitchFamily="18" charset="0"/>
                <a:cs typeface="Times New Roman" pitchFamily="18" charset="0"/>
              </a:rPr>
              <a:t>II.	Undertaking</a:t>
            </a:r>
          </a:p>
          <a:p>
            <a:pPr marL="0" indent="0">
              <a:buNone/>
            </a:pPr>
            <a:r>
              <a:rPr lang="en-AU" sz="3600" b="1" dirty="0" smtClean="0">
                <a:latin typeface="Times New Roman" pitchFamily="18" charset="0"/>
                <a:cs typeface="Times New Roman" pitchFamily="18" charset="0"/>
              </a:rPr>
              <a:t>	(To Abide By the Listing Regulation)</a:t>
            </a:r>
          </a:p>
          <a:p>
            <a:pPr marL="0" indent="0">
              <a:buNone/>
            </a:pPr>
            <a:r>
              <a:rPr lang="en-AU" sz="3600" b="1" dirty="0" smtClean="0">
                <a:latin typeface="Times New Roman" pitchFamily="18" charset="0"/>
                <a:cs typeface="Times New Roman" pitchFamily="18" charset="0"/>
              </a:rPr>
              <a:t>III.	Undertaking</a:t>
            </a:r>
          </a:p>
          <a:p>
            <a:pPr marL="0" indent="0" algn="just">
              <a:buNone/>
            </a:pPr>
            <a:r>
              <a:rPr lang="en-AU" sz="3600" b="1" dirty="0" smtClean="0">
                <a:latin typeface="Times New Roman" pitchFamily="18" charset="0"/>
                <a:cs typeface="Times New Roman" pitchFamily="18" charset="0"/>
              </a:rPr>
              <a:t>	(To issue scrip-less/Physical Scrip 	Shares)</a:t>
            </a:r>
          </a:p>
          <a:p>
            <a:pPr marL="0" indent="0" algn="just">
              <a:buNone/>
            </a:pPr>
            <a:r>
              <a:rPr lang="en-AU" sz="3600" b="1" dirty="0" smtClean="0">
                <a:latin typeface="Times New Roman" pitchFamily="18" charset="0"/>
                <a:cs typeface="Times New Roman" pitchFamily="18" charset="0"/>
              </a:rPr>
              <a:t>IV.	NOC from underwriters.</a:t>
            </a:r>
          </a:p>
          <a:p>
            <a:pPr marL="0" indent="0" algn="just">
              <a:buNone/>
            </a:pPr>
            <a:r>
              <a:rPr lang="en-AU" sz="3600" b="1" dirty="0" smtClean="0">
                <a:latin typeface="Times New Roman" pitchFamily="18" charset="0"/>
                <a:cs typeface="Times New Roman" pitchFamily="18" charset="0"/>
              </a:rPr>
              <a:t>	(for publication of prospectus)</a:t>
            </a:r>
          </a:p>
        </p:txBody>
      </p:sp>
    </p:spTree>
    <p:extLst>
      <p:ext uri="{BB962C8B-B14F-4D97-AF65-F5344CB8AC3E}">
        <p14:creationId xmlns:p14="http://schemas.microsoft.com/office/powerpoint/2010/main" val="617481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fontScale="92500"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a:latin typeface="Times New Roman" pitchFamily="18" charset="0"/>
                <a:cs typeface="Times New Roman" pitchFamily="18" charset="0"/>
              </a:rPr>
              <a:t>PRE/DURING LISTING REGULATION COMPLIANCE</a:t>
            </a:r>
          </a:p>
          <a:p>
            <a:pPr marL="0" indent="0">
              <a:buNone/>
            </a:pPr>
            <a:r>
              <a:rPr lang="en-AU" b="1" u="sng" dirty="0" smtClean="0">
                <a:latin typeface="Times New Roman" pitchFamily="18" charset="0"/>
                <a:cs typeface="Times New Roman" pitchFamily="18" charset="0"/>
              </a:rPr>
              <a:t>LEGAL DOCUMENTS:</a:t>
            </a:r>
          </a:p>
          <a:p>
            <a:pPr marL="0" indent="0">
              <a:buNone/>
            </a:pPr>
            <a:endParaRPr lang="en-AU" dirty="0" smtClean="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Certificate of Incorporation.</a:t>
            </a:r>
          </a:p>
          <a:p>
            <a:pPr>
              <a:buFont typeface="Arial" pitchFamily="34" charset="0"/>
              <a:buChar char="•"/>
            </a:pPr>
            <a:r>
              <a:rPr lang="en-AU" sz="2400" b="1" dirty="0" smtClean="0">
                <a:latin typeface="Times New Roman" pitchFamily="18" charset="0"/>
                <a:cs typeface="Times New Roman" pitchFamily="18" charset="0"/>
              </a:rPr>
              <a:t>Conversion certificate; (If applied).</a:t>
            </a:r>
          </a:p>
          <a:p>
            <a:pPr>
              <a:buFont typeface="Arial" pitchFamily="34" charset="0"/>
              <a:buChar char="•"/>
            </a:pPr>
            <a:r>
              <a:rPr lang="en-AU" sz="2400" b="1" dirty="0" smtClean="0">
                <a:latin typeface="Times New Roman" pitchFamily="18" charset="0"/>
                <a:cs typeface="Times New Roman" pitchFamily="18" charset="0"/>
              </a:rPr>
              <a:t>Commencement of Business Certificate.</a:t>
            </a:r>
          </a:p>
          <a:p>
            <a:pPr>
              <a:buFont typeface="Arial" pitchFamily="34" charset="0"/>
              <a:buChar char="•"/>
            </a:pPr>
            <a:r>
              <a:rPr lang="en-AU" sz="2400" b="1" dirty="0" smtClean="0">
                <a:latin typeface="Times New Roman" pitchFamily="18" charset="0"/>
                <a:cs typeface="Times New Roman" pitchFamily="18" charset="0"/>
              </a:rPr>
              <a:t>BOD Resolution addressing listing decision.</a:t>
            </a:r>
          </a:p>
          <a:p>
            <a:pPr>
              <a:buFont typeface="Arial" pitchFamily="34" charset="0"/>
              <a:buChar char="•"/>
            </a:pPr>
            <a:r>
              <a:rPr lang="en-AU" sz="2400" b="1" dirty="0" smtClean="0">
                <a:latin typeface="Times New Roman" pitchFamily="18" charset="0"/>
                <a:cs typeface="Times New Roman" pitchFamily="18" charset="0"/>
              </a:rPr>
              <a:t>Consent, license, approval, NOC from the concerned regulatory authority.</a:t>
            </a:r>
          </a:p>
          <a:p>
            <a:pPr>
              <a:buFont typeface="Arial" pitchFamily="34" charset="0"/>
              <a:buChar char="•"/>
            </a:pPr>
            <a:r>
              <a:rPr lang="en-AU" sz="2400" b="1" dirty="0" smtClean="0">
                <a:latin typeface="Times New Roman" pitchFamily="18" charset="0"/>
                <a:cs typeface="Times New Roman" pitchFamily="18" charset="0"/>
              </a:rPr>
              <a:t>Copies of the Draft Prospectus.</a:t>
            </a:r>
          </a:p>
          <a:p>
            <a:pPr>
              <a:buFont typeface="Arial" pitchFamily="34" charset="0"/>
              <a:buChar char="•"/>
            </a:pPr>
            <a:r>
              <a:rPr lang="en-AU" sz="2400" b="1" dirty="0" smtClean="0">
                <a:latin typeface="Times New Roman" pitchFamily="18" charset="0"/>
                <a:cs typeface="Times New Roman" pitchFamily="18" charset="0"/>
              </a:rPr>
              <a:t>Certificate of registration of Modaraba Management Co.</a:t>
            </a:r>
          </a:p>
          <a:p>
            <a:pPr>
              <a:buFont typeface="Arial" pitchFamily="34" charset="0"/>
              <a:buChar char="•"/>
            </a:pPr>
            <a:r>
              <a:rPr lang="en-AU" sz="2400" b="1" dirty="0" smtClean="0">
                <a:latin typeface="Times New Roman" pitchFamily="18" charset="0"/>
                <a:cs typeface="Times New Roman" pitchFamily="18" charset="0"/>
              </a:rPr>
              <a:t>Authorization for floatation of Modaraba.</a:t>
            </a:r>
          </a:p>
          <a:p>
            <a:pPr>
              <a:buFont typeface="Arial" pitchFamily="34" charset="0"/>
              <a:buChar char="•"/>
            </a:pPr>
            <a:r>
              <a:rPr lang="en-AU" sz="2400" b="1" dirty="0" smtClean="0">
                <a:latin typeface="Times New Roman" pitchFamily="18" charset="0"/>
                <a:cs typeface="Times New Roman" pitchFamily="18" charset="0"/>
              </a:rPr>
              <a:t>Memorandum of Association &amp; Articles of Association.</a:t>
            </a:r>
          </a:p>
          <a:p>
            <a:pPr>
              <a:buFont typeface="Arial" pitchFamily="34" charset="0"/>
              <a:buChar char="•"/>
            </a:pPr>
            <a:r>
              <a:rPr lang="en-AU" sz="2400" b="1" dirty="0" smtClean="0">
                <a:latin typeface="Times New Roman" pitchFamily="18" charset="0"/>
                <a:cs typeface="Times New Roman" pitchFamily="18" charset="0"/>
              </a:rPr>
              <a:t>Trust Deed, in case of debenture.</a:t>
            </a:r>
            <a:endParaRPr lang="en-AU"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576331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28600" y="304800"/>
            <a:ext cx="8686800" cy="6324600"/>
          </a:xfrm>
          <a:prstGeom prst="rect">
            <a:avLst/>
          </a:prstGeom>
        </p:spPr>
        <p:txBody>
          <a:bodyPr vert="horz">
            <a:normAutofit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AU" b="1" u="sng" dirty="0">
                <a:latin typeface="Times New Roman" pitchFamily="18" charset="0"/>
                <a:cs typeface="Times New Roman" pitchFamily="18" charset="0"/>
              </a:rPr>
              <a:t>PRE/DURING LISTING REGULATION COMPLIANCE</a:t>
            </a:r>
          </a:p>
          <a:p>
            <a:pPr marL="0" indent="0">
              <a:buNone/>
            </a:pPr>
            <a:r>
              <a:rPr lang="en-AU" b="1" u="sng" dirty="0" smtClean="0">
                <a:latin typeface="Times New Roman" pitchFamily="18" charset="0"/>
                <a:cs typeface="Times New Roman" pitchFamily="18" charset="0"/>
              </a:rPr>
              <a:t>CERTIFICATES/REPORTS:</a:t>
            </a:r>
          </a:p>
          <a:p>
            <a:pPr marL="0" indent="0">
              <a:buNone/>
            </a:pPr>
            <a:endParaRPr lang="en-AU" dirty="0" smtClean="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Feasibility Report.</a:t>
            </a:r>
          </a:p>
          <a:p>
            <a:pPr>
              <a:buFont typeface="Arial" pitchFamily="34" charset="0"/>
              <a:buChar char="•"/>
            </a:pPr>
            <a:r>
              <a:rPr lang="en-AU" sz="2400" b="1" dirty="0" smtClean="0">
                <a:latin typeface="Times New Roman" pitchFamily="18" charset="0"/>
                <a:cs typeface="Times New Roman" pitchFamily="18" charset="0"/>
              </a:rPr>
              <a:t>Auditors Certificate</a:t>
            </a:r>
          </a:p>
          <a:p>
            <a:pPr marL="0" indent="0" algn="just">
              <a:buNone/>
            </a:pPr>
            <a:r>
              <a:rPr lang="en-AU" sz="2400" b="1" dirty="0" smtClean="0">
                <a:latin typeface="Times New Roman" pitchFamily="18" charset="0"/>
                <a:cs typeface="Times New Roman" pitchFamily="18" charset="0"/>
              </a:rPr>
              <a:t>	(Amounts subscribed by Sponsors/Promoters/Directors 	/Associates/Friends/Relatives &amp; Shares subscribed under 	private placement.</a:t>
            </a:r>
            <a:endParaRPr lang="en-AU" sz="2400" b="1" dirty="0">
              <a:latin typeface="Times New Roman" pitchFamily="18" charset="0"/>
              <a:cs typeface="Times New Roman" pitchFamily="18" charset="0"/>
            </a:endParaRPr>
          </a:p>
          <a:p>
            <a:pPr>
              <a:buFont typeface="Arial" pitchFamily="34" charset="0"/>
              <a:buChar char="•"/>
            </a:pPr>
            <a:r>
              <a:rPr lang="en-AU" sz="2400" b="1" dirty="0" smtClean="0">
                <a:latin typeface="Times New Roman" pitchFamily="18" charset="0"/>
                <a:cs typeface="Times New Roman" pitchFamily="18" charset="0"/>
              </a:rPr>
              <a:t>Auditors Certificate</a:t>
            </a:r>
          </a:p>
          <a:p>
            <a:pPr marL="0" indent="0" algn="just">
              <a:buNone/>
            </a:pPr>
            <a:r>
              <a:rPr lang="en-AU" sz="2400" b="1" dirty="0" smtClean="0">
                <a:latin typeface="Times New Roman" pitchFamily="18" charset="0"/>
                <a:cs typeface="Times New Roman" pitchFamily="18" charset="0"/>
              </a:rPr>
              <a:t>	(under section </a:t>
            </a:r>
            <a:r>
              <a:rPr lang="en-AU" sz="2400" b="1" smtClean="0">
                <a:latin typeface="Times New Roman" pitchFamily="18" charset="0"/>
                <a:cs typeface="Times New Roman" pitchFamily="18" charset="0"/>
              </a:rPr>
              <a:t>53 </a:t>
            </a:r>
            <a:r>
              <a:rPr lang="en-AU" sz="2400" b="1" smtClean="0">
                <a:latin typeface="Times New Roman" pitchFamily="18" charset="0"/>
                <a:cs typeface="Times New Roman" pitchFamily="18" charset="0"/>
              </a:rPr>
              <a:t>read with </a:t>
            </a:r>
            <a:r>
              <a:rPr lang="en-AU" sz="2400" b="1" dirty="0" smtClean="0">
                <a:latin typeface="Times New Roman" pitchFamily="18" charset="0"/>
                <a:cs typeface="Times New Roman" pitchFamily="18" charset="0"/>
              </a:rPr>
              <a:t>clause 28 (i) of Section 2 of 	Part-I of the Second Schedule) EPS of last five years)</a:t>
            </a:r>
          </a:p>
          <a:p>
            <a:pPr>
              <a:buFont typeface="Arial" pitchFamily="34" charset="0"/>
              <a:buChar char="•"/>
            </a:pPr>
            <a:r>
              <a:rPr lang="en-AU" sz="2400" b="1" dirty="0" smtClean="0">
                <a:latin typeface="Times New Roman" pitchFamily="18" charset="0"/>
                <a:cs typeface="Times New Roman" pitchFamily="18" charset="0"/>
              </a:rPr>
              <a:t>Auditors Certificate</a:t>
            </a:r>
          </a:p>
          <a:p>
            <a:pPr marL="0" indent="0">
              <a:buNone/>
            </a:pPr>
            <a:r>
              <a:rPr lang="en-AU" sz="2400" b="1" dirty="0" smtClean="0">
                <a:latin typeface="Times New Roman" pitchFamily="18" charset="0"/>
                <a:cs typeface="Times New Roman" pitchFamily="18" charset="0"/>
              </a:rPr>
              <a:t>	(Break up value)</a:t>
            </a:r>
          </a:p>
          <a:p>
            <a:pPr>
              <a:buFont typeface="Arial" pitchFamily="34" charset="0"/>
              <a:buChar char="•"/>
            </a:pPr>
            <a:r>
              <a:rPr lang="en-AU" sz="2400" b="1" dirty="0" smtClean="0">
                <a:latin typeface="Times New Roman" pitchFamily="18" charset="0"/>
                <a:cs typeface="Times New Roman" pitchFamily="18" charset="0"/>
              </a:rPr>
              <a:t>Credit rating report if it is debenture/TFC.</a:t>
            </a:r>
            <a:endParaRPr lang="en-AU"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9871894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1774</Words>
  <Application>Microsoft Office PowerPoint</Application>
  <PresentationFormat>On-screen Show (4:3)</PresentationFormat>
  <Paragraphs>375</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BRIEF ABOUT BOOK-BUILDING </vt:lpstr>
      <vt:lpstr>DEFINITION:</vt:lpstr>
      <vt:lpstr>BOOK-BUILDING PROCESS</vt:lpstr>
      <vt:lpstr>ELIGIBILITY</vt:lpstr>
      <vt:lpstr>DIFFERENCE BETWEEN  FIXED PRICE  PROCESS AND BOOK-BUILDING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65</cp:revision>
  <cp:lastPrinted>2011-12-08T09:36:57Z</cp:lastPrinted>
  <dcterms:created xsi:type="dcterms:W3CDTF">2006-08-16T00:00:00Z</dcterms:created>
  <dcterms:modified xsi:type="dcterms:W3CDTF">2011-12-09T06:58:29Z</dcterms:modified>
</cp:coreProperties>
</file>