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 id="2147483651" r:id="rId3"/>
    <p:sldMasterId id="2147483654" r:id="rId4"/>
  </p:sldMasterIdLst>
  <p:notesMasterIdLst>
    <p:notesMasterId r:id="rId46"/>
  </p:notesMasterIdLst>
  <p:handoutMasterIdLst>
    <p:handoutMasterId r:id="rId47"/>
  </p:handoutMasterIdLst>
  <p:sldIdLst>
    <p:sldId id="259" r:id="rId5"/>
    <p:sldId id="310" r:id="rId6"/>
    <p:sldId id="273" r:id="rId7"/>
    <p:sldId id="277" r:id="rId8"/>
    <p:sldId id="284" r:id="rId9"/>
    <p:sldId id="311" r:id="rId10"/>
    <p:sldId id="293" r:id="rId11"/>
    <p:sldId id="312" r:id="rId12"/>
    <p:sldId id="313" r:id="rId13"/>
    <p:sldId id="281" r:id="rId14"/>
    <p:sldId id="288" r:id="rId15"/>
    <p:sldId id="289" r:id="rId16"/>
    <p:sldId id="291" r:id="rId17"/>
    <p:sldId id="290" r:id="rId18"/>
    <p:sldId id="314" r:id="rId19"/>
    <p:sldId id="292" r:id="rId20"/>
    <p:sldId id="315" r:id="rId21"/>
    <p:sldId id="294" r:id="rId22"/>
    <p:sldId id="295" r:id="rId23"/>
    <p:sldId id="316" r:id="rId24"/>
    <p:sldId id="296" r:id="rId25"/>
    <p:sldId id="297"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5" r:id="rId41"/>
    <p:sldId id="336" r:id="rId42"/>
    <p:sldId id="337" r:id="rId43"/>
    <p:sldId id="338" r:id="rId44"/>
    <p:sldId id="280"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4B4"/>
    <a:srgbClr val="000000"/>
    <a:srgbClr val="FFD200"/>
    <a:srgbClr val="646464"/>
    <a:srgbClr val="F1F1F1"/>
    <a:srgbClr val="FAE600"/>
    <a:srgbClr val="808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273" autoAdjust="0"/>
    <p:restoredTop sz="92593" autoAdjust="0"/>
  </p:normalViewPr>
  <p:slideViewPr>
    <p:cSldViewPr>
      <p:cViewPr varScale="1">
        <p:scale>
          <a:sx n="65" d="100"/>
          <a:sy n="65" d="100"/>
        </p:scale>
        <p:origin x="-684" y="-96"/>
      </p:cViewPr>
      <p:guideLst>
        <p:guide orient="horz" pos="2160"/>
        <p:guide pos="2880"/>
      </p:guideLst>
    </p:cSldViewPr>
  </p:slideViewPr>
  <p:notesTextViewPr>
    <p:cViewPr>
      <p:scale>
        <a:sx n="100" d="100"/>
        <a:sy n="100" d="100"/>
      </p:scale>
      <p:origin x="0" y="0"/>
    </p:cViewPr>
  </p:notesTextViewPr>
  <p:notesViewPr>
    <p:cSldViewPr>
      <p:cViewPr>
        <p:scale>
          <a:sx n="90" d="100"/>
          <a:sy n="90" d="100"/>
        </p:scale>
        <p:origin x="-2934" y="7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2D736-3B2A-476D-8716-D57599A8499F}"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488FC757-D960-4E1A-8A64-FC1EBC610277}">
      <dgm:prSet phldrT="[Text]"/>
      <dgm:spPr>
        <a:solidFill>
          <a:schemeClr val="bg2">
            <a:lumMod val="75000"/>
          </a:schemeClr>
        </a:solidFill>
      </dgm:spPr>
      <dgm:t>
        <a:bodyPr/>
        <a:lstStyle/>
        <a:p>
          <a:r>
            <a:rPr lang="en-US" dirty="0"/>
            <a:t>Registration</a:t>
          </a:r>
        </a:p>
      </dgm:t>
    </dgm:pt>
    <dgm:pt modelId="{2EABC346-ACFD-4019-8098-7D0731C81BDB}" type="parTrans" cxnId="{895EA2C7-4B2C-4C5A-B26C-82769D52D688}">
      <dgm:prSet/>
      <dgm:spPr/>
      <dgm:t>
        <a:bodyPr/>
        <a:lstStyle/>
        <a:p>
          <a:endParaRPr lang="en-US"/>
        </a:p>
      </dgm:t>
    </dgm:pt>
    <dgm:pt modelId="{1A245125-3198-4D13-9891-1803345484EC}" type="sibTrans" cxnId="{895EA2C7-4B2C-4C5A-B26C-82769D52D688}">
      <dgm:prSet/>
      <dgm:spPr/>
      <dgm:t>
        <a:bodyPr/>
        <a:lstStyle/>
        <a:p>
          <a:endParaRPr lang="en-US"/>
        </a:p>
      </dgm:t>
    </dgm:pt>
    <dgm:pt modelId="{716E27B1-09B3-48EB-8CB2-032F8C688C63}">
      <dgm:prSet phldrT="[Text]"/>
      <dgm:spPr>
        <a:solidFill>
          <a:schemeClr val="tx1">
            <a:lumMod val="50000"/>
          </a:schemeClr>
        </a:solidFill>
      </dgm:spPr>
      <dgm:t>
        <a:bodyPr/>
        <a:lstStyle/>
        <a:p>
          <a:r>
            <a:rPr lang="en-US" dirty="0"/>
            <a:t>Records</a:t>
          </a:r>
        </a:p>
      </dgm:t>
    </dgm:pt>
    <dgm:pt modelId="{217258DD-ABEC-463C-8132-24FD96233C1C}" type="parTrans" cxnId="{C340EFA8-9A60-4DC4-8323-4E3BF61E4747}">
      <dgm:prSet/>
      <dgm:spPr/>
      <dgm:t>
        <a:bodyPr/>
        <a:lstStyle/>
        <a:p>
          <a:endParaRPr lang="en-US"/>
        </a:p>
      </dgm:t>
    </dgm:pt>
    <dgm:pt modelId="{7C236B9A-7F4E-48A3-A5A2-DFEF6D30B4E9}" type="sibTrans" cxnId="{C340EFA8-9A60-4DC4-8323-4E3BF61E4747}">
      <dgm:prSet/>
      <dgm:spPr/>
      <dgm:t>
        <a:bodyPr/>
        <a:lstStyle/>
        <a:p>
          <a:endParaRPr lang="en-US"/>
        </a:p>
      </dgm:t>
    </dgm:pt>
    <dgm:pt modelId="{5E8A2535-B21C-4EB2-9774-6214346D6DB6}">
      <dgm:prSet phldrT="[Text]"/>
      <dgm:spPr>
        <a:solidFill>
          <a:schemeClr val="accent2"/>
        </a:solidFill>
      </dgm:spPr>
      <dgm:t>
        <a:bodyPr/>
        <a:lstStyle/>
        <a:p>
          <a:r>
            <a:rPr lang="en-US" dirty="0"/>
            <a:t>Returns</a:t>
          </a:r>
        </a:p>
      </dgm:t>
    </dgm:pt>
    <dgm:pt modelId="{A7800D86-8BFE-461E-BA70-859551DC880D}" type="parTrans" cxnId="{81433B63-38F9-427E-AB63-9BB957BAC1D8}">
      <dgm:prSet/>
      <dgm:spPr/>
      <dgm:t>
        <a:bodyPr/>
        <a:lstStyle/>
        <a:p>
          <a:endParaRPr lang="en-US"/>
        </a:p>
      </dgm:t>
    </dgm:pt>
    <dgm:pt modelId="{0C822DFB-6A48-4265-BEB2-83EE2EA54570}" type="sibTrans" cxnId="{81433B63-38F9-427E-AB63-9BB957BAC1D8}">
      <dgm:prSet/>
      <dgm:spPr/>
      <dgm:t>
        <a:bodyPr/>
        <a:lstStyle/>
        <a:p>
          <a:endParaRPr lang="en-US"/>
        </a:p>
      </dgm:t>
    </dgm:pt>
    <dgm:pt modelId="{7D0B0F64-75D7-4FE3-B1CC-4A859599E0E5}">
      <dgm:prSet phldrT="[Text]"/>
      <dgm:spPr/>
      <dgm:t>
        <a:bodyPr/>
        <a:lstStyle/>
        <a:p>
          <a:r>
            <a:rPr lang="en-US" dirty="0"/>
            <a:t>Agents/Representatives/e-Intermediaries</a:t>
          </a:r>
        </a:p>
      </dgm:t>
    </dgm:pt>
    <dgm:pt modelId="{9B41AF1F-E412-4183-9AA3-4E0B45174BE4}" type="parTrans" cxnId="{264E6C15-F053-4728-AB5C-481DAE6459B5}">
      <dgm:prSet/>
      <dgm:spPr/>
      <dgm:t>
        <a:bodyPr/>
        <a:lstStyle/>
        <a:p>
          <a:endParaRPr lang="en-US"/>
        </a:p>
      </dgm:t>
    </dgm:pt>
    <dgm:pt modelId="{FBAAAFEC-FCBD-47A5-B0B0-173A02961CEA}" type="sibTrans" cxnId="{264E6C15-F053-4728-AB5C-481DAE6459B5}">
      <dgm:prSet/>
      <dgm:spPr/>
      <dgm:t>
        <a:bodyPr/>
        <a:lstStyle/>
        <a:p>
          <a:endParaRPr lang="en-US"/>
        </a:p>
      </dgm:t>
    </dgm:pt>
    <dgm:pt modelId="{87644589-3C1F-4471-AE29-00BD37F56539}" type="pres">
      <dgm:prSet presAssocID="{6712D736-3B2A-476D-8716-D57599A8499F}" presName="linear" presStyleCnt="0">
        <dgm:presLayoutVars>
          <dgm:dir/>
          <dgm:animLvl val="lvl"/>
          <dgm:resizeHandles val="exact"/>
        </dgm:presLayoutVars>
      </dgm:prSet>
      <dgm:spPr/>
      <dgm:t>
        <a:bodyPr/>
        <a:lstStyle/>
        <a:p>
          <a:endParaRPr lang="en-US"/>
        </a:p>
      </dgm:t>
    </dgm:pt>
    <dgm:pt modelId="{E1FAC42D-5464-43BF-9CF5-0543BD6D0324}" type="pres">
      <dgm:prSet presAssocID="{488FC757-D960-4E1A-8A64-FC1EBC610277}" presName="parentLin" presStyleCnt="0"/>
      <dgm:spPr/>
    </dgm:pt>
    <dgm:pt modelId="{5D3EEF74-A0E2-40F1-B990-CABD58538E26}" type="pres">
      <dgm:prSet presAssocID="{488FC757-D960-4E1A-8A64-FC1EBC610277}" presName="parentLeftMargin" presStyleLbl="node1" presStyleIdx="0" presStyleCnt="4"/>
      <dgm:spPr/>
      <dgm:t>
        <a:bodyPr/>
        <a:lstStyle/>
        <a:p>
          <a:endParaRPr lang="en-US"/>
        </a:p>
      </dgm:t>
    </dgm:pt>
    <dgm:pt modelId="{9782B067-9AF2-4D0F-B3A6-D23D44D63F5F}" type="pres">
      <dgm:prSet presAssocID="{488FC757-D960-4E1A-8A64-FC1EBC610277}" presName="parentText" presStyleLbl="node1" presStyleIdx="0" presStyleCnt="4">
        <dgm:presLayoutVars>
          <dgm:chMax val="0"/>
          <dgm:bulletEnabled val="1"/>
        </dgm:presLayoutVars>
      </dgm:prSet>
      <dgm:spPr/>
      <dgm:t>
        <a:bodyPr/>
        <a:lstStyle/>
        <a:p>
          <a:endParaRPr lang="en-US"/>
        </a:p>
      </dgm:t>
    </dgm:pt>
    <dgm:pt modelId="{20334791-37C6-4014-BBF2-4FF288DC837A}" type="pres">
      <dgm:prSet presAssocID="{488FC757-D960-4E1A-8A64-FC1EBC610277}" presName="negativeSpace" presStyleCnt="0"/>
      <dgm:spPr/>
    </dgm:pt>
    <dgm:pt modelId="{92454A06-2978-4230-AF80-81512C88BAEB}" type="pres">
      <dgm:prSet presAssocID="{488FC757-D960-4E1A-8A64-FC1EBC610277}" presName="childText" presStyleLbl="conFgAcc1" presStyleIdx="0" presStyleCnt="4">
        <dgm:presLayoutVars>
          <dgm:bulletEnabled val="1"/>
        </dgm:presLayoutVars>
      </dgm:prSet>
      <dgm:spPr>
        <a:ln>
          <a:solidFill>
            <a:schemeClr val="tx1"/>
          </a:solidFill>
        </a:ln>
      </dgm:spPr>
    </dgm:pt>
    <dgm:pt modelId="{B7ECFB90-A4F8-4305-8A2B-EAC0B00FB8A1}" type="pres">
      <dgm:prSet presAssocID="{1A245125-3198-4D13-9891-1803345484EC}" presName="spaceBetweenRectangles" presStyleCnt="0"/>
      <dgm:spPr/>
    </dgm:pt>
    <dgm:pt modelId="{BECCBFB9-1D89-4E18-9F45-B877B2E887B6}" type="pres">
      <dgm:prSet presAssocID="{716E27B1-09B3-48EB-8CB2-032F8C688C63}" presName="parentLin" presStyleCnt="0"/>
      <dgm:spPr/>
    </dgm:pt>
    <dgm:pt modelId="{A5CBBC47-5EAA-4577-BF38-A5B202EBFC92}" type="pres">
      <dgm:prSet presAssocID="{716E27B1-09B3-48EB-8CB2-032F8C688C63}" presName="parentLeftMargin" presStyleLbl="node1" presStyleIdx="0" presStyleCnt="4"/>
      <dgm:spPr/>
      <dgm:t>
        <a:bodyPr/>
        <a:lstStyle/>
        <a:p>
          <a:endParaRPr lang="en-US"/>
        </a:p>
      </dgm:t>
    </dgm:pt>
    <dgm:pt modelId="{DF26AFD1-25A4-4395-8399-FC878D517575}" type="pres">
      <dgm:prSet presAssocID="{716E27B1-09B3-48EB-8CB2-032F8C688C63}" presName="parentText" presStyleLbl="node1" presStyleIdx="1" presStyleCnt="4">
        <dgm:presLayoutVars>
          <dgm:chMax val="0"/>
          <dgm:bulletEnabled val="1"/>
        </dgm:presLayoutVars>
      </dgm:prSet>
      <dgm:spPr/>
      <dgm:t>
        <a:bodyPr/>
        <a:lstStyle/>
        <a:p>
          <a:endParaRPr lang="en-US"/>
        </a:p>
      </dgm:t>
    </dgm:pt>
    <dgm:pt modelId="{FCC40F71-22C8-44B5-B4EC-2B32F958875B}" type="pres">
      <dgm:prSet presAssocID="{716E27B1-09B3-48EB-8CB2-032F8C688C63}" presName="negativeSpace" presStyleCnt="0"/>
      <dgm:spPr/>
    </dgm:pt>
    <dgm:pt modelId="{E83BCB7E-0FD3-479C-A2BF-6B52282CB1F3}" type="pres">
      <dgm:prSet presAssocID="{716E27B1-09B3-48EB-8CB2-032F8C688C63}" presName="childText" presStyleLbl="conFgAcc1" presStyleIdx="1" presStyleCnt="4">
        <dgm:presLayoutVars>
          <dgm:bulletEnabled val="1"/>
        </dgm:presLayoutVars>
      </dgm:prSet>
      <dgm:spPr>
        <a:ln>
          <a:solidFill>
            <a:schemeClr val="accent4">
              <a:lumMod val="50000"/>
            </a:schemeClr>
          </a:solidFill>
        </a:ln>
      </dgm:spPr>
    </dgm:pt>
    <dgm:pt modelId="{141D9A42-75F2-4D86-8F98-CA8FBBFE0B6B}" type="pres">
      <dgm:prSet presAssocID="{7C236B9A-7F4E-48A3-A5A2-DFEF6D30B4E9}" presName="spaceBetweenRectangles" presStyleCnt="0"/>
      <dgm:spPr/>
    </dgm:pt>
    <dgm:pt modelId="{B69F3236-604C-46A8-A4ED-7584C4FDCF8F}" type="pres">
      <dgm:prSet presAssocID="{5E8A2535-B21C-4EB2-9774-6214346D6DB6}" presName="parentLin" presStyleCnt="0"/>
      <dgm:spPr/>
    </dgm:pt>
    <dgm:pt modelId="{87A0A456-8C84-4226-AA2C-E8A4A0B329BB}" type="pres">
      <dgm:prSet presAssocID="{5E8A2535-B21C-4EB2-9774-6214346D6DB6}" presName="parentLeftMargin" presStyleLbl="node1" presStyleIdx="1" presStyleCnt="4"/>
      <dgm:spPr/>
      <dgm:t>
        <a:bodyPr/>
        <a:lstStyle/>
        <a:p>
          <a:endParaRPr lang="en-US"/>
        </a:p>
      </dgm:t>
    </dgm:pt>
    <dgm:pt modelId="{83E149AB-B03C-4F4E-8276-0E33DFA743EA}" type="pres">
      <dgm:prSet presAssocID="{5E8A2535-B21C-4EB2-9774-6214346D6DB6}" presName="parentText" presStyleLbl="node1" presStyleIdx="2" presStyleCnt="4">
        <dgm:presLayoutVars>
          <dgm:chMax val="0"/>
          <dgm:bulletEnabled val="1"/>
        </dgm:presLayoutVars>
      </dgm:prSet>
      <dgm:spPr/>
      <dgm:t>
        <a:bodyPr/>
        <a:lstStyle/>
        <a:p>
          <a:endParaRPr lang="en-US"/>
        </a:p>
      </dgm:t>
    </dgm:pt>
    <dgm:pt modelId="{A98295C0-A3A3-4D2B-ABCA-B996583CCA96}" type="pres">
      <dgm:prSet presAssocID="{5E8A2535-B21C-4EB2-9774-6214346D6DB6}" presName="negativeSpace" presStyleCnt="0"/>
      <dgm:spPr/>
    </dgm:pt>
    <dgm:pt modelId="{24E3EEF8-901D-4B97-9E75-B66118264EA8}" type="pres">
      <dgm:prSet presAssocID="{5E8A2535-B21C-4EB2-9774-6214346D6DB6}" presName="childText" presStyleLbl="conFgAcc1" presStyleIdx="2" presStyleCnt="4">
        <dgm:presLayoutVars>
          <dgm:bulletEnabled val="1"/>
        </dgm:presLayoutVars>
      </dgm:prSet>
      <dgm:spPr>
        <a:ln>
          <a:solidFill>
            <a:schemeClr val="accent2"/>
          </a:solidFill>
        </a:ln>
      </dgm:spPr>
    </dgm:pt>
    <dgm:pt modelId="{D13783EC-7881-4231-8321-77986379F826}" type="pres">
      <dgm:prSet presAssocID="{0C822DFB-6A48-4265-BEB2-83EE2EA54570}" presName="spaceBetweenRectangles" presStyleCnt="0"/>
      <dgm:spPr/>
    </dgm:pt>
    <dgm:pt modelId="{F42D7F66-489D-4930-819F-9C3578771C50}" type="pres">
      <dgm:prSet presAssocID="{7D0B0F64-75D7-4FE3-B1CC-4A859599E0E5}" presName="parentLin" presStyleCnt="0"/>
      <dgm:spPr/>
    </dgm:pt>
    <dgm:pt modelId="{DC6EBFB5-2283-43B8-BC76-FCADAEF10F25}" type="pres">
      <dgm:prSet presAssocID="{7D0B0F64-75D7-4FE3-B1CC-4A859599E0E5}" presName="parentLeftMargin" presStyleLbl="node1" presStyleIdx="2" presStyleCnt="4"/>
      <dgm:spPr/>
      <dgm:t>
        <a:bodyPr/>
        <a:lstStyle/>
        <a:p>
          <a:endParaRPr lang="en-US"/>
        </a:p>
      </dgm:t>
    </dgm:pt>
    <dgm:pt modelId="{A11795E8-3D7C-4DA7-9932-2F0C9151886C}" type="pres">
      <dgm:prSet presAssocID="{7D0B0F64-75D7-4FE3-B1CC-4A859599E0E5}" presName="parentText" presStyleLbl="node1" presStyleIdx="3" presStyleCnt="4">
        <dgm:presLayoutVars>
          <dgm:chMax val="0"/>
          <dgm:bulletEnabled val="1"/>
        </dgm:presLayoutVars>
      </dgm:prSet>
      <dgm:spPr/>
      <dgm:t>
        <a:bodyPr/>
        <a:lstStyle/>
        <a:p>
          <a:endParaRPr lang="en-US"/>
        </a:p>
      </dgm:t>
    </dgm:pt>
    <dgm:pt modelId="{C6E4C31A-9BF4-4616-B391-70607440F2AE}" type="pres">
      <dgm:prSet presAssocID="{7D0B0F64-75D7-4FE3-B1CC-4A859599E0E5}" presName="negativeSpace" presStyleCnt="0"/>
      <dgm:spPr/>
    </dgm:pt>
    <dgm:pt modelId="{77BF66DB-F1F4-4131-93ED-03979FBCBD7A}" type="pres">
      <dgm:prSet presAssocID="{7D0B0F64-75D7-4FE3-B1CC-4A859599E0E5}" presName="childText" presStyleLbl="conFgAcc1" presStyleIdx="3" presStyleCnt="4">
        <dgm:presLayoutVars>
          <dgm:bulletEnabled val="1"/>
        </dgm:presLayoutVars>
      </dgm:prSet>
      <dgm:spPr/>
    </dgm:pt>
  </dgm:ptLst>
  <dgm:cxnLst>
    <dgm:cxn modelId="{895EA2C7-4B2C-4C5A-B26C-82769D52D688}" srcId="{6712D736-3B2A-476D-8716-D57599A8499F}" destId="{488FC757-D960-4E1A-8A64-FC1EBC610277}" srcOrd="0" destOrd="0" parTransId="{2EABC346-ACFD-4019-8098-7D0731C81BDB}" sibTransId="{1A245125-3198-4D13-9891-1803345484EC}"/>
    <dgm:cxn modelId="{CF2D988F-7CE7-4882-87F3-7D1A463DB87B}" type="presOf" srcId="{6712D736-3B2A-476D-8716-D57599A8499F}" destId="{87644589-3C1F-4471-AE29-00BD37F56539}" srcOrd="0" destOrd="0" presId="urn:microsoft.com/office/officeart/2005/8/layout/list1"/>
    <dgm:cxn modelId="{54E94E59-064D-484D-8F13-FDB7A75318A5}" type="presOf" srcId="{5E8A2535-B21C-4EB2-9774-6214346D6DB6}" destId="{87A0A456-8C84-4226-AA2C-E8A4A0B329BB}" srcOrd="0" destOrd="0" presId="urn:microsoft.com/office/officeart/2005/8/layout/list1"/>
    <dgm:cxn modelId="{62EC281B-E39D-4ED4-BB04-128EF1364012}" type="presOf" srcId="{488FC757-D960-4E1A-8A64-FC1EBC610277}" destId="{5D3EEF74-A0E2-40F1-B990-CABD58538E26}" srcOrd="0" destOrd="0" presId="urn:microsoft.com/office/officeart/2005/8/layout/list1"/>
    <dgm:cxn modelId="{6A4E0595-152F-479F-A3ED-1765B8602E3A}" type="presOf" srcId="{716E27B1-09B3-48EB-8CB2-032F8C688C63}" destId="{DF26AFD1-25A4-4395-8399-FC878D517575}" srcOrd="1" destOrd="0" presId="urn:microsoft.com/office/officeart/2005/8/layout/list1"/>
    <dgm:cxn modelId="{653D34E9-CB86-4970-A6F6-B32A22E80DFB}" type="presOf" srcId="{7D0B0F64-75D7-4FE3-B1CC-4A859599E0E5}" destId="{A11795E8-3D7C-4DA7-9932-2F0C9151886C}" srcOrd="1" destOrd="0" presId="urn:microsoft.com/office/officeart/2005/8/layout/list1"/>
    <dgm:cxn modelId="{81433B63-38F9-427E-AB63-9BB957BAC1D8}" srcId="{6712D736-3B2A-476D-8716-D57599A8499F}" destId="{5E8A2535-B21C-4EB2-9774-6214346D6DB6}" srcOrd="2" destOrd="0" parTransId="{A7800D86-8BFE-461E-BA70-859551DC880D}" sibTransId="{0C822DFB-6A48-4265-BEB2-83EE2EA54570}"/>
    <dgm:cxn modelId="{C340EFA8-9A60-4DC4-8323-4E3BF61E4747}" srcId="{6712D736-3B2A-476D-8716-D57599A8499F}" destId="{716E27B1-09B3-48EB-8CB2-032F8C688C63}" srcOrd="1" destOrd="0" parTransId="{217258DD-ABEC-463C-8132-24FD96233C1C}" sibTransId="{7C236B9A-7F4E-48A3-A5A2-DFEF6D30B4E9}"/>
    <dgm:cxn modelId="{321EFA05-B06B-4910-A657-B1A322BFAAE2}" type="presOf" srcId="{7D0B0F64-75D7-4FE3-B1CC-4A859599E0E5}" destId="{DC6EBFB5-2283-43B8-BC76-FCADAEF10F25}" srcOrd="0" destOrd="0" presId="urn:microsoft.com/office/officeart/2005/8/layout/list1"/>
    <dgm:cxn modelId="{41E7BBB5-7823-4A51-A361-25A5BB7C894F}" type="presOf" srcId="{5E8A2535-B21C-4EB2-9774-6214346D6DB6}" destId="{83E149AB-B03C-4F4E-8276-0E33DFA743EA}" srcOrd="1" destOrd="0" presId="urn:microsoft.com/office/officeart/2005/8/layout/list1"/>
    <dgm:cxn modelId="{A9B9081F-4950-42BD-9A46-EEF6CFFB1DD5}" type="presOf" srcId="{716E27B1-09B3-48EB-8CB2-032F8C688C63}" destId="{A5CBBC47-5EAA-4577-BF38-A5B202EBFC92}" srcOrd="0" destOrd="0" presId="urn:microsoft.com/office/officeart/2005/8/layout/list1"/>
    <dgm:cxn modelId="{264E6C15-F053-4728-AB5C-481DAE6459B5}" srcId="{6712D736-3B2A-476D-8716-D57599A8499F}" destId="{7D0B0F64-75D7-4FE3-B1CC-4A859599E0E5}" srcOrd="3" destOrd="0" parTransId="{9B41AF1F-E412-4183-9AA3-4E0B45174BE4}" sibTransId="{FBAAAFEC-FCBD-47A5-B0B0-173A02961CEA}"/>
    <dgm:cxn modelId="{3A5FBA84-C9D1-4639-9234-CD5FD9462548}" type="presOf" srcId="{488FC757-D960-4E1A-8A64-FC1EBC610277}" destId="{9782B067-9AF2-4D0F-B3A6-D23D44D63F5F}" srcOrd="1" destOrd="0" presId="urn:microsoft.com/office/officeart/2005/8/layout/list1"/>
    <dgm:cxn modelId="{07EF76B6-9E10-4392-A15A-FDD238EFA1D6}" type="presParOf" srcId="{87644589-3C1F-4471-AE29-00BD37F56539}" destId="{E1FAC42D-5464-43BF-9CF5-0543BD6D0324}" srcOrd="0" destOrd="0" presId="urn:microsoft.com/office/officeart/2005/8/layout/list1"/>
    <dgm:cxn modelId="{262DEFE5-3893-4A00-8980-7F77FE67A1C0}" type="presParOf" srcId="{E1FAC42D-5464-43BF-9CF5-0543BD6D0324}" destId="{5D3EEF74-A0E2-40F1-B990-CABD58538E26}" srcOrd="0" destOrd="0" presId="urn:microsoft.com/office/officeart/2005/8/layout/list1"/>
    <dgm:cxn modelId="{A85E4218-1800-4375-9BD8-B47BA89DB6D8}" type="presParOf" srcId="{E1FAC42D-5464-43BF-9CF5-0543BD6D0324}" destId="{9782B067-9AF2-4D0F-B3A6-D23D44D63F5F}" srcOrd="1" destOrd="0" presId="urn:microsoft.com/office/officeart/2005/8/layout/list1"/>
    <dgm:cxn modelId="{A0648C62-17B8-4355-82E2-60934F5D4CAE}" type="presParOf" srcId="{87644589-3C1F-4471-AE29-00BD37F56539}" destId="{20334791-37C6-4014-BBF2-4FF288DC837A}" srcOrd="1" destOrd="0" presId="urn:microsoft.com/office/officeart/2005/8/layout/list1"/>
    <dgm:cxn modelId="{DB6B628E-E514-4477-B324-39C5F59D32E3}" type="presParOf" srcId="{87644589-3C1F-4471-AE29-00BD37F56539}" destId="{92454A06-2978-4230-AF80-81512C88BAEB}" srcOrd="2" destOrd="0" presId="urn:microsoft.com/office/officeart/2005/8/layout/list1"/>
    <dgm:cxn modelId="{16FF4183-EA16-4471-A237-60332D8B0F67}" type="presParOf" srcId="{87644589-3C1F-4471-AE29-00BD37F56539}" destId="{B7ECFB90-A4F8-4305-8A2B-EAC0B00FB8A1}" srcOrd="3" destOrd="0" presId="urn:microsoft.com/office/officeart/2005/8/layout/list1"/>
    <dgm:cxn modelId="{45DB15A0-3E4A-4944-986D-7704480F96A5}" type="presParOf" srcId="{87644589-3C1F-4471-AE29-00BD37F56539}" destId="{BECCBFB9-1D89-4E18-9F45-B877B2E887B6}" srcOrd="4" destOrd="0" presId="urn:microsoft.com/office/officeart/2005/8/layout/list1"/>
    <dgm:cxn modelId="{0925BA2F-E06B-49C3-8083-7DEA4988E336}" type="presParOf" srcId="{BECCBFB9-1D89-4E18-9F45-B877B2E887B6}" destId="{A5CBBC47-5EAA-4577-BF38-A5B202EBFC92}" srcOrd="0" destOrd="0" presId="urn:microsoft.com/office/officeart/2005/8/layout/list1"/>
    <dgm:cxn modelId="{5C7BB91D-1AE8-498A-913C-863DC5ADB0B9}" type="presParOf" srcId="{BECCBFB9-1D89-4E18-9F45-B877B2E887B6}" destId="{DF26AFD1-25A4-4395-8399-FC878D517575}" srcOrd="1" destOrd="0" presId="urn:microsoft.com/office/officeart/2005/8/layout/list1"/>
    <dgm:cxn modelId="{B394D4CE-12EB-47F8-80BB-46E61B34FAC0}" type="presParOf" srcId="{87644589-3C1F-4471-AE29-00BD37F56539}" destId="{FCC40F71-22C8-44B5-B4EC-2B32F958875B}" srcOrd="5" destOrd="0" presId="urn:microsoft.com/office/officeart/2005/8/layout/list1"/>
    <dgm:cxn modelId="{BBD2F528-E215-4EB5-BD29-96083BBA5CE4}" type="presParOf" srcId="{87644589-3C1F-4471-AE29-00BD37F56539}" destId="{E83BCB7E-0FD3-479C-A2BF-6B52282CB1F3}" srcOrd="6" destOrd="0" presId="urn:microsoft.com/office/officeart/2005/8/layout/list1"/>
    <dgm:cxn modelId="{87EF8CD8-15E9-4A66-9010-A04762EC9BE6}" type="presParOf" srcId="{87644589-3C1F-4471-AE29-00BD37F56539}" destId="{141D9A42-75F2-4D86-8F98-CA8FBBFE0B6B}" srcOrd="7" destOrd="0" presId="urn:microsoft.com/office/officeart/2005/8/layout/list1"/>
    <dgm:cxn modelId="{78DAB7AA-0BFB-4140-8EF4-86A68B9C3D64}" type="presParOf" srcId="{87644589-3C1F-4471-AE29-00BD37F56539}" destId="{B69F3236-604C-46A8-A4ED-7584C4FDCF8F}" srcOrd="8" destOrd="0" presId="urn:microsoft.com/office/officeart/2005/8/layout/list1"/>
    <dgm:cxn modelId="{5F328316-096F-4649-AACC-96B093911236}" type="presParOf" srcId="{B69F3236-604C-46A8-A4ED-7584C4FDCF8F}" destId="{87A0A456-8C84-4226-AA2C-E8A4A0B329BB}" srcOrd="0" destOrd="0" presId="urn:microsoft.com/office/officeart/2005/8/layout/list1"/>
    <dgm:cxn modelId="{10C19864-A17A-43C2-9984-2715CABF1269}" type="presParOf" srcId="{B69F3236-604C-46A8-A4ED-7584C4FDCF8F}" destId="{83E149AB-B03C-4F4E-8276-0E33DFA743EA}" srcOrd="1" destOrd="0" presId="urn:microsoft.com/office/officeart/2005/8/layout/list1"/>
    <dgm:cxn modelId="{2E92A9E8-25B3-4226-81FF-4C61A2A98608}" type="presParOf" srcId="{87644589-3C1F-4471-AE29-00BD37F56539}" destId="{A98295C0-A3A3-4D2B-ABCA-B996583CCA96}" srcOrd="9" destOrd="0" presId="urn:microsoft.com/office/officeart/2005/8/layout/list1"/>
    <dgm:cxn modelId="{E2CB189F-A940-4560-BD4E-C58DC3C8B240}" type="presParOf" srcId="{87644589-3C1F-4471-AE29-00BD37F56539}" destId="{24E3EEF8-901D-4B97-9E75-B66118264EA8}" srcOrd="10" destOrd="0" presId="urn:microsoft.com/office/officeart/2005/8/layout/list1"/>
    <dgm:cxn modelId="{2B88D877-8A65-40D3-8174-EA8E4D935BD4}" type="presParOf" srcId="{87644589-3C1F-4471-AE29-00BD37F56539}" destId="{D13783EC-7881-4231-8321-77986379F826}" srcOrd="11" destOrd="0" presId="urn:microsoft.com/office/officeart/2005/8/layout/list1"/>
    <dgm:cxn modelId="{D3FFE001-0E73-4224-B55A-93314D34CDA7}" type="presParOf" srcId="{87644589-3C1F-4471-AE29-00BD37F56539}" destId="{F42D7F66-489D-4930-819F-9C3578771C50}" srcOrd="12" destOrd="0" presId="urn:microsoft.com/office/officeart/2005/8/layout/list1"/>
    <dgm:cxn modelId="{4D1C2CB7-53A3-49B1-B8D0-AC07BAA12BA7}" type="presParOf" srcId="{F42D7F66-489D-4930-819F-9C3578771C50}" destId="{DC6EBFB5-2283-43B8-BC76-FCADAEF10F25}" srcOrd="0" destOrd="0" presId="urn:microsoft.com/office/officeart/2005/8/layout/list1"/>
    <dgm:cxn modelId="{E3AEFDB6-9668-4695-B781-111AAD712D2B}" type="presParOf" srcId="{F42D7F66-489D-4930-819F-9C3578771C50}" destId="{A11795E8-3D7C-4DA7-9932-2F0C9151886C}" srcOrd="1" destOrd="0" presId="urn:microsoft.com/office/officeart/2005/8/layout/list1"/>
    <dgm:cxn modelId="{74148983-0693-4FA4-A9E4-03C151ECC853}" type="presParOf" srcId="{87644589-3C1F-4471-AE29-00BD37F56539}" destId="{C6E4C31A-9BF4-4616-B391-70607440F2AE}" srcOrd="13" destOrd="0" presId="urn:microsoft.com/office/officeart/2005/8/layout/list1"/>
    <dgm:cxn modelId="{5468C103-56C4-4B86-A53F-68CF413AACEA}" type="presParOf" srcId="{87644589-3C1F-4471-AE29-00BD37F56539}" destId="{77BF66DB-F1F4-4131-93ED-03979FBCBD7A}" srcOrd="14"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3988" y="8877300"/>
            <a:ext cx="1247775" cy="139700"/>
          </a:xfrm>
          <a:prstGeom prst="rect">
            <a:avLst/>
          </a:prstGeom>
          <a:noFill/>
          <a:ln w="9525">
            <a:noFill/>
            <a:miter lim="800000"/>
            <a:headEnd/>
            <a:tailEnd/>
          </a:ln>
          <a:effectLst/>
        </p:spPr>
        <p:txBody>
          <a:bodyPr lIns="0" tIns="0" rIns="0" bIns="0"/>
          <a:lstStyle/>
          <a:p>
            <a:pPr>
              <a:defRPr/>
            </a:pPr>
            <a:fld id="{C6DFD40C-9637-4C69-935F-49722854599C}" type="datetime3">
              <a:rPr lang="en-US" sz="1000">
                <a:cs typeface="Arial" charset="0"/>
              </a:rPr>
              <a:pPr>
                <a:defRPr/>
              </a:pPr>
              <a:t>23 September 2011</a:t>
            </a:fld>
            <a:endParaRPr lang="en-US" sz="1000" dirty="0">
              <a:cs typeface="Arial" charset="0"/>
            </a:endParaRPr>
          </a:p>
        </p:txBody>
      </p:sp>
      <p:sp>
        <p:nvSpPr>
          <p:cNvPr id="69639" name="Rectangle 7"/>
          <p:cNvSpPr>
            <a:spLocks noChangeArrowheads="1"/>
          </p:cNvSpPr>
          <p:nvPr/>
        </p:nvSpPr>
        <p:spPr bwMode="auto">
          <a:xfrm>
            <a:off x="2401888" y="8877300"/>
            <a:ext cx="1990725" cy="190500"/>
          </a:xfrm>
          <a:prstGeom prst="rect">
            <a:avLst/>
          </a:prstGeom>
          <a:noFill/>
          <a:ln w="9525">
            <a:noFill/>
            <a:miter lim="800000"/>
            <a:headEnd/>
            <a:tailEnd/>
          </a:ln>
          <a:effectLst/>
        </p:spPr>
        <p:txBody>
          <a:bodyPr lIns="0" tIns="0" rIns="0" bIns="0"/>
          <a:lstStyle/>
          <a:p>
            <a:pPr>
              <a:defRPr/>
            </a:pPr>
            <a:r>
              <a:rPr lang="en-US" sz="1000" dirty="0">
                <a:cs typeface="Arial" charset="0"/>
              </a:rPr>
              <a:t>Presentation title</a:t>
            </a:r>
          </a:p>
        </p:txBody>
      </p:sp>
      <p:sp>
        <p:nvSpPr>
          <p:cNvPr id="69640" name="Rectangle 8"/>
          <p:cNvSpPr>
            <a:spLocks noChangeArrowheads="1"/>
          </p:cNvSpPr>
          <p:nvPr/>
        </p:nvSpPr>
        <p:spPr bwMode="auto">
          <a:xfrm>
            <a:off x="1582738" y="8877300"/>
            <a:ext cx="641350" cy="190500"/>
          </a:xfrm>
          <a:prstGeom prst="rect">
            <a:avLst/>
          </a:prstGeom>
          <a:noFill/>
          <a:ln w="9525">
            <a:noFill/>
            <a:miter lim="800000"/>
            <a:headEnd/>
            <a:tailEnd/>
          </a:ln>
          <a:effectLst/>
        </p:spPr>
        <p:txBody>
          <a:bodyPr lIns="0" tIns="0" rIns="0" bIns="0"/>
          <a:lstStyle/>
          <a:p>
            <a:pPr>
              <a:defRPr/>
            </a:pPr>
            <a:r>
              <a:rPr lang="en-US" sz="1000" dirty="0">
                <a:cs typeface="Arial" charset="0"/>
              </a:rPr>
              <a:t>Page </a:t>
            </a:r>
            <a:fld id="{70C59043-52F2-41C2-BDF0-06D6CCC40CE3}" type="slidenum">
              <a:rPr lang="en-US" sz="1000">
                <a:cs typeface="Arial" charset="0"/>
              </a:rPr>
              <a:pPr>
                <a:defRPr/>
              </a:pPr>
              <a:t>‹#›</a:t>
            </a:fld>
            <a:endParaRPr lang="en-US" sz="1000" dirty="0">
              <a:cs typeface="Arial" charset="0"/>
            </a:endParaRPr>
          </a:p>
        </p:txBody>
      </p:sp>
      <p:pic>
        <p:nvPicPr>
          <p:cNvPr id="84997" name="Picture 11" descr="logo outlines"/>
          <p:cNvPicPr>
            <a:picLocks noChangeAspect="1" noChangeArrowheads="1"/>
          </p:cNvPicPr>
          <p:nvPr/>
        </p:nvPicPr>
        <p:blipFill>
          <a:blip r:embed="rId2"/>
          <a:srcRect/>
          <a:stretch>
            <a:fillRect/>
          </a:stretch>
        </p:blipFill>
        <p:spPr bwMode="auto">
          <a:xfrm>
            <a:off x="5278438" y="8691563"/>
            <a:ext cx="1460500" cy="328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4"/>
          <p:cNvSpPr>
            <a:spLocks noGrp="1" noRot="1" noChangeAspect="1" noChangeArrowheads="1" noTextEdit="1"/>
          </p:cNvSpPr>
          <p:nvPr>
            <p:ph type="sldImg" idx="2"/>
          </p:nvPr>
        </p:nvSpPr>
        <p:spPr bwMode="auto">
          <a:xfrm>
            <a:off x="1144588" y="685800"/>
            <a:ext cx="4570412"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00" name="Rectangle 8"/>
          <p:cNvSpPr>
            <a:spLocks noChangeArrowheads="1"/>
          </p:cNvSpPr>
          <p:nvPr/>
        </p:nvSpPr>
        <p:spPr bwMode="auto">
          <a:xfrm>
            <a:off x="153988" y="8877300"/>
            <a:ext cx="1247775" cy="139700"/>
          </a:xfrm>
          <a:prstGeom prst="rect">
            <a:avLst/>
          </a:prstGeom>
          <a:noFill/>
          <a:ln w="9525">
            <a:noFill/>
            <a:miter lim="800000"/>
            <a:headEnd/>
            <a:tailEnd/>
          </a:ln>
          <a:effectLst/>
        </p:spPr>
        <p:txBody>
          <a:bodyPr lIns="0" tIns="0" rIns="0" bIns="0"/>
          <a:lstStyle/>
          <a:p>
            <a:pPr>
              <a:defRPr/>
            </a:pPr>
            <a:fld id="{0D69E3A0-9A2C-45E1-803E-88DEB4B5DCF1}" type="datetime3">
              <a:rPr lang="en-US" sz="1000">
                <a:cs typeface="Arial" charset="0"/>
              </a:rPr>
              <a:pPr>
                <a:defRPr/>
              </a:pPr>
              <a:t>23 September 2011</a:t>
            </a:fld>
            <a:endParaRPr lang="en-US" sz="1000" dirty="0">
              <a:cs typeface="Arial" charset="0"/>
            </a:endParaRPr>
          </a:p>
        </p:txBody>
      </p:sp>
      <p:sp>
        <p:nvSpPr>
          <p:cNvPr id="8201" name="Rectangle 9"/>
          <p:cNvSpPr>
            <a:spLocks noChangeArrowheads="1"/>
          </p:cNvSpPr>
          <p:nvPr/>
        </p:nvSpPr>
        <p:spPr bwMode="auto">
          <a:xfrm>
            <a:off x="2401888" y="8877300"/>
            <a:ext cx="1990725" cy="190500"/>
          </a:xfrm>
          <a:prstGeom prst="rect">
            <a:avLst/>
          </a:prstGeom>
          <a:noFill/>
          <a:ln w="9525">
            <a:noFill/>
            <a:miter lim="800000"/>
            <a:headEnd/>
            <a:tailEnd/>
          </a:ln>
          <a:effectLst/>
        </p:spPr>
        <p:txBody>
          <a:bodyPr lIns="0" tIns="0" rIns="0" bIns="0"/>
          <a:lstStyle/>
          <a:p>
            <a:pPr>
              <a:defRPr/>
            </a:pPr>
            <a:r>
              <a:rPr lang="en-US" sz="1000" dirty="0">
                <a:cs typeface="Arial" charset="0"/>
              </a:rPr>
              <a:t>Presentation title</a:t>
            </a:r>
          </a:p>
        </p:txBody>
      </p:sp>
      <p:sp>
        <p:nvSpPr>
          <p:cNvPr id="8202" name="Rectangle 10"/>
          <p:cNvSpPr>
            <a:spLocks noChangeArrowheads="1"/>
          </p:cNvSpPr>
          <p:nvPr/>
        </p:nvSpPr>
        <p:spPr bwMode="auto">
          <a:xfrm>
            <a:off x="1582738" y="8877300"/>
            <a:ext cx="641350" cy="190500"/>
          </a:xfrm>
          <a:prstGeom prst="rect">
            <a:avLst/>
          </a:prstGeom>
          <a:noFill/>
          <a:ln w="9525">
            <a:noFill/>
            <a:miter lim="800000"/>
            <a:headEnd/>
            <a:tailEnd/>
          </a:ln>
          <a:effectLst/>
        </p:spPr>
        <p:txBody>
          <a:bodyPr lIns="0" tIns="0" rIns="0" bIns="0"/>
          <a:lstStyle/>
          <a:p>
            <a:pPr>
              <a:defRPr/>
            </a:pPr>
            <a:r>
              <a:rPr lang="en-US" sz="1000" dirty="0">
                <a:cs typeface="Arial" charset="0"/>
              </a:rPr>
              <a:t>Page </a:t>
            </a:r>
            <a:fld id="{805786AB-92D2-46A9-923F-435A1E7E0FBF}" type="slidenum">
              <a:rPr lang="en-US" sz="1000">
                <a:cs typeface="Arial" charset="0"/>
              </a:rPr>
              <a:pPr>
                <a:defRPr/>
              </a:pPr>
              <a:t>‹#›</a:t>
            </a:fld>
            <a:endParaRPr lang="en-US" sz="1000" dirty="0">
              <a:cs typeface="Arial" charset="0"/>
            </a:endParaRPr>
          </a:p>
        </p:txBody>
      </p:sp>
      <p:pic>
        <p:nvPicPr>
          <p:cNvPr id="49159" name="Picture 14" descr="logo outlines"/>
          <p:cNvPicPr>
            <a:picLocks noChangeAspect="1" noChangeArrowheads="1"/>
          </p:cNvPicPr>
          <p:nvPr/>
        </p:nvPicPr>
        <p:blipFill>
          <a:blip r:embed="rId2"/>
          <a:srcRect/>
          <a:stretch>
            <a:fillRect/>
          </a:stretch>
        </p:blipFill>
        <p:spPr bwMode="auto">
          <a:xfrm>
            <a:off x="5278438" y="8691563"/>
            <a:ext cx="1460500" cy="328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eaLnBrk="0" fontAlgn="base" hangingPunct="0">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eaLnBrk="1" hangingPunct="1">
              <a:defRPr/>
            </a:pPr>
            <a:r>
              <a:rPr lang="en-GB" sz="900" dirty="0" smtClean="0"/>
              <a:t>The Input area of the Beam is a shape with a picture fill. To change this, ensure you have the image you wish to use (ideally a </a:t>
            </a:r>
            <a:r>
              <a:rPr lang="en-GB" sz="900" b="1" dirty="0" smtClean="0"/>
              <a:t>.jpg</a:t>
            </a:r>
            <a:r>
              <a:rPr lang="en-GB" sz="900" dirty="0" smtClean="0"/>
              <a:t> or a </a:t>
            </a:r>
            <a:r>
              <a:rPr lang="en-GB" sz="900" b="1" dirty="0" smtClean="0"/>
              <a:t>.png</a:t>
            </a:r>
            <a:r>
              <a:rPr lang="en-GB" sz="900" dirty="0" smtClean="0"/>
              <a:t> file) in an accessible folder. The image should have a ratio of 1:1 to ensure it does not appear distorted.</a:t>
            </a:r>
            <a:endParaRPr lang="en-US" sz="900" dirty="0" smtClean="0"/>
          </a:p>
          <a:p>
            <a:pPr eaLnBrk="1" hangingPunct="1">
              <a:defRPr/>
            </a:pPr>
            <a:r>
              <a:rPr lang="en-GB" sz="900" dirty="0" smtClean="0"/>
              <a:t>When choosing an Input image, follow the principles on </a:t>
            </a:r>
            <a:r>
              <a:rPr lang="en-GB" sz="900" i="1" dirty="0" smtClean="0"/>
              <a:t>The Branding Zone</a:t>
            </a:r>
            <a:r>
              <a:rPr lang="en-GB" sz="900" dirty="0" smtClean="0"/>
              <a:t>. Customize the Input area of the Beam as described below.</a:t>
            </a:r>
            <a:endParaRPr lang="en-US" sz="900" dirty="0" smtClean="0"/>
          </a:p>
          <a:p>
            <a:pPr marL="228600" indent="-114300" eaLnBrk="1" hangingPunct="1">
              <a:buSzPct val="100000"/>
              <a:buFont typeface="Arial" pitchFamily="34" charset="0"/>
              <a:buChar char="►"/>
              <a:defRPr/>
            </a:pPr>
            <a:r>
              <a:rPr lang="en-GB" sz="900" dirty="0" smtClean="0"/>
              <a:t>Click </a:t>
            </a:r>
            <a:r>
              <a:rPr lang="en-GB" sz="900" b="1" dirty="0" smtClean="0"/>
              <a:t>View&gt;Master&gt;Slide Master</a:t>
            </a:r>
            <a:r>
              <a:rPr lang="en-US" sz="900" dirty="0" smtClean="0"/>
              <a:t>.</a:t>
            </a:r>
          </a:p>
          <a:p>
            <a:pPr marL="228600" indent="-114300" eaLnBrk="1" hangingPunct="1">
              <a:buSzPct val="100000"/>
              <a:buFont typeface="Arial" pitchFamily="34" charset="0"/>
              <a:buChar char="►"/>
              <a:defRPr/>
            </a:pPr>
            <a:r>
              <a:rPr lang="en-GB" sz="900" dirty="0" smtClean="0"/>
              <a:t>Right-click on the Input graphic and select </a:t>
            </a:r>
            <a:r>
              <a:rPr lang="en-GB" sz="900" b="1" dirty="0" smtClean="0"/>
              <a:t>Format AutoShape</a:t>
            </a:r>
            <a:r>
              <a:rPr lang="en-GB" sz="900" dirty="0" smtClean="0"/>
              <a:t>.</a:t>
            </a:r>
          </a:p>
          <a:p>
            <a:pPr marL="228600" indent="-114300" eaLnBrk="1" hangingPunct="1">
              <a:buSzPct val="100000"/>
              <a:buFont typeface="Arial" pitchFamily="34" charset="0"/>
              <a:buChar char="►"/>
              <a:defRPr/>
            </a:pPr>
            <a:r>
              <a:rPr lang="en-GB" sz="900" dirty="0" smtClean="0"/>
              <a:t>Select </a:t>
            </a:r>
            <a:r>
              <a:rPr lang="en-GB" sz="900" b="1" dirty="0" smtClean="0"/>
              <a:t>Fill&gt;</a:t>
            </a:r>
            <a:r>
              <a:rPr lang="en-GB" sz="900" b="1" dirty="0" err="1" smtClean="0"/>
              <a:t>Color</a:t>
            </a:r>
            <a:r>
              <a:rPr lang="en-GB" sz="900" b="1" dirty="0" smtClean="0"/>
              <a:t> and Lines. </a:t>
            </a:r>
            <a:r>
              <a:rPr lang="en-GB" sz="900" dirty="0" smtClean="0"/>
              <a:t>Select the drop-down arrow next to </a:t>
            </a:r>
            <a:r>
              <a:rPr lang="en-GB" sz="900" b="1" dirty="0" smtClean="0"/>
              <a:t>Color</a:t>
            </a:r>
            <a:r>
              <a:rPr lang="en-GB" sz="900" dirty="0" smtClean="0"/>
              <a:t> and select the </a:t>
            </a:r>
            <a:r>
              <a:rPr lang="en-GB" sz="900" b="1" dirty="0" smtClean="0"/>
              <a:t>Fill Effects </a:t>
            </a:r>
            <a:r>
              <a:rPr lang="en-GB" sz="900" dirty="0" smtClean="0"/>
              <a:t>menu. From the </a:t>
            </a:r>
            <a:r>
              <a:rPr lang="en-GB" sz="900" b="1" dirty="0" smtClean="0"/>
              <a:t>Picture</a:t>
            </a:r>
            <a:r>
              <a:rPr lang="en-GB" sz="900" dirty="0" smtClean="0"/>
              <a:t> tab, click on </a:t>
            </a:r>
            <a:r>
              <a:rPr lang="en-GB" sz="900" b="1" dirty="0" smtClean="0"/>
              <a:t>Select</a:t>
            </a:r>
            <a:r>
              <a:rPr lang="en-GB" sz="900" dirty="0" smtClean="0"/>
              <a:t> </a:t>
            </a:r>
            <a:r>
              <a:rPr lang="en-GB" sz="900" b="1" dirty="0" smtClean="0"/>
              <a:t>Picture</a:t>
            </a:r>
            <a:r>
              <a:rPr lang="en-GB" sz="900" dirty="0" smtClean="0"/>
              <a:t>.</a:t>
            </a:r>
            <a:endParaRPr lang="en-US" sz="900" dirty="0" smtClean="0"/>
          </a:p>
          <a:p>
            <a:pPr marL="228600" indent="-114300" eaLnBrk="1" hangingPunct="1">
              <a:buSzPct val="100000"/>
              <a:buFont typeface="Arial" pitchFamily="34" charset="0"/>
              <a:buChar char="►"/>
              <a:defRPr/>
            </a:pPr>
            <a:r>
              <a:rPr lang="en-GB" sz="900" dirty="0" smtClean="0"/>
              <a:t>Navigate to the folder containing the image you wish to insert in the Input area. Highlight the image and click </a:t>
            </a:r>
            <a:r>
              <a:rPr lang="en-GB" sz="900" b="1" dirty="0" smtClean="0"/>
              <a:t>Insert</a:t>
            </a:r>
            <a:r>
              <a:rPr lang="en-GB" sz="900" dirty="0" smtClean="0"/>
              <a:t>.</a:t>
            </a:r>
            <a:endParaRPr lang="en-US" sz="900" dirty="0" smtClean="0"/>
          </a:p>
          <a:p>
            <a:pPr marL="228600" indent="-114300" eaLnBrk="1" hangingPunct="1">
              <a:buSzPct val="100000"/>
              <a:buFont typeface="Arial" pitchFamily="34" charset="0"/>
              <a:buChar char="►"/>
              <a:defRPr/>
            </a:pPr>
            <a:r>
              <a:rPr lang="en-GB" sz="900" dirty="0" smtClean="0"/>
              <a:t>You can now preview the image before continuing. If you are happy with how it looks, click </a:t>
            </a:r>
            <a:r>
              <a:rPr lang="en-GB" sz="900" b="1" dirty="0" smtClean="0"/>
              <a:t>OK</a:t>
            </a:r>
            <a:r>
              <a:rPr lang="en-GB" sz="900" dirty="0" smtClean="0"/>
              <a:t> to continue. Otherwise, repeat the process until you are happy with your selected image.</a:t>
            </a:r>
            <a:endParaRPr lang="en-US" sz="900" dirty="0" smtClean="0"/>
          </a:p>
          <a:p>
            <a:pPr marL="228600" indent="-114300" eaLnBrk="1" hangingPunct="1">
              <a:buSzPct val="100000"/>
              <a:buFont typeface="Arial" pitchFamily="34" charset="0"/>
              <a:buChar char="►"/>
              <a:defRPr/>
            </a:pPr>
            <a:r>
              <a:rPr lang="en-GB" sz="900" dirty="0" smtClean="0"/>
              <a:t>To exit from </a:t>
            </a:r>
            <a:r>
              <a:rPr lang="en-GB" sz="900" b="1" dirty="0" smtClean="0"/>
              <a:t>Slide Master View</a:t>
            </a:r>
            <a:r>
              <a:rPr lang="en-GB" sz="900" dirty="0" smtClean="0"/>
              <a:t>, click </a:t>
            </a:r>
            <a:r>
              <a:rPr lang="en-GB" sz="900" b="1" dirty="0" smtClean="0"/>
              <a:t>View&gt;Normal</a:t>
            </a:r>
            <a:r>
              <a:rPr lang="en-GB" sz="900" dirty="0" smtClean="0"/>
              <a:t>.</a:t>
            </a:r>
          </a:p>
          <a:p>
            <a:pPr marL="228600" indent="-114300" eaLnBrk="1" hangingPunct="1">
              <a:buSzPct val="100000"/>
              <a:buFont typeface="Arial" pitchFamily="34" charset="0"/>
              <a:buChar char="►"/>
              <a:defRPr/>
            </a:pPr>
            <a:r>
              <a:rPr lang="en-GB" sz="900" dirty="0" smtClean="0"/>
              <a:t>The change you made to the Input graphic should now be visible on the slide. </a:t>
            </a:r>
            <a:endParaRPr lang="en-US" sz="9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GB" smtClean="0"/>
              <a:t>This is a predetermined divider slide and should not be modified.</a:t>
            </a: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r>
              <a:rPr lang="en-GB" smtClean="0"/>
              <a:t>This is a predetermined divider slide and should not be modified.</a:t>
            </a: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buSzPct val="70000"/>
            </a:pPr>
            <a:r>
              <a:rPr lang="en-US" smtClean="0"/>
              <a:t>The announcement on the FBR website clearly states that payment made to the GOS on account of sales made in Sindh can be included in the return by mentioning the relevant CPR number .</a:t>
            </a:r>
          </a:p>
          <a:p>
            <a:pPr eaLnBrk="1" hangingPunct="1">
              <a:buSzPct val="70000"/>
            </a:pPr>
            <a:endParaRPr lang="en-US" sz="900" smtClean="0"/>
          </a:p>
          <a:p>
            <a:pPr eaLnBrk="1" hangingPunct="1">
              <a:buSzPct val="70000"/>
            </a:pPr>
            <a:r>
              <a:rPr lang="en-US" smtClean="0"/>
              <a:t>However, no option as such appears in the FBR’s return.</a:t>
            </a:r>
          </a:p>
          <a:p>
            <a:pPr eaLnBrk="1" hangingPunct="1">
              <a:buSzPct val="70000"/>
            </a:pPr>
            <a:r>
              <a:rPr lang="en-US" smtClean="0"/>
              <a:t>However, SRB has vehemently stated that payment of sales tax on services rendered in Sindh should be deposited in the prescribed head of account and non-compliance will be liable to penal action.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r>
              <a:rPr lang="en-GB" smtClean="0"/>
              <a:t>This is a predetermined divider slide and should not be modified.</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pPr eaLnBrk="1" hangingPunct="1">
              <a:defRPr/>
            </a:pPr>
            <a:r>
              <a:rPr lang="en-GB" sz="900" dirty="0" smtClean="0"/>
              <a:t>The graphic on the divider slide is an AutoShape with a solid fill. To insert an appropriate image, ensure you have the image you wish to use (ideally a </a:t>
            </a:r>
            <a:r>
              <a:rPr lang="en-GB" sz="900" b="1" dirty="0" smtClean="0"/>
              <a:t>.jpg</a:t>
            </a:r>
            <a:r>
              <a:rPr lang="en-GB" sz="900" dirty="0" smtClean="0"/>
              <a:t> or a </a:t>
            </a:r>
            <a:r>
              <a:rPr lang="en-GB" sz="900" b="1" dirty="0" smtClean="0"/>
              <a:t>.</a:t>
            </a:r>
            <a:r>
              <a:rPr lang="en-GB" sz="900" b="1" dirty="0" err="1" smtClean="0"/>
              <a:t>png</a:t>
            </a:r>
            <a:r>
              <a:rPr lang="en-GB" sz="900" dirty="0" smtClean="0"/>
              <a:t> file) in an accessible folder. The image should have a ratio of 2:1 to ensure it does not appear distorted.</a:t>
            </a:r>
            <a:endParaRPr lang="en-US" sz="900" dirty="0" smtClean="0"/>
          </a:p>
          <a:p>
            <a:pPr marL="117475" indent="-117475" eaLnBrk="1" hangingPunct="1">
              <a:buSzPct val="100000"/>
              <a:buFont typeface="Arial" pitchFamily="34" charset="0"/>
              <a:buChar char="►"/>
              <a:defRPr/>
            </a:pPr>
            <a:r>
              <a:rPr lang="en-GB" sz="900" dirty="0" smtClean="0"/>
              <a:t>Click </a:t>
            </a:r>
            <a:r>
              <a:rPr lang="en-GB" sz="900" b="1" dirty="0" smtClean="0"/>
              <a:t>View&gt;Master&gt;Slide Master</a:t>
            </a:r>
            <a:r>
              <a:rPr lang="en-GB" sz="900" dirty="0" smtClean="0"/>
              <a:t>. </a:t>
            </a:r>
            <a:endParaRPr lang="en-US" sz="900" dirty="0" smtClean="0"/>
          </a:p>
          <a:p>
            <a:pPr marL="117475" indent="-117475" eaLnBrk="1" hangingPunct="1">
              <a:buSzPct val="100000"/>
              <a:buFont typeface="Arial" pitchFamily="34" charset="0"/>
              <a:buChar char="►"/>
              <a:defRPr/>
            </a:pPr>
            <a:r>
              <a:rPr lang="en-GB" sz="900" dirty="0" smtClean="0"/>
              <a:t>Right-click on the graphic and select </a:t>
            </a:r>
            <a:r>
              <a:rPr lang="en-GB" sz="900" b="1" dirty="0" smtClean="0"/>
              <a:t>Format AutoShape</a:t>
            </a:r>
            <a:r>
              <a:rPr lang="en-GB" sz="900" dirty="0" smtClean="0"/>
              <a:t>.</a:t>
            </a:r>
            <a:endParaRPr lang="en-US" sz="900" dirty="0" smtClean="0"/>
          </a:p>
          <a:p>
            <a:pPr marL="117475" indent="-117475" eaLnBrk="1" hangingPunct="1">
              <a:buSzPct val="100000"/>
              <a:buFont typeface="Arial" pitchFamily="34" charset="0"/>
              <a:buChar char="►"/>
              <a:defRPr/>
            </a:pPr>
            <a:r>
              <a:rPr lang="en-GB" sz="900" dirty="0" smtClean="0"/>
              <a:t>Click </a:t>
            </a:r>
            <a:r>
              <a:rPr lang="en-GB" sz="900" b="1" dirty="0" smtClean="0"/>
              <a:t>Fill&gt;</a:t>
            </a:r>
            <a:r>
              <a:rPr lang="en-GB" sz="900" b="1" dirty="0" err="1" smtClean="0"/>
              <a:t>Color</a:t>
            </a:r>
            <a:r>
              <a:rPr lang="en-GB" sz="900" b="1" dirty="0" smtClean="0"/>
              <a:t> and Lines. </a:t>
            </a:r>
            <a:r>
              <a:rPr lang="en-GB" sz="900" dirty="0" smtClean="0"/>
              <a:t>Select the drop-down arrow next to </a:t>
            </a:r>
            <a:r>
              <a:rPr lang="en-GB" sz="900" b="1" dirty="0" err="1" smtClean="0"/>
              <a:t>Color</a:t>
            </a:r>
            <a:r>
              <a:rPr lang="en-GB" sz="900" dirty="0" smtClean="0"/>
              <a:t> and select the </a:t>
            </a:r>
            <a:r>
              <a:rPr lang="en-GB" sz="900" b="1" dirty="0" smtClean="0"/>
              <a:t>Fill Effects </a:t>
            </a:r>
            <a:r>
              <a:rPr lang="en-GB" sz="900" dirty="0" smtClean="0"/>
              <a:t>menu. From the </a:t>
            </a:r>
            <a:r>
              <a:rPr lang="en-GB" sz="900" b="1" dirty="0" smtClean="0"/>
              <a:t>Picture</a:t>
            </a:r>
            <a:r>
              <a:rPr lang="en-GB" sz="900" dirty="0" smtClean="0"/>
              <a:t> tab, click on </a:t>
            </a:r>
            <a:r>
              <a:rPr lang="en-GB" sz="900" b="1" dirty="0" smtClean="0"/>
              <a:t>Select</a:t>
            </a:r>
            <a:r>
              <a:rPr lang="en-GB" sz="900" dirty="0" smtClean="0"/>
              <a:t> </a:t>
            </a:r>
            <a:r>
              <a:rPr lang="en-GB" sz="900" b="1" dirty="0" smtClean="0"/>
              <a:t>Picture</a:t>
            </a:r>
            <a:r>
              <a:rPr lang="en-GB" sz="900" dirty="0" smtClean="0"/>
              <a:t>.</a:t>
            </a:r>
            <a:endParaRPr lang="en-US" sz="900" dirty="0" smtClean="0"/>
          </a:p>
          <a:p>
            <a:pPr marL="117475" indent="-117475" eaLnBrk="1" hangingPunct="1">
              <a:buSzPct val="100000"/>
              <a:buFont typeface="Arial" pitchFamily="34" charset="0"/>
              <a:buChar char="►"/>
              <a:defRPr/>
            </a:pPr>
            <a:r>
              <a:rPr lang="en-GB" sz="900" dirty="0" smtClean="0"/>
              <a:t>Navigate to the folder containing the image you wish to insert in the divider slide graphic. Highlight the image and click </a:t>
            </a:r>
            <a:r>
              <a:rPr lang="en-GB" sz="900" b="1" dirty="0" smtClean="0"/>
              <a:t>Insert</a:t>
            </a:r>
            <a:r>
              <a:rPr lang="en-GB" sz="900" dirty="0" smtClean="0"/>
              <a:t>.</a:t>
            </a:r>
            <a:endParaRPr lang="en-US" sz="900" dirty="0" smtClean="0"/>
          </a:p>
          <a:p>
            <a:pPr marL="117475" indent="-117475" eaLnBrk="1" hangingPunct="1">
              <a:buSzPct val="100000"/>
              <a:buFont typeface="Arial" pitchFamily="34" charset="0"/>
              <a:buChar char="►"/>
              <a:defRPr/>
            </a:pPr>
            <a:r>
              <a:rPr lang="en-GB" sz="900" dirty="0" smtClean="0"/>
              <a:t>You can now preview the image before continuing. If you are happy with how it looks, click </a:t>
            </a:r>
            <a:r>
              <a:rPr lang="en-GB" sz="900" b="1" dirty="0" smtClean="0"/>
              <a:t>OK</a:t>
            </a:r>
            <a:r>
              <a:rPr lang="en-GB" sz="900" dirty="0" smtClean="0"/>
              <a:t> to continue. Otherwise, repeat the process until you are happy with your selected image.</a:t>
            </a:r>
            <a:endParaRPr lang="en-US" sz="900" dirty="0" smtClean="0"/>
          </a:p>
          <a:p>
            <a:pPr marL="117475" indent="-117475" eaLnBrk="1" hangingPunct="1">
              <a:buSzPct val="100000"/>
              <a:buFont typeface="Arial" pitchFamily="34" charset="0"/>
              <a:buChar char="►"/>
              <a:defRPr/>
            </a:pPr>
            <a:r>
              <a:rPr lang="en-GB" sz="900" dirty="0" smtClean="0"/>
              <a:t>To exit from </a:t>
            </a:r>
            <a:r>
              <a:rPr lang="en-GB" sz="900" b="1" dirty="0" smtClean="0"/>
              <a:t>Slide Master View</a:t>
            </a:r>
            <a:r>
              <a:rPr lang="en-GB" sz="900" dirty="0" smtClean="0"/>
              <a:t>, click </a:t>
            </a:r>
            <a:r>
              <a:rPr lang="en-GB" sz="900" b="1" dirty="0" smtClean="0"/>
              <a:t>View&gt;Normal.</a:t>
            </a:r>
            <a:endParaRPr lang="en-US" sz="900" dirty="0" smtClean="0"/>
          </a:p>
          <a:p>
            <a:pPr marL="117475" indent="-117475" eaLnBrk="1" hangingPunct="1">
              <a:buSzPct val="100000"/>
              <a:buFont typeface="Arial" pitchFamily="34" charset="0"/>
              <a:buChar char="►"/>
              <a:defRPr/>
            </a:pPr>
            <a:r>
              <a:rPr lang="en-GB" sz="900" dirty="0" smtClean="0"/>
              <a:t>The change you made to the divider slide graphic should now be visible on the slide. </a:t>
            </a:r>
            <a:endParaRPr lang="en-US" sz="9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GB" smtClean="0"/>
              <a:t>This is a predetermined divider slide and should not be modified.</a:t>
            </a: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22" descr="\\uslosawfs3\gen02sys3\M&amp;A\Lisa Transfer\WMF logo images\logo_black.wmf"/>
          <p:cNvPicPr>
            <a:picLocks noChangeAspect="1" noChangeArrowheads="1"/>
          </p:cNvPicPr>
          <p:nvPr userDrawn="1"/>
        </p:nvPicPr>
        <p:blipFill>
          <a:blip r:embed="rId2"/>
          <a:srcRect/>
          <a:stretch>
            <a:fillRect/>
          </a:stretch>
        </p:blipFill>
        <p:spPr bwMode="auto">
          <a:xfrm>
            <a:off x="3081338" y="6035675"/>
            <a:ext cx="1889125" cy="428625"/>
          </a:xfrm>
          <a:prstGeom prst="rect">
            <a:avLst/>
          </a:prstGeom>
          <a:noFill/>
          <a:ln w="9525">
            <a:noFill/>
            <a:miter lim="800000"/>
            <a:headEnd/>
            <a:tailEnd/>
          </a:ln>
        </p:spPr>
      </p:pic>
      <p:sp>
        <p:nvSpPr>
          <p:cNvPr id="5" name="Freeform 20"/>
          <p:cNvSpPr>
            <a:spLocks/>
          </p:cNvSpPr>
          <p:nvPr userDrawn="1"/>
        </p:nvSpPr>
        <p:spPr bwMode="auto">
          <a:xfrm>
            <a:off x="3079750" y="552450"/>
            <a:ext cx="6057900" cy="2590800"/>
          </a:xfrm>
          <a:custGeom>
            <a:avLst/>
            <a:gdLst/>
            <a:ahLst/>
            <a:cxnLst>
              <a:cxn ang="0">
                <a:pos x="0" y="1632"/>
              </a:cxn>
              <a:cxn ang="0">
                <a:pos x="3816" y="0"/>
              </a:cxn>
              <a:cxn ang="0">
                <a:pos x="3816" y="496"/>
              </a:cxn>
              <a:cxn ang="0">
                <a:pos x="0" y="1632"/>
              </a:cxn>
            </a:cxnLst>
            <a:rect l="0" t="0" r="r" b="b"/>
            <a:pathLst>
              <a:path w="3816" h="1632">
                <a:moveTo>
                  <a:pt x="0" y="1632"/>
                </a:moveTo>
                <a:lnTo>
                  <a:pt x="3816" y="0"/>
                </a:lnTo>
                <a:lnTo>
                  <a:pt x="3816" y="496"/>
                </a:lnTo>
                <a:lnTo>
                  <a:pt x="0" y="1632"/>
                </a:lnTo>
                <a:close/>
              </a:path>
            </a:pathLst>
          </a:custGeom>
          <a:solidFill>
            <a:schemeClr val="accent2"/>
          </a:solidFill>
          <a:ln w="9525">
            <a:noFill/>
            <a:round/>
            <a:headEnd/>
            <a:tailEnd/>
          </a:ln>
          <a:effectLst/>
        </p:spPr>
        <p:txBody>
          <a:bodyPr/>
          <a:lstStyle/>
          <a:p>
            <a:pPr>
              <a:defRPr/>
            </a:pPr>
            <a:endParaRPr lang="en-US" dirty="0"/>
          </a:p>
        </p:txBody>
      </p:sp>
      <p:sp>
        <p:nvSpPr>
          <p:cNvPr id="6" name="AutoShape 6"/>
          <p:cNvSpPr>
            <a:spLocks noChangeArrowheads="1"/>
          </p:cNvSpPr>
          <p:nvPr userDrawn="1"/>
        </p:nvSpPr>
        <p:spPr bwMode="gray">
          <a:xfrm rot="5400000">
            <a:off x="-127001" y="1281113"/>
            <a:ext cx="3313114" cy="3059113"/>
          </a:xfrm>
          <a:prstGeom prst="triangle">
            <a:avLst>
              <a:gd name="adj" fmla="val 60232"/>
            </a:avLst>
          </a:prstGeom>
          <a:blipFill dpi="0" rotWithShape="0">
            <a:blip r:embed="rId3" cstate="print"/>
            <a:srcRect/>
            <a:stretch>
              <a:fillRect b="-67787"/>
            </a:stretch>
          </a:blipFill>
          <a:ln w="9525">
            <a:noFill/>
            <a:miter lim="800000"/>
            <a:headEnd/>
            <a:tailEnd/>
          </a:ln>
          <a:effectLst/>
        </p:spPr>
        <p:txBody>
          <a:bodyPr rot="10800000" vert="eaVert" wrap="none" anchor="ctr"/>
          <a:lstStyle/>
          <a:p>
            <a:pPr algn="ctr" defTabSz="995363">
              <a:lnSpc>
                <a:spcPts val="1400"/>
              </a:lnSpc>
              <a:defRPr/>
            </a:pPr>
            <a:endParaRPr lang="en-GB" sz="1400" dirty="0">
              <a:solidFill>
                <a:schemeClr val="bg1"/>
              </a:solidFill>
              <a:latin typeface="EYInterstate Regular" pitchFamily="1" charset="0"/>
            </a:endParaRPr>
          </a:p>
        </p:txBody>
      </p:sp>
      <p:sp>
        <p:nvSpPr>
          <p:cNvPr id="3074" name="Rectangle 2"/>
          <p:cNvSpPr>
            <a:spLocks noGrp="1" noChangeArrowheads="1"/>
          </p:cNvSpPr>
          <p:nvPr>
            <p:ph type="ctrTitle"/>
          </p:nvPr>
        </p:nvSpPr>
        <p:spPr>
          <a:xfrm>
            <a:off x="3059113" y="3457575"/>
            <a:ext cx="5541962" cy="908050"/>
          </a:xfrm>
        </p:spPr>
        <p:txBody>
          <a:bodyPr tIns="0"/>
          <a:lstStyle>
            <a:lvl1pPr>
              <a:defRPr/>
            </a:lvl1pPr>
          </a:lstStyle>
          <a:p>
            <a:r>
              <a:rPr lang="en-US" noProof="0" smtClean="0"/>
              <a:t>Click to edit Master title style</a:t>
            </a:r>
            <a:endParaRPr lang="en-US" noProof="0"/>
          </a:p>
        </p:txBody>
      </p:sp>
      <p:sp>
        <p:nvSpPr>
          <p:cNvPr id="3075"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noProof="0" smtClean="0"/>
              <a:t>Click to edit Master subtitle style</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lvl1pPr>
              <a:lnSpc>
                <a:spcPct val="100000"/>
              </a:lnSpc>
              <a:spcBef>
                <a:spcPts val="0"/>
              </a:spcBef>
              <a:spcAft>
                <a:spcPts val="600"/>
              </a:spcAft>
              <a:buSzPct val="100000"/>
              <a:defRPr/>
            </a:lvl1pPr>
            <a:lvl2pPr>
              <a:lnSpc>
                <a:spcPct val="100000"/>
              </a:lnSpc>
              <a:spcBef>
                <a:spcPts val="0"/>
              </a:spcBef>
              <a:spcAft>
                <a:spcPts val="600"/>
              </a:spcAft>
              <a:buSzPct val="100000"/>
              <a:defRPr/>
            </a:lvl2pPr>
            <a:lvl3pPr>
              <a:lnSpc>
                <a:spcPct val="100000"/>
              </a:lnSpc>
              <a:spcBef>
                <a:spcPts val="0"/>
              </a:spcBef>
              <a:spcAft>
                <a:spcPts val="600"/>
              </a:spcAft>
              <a:buSzPct val="100000"/>
              <a:defRPr/>
            </a:lvl3pPr>
            <a:lvl4pPr>
              <a:lnSpc>
                <a:spcPct val="100000"/>
              </a:lnSpc>
              <a:spcBef>
                <a:spcPts val="0"/>
              </a:spcBef>
              <a:spcAft>
                <a:spcPts val="600"/>
              </a:spcAft>
              <a:buSzPct val="100000"/>
              <a:defRPr/>
            </a:lvl4pPr>
            <a:lvl5pPr>
              <a:lnSpc>
                <a:spcPct val="100000"/>
              </a:lnSpc>
              <a:spcBef>
                <a:spcPts val="0"/>
              </a:spcBef>
              <a:spcAft>
                <a:spcPts val="600"/>
              </a:spcAft>
              <a:buSzPct val="10000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1732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4645025" y="141732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1"/>
          <p:cNvSpPr>
            <a:spLocks noGrp="1"/>
          </p:cNvSpPr>
          <p:nvPr>
            <p:ph type="title"/>
          </p:nvPr>
        </p:nvSpPr>
        <p:spPr>
          <a:xfrm>
            <a:off x="457200" y="200025"/>
            <a:ext cx="8232775" cy="863600"/>
          </a:xfrm>
        </p:spPr>
        <p:txBody>
          <a:bodyPr/>
          <a:lstStyle/>
          <a:p>
            <a:r>
              <a:rPr lang="en-US" noProof="0" smtClean="0"/>
              <a:t>Click to edit Master title style</a:t>
            </a:r>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6.w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ChangeArrowheads="1"/>
          </p:cNvSpPr>
          <p:nvPr/>
        </p:nvSpPr>
        <p:spPr bwMode="auto">
          <a:xfrm>
            <a:off x="2784475" y="6400800"/>
            <a:ext cx="2701925" cy="215900"/>
          </a:xfrm>
          <a:prstGeom prst="rect">
            <a:avLst/>
          </a:prstGeom>
          <a:noFill/>
          <a:ln w="9525">
            <a:noFill/>
            <a:miter lim="800000"/>
            <a:headEnd/>
            <a:tailEnd/>
          </a:ln>
          <a:effectLst/>
        </p:spPr>
        <p:txBody>
          <a:bodyPr lIns="0" tIns="0" rIns="0" bIns="0"/>
          <a:lstStyle/>
          <a:p>
            <a:pPr>
              <a:defRPr/>
            </a:pPr>
            <a:r>
              <a:rPr lang="en-US" sz="1100" dirty="0">
                <a:solidFill>
                  <a:srgbClr val="000000"/>
                </a:solidFill>
                <a:cs typeface="Arial" charset="0"/>
              </a:rPr>
              <a:t>Sindh Sales Tax on Services Act, 2011</a:t>
            </a: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defRPr/>
            </a:pPr>
            <a:r>
              <a:rPr lang="en-US" sz="1100" dirty="0">
                <a:solidFill>
                  <a:srgbClr val="000000"/>
                </a:solidFill>
                <a:cs typeface="Arial" charset="0"/>
              </a:rPr>
              <a:t>Page </a:t>
            </a:r>
            <a:fld id="{1D821112-E16F-45E4-BEA6-6C64C4534268}" type="slidenum">
              <a:rPr lang="en-US" sz="1100">
                <a:solidFill>
                  <a:srgbClr val="000000"/>
                </a:solidFill>
                <a:cs typeface="Arial" charset="0"/>
              </a:rPr>
              <a:pPr>
                <a:defRPr/>
              </a:pPr>
              <a:t>‹#›</a:t>
            </a:fld>
            <a:endParaRPr lang="en-US" sz="1100" dirty="0">
              <a:solidFill>
                <a:srgbClr val="000000"/>
              </a:solidFill>
              <a:cs typeface="Arial" charset="0"/>
            </a:endParaRPr>
          </a:p>
        </p:txBody>
      </p:sp>
      <p:sp>
        <p:nvSpPr>
          <p:cNvPr id="1034" name="Line 10"/>
          <p:cNvSpPr>
            <a:spLocks noChangeShapeType="1"/>
          </p:cNvSpPr>
          <p:nvPr/>
        </p:nvSpPr>
        <p:spPr bwMode="auto">
          <a:xfrm>
            <a:off x="455613" y="1042988"/>
            <a:ext cx="8229600" cy="0"/>
          </a:xfrm>
          <a:prstGeom prst="line">
            <a:avLst/>
          </a:prstGeom>
          <a:noFill/>
          <a:ln w="19050">
            <a:solidFill>
              <a:srgbClr val="FFD200"/>
            </a:solidFill>
            <a:round/>
            <a:headEnd/>
            <a:tailEnd/>
          </a:ln>
          <a:effectLst/>
        </p:spPr>
        <p:txBody>
          <a:bodyPr wrap="none" anchor="ctr"/>
          <a:lstStyle/>
          <a:p>
            <a:pPr>
              <a:defRPr/>
            </a:pPr>
            <a:endParaRPr lang="en-US" dirty="0"/>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dirty="0"/>
          </a:p>
        </p:txBody>
      </p:sp>
      <p:sp>
        <p:nvSpPr>
          <p:cNvPr id="1036" name="Line 12"/>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p>
        </p:txBody>
      </p:sp>
      <p:pic>
        <p:nvPicPr>
          <p:cNvPr id="2" name="Picture 15" descr="logo outlines"/>
          <p:cNvPicPr>
            <a:picLocks noChangeAspect="1" noChangeArrowheads="1"/>
          </p:cNvPicPr>
          <p:nvPr/>
        </p:nvPicPr>
        <p:blipFill>
          <a:blip r:embed="rId8"/>
          <a:srcRect/>
          <a:stretch>
            <a:fillRect/>
          </a:stretch>
        </p:blipFill>
        <p:spPr bwMode="auto">
          <a:xfrm>
            <a:off x="7226300" y="6372225"/>
            <a:ext cx="1508125" cy="338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8" r:id="rId1"/>
    <p:sldLayoutId id="2147483810" r:id="rId2"/>
    <p:sldLayoutId id="2147483811" r:id="rId3"/>
    <p:sldLayoutId id="2147483812" r:id="rId4"/>
    <p:sldLayoutId id="2147483813" r:id="rId5"/>
    <p:sldLayoutId id="2147483814" r:id="rId6"/>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0000"/>
        <a:buFont typeface="Arial"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0000"/>
        <a:buFont typeface="Arial"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0000"/>
        <a:buFont typeface="Arial"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0000"/>
        <a:buFont typeface="Arial"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0000"/>
        <a:buFont typeface="Arial" charset="0"/>
        <a:buChar char="►"/>
        <a:defRPr sz="1600">
          <a:solidFill>
            <a:srgbClr val="646464"/>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0025"/>
            <a:ext cx="8232775"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1" name="Rectangle 5"/>
          <p:cNvSpPr>
            <a:spLocks noChangeArrowheads="1"/>
          </p:cNvSpPr>
          <p:nvPr/>
        </p:nvSpPr>
        <p:spPr bwMode="auto">
          <a:xfrm>
            <a:off x="2784475" y="6400800"/>
            <a:ext cx="2549525" cy="215900"/>
          </a:xfrm>
          <a:prstGeom prst="rect">
            <a:avLst/>
          </a:prstGeom>
          <a:noFill/>
          <a:ln w="9525">
            <a:noFill/>
            <a:miter lim="800000"/>
            <a:headEnd/>
            <a:tailEnd/>
          </a:ln>
          <a:effectLst/>
        </p:spPr>
        <p:txBody>
          <a:bodyPr lIns="0" tIns="0" rIns="0" bIns="0"/>
          <a:lstStyle/>
          <a:p>
            <a:pPr>
              <a:defRPr/>
            </a:pPr>
            <a:r>
              <a:rPr lang="en-US" sz="1100" dirty="0">
                <a:solidFill>
                  <a:srgbClr val="000000"/>
                </a:solidFill>
                <a:cs typeface="Arial" charset="0"/>
              </a:rPr>
              <a:t>Sindh Sales Tax on Services Act, 2011</a:t>
            </a:r>
          </a:p>
        </p:txBody>
      </p:sp>
      <p:sp>
        <p:nvSpPr>
          <p:cNvPr id="116742" name="Rectangle 6"/>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pPr>
              <a:defRPr/>
            </a:pPr>
            <a:r>
              <a:rPr lang="en-US" sz="1100" dirty="0">
                <a:solidFill>
                  <a:srgbClr val="000000"/>
                </a:solidFill>
                <a:cs typeface="Arial" charset="0"/>
              </a:rPr>
              <a:t>Page </a:t>
            </a:r>
            <a:fld id="{2687A740-F0F1-45B1-9E8C-E44E982EB9A2}" type="slidenum">
              <a:rPr lang="en-US" sz="1100">
                <a:solidFill>
                  <a:srgbClr val="000000"/>
                </a:solidFill>
                <a:cs typeface="Arial" charset="0"/>
              </a:rPr>
              <a:pPr>
                <a:defRPr/>
              </a:pPr>
              <a:t>‹#›</a:t>
            </a:fld>
            <a:endParaRPr lang="en-US" sz="1100" dirty="0">
              <a:solidFill>
                <a:srgbClr val="000000"/>
              </a:solidFill>
              <a:cs typeface="Arial" charset="0"/>
            </a:endParaRPr>
          </a:p>
        </p:txBody>
      </p:sp>
      <p:sp>
        <p:nvSpPr>
          <p:cNvPr id="116743"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n-US" dirty="0"/>
          </a:p>
        </p:txBody>
      </p:sp>
      <p:sp>
        <p:nvSpPr>
          <p:cNvPr id="116744"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n-US" dirty="0"/>
          </a:p>
        </p:txBody>
      </p:sp>
      <p:sp>
        <p:nvSpPr>
          <p:cNvPr id="116745"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p>
        </p:txBody>
      </p:sp>
      <p:pic>
        <p:nvPicPr>
          <p:cNvPr id="2057" name="Picture 11" descr="logo outlines"/>
          <p:cNvPicPr>
            <a:picLocks noChangeAspect="1" noChangeArrowheads="1"/>
          </p:cNvPicPr>
          <p:nvPr/>
        </p:nvPicPr>
        <p:blipFill>
          <a:blip r:embed="rId3"/>
          <a:srcRect/>
          <a:stretch>
            <a:fillRect/>
          </a:stretch>
        </p:blipFill>
        <p:spPr bwMode="auto">
          <a:xfrm>
            <a:off x="7226300" y="6372225"/>
            <a:ext cx="1508125" cy="338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11113" indent="-11113" algn="l" rtl="0" eaLnBrk="0" fontAlgn="base" hangingPunct="0">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352425" indent="-339725" algn="l" rtl="0" eaLnBrk="0" fontAlgn="base" hangingPunct="0">
        <a:spcBef>
          <a:spcPct val="20000"/>
        </a:spcBef>
        <a:spcAft>
          <a:spcPct val="0"/>
        </a:spcAft>
        <a:buClr>
          <a:srgbClr val="FFD200"/>
        </a:buClr>
        <a:buSzPct val="100000"/>
        <a:buFont typeface="Arial" charset="0"/>
        <a:buChar char="►"/>
        <a:defRPr sz="2400">
          <a:solidFill>
            <a:srgbClr val="646464"/>
          </a:solidFill>
          <a:latin typeface="+mn-lt"/>
        </a:defRPr>
      </a:lvl2pPr>
      <a:lvl3pPr marL="712788" indent="-358775" algn="l" rtl="0" eaLnBrk="0" fontAlgn="base" hangingPunct="0">
        <a:spcBef>
          <a:spcPct val="20000"/>
        </a:spcBef>
        <a:spcAft>
          <a:spcPct val="0"/>
        </a:spcAft>
        <a:buClr>
          <a:srgbClr val="FFD200"/>
        </a:buClr>
        <a:buSzPct val="100000"/>
        <a:buFont typeface="Arial" charset="0"/>
        <a:buChar char="►"/>
        <a:defRPr sz="2000">
          <a:solidFill>
            <a:srgbClr val="646464"/>
          </a:solidFill>
          <a:latin typeface="+mn-lt"/>
        </a:defRPr>
      </a:lvl3pPr>
      <a:lvl4pPr marL="1071563" indent="-357188" algn="l" rtl="0" eaLnBrk="0" fontAlgn="base" hangingPunct="0">
        <a:spcBef>
          <a:spcPct val="20000"/>
        </a:spcBef>
        <a:spcAft>
          <a:spcPct val="0"/>
        </a:spcAft>
        <a:buClr>
          <a:srgbClr val="FFD200"/>
        </a:buClr>
        <a:buSzPct val="100000"/>
        <a:buFont typeface="Arial" charset="0"/>
        <a:buChar char="►"/>
        <a:defRPr>
          <a:solidFill>
            <a:srgbClr val="646464"/>
          </a:solidFill>
          <a:latin typeface="+mn-lt"/>
        </a:defRPr>
      </a:lvl4pPr>
      <a:lvl5pPr marL="1431925" indent="-358775" algn="l" rtl="0" eaLnBrk="0" fontAlgn="base" hangingPunct="0">
        <a:spcBef>
          <a:spcPct val="20000"/>
        </a:spcBef>
        <a:spcAft>
          <a:spcPct val="0"/>
        </a:spcAft>
        <a:buClr>
          <a:srgbClr val="FFD200"/>
        </a:buClr>
        <a:buSzPct val="100000"/>
        <a:buFont typeface="Arial" charset="0"/>
        <a:buChar char="►"/>
        <a:defRPr sz="1600">
          <a:solidFill>
            <a:srgbClr val="646464"/>
          </a:solidFill>
          <a:latin typeface="+mn-lt"/>
        </a:defRPr>
      </a:lvl5pPr>
      <a:lvl6pPr marL="18891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3463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28035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2607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89091"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p>
        </p:txBody>
      </p:sp>
      <p:pic>
        <p:nvPicPr>
          <p:cNvPr id="3076" name="Picture 12" descr="logo outlines"/>
          <p:cNvPicPr>
            <a:picLocks noChangeAspect="1" noChangeArrowheads="1"/>
          </p:cNvPicPr>
          <p:nvPr/>
        </p:nvPicPr>
        <p:blipFill>
          <a:blip r:embed="rId3"/>
          <a:srcRect/>
          <a:stretch>
            <a:fillRect/>
          </a:stretch>
        </p:blipFill>
        <p:spPr bwMode="auto">
          <a:xfrm>
            <a:off x="7226300" y="6372225"/>
            <a:ext cx="1508125" cy="338138"/>
          </a:xfrm>
          <a:prstGeom prst="rect">
            <a:avLst/>
          </a:prstGeom>
          <a:noFill/>
          <a:ln w="9525">
            <a:noFill/>
            <a:miter lim="800000"/>
            <a:headEnd/>
            <a:tailEnd/>
          </a:ln>
        </p:spPr>
      </p:pic>
      <p:pic>
        <p:nvPicPr>
          <p:cNvPr id="3077" name="Picture 13" descr="PPTbackground_1_HANDOUT"/>
          <p:cNvPicPr>
            <a:picLocks noChangeAspect="1" noChangeArrowheads="1"/>
          </p:cNvPicPr>
          <p:nvPr userDrawn="1"/>
        </p:nvPicPr>
        <p:blipFill>
          <a:blip r:embed="rId4"/>
          <a:srcRect/>
          <a:stretch>
            <a:fillRect/>
          </a:stretch>
        </p:blipFill>
        <p:spPr bwMode="auto">
          <a:xfrm>
            <a:off x="468313" y="1052513"/>
            <a:ext cx="8164512" cy="5162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92163"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n-US" dirty="0"/>
          </a:p>
        </p:txBody>
      </p:sp>
      <p:sp>
        <p:nvSpPr>
          <p:cNvPr id="92172" name="Freeform 12"/>
          <p:cNvSpPr>
            <a:spLocks noChangeAspect="1"/>
          </p:cNvSpPr>
          <p:nvPr/>
        </p:nvSpPr>
        <p:spPr bwMode="auto">
          <a:xfrm>
            <a:off x="444500" y="1054100"/>
            <a:ext cx="8242300" cy="5194300"/>
          </a:xfrm>
          <a:custGeom>
            <a:avLst/>
            <a:gdLst/>
            <a:ahLst/>
            <a:cxnLst>
              <a:cxn ang="0">
                <a:pos x="632" y="0"/>
              </a:cxn>
              <a:cxn ang="0">
                <a:pos x="0" y="3272"/>
              </a:cxn>
              <a:cxn ang="0">
                <a:pos x="5192" y="3272"/>
              </a:cxn>
              <a:cxn ang="0">
                <a:pos x="5192" y="0"/>
              </a:cxn>
              <a:cxn ang="0">
                <a:pos x="632" y="0"/>
              </a:cxn>
            </a:cxnLst>
            <a:rect l="0" t="0" r="r" b="b"/>
            <a:pathLst>
              <a:path w="5192" h="3272">
                <a:moveTo>
                  <a:pt x="632" y="0"/>
                </a:moveTo>
                <a:lnTo>
                  <a:pt x="0" y="3272"/>
                </a:lnTo>
                <a:lnTo>
                  <a:pt x="5192" y="3272"/>
                </a:lnTo>
                <a:lnTo>
                  <a:pt x="5192" y="0"/>
                </a:lnTo>
                <a:lnTo>
                  <a:pt x="632" y="0"/>
                </a:lnTo>
                <a:close/>
              </a:path>
            </a:pathLst>
          </a:custGeom>
          <a:solidFill>
            <a:srgbClr val="FFD200"/>
          </a:solidFill>
          <a:ln w="9525">
            <a:noFill/>
            <a:round/>
            <a:headEnd/>
            <a:tailEnd/>
          </a:ln>
          <a:effectLst/>
        </p:spPr>
        <p:txBody>
          <a:bodyPr/>
          <a:lstStyle/>
          <a:p>
            <a:pPr>
              <a:defRPr/>
            </a:pPr>
            <a:endParaRPr lang="en-US" dirty="0"/>
          </a:p>
        </p:txBody>
      </p:sp>
      <p:pic>
        <p:nvPicPr>
          <p:cNvPr id="4101" name="Picture 13" descr="logo outlines"/>
          <p:cNvPicPr>
            <a:picLocks noChangeAspect="1" noChangeArrowheads="1"/>
          </p:cNvPicPr>
          <p:nvPr/>
        </p:nvPicPr>
        <p:blipFill>
          <a:blip r:embed="rId3"/>
          <a:srcRect/>
          <a:stretch>
            <a:fillRect/>
          </a:stretch>
        </p:blipFill>
        <p:spPr bwMode="auto">
          <a:xfrm>
            <a:off x="7226300" y="6372225"/>
            <a:ext cx="1508125" cy="338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ctrTitle"/>
          </p:nvPr>
        </p:nvSpPr>
        <p:spPr>
          <a:xfrm>
            <a:off x="2057400" y="1447800"/>
            <a:ext cx="5486400" cy="609600"/>
          </a:xfrm>
        </p:spPr>
        <p:txBody>
          <a:bodyPr/>
          <a:lstStyle/>
          <a:p>
            <a:pPr eaLnBrk="1" hangingPunct="1"/>
            <a:r>
              <a:rPr lang="en-US" sz="2400" b="0">
                <a:solidFill>
                  <a:srgbClr val="B4B4B4"/>
                </a:solidFill>
              </a:rPr>
              <a:t>by Karachi Tax Bar Association</a:t>
            </a:r>
          </a:p>
        </p:txBody>
      </p:sp>
      <p:sp>
        <p:nvSpPr>
          <p:cNvPr id="6147" name="Rectangle 6"/>
          <p:cNvSpPr>
            <a:spLocks noGrp="1" noChangeArrowheads="1"/>
          </p:cNvSpPr>
          <p:nvPr>
            <p:ph type="subTitle" idx="1"/>
          </p:nvPr>
        </p:nvSpPr>
        <p:spPr>
          <a:xfrm>
            <a:off x="2078038" y="3962400"/>
            <a:ext cx="5541962" cy="1400175"/>
          </a:xfrm>
        </p:spPr>
        <p:txBody>
          <a:bodyPr/>
          <a:lstStyle/>
          <a:p>
            <a:pPr eaLnBrk="1" hangingPunct="1"/>
            <a:r>
              <a:rPr lang="en-US" b="1">
                <a:solidFill>
                  <a:srgbClr val="B4B4B4"/>
                </a:solidFill>
              </a:rPr>
              <a:t>Presented by:</a:t>
            </a:r>
          </a:p>
          <a:p>
            <a:pPr eaLnBrk="1" hangingPunct="1"/>
            <a:endParaRPr lang="en-US" b="1"/>
          </a:p>
          <a:p>
            <a:pPr eaLnBrk="1" hangingPunct="1"/>
            <a:r>
              <a:rPr lang="en-US"/>
              <a:t>Saud-ul-Hassan</a:t>
            </a:r>
          </a:p>
          <a:p>
            <a:pPr eaLnBrk="1" hangingPunct="1"/>
            <a:r>
              <a:rPr lang="en-US"/>
              <a:t>Ernst &amp; Young Ford Rhodes Sidat Hyder</a:t>
            </a:r>
          </a:p>
          <a:p>
            <a:pPr eaLnBrk="1" hangingPunct="1"/>
            <a:endParaRPr lang="en-US"/>
          </a:p>
          <a:p>
            <a:pPr eaLnBrk="1" hangingPunct="1"/>
            <a:r>
              <a:rPr lang="en-US" sz="1600"/>
              <a:t>24 September 2011</a:t>
            </a:r>
            <a:endParaRPr lang="en-US"/>
          </a:p>
        </p:txBody>
      </p:sp>
      <p:sp>
        <p:nvSpPr>
          <p:cNvPr id="4" name="Rectangle 5"/>
          <p:cNvSpPr txBox="1">
            <a:spLocks noChangeArrowheads="1"/>
          </p:cNvSpPr>
          <p:nvPr/>
        </p:nvSpPr>
        <p:spPr bwMode="auto">
          <a:xfrm>
            <a:off x="2057400" y="457200"/>
            <a:ext cx="7162800" cy="838200"/>
          </a:xfrm>
          <a:prstGeom prst="rect">
            <a:avLst/>
          </a:prstGeom>
          <a:noFill/>
          <a:ln w="9525">
            <a:noFill/>
            <a:miter lim="800000"/>
            <a:headEnd/>
            <a:tailEnd/>
          </a:ln>
        </p:spPr>
        <p:txBody>
          <a:bodyPr lIns="0" tIns="0" rIns="0" bIns="0"/>
          <a:lstStyle/>
          <a:p>
            <a:pPr>
              <a:defRPr/>
            </a:pPr>
            <a:r>
              <a:rPr lang="en-US" sz="2400" kern="0" dirty="0">
                <a:solidFill>
                  <a:srgbClr val="646464"/>
                </a:solidFill>
                <a:latin typeface="+mj-lt"/>
                <a:ea typeface="+mj-ea"/>
                <a:cs typeface="+mj-cs"/>
              </a:rPr>
              <a:t>Workshop on</a:t>
            </a:r>
          </a:p>
          <a:p>
            <a:pPr>
              <a:defRPr/>
            </a:pPr>
            <a:r>
              <a:rPr lang="en-US" sz="2400" b="1" kern="0" dirty="0">
                <a:solidFill>
                  <a:srgbClr val="646464"/>
                </a:solidFill>
                <a:latin typeface="+mj-lt"/>
                <a:ea typeface="+mj-ea"/>
                <a:cs typeface="+mj-cs"/>
              </a:rPr>
              <a:t>Sindh Sales Tax on Services Act, 2011 </a:t>
            </a:r>
            <a:r>
              <a:rPr lang="en-US" sz="2800" b="1" kern="0" dirty="0">
                <a:solidFill>
                  <a:srgbClr val="646464"/>
                </a:solidFill>
                <a:latin typeface="+mj-lt"/>
                <a:ea typeface="+mj-ea"/>
                <a:cs typeface="+mj-cs"/>
              </a:rPr>
              <a:t/>
            </a:r>
            <a:br>
              <a:rPr lang="en-US" sz="2800" b="1" kern="0" dirty="0">
                <a:solidFill>
                  <a:srgbClr val="646464"/>
                </a:solidFill>
                <a:latin typeface="+mj-lt"/>
                <a:ea typeface="+mj-ea"/>
                <a:cs typeface="+mj-cs"/>
              </a:rPr>
            </a:br>
            <a:endParaRPr lang="en-US" sz="2800" b="1" kern="0" dirty="0">
              <a:solidFill>
                <a:srgbClr val="646464"/>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a:t>Procedure for Registration</a:t>
            </a:r>
            <a:br>
              <a:rPr lang="en-US" dirty="0"/>
            </a:br>
            <a:r>
              <a:rPr lang="en-US" sz="2800" b="0" dirty="0">
                <a:solidFill>
                  <a:schemeClr val="bg1">
                    <a:lumMod val="65000"/>
                  </a:schemeClr>
                </a:solidFill>
              </a:rPr>
              <a:t>STSR</a:t>
            </a:r>
            <a:endParaRPr lang="en-US" b="0" dirty="0">
              <a:solidFill>
                <a:schemeClr val="bg1">
                  <a:lumMod val="65000"/>
                </a:schemeClr>
              </a:solidFill>
            </a:endParaRPr>
          </a:p>
        </p:txBody>
      </p:sp>
      <p:sp>
        <p:nvSpPr>
          <p:cNvPr id="16387" name="Rectangle 3"/>
          <p:cNvSpPr>
            <a:spLocks noGrp="1" noChangeArrowheads="1"/>
          </p:cNvSpPr>
          <p:nvPr>
            <p:ph type="body" idx="1"/>
          </p:nvPr>
        </p:nvSpPr>
        <p:spPr>
          <a:xfrm>
            <a:off x="455613" y="1143000"/>
            <a:ext cx="8234362" cy="873125"/>
          </a:xfrm>
        </p:spPr>
        <p:txBody>
          <a:bodyPr/>
          <a:lstStyle/>
          <a:p>
            <a:pPr lvl="1" eaLnBrk="1" hangingPunct="1">
              <a:buSzPct val="70000"/>
            </a:pPr>
            <a:r>
              <a:rPr lang="en-US"/>
              <a:t>Application for registration is to be filed electronically to  SRB in the prescribed form SST-01.</a:t>
            </a:r>
          </a:p>
        </p:txBody>
      </p:sp>
      <p:pic>
        <p:nvPicPr>
          <p:cNvPr id="16388" name="Picture 3" descr="SST-01 screen shot.JPG"/>
          <p:cNvPicPr>
            <a:picLocks noChangeAspect="1"/>
          </p:cNvPicPr>
          <p:nvPr/>
        </p:nvPicPr>
        <p:blipFill>
          <a:blip r:embed="rId3"/>
          <a:srcRect/>
          <a:stretch>
            <a:fillRect/>
          </a:stretch>
        </p:blipFill>
        <p:spPr bwMode="auto">
          <a:xfrm>
            <a:off x="457200" y="1905000"/>
            <a:ext cx="8229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a:t>Procedure for Registration</a:t>
            </a:r>
            <a:br>
              <a:rPr lang="en-US" dirty="0"/>
            </a:br>
            <a:r>
              <a:rPr lang="en-US" sz="2800" b="0" dirty="0">
                <a:solidFill>
                  <a:schemeClr val="bg1">
                    <a:lumMod val="65000"/>
                  </a:schemeClr>
                </a:solidFill>
              </a:rPr>
              <a:t>Cont’d</a:t>
            </a:r>
            <a:endParaRPr lang="en-US" b="0" dirty="0">
              <a:solidFill>
                <a:schemeClr val="bg1">
                  <a:lumMod val="65000"/>
                </a:schemeClr>
              </a:solidFill>
            </a:endParaRPr>
          </a:p>
        </p:txBody>
      </p:sp>
      <p:sp>
        <p:nvSpPr>
          <p:cNvPr id="17411" name="Rectangle 3"/>
          <p:cNvSpPr>
            <a:spLocks noGrp="1" noChangeArrowheads="1"/>
          </p:cNvSpPr>
          <p:nvPr>
            <p:ph type="body" idx="1"/>
          </p:nvPr>
        </p:nvSpPr>
        <p:spPr>
          <a:xfrm>
            <a:off x="455613" y="1143000"/>
            <a:ext cx="8234362" cy="609600"/>
          </a:xfrm>
        </p:spPr>
        <p:txBody>
          <a:bodyPr/>
          <a:lstStyle/>
          <a:p>
            <a:pPr lvl="1" eaLnBrk="1" hangingPunct="1">
              <a:buSzPct val="70000"/>
            </a:pPr>
            <a:r>
              <a:rPr lang="en-US"/>
              <a:t>SST 01 – Requires particulars of taxpayer, any agents appointed, details of business &amp; bank accounts.</a:t>
            </a:r>
          </a:p>
        </p:txBody>
      </p:sp>
      <p:pic>
        <p:nvPicPr>
          <p:cNvPr id="17412" name="Picture 4" descr="sst-01 2.JPG"/>
          <p:cNvPicPr>
            <a:picLocks noChangeAspect="1"/>
          </p:cNvPicPr>
          <p:nvPr/>
        </p:nvPicPr>
        <p:blipFill>
          <a:blip r:embed="rId3"/>
          <a:srcRect/>
          <a:stretch>
            <a:fillRect/>
          </a:stretch>
        </p:blipFill>
        <p:spPr bwMode="auto">
          <a:xfrm>
            <a:off x="457200" y="1966913"/>
            <a:ext cx="8229600" cy="1843087"/>
          </a:xfrm>
          <a:prstGeom prst="rect">
            <a:avLst/>
          </a:prstGeom>
          <a:noFill/>
          <a:ln w="9525">
            <a:noFill/>
            <a:miter lim="800000"/>
            <a:headEnd/>
            <a:tailEnd/>
          </a:ln>
        </p:spPr>
      </p:pic>
      <p:pic>
        <p:nvPicPr>
          <p:cNvPr id="17413" name="Picture 5" descr="sst01 3.bmp"/>
          <p:cNvPicPr>
            <a:picLocks noChangeAspect="1"/>
          </p:cNvPicPr>
          <p:nvPr/>
        </p:nvPicPr>
        <p:blipFill>
          <a:blip r:embed="rId4"/>
          <a:srcRect/>
          <a:stretch>
            <a:fillRect/>
          </a:stretch>
        </p:blipFill>
        <p:spPr bwMode="auto">
          <a:xfrm>
            <a:off x="457200" y="3886200"/>
            <a:ext cx="8229600" cy="1524000"/>
          </a:xfrm>
          <a:prstGeom prst="rect">
            <a:avLst/>
          </a:prstGeom>
          <a:noFill/>
          <a:ln w="9525">
            <a:noFill/>
            <a:miter lim="800000"/>
            <a:headEnd/>
            <a:tailEnd/>
          </a:ln>
        </p:spPr>
      </p:pic>
      <p:pic>
        <p:nvPicPr>
          <p:cNvPr id="17414" name="Picture 2"/>
          <p:cNvPicPr>
            <a:picLocks noChangeAspect="1" noChangeArrowheads="1"/>
          </p:cNvPicPr>
          <p:nvPr/>
        </p:nvPicPr>
        <p:blipFill>
          <a:blip r:embed="rId5"/>
          <a:srcRect/>
          <a:stretch>
            <a:fillRect/>
          </a:stretch>
        </p:blipFill>
        <p:spPr bwMode="auto">
          <a:xfrm>
            <a:off x="457200" y="5486400"/>
            <a:ext cx="822960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a:t>Procedure for Registration</a:t>
            </a:r>
            <a:br>
              <a:rPr lang="en-US" dirty="0"/>
            </a:br>
            <a:r>
              <a:rPr lang="en-US" sz="2800" b="0" dirty="0">
                <a:solidFill>
                  <a:schemeClr val="bg1">
                    <a:lumMod val="65000"/>
                  </a:schemeClr>
                </a:solidFill>
              </a:rPr>
              <a:t>Cont’d</a:t>
            </a:r>
          </a:p>
        </p:txBody>
      </p:sp>
      <p:sp>
        <p:nvSpPr>
          <p:cNvPr id="18435" name="Rectangle 3"/>
          <p:cNvSpPr>
            <a:spLocks noGrp="1" noChangeArrowheads="1"/>
          </p:cNvSpPr>
          <p:nvPr>
            <p:ph type="body" idx="1"/>
          </p:nvPr>
        </p:nvSpPr>
        <p:spPr>
          <a:xfrm>
            <a:off x="455613" y="1143000"/>
            <a:ext cx="8234362" cy="609600"/>
          </a:xfrm>
        </p:spPr>
        <p:txBody>
          <a:bodyPr/>
          <a:lstStyle/>
          <a:p>
            <a:pPr lvl="1" eaLnBrk="1" hangingPunct="1">
              <a:buSzPct val="70000"/>
            </a:pPr>
            <a:r>
              <a:rPr lang="en-US" sz="2200"/>
              <a:t>SST 01 – Requires a declaration from taxpayer that the information entered is correct before the verifying stage.</a:t>
            </a:r>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r>
              <a:rPr lang="en-US" sz="2200"/>
              <a:t>After verification and submission of application, the taxpayer will be allotted USER ID and PASSWORD through Email/SMS.</a:t>
            </a:r>
          </a:p>
          <a:p>
            <a:pPr lvl="1" eaLnBrk="1" hangingPunct="1">
              <a:buSzPct val="70000"/>
            </a:pPr>
            <a:r>
              <a:rPr lang="en-US" sz="2200"/>
              <a:t>Next step is to e-Enroll.</a:t>
            </a:r>
          </a:p>
        </p:txBody>
      </p:sp>
      <p:pic>
        <p:nvPicPr>
          <p:cNvPr id="18436" name="Picture 2"/>
          <p:cNvPicPr>
            <a:picLocks noChangeAspect="1" noChangeArrowheads="1"/>
          </p:cNvPicPr>
          <p:nvPr/>
        </p:nvPicPr>
        <p:blipFill>
          <a:blip r:embed="rId3"/>
          <a:srcRect/>
          <a:stretch>
            <a:fillRect/>
          </a:stretch>
        </p:blipFill>
        <p:spPr bwMode="auto">
          <a:xfrm>
            <a:off x="457200" y="1905000"/>
            <a:ext cx="8229600" cy="1600200"/>
          </a:xfrm>
          <a:prstGeom prst="rect">
            <a:avLst/>
          </a:prstGeom>
          <a:noFill/>
          <a:ln w="9525">
            <a:noFill/>
            <a:miter lim="800000"/>
            <a:headEnd/>
            <a:tailEnd/>
          </a:ln>
        </p:spPr>
      </p:pic>
      <p:pic>
        <p:nvPicPr>
          <p:cNvPr id="18437" name="Picture 3"/>
          <p:cNvPicPr>
            <a:picLocks noChangeAspect="1" noChangeArrowheads="1"/>
          </p:cNvPicPr>
          <p:nvPr/>
        </p:nvPicPr>
        <p:blipFill>
          <a:blip r:embed="rId4"/>
          <a:srcRect/>
          <a:stretch>
            <a:fillRect/>
          </a:stretch>
        </p:blipFill>
        <p:spPr bwMode="auto">
          <a:xfrm>
            <a:off x="457200" y="3657600"/>
            <a:ext cx="4343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Process for Enrollment</a:t>
            </a:r>
          </a:p>
        </p:txBody>
      </p:sp>
      <p:sp>
        <p:nvSpPr>
          <p:cNvPr id="19459" name="Rectangle 3"/>
          <p:cNvSpPr>
            <a:spLocks noGrp="1" noChangeArrowheads="1"/>
          </p:cNvSpPr>
          <p:nvPr>
            <p:ph type="body" idx="1"/>
          </p:nvPr>
        </p:nvSpPr>
        <p:spPr>
          <a:xfrm>
            <a:off x="455613" y="1143000"/>
            <a:ext cx="8234362" cy="1295400"/>
          </a:xfrm>
        </p:spPr>
        <p:txBody>
          <a:bodyPr/>
          <a:lstStyle/>
          <a:p>
            <a:pPr lvl="1" eaLnBrk="1" hangingPunct="1">
              <a:buSzPct val="70000"/>
            </a:pPr>
            <a:r>
              <a:rPr lang="en-US" sz="2200"/>
              <a:t>e-Enrollment is the next step after registration.</a:t>
            </a:r>
          </a:p>
          <a:p>
            <a:pPr lvl="1" eaLnBrk="1" hangingPunct="1">
              <a:buSzPct val="70000"/>
            </a:pPr>
            <a:r>
              <a:rPr lang="en-US" sz="2200"/>
              <a:t>Existing tax payers are not required to file an application for registration. They do however need to enroll on SRB’s website.</a:t>
            </a:r>
          </a:p>
        </p:txBody>
      </p:sp>
      <p:pic>
        <p:nvPicPr>
          <p:cNvPr id="19460" name="Picture 3" descr="e-enrollment-srb.bmp"/>
          <p:cNvPicPr>
            <a:picLocks noChangeAspect="1"/>
          </p:cNvPicPr>
          <p:nvPr/>
        </p:nvPicPr>
        <p:blipFill>
          <a:blip r:embed="rId3"/>
          <a:srcRect/>
          <a:stretch>
            <a:fillRect/>
          </a:stretch>
        </p:blipFill>
        <p:spPr bwMode="auto">
          <a:xfrm>
            <a:off x="458788" y="2362200"/>
            <a:ext cx="8228012"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Issues with e-Enrollment</a:t>
            </a:r>
          </a:p>
        </p:txBody>
      </p:sp>
      <p:sp>
        <p:nvSpPr>
          <p:cNvPr id="20483" name="Rectangle 3"/>
          <p:cNvSpPr>
            <a:spLocks noGrp="1" noChangeArrowheads="1"/>
          </p:cNvSpPr>
          <p:nvPr>
            <p:ph type="body" idx="1"/>
          </p:nvPr>
        </p:nvSpPr>
        <p:spPr>
          <a:xfrm>
            <a:off x="455613" y="1143000"/>
            <a:ext cx="8234362" cy="1295400"/>
          </a:xfrm>
        </p:spPr>
        <p:txBody>
          <a:bodyPr/>
          <a:lstStyle/>
          <a:p>
            <a:pPr lvl="1" eaLnBrk="1" hangingPunct="1">
              <a:buSzPct val="70000"/>
            </a:pPr>
            <a:r>
              <a:rPr lang="en-US" sz="2000"/>
              <a:t>Upon entering </a:t>
            </a:r>
            <a:r>
              <a:rPr lang="en-US" sz="2000"/>
              <a:t>NTN</a:t>
            </a:r>
            <a:r>
              <a:rPr lang="en-US" sz="2000"/>
              <a:t> number for e-enrollment, the taxpayer is automatically redirected to the </a:t>
            </a:r>
            <a:r>
              <a:rPr lang="en-US" sz="2000"/>
              <a:t>FBR</a:t>
            </a:r>
            <a:r>
              <a:rPr lang="en-US" sz="2000"/>
              <a:t> website where taxpayer is requested to give consent for transfer of particulars to SRB.</a:t>
            </a:r>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endParaRPr lang="en-US" sz="2200"/>
          </a:p>
          <a:p>
            <a:pPr lvl="1" eaLnBrk="1" hangingPunct="1">
              <a:buSzPct val="70000"/>
            </a:pPr>
            <a:endParaRPr lang="en-US" sz="1600"/>
          </a:p>
          <a:p>
            <a:pPr lvl="1" eaLnBrk="1" hangingPunct="1">
              <a:buSzPct val="70000"/>
            </a:pPr>
            <a:r>
              <a:rPr lang="en-US" sz="2000"/>
              <a:t>The difficulty posed here is that the particulars in the </a:t>
            </a:r>
            <a:r>
              <a:rPr lang="en-US" sz="2000"/>
              <a:t>FBR</a:t>
            </a:r>
            <a:r>
              <a:rPr lang="en-US" sz="2000"/>
              <a:t> registry should be updated before request for e-enrollment can be processed.</a:t>
            </a:r>
          </a:p>
          <a:p>
            <a:pPr lvl="1" eaLnBrk="1" hangingPunct="1">
              <a:buSzPct val="70000"/>
            </a:pPr>
            <a:r>
              <a:rPr lang="en-US" sz="2000"/>
              <a:t>Where particulars are not up to date, a request for updating needs to be submitted with the </a:t>
            </a:r>
            <a:r>
              <a:rPr lang="en-US" sz="2000"/>
              <a:t>FBR</a:t>
            </a:r>
            <a:r>
              <a:rPr lang="en-US" sz="2000"/>
              <a:t> and the process is delayed.</a:t>
            </a:r>
          </a:p>
        </p:txBody>
      </p:sp>
      <p:pic>
        <p:nvPicPr>
          <p:cNvPr id="20484" name="Picture 3"/>
          <p:cNvPicPr>
            <a:picLocks noChangeAspect="1" noChangeArrowheads="1"/>
          </p:cNvPicPr>
          <p:nvPr/>
        </p:nvPicPr>
        <p:blipFill>
          <a:blip r:embed="rId3"/>
          <a:srcRect/>
          <a:stretch>
            <a:fillRect/>
          </a:stretch>
        </p:blipFill>
        <p:spPr bwMode="auto">
          <a:xfrm>
            <a:off x="457200" y="2209800"/>
            <a:ext cx="8153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0025"/>
            <a:ext cx="8534400" cy="863600"/>
          </a:xfrm>
        </p:spPr>
        <p:txBody>
          <a:bodyPr/>
          <a:lstStyle/>
          <a:p>
            <a:pPr>
              <a:defRPr/>
            </a:pPr>
            <a:r>
              <a:rPr lang="en-US" sz="2900" dirty="0"/>
              <a:t>Change in Particulars &amp; Transfer of Registration</a:t>
            </a:r>
            <a:br>
              <a:rPr lang="en-US" sz="2900" dirty="0"/>
            </a:br>
            <a:r>
              <a:rPr lang="en-US" sz="2800" b="0" dirty="0">
                <a:solidFill>
                  <a:schemeClr val="bg1">
                    <a:lumMod val="65000"/>
                  </a:schemeClr>
                </a:solidFill>
              </a:rPr>
              <a:t>Rule 7 &amp; 8 of the STSR</a:t>
            </a:r>
          </a:p>
        </p:txBody>
      </p:sp>
      <p:sp>
        <p:nvSpPr>
          <p:cNvPr id="21507" name="Content Placeholder 2"/>
          <p:cNvSpPr>
            <a:spLocks noGrp="1"/>
          </p:cNvSpPr>
          <p:nvPr>
            <p:ph idx="1"/>
          </p:nvPr>
        </p:nvSpPr>
        <p:spPr>
          <a:xfrm>
            <a:off x="457200" y="1295400"/>
            <a:ext cx="8234363" cy="5105400"/>
          </a:xfrm>
        </p:spPr>
        <p:txBody>
          <a:bodyPr/>
          <a:lstStyle/>
          <a:p>
            <a:pPr lvl="1">
              <a:spcAft>
                <a:spcPts val="1200"/>
              </a:spcAft>
              <a:buFont typeface="Arial" charset="0"/>
              <a:buNone/>
            </a:pPr>
            <a:r>
              <a:rPr lang="en-US" sz="1800" b="1" u="sng"/>
              <a:t>Change In Particulars</a:t>
            </a:r>
          </a:p>
          <a:p>
            <a:pPr lvl="1"/>
            <a:r>
              <a:rPr lang="en-US" sz="1800"/>
              <a:t>In case of any change in particulars of registration the registered person shall notify SRB via a prescribed form. </a:t>
            </a:r>
          </a:p>
          <a:p>
            <a:pPr lvl="1">
              <a:buFont typeface="Arial" charset="0"/>
              <a:buNone/>
            </a:pPr>
            <a:endParaRPr lang="en-US" sz="1400"/>
          </a:p>
          <a:p>
            <a:pPr lvl="1"/>
            <a:r>
              <a:rPr lang="en-US" sz="1800"/>
              <a:t>SRB may either reject or approve the changes within 30 days of application.</a:t>
            </a:r>
          </a:p>
          <a:p>
            <a:pPr lvl="1">
              <a:buFont typeface="Arial" charset="0"/>
              <a:buNone/>
            </a:pPr>
            <a:endParaRPr lang="en-US" sz="1800"/>
          </a:p>
          <a:p>
            <a:pPr lvl="1">
              <a:buFont typeface="Arial" charset="0"/>
              <a:buNone/>
            </a:pPr>
            <a:r>
              <a:rPr lang="en-US" sz="1800" b="1" u="sng"/>
              <a:t>Transfer of Registration</a:t>
            </a:r>
          </a:p>
          <a:p>
            <a:pPr lvl="1">
              <a:buFont typeface="Arial" charset="0"/>
              <a:buNone/>
            </a:pPr>
            <a:endParaRPr lang="en-US" sz="1600"/>
          </a:p>
          <a:p>
            <a:pPr lvl="1"/>
            <a:r>
              <a:rPr lang="en-US" sz="1800"/>
              <a:t>The SRB is empowered to transfer registration of a registered person from the jurisdiction of one Commisionerate to another Commisionerate. </a:t>
            </a:r>
          </a:p>
          <a:p>
            <a:pPr lvl="1">
              <a:buFont typeface="Arial" charset="0"/>
              <a:buNone/>
            </a:pPr>
            <a:endParaRPr lang="en-US" sz="1600"/>
          </a:p>
          <a:p>
            <a:pPr lvl="1"/>
            <a:r>
              <a:rPr lang="en-US" sz="1800"/>
              <a:t>In case of shifting of business activity from jurisdiction of one Commisionerate to another Commisionerate the registered person may also apply to SRB for transfer of registration.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a:t>Suspension &amp; Cancellation of Registration</a:t>
            </a:r>
            <a:br>
              <a:rPr lang="en-US" dirty="0"/>
            </a:br>
            <a:r>
              <a:rPr lang="en-US" sz="2800" b="0" dirty="0">
                <a:solidFill>
                  <a:schemeClr val="bg1">
                    <a:lumMod val="65000"/>
                  </a:schemeClr>
                </a:solidFill>
              </a:rPr>
              <a:t>Section 25 of </a:t>
            </a:r>
            <a:r>
              <a:rPr lang="en-US" sz="2800" b="0" dirty="0">
                <a:solidFill>
                  <a:schemeClr val="bg1">
                    <a:lumMod val="65000"/>
                  </a:schemeClr>
                </a:solidFill>
              </a:rPr>
              <a:t>STSA</a:t>
            </a:r>
            <a:r>
              <a:rPr lang="en-US" sz="2800" b="0" dirty="0">
                <a:solidFill>
                  <a:schemeClr val="bg1">
                    <a:lumMod val="65000"/>
                  </a:schemeClr>
                </a:solidFill>
              </a:rPr>
              <a:t> &amp; Rule </a:t>
            </a:r>
            <a:r>
              <a:rPr lang="en-US" sz="2800" b="0" dirty="0">
                <a:solidFill>
                  <a:schemeClr val="bg1">
                    <a:lumMod val="65000"/>
                  </a:schemeClr>
                </a:solidFill>
              </a:rPr>
              <a:t>10 of the STSR</a:t>
            </a:r>
            <a:endParaRPr lang="en-US" b="0" dirty="0">
              <a:solidFill>
                <a:schemeClr val="bg1">
                  <a:lumMod val="65000"/>
                </a:schemeClr>
              </a:solidFill>
            </a:endParaRPr>
          </a:p>
        </p:txBody>
      </p:sp>
      <p:sp>
        <p:nvSpPr>
          <p:cNvPr id="22531" name="Rectangle 3"/>
          <p:cNvSpPr>
            <a:spLocks noGrp="1" noChangeArrowheads="1"/>
          </p:cNvSpPr>
          <p:nvPr>
            <p:ph type="body" idx="1"/>
          </p:nvPr>
        </p:nvSpPr>
        <p:spPr>
          <a:xfrm>
            <a:off x="455613" y="1295400"/>
            <a:ext cx="8234362" cy="5867400"/>
          </a:xfrm>
        </p:spPr>
        <p:txBody>
          <a:bodyPr/>
          <a:lstStyle/>
          <a:p>
            <a:pPr lvl="1" eaLnBrk="1" hangingPunct="1">
              <a:buSzPct val="70000"/>
            </a:pPr>
            <a:r>
              <a:rPr lang="en-US" sz="2000" dirty="0"/>
              <a:t>SRB may suspend registration where a registered person is suspected of committing any fraud, deliberate and intentional, non- payment, short payment or evasion of tax.</a:t>
            </a:r>
          </a:p>
          <a:p>
            <a:pPr lvl="1" eaLnBrk="1" hangingPunct="1">
              <a:buSzPct val="70000"/>
            </a:pPr>
            <a:endParaRPr lang="en-US" sz="2000" dirty="0"/>
          </a:p>
          <a:p>
            <a:pPr lvl="1" eaLnBrk="1" hangingPunct="1">
              <a:buSzPct val="70000"/>
            </a:pPr>
            <a:r>
              <a:rPr lang="en-US" sz="2000" dirty="0"/>
              <a:t>SRB is required to communicate through a notice stating the reasons  for suspension along with the remedial action required to be taken by registered person within a specified time. </a:t>
            </a:r>
          </a:p>
          <a:p>
            <a:pPr lvl="1" eaLnBrk="1" hangingPunct="1">
              <a:buSzPct val="70000"/>
            </a:pPr>
            <a:endParaRPr lang="en-US" sz="2000" dirty="0"/>
          </a:p>
          <a:p>
            <a:pPr lvl="1" eaLnBrk="1" hangingPunct="1">
              <a:buSzPct val="70000"/>
            </a:pPr>
            <a:r>
              <a:rPr lang="en-US" sz="2000" dirty="0"/>
              <a:t>SRB may withdraw suspension within 60 days if it is satisfied with the remedial actions taken by the person or otherwise the SRB may</a:t>
            </a:r>
          </a:p>
          <a:p>
            <a:pPr lvl="1" eaLnBrk="1" hangingPunct="1">
              <a:buSzPct val="70000"/>
            </a:pPr>
            <a:endParaRPr lang="en-US" sz="800" dirty="0"/>
          </a:p>
          <a:p>
            <a:pPr lvl="2" eaLnBrk="1" hangingPunct="1">
              <a:buSzPct val="70000"/>
            </a:pPr>
            <a:r>
              <a:rPr lang="en-US" sz="1800" dirty="0"/>
              <a:t>initiate  proceedings against the suspended registered person;</a:t>
            </a:r>
          </a:p>
          <a:p>
            <a:pPr lvl="2" eaLnBrk="1" hangingPunct="1">
              <a:buSzPct val="70000"/>
            </a:pPr>
            <a:r>
              <a:rPr lang="en-US" sz="1800" dirty="0"/>
              <a:t>reinstate the person’s registration; or </a:t>
            </a:r>
          </a:p>
          <a:p>
            <a:pPr lvl="2" eaLnBrk="1" hangingPunct="1">
              <a:buSzPct val="70000"/>
            </a:pPr>
            <a:r>
              <a:rPr lang="en-US" sz="1800" dirty="0"/>
              <a:t>cancel the person’s registration. </a:t>
            </a:r>
          </a:p>
          <a:p>
            <a:pPr lvl="1" eaLnBrk="1" hangingPunct="1">
              <a:buSzPct val="70000"/>
            </a:pPr>
            <a:endParaRPr lang="en-US" sz="2000" dirty="0"/>
          </a:p>
          <a:p>
            <a:pPr lvl="1" eaLnBrk="1" hangingPunct="1">
              <a:buSzPct val="70000"/>
              <a:buFont typeface="Arial" charset="0"/>
              <a:buNone/>
            </a:pP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 registration</a:t>
            </a:r>
            <a:br>
              <a:rPr lang="en-US" dirty="0"/>
            </a:br>
            <a:r>
              <a:rPr lang="en-US" sz="2800" b="0" dirty="0">
                <a:solidFill>
                  <a:schemeClr val="bg1">
                    <a:lumMod val="65000"/>
                  </a:schemeClr>
                </a:solidFill>
              </a:rPr>
              <a:t>Section 25A of </a:t>
            </a:r>
            <a:r>
              <a:rPr lang="en-US" sz="2800" b="0" dirty="0">
                <a:solidFill>
                  <a:schemeClr val="bg1">
                    <a:lumMod val="65000"/>
                  </a:schemeClr>
                </a:solidFill>
              </a:rPr>
              <a:t>STSA</a:t>
            </a:r>
            <a:r>
              <a:rPr lang="en-US" sz="2800" b="0" dirty="0">
                <a:solidFill>
                  <a:schemeClr val="bg1">
                    <a:lumMod val="65000"/>
                  </a:schemeClr>
                </a:solidFill>
              </a:rPr>
              <a:t> &amp; </a:t>
            </a:r>
            <a:r>
              <a:rPr lang="en-US" sz="2800" b="0" dirty="0">
                <a:solidFill>
                  <a:schemeClr val="bg1">
                    <a:lumMod val="65000"/>
                  </a:schemeClr>
                </a:solidFill>
              </a:rPr>
              <a:t>Rule 9 of STSR</a:t>
            </a:r>
            <a:endParaRPr lang="en-US" b="0" dirty="0">
              <a:solidFill>
                <a:schemeClr val="bg1">
                  <a:lumMod val="65000"/>
                </a:schemeClr>
              </a:solidFill>
            </a:endParaRPr>
          </a:p>
        </p:txBody>
      </p:sp>
      <p:sp>
        <p:nvSpPr>
          <p:cNvPr id="23555" name="Content Placeholder 2"/>
          <p:cNvSpPr>
            <a:spLocks noGrp="1"/>
          </p:cNvSpPr>
          <p:nvPr>
            <p:ph idx="1"/>
          </p:nvPr>
        </p:nvSpPr>
        <p:spPr>
          <a:xfrm>
            <a:off x="455613" y="1295400"/>
            <a:ext cx="8234362" cy="5105400"/>
          </a:xfrm>
        </p:spPr>
        <p:txBody>
          <a:bodyPr/>
          <a:lstStyle/>
          <a:p>
            <a:pPr marL="457200" lvl="1" indent="-457200">
              <a:buSzPct val="75000"/>
            </a:pPr>
            <a:r>
              <a:rPr lang="en-US" dirty="0"/>
              <a:t>A registered person who ceases to provide taxable services, may apply for de-registration to SRB through form SST – 02.</a:t>
            </a:r>
          </a:p>
          <a:p>
            <a:pPr marL="457200" lvl="1" indent="-457200">
              <a:buSzPct val="75000"/>
              <a:buFont typeface="Arial" charset="0"/>
              <a:buNone/>
            </a:pPr>
            <a:endParaRPr lang="en-US" dirty="0"/>
          </a:p>
          <a:p>
            <a:pPr marL="457200" lvl="1" indent="-457200">
              <a:buSzPct val="75000"/>
            </a:pPr>
            <a:r>
              <a:rPr lang="en-US" dirty="0"/>
              <a:t>The application for de- registration must be disposed off within a period of three months from the date of receipt of the application, such period can be extended to another 60 days. </a:t>
            </a:r>
          </a:p>
          <a:p>
            <a:pPr marL="457200" lvl="1" indent="-457200">
              <a:buSzPct val="75000"/>
              <a:buFont typeface="Arial" charset="0"/>
              <a:buNone/>
            </a:pPr>
            <a:endParaRPr lang="en-US" dirty="0"/>
          </a:p>
          <a:p>
            <a:pPr marL="457200" lvl="1" indent="-457200">
              <a:buSzPct val="75000"/>
            </a:pPr>
            <a:r>
              <a:rPr lang="en-US" dirty="0"/>
              <a:t>The date of de- registration would be later of the date as may be specified in de- registration application or on the date all the dues outstanding are deposited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a:t>Records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Maintaining </a:t>
            </a:r>
            <a:r>
              <a:rPr lang="en-US" dirty="0"/>
              <a:t>Records</a:t>
            </a:r>
            <a:r>
              <a:rPr lang="en-US" dirty="0"/>
              <a:t/>
            </a:r>
            <a:br>
              <a:rPr lang="en-US" dirty="0"/>
            </a:br>
            <a:r>
              <a:rPr lang="en-US" sz="2800" b="0" dirty="0">
                <a:solidFill>
                  <a:schemeClr val="bg1">
                    <a:lumMod val="65000"/>
                  </a:schemeClr>
                </a:solidFill>
              </a:rPr>
              <a:t>Section 26 of </a:t>
            </a:r>
            <a:r>
              <a:rPr lang="en-US" sz="2800" b="0" dirty="0">
                <a:solidFill>
                  <a:schemeClr val="bg1">
                    <a:lumMod val="65000"/>
                  </a:schemeClr>
                </a:solidFill>
              </a:rPr>
              <a:t>STSA</a:t>
            </a:r>
            <a:endParaRPr lang="en-US" sz="2800" b="0" dirty="0">
              <a:solidFill>
                <a:schemeClr val="bg1">
                  <a:lumMod val="65000"/>
                </a:schemeClr>
              </a:solidFill>
            </a:endParaRPr>
          </a:p>
        </p:txBody>
      </p:sp>
      <p:sp>
        <p:nvSpPr>
          <p:cNvPr id="25603" name="Rectangle 3"/>
          <p:cNvSpPr>
            <a:spLocks noGrp="1" noChangeArrowheads="1"/>
          </p:cNvSpPr>
          <p:nvPr>
            <p:ph type="body" idx="1"/>
          </p:nvPr>
        </p:nvSpPr>
        <p:spPr>
          <a:xfrm>
            <a:off x="455613" y="990600"/>
            <a:ext cx="8535987" cy="5257800"/>
          </a:xfrm>
        </p:spPr>
        <p:txBody>
          <a:bodyPr/>
          <a:lstStyle/>
          <a:p>
            <a:pPr lvl="1" eaLnBrk="1" hangingPunct="1">
              <a:buSzPct val="70000"/>
              <a:buFont typeface="Arial" pitchFamily="34" charset="0"/>
              <a:buNone/>
              <a:defRPr/>
            </a:pPr>
            <a:endParaRPr lang="en-US" sz="1100" dirty="0"/>
          </a:p>
          <a:p>
            <a:pPr lvl="1" eaLnBrk="1" hangingPunct="1">
              <a:buSzPct val="70000"/>
              <a:buFont typeface="Arial" pitchFamily="34" charset="0"/>
              <a:buChar char="►"/>
              <a:defRPr/>
            </a:pPr>
            <a:r>
              <a:rPr lang="en-US" sz="2000" dirty="0"/>
              <a:t>Every registered person providing taxable services shall maintain and keep following records at his business premises or registered office- </a:t>
            </a:r>
            <a:endParaRPr lang="en-US" sz="1100" dirty="0"/>
          </a:p>
          <a:p>
            <a:pPr lvl="1" eaLnBrk="1" hangingPunct="1">
              <a:buSzPct val="70000"/>
              <a:buFont typeface="Arial" pitchFamily="34" charset="0"/>
              <a:buNone/>
              <a:defRPr/>
            </a:pPr>
            <a:r>
              <a:rPr lang="en-US" sz="1100" dirty="0"/>
              <a:t>	</a:t>
            </a:r>
            <a:endParaRPr lang="en-US" sz="1400" dirty="0"/>
          </a:p>
          <a:p>
            <a:pPr lvl="2" eaLnBrk="1" hangingPunct="1">
              <a:buSzPct val="70000"/>
              <a:buFont typeface="Arial" pitchFamily="34" charset="0"/>
              <a:buChar char="►"/>
              <a:defRPr/>
            </a:pPr>
            <a:r>
              <a:rPr lang="en-US" sz="1800" dirty="0"/>
              <a:t>Records of taxable services rendered by a registered person or his agent</a:t>
            </a:r>
          </a:p>
          <a:p>
            <a:pPr lvl="2" eaLnBrk="1" hangingPunct="1">
              <a:buSzPct val="70000"/>
              <a:buFont typeface="Arial" pitchFamily="34" charset="0"/>
              <a:buChar char="►"/>
              <a:defRPr/>
            </a:pPr>
            <a:r>
              <a:rPr lang="en-US" sz="1800" dirty="0"/>
              <a:t>Records of exempt services</a:t>
            </a:r>
          </a:p>
          <a:p>
            <a:pPr lvl="2" eaLnBrk="1" hangingPunct="1">
              <a:buSzPct val="70000"/>
              <a:buFont typeface="Arial" pitchFamily="34" charset="0"/>
              <a:buChar char="►"/>
              <a:defRPr/>
            </a:pPr>
            <a:r>
              <a:rPr lang="en-US" sz="1800" dirty="0"/>
              <a:t>Records of tax invoices</a:t>
            </a:r>
          </a:p>
          <a:p>
            <a:pPr lvl="2" eaLnBrk="1" hangingPunct="1">
              <a:buSzPct val="70000"/>
              <a:buFont typeface="Arial" pitchFamily="34" charset="0"/>
              <a:buChar char="►"/>
              <a:defRPr/>
            </a:pPr>
            <a:r>
              <a:rPr lang="en-US" sz="1800" dirty="0"/>
              <a:t>Records of filed sales tax returns</a:t>
            </a:r>
          </a:p>
          <a:p>
            <a:pPr lvl="2" eaLnBrk="1" hangingPunct="1">
              <a:buSzPct val="70000"/>
              <a:buFont typeface="Arial" pitchFamily="34" charset="0"/>
              <a:buChar char="►"/>
              <a:defRPr/>
            </a:pPr>
            <a:r>
              <a:rPr lang="en-US" sz="1800" dirty="0"/>
              <a:t>Any other record specified by SRB.</a:t>
            </a:r>
          </a:p>
          <a:p>
            <a:pPr lvl="2" eaLnBrk="1" hangingPunct="1">
              <a:buSzPct val="70000"/>
              <a:buFont typeface="Arial" pitchFamily="34" charset="0"/>
              <a:buNone/>
              <a:defRPr/>
            </a:pPr>
            <a:endParaRPr lang="en-US" sz="1600" dirty="0"/>
          </a:p>
          <a:p>
            <a:pPr lvl="1" eaLnBrk="1" hangingPunct="1">
              <a:buSzPct val="70000"/>
              <a:buFont typeface="Arial" pitchFamily="34" charset="0"/>
              <a:buChar char="►"/>
              <a:defRPr/>
            </a:pPr>
            <a:r>
              <a:rPr lang="en-US" sz="2000" dirty="0"/>
              <a:t>A registered person is required to maintain any records or documents under </a:t>
            </a:r>
            <a:r>
              <a:rPr lang="en-US" sz="2000" dirty="0"/>
              <a:t>STSA</a:t>
            </a:r>
            <a:r>
              <a:rPr lang="en-US" sz="2000" dirty="0"/>
              <a:t> for a period of –</a:t>
            </a:r>
            <a:endParaRPr lang="en-US" sz="1600" dirty="0"/>
          </a:p>
          <a:p>
            <a:pPr lvl="1" eaLnBrk="1" hangingPunct="1">
              <a:buSzPct val="70000"/>
              <a:buFont typeface="Arial" pitchFamily="34" charset="0"/>
              <a:buChar char="►"/>
              <a:defRPr/>
            </a:pPr>
            <a:endParaRPr lang="en-US" sz="1050" dirty="0"/>
          </a:p>
          <a:p>
            <a:pPr lvl="2" eaLnBrk="1" hangingPunct="1">
              <a:buSzPct val="70000"/>
              <a:buFont typeface="Arial" pitchFamily="34" charset="0"/>
              <a:buChar char="►"/>
              <a:defRPr/>
            </a:pPr>
            <a:r>
              <a:rPr lang="en-US" sz="1800" dirty="0"/>
              <a:t>Five years; or</a:t>
            </a:r>
          </a:p>
          <a:p>
            <a:pPr lvl="1" eaLnBrk="1" hangingPunct="1">
              <a:buSzPct val="70000"/>
              <a:buFont typeface="Arial" pitchFamily="34" charset="0"/>
              <a:buChar char="►"/>
              <a:defRPr/>
            </a:pPr>
            <a:endParaRPr lang="en-US" sz="700" dirty="0"/>
          </a:p>
          <a:p>
            <a:pPr lvl="2" eaLnBrk="1" hangingPunct="1">
              <a:buSzPct val="70000"/>
              <a:buFont typeface="Arial" pitchFamily="34" charset="0"/>
              <a:buChar char="►"/>
              <a:defRPr/>
            </a:pPr>
            <a:r>
              <a:rPr lang="en-US" sz="1800" dirty="0"/>
              <a:t>Till the final decision in any proceeding is finalized under the </a:t>
            </a:r>
            <a:r>
              <a:rPr lang="en-US" sz="1800" dirty="0"/>
              <a:t>STSA</a:t>
            </a:r>
            <a:r>
              <a:rPr lang="en-US" sz="1800" dirty="0"/>
              <a:t>.</a:t>
            </a:r>
          </a:p>
          <a:p>
            <a:pPr lvl="1" eaLnBrk="1" hangingPunct="1">
              <a:buSzPct val="70000"/>
              <a:buFont typeface="Arial" pitchFamily="34" charset="0"/>
              <a:buNone/>
              <a:defRPr/>
            </a:pPr>
            <a:endParaRPr lang="en-US" sz="2000" dirty="0"/>
          </a:p>
          <a:p>
            <a:pPr lvl="1" eaLnBrk="1" hangingPunct="1">
              <a:buSzPct val="70000"/>
              <a:buFont typeface="Arial" pitchFamily="34" charset="0"/>
              <a:buChar char="►"/>
              <a:defRPr/>
            </a:pPr>
            <a:endParaRPr lang="en-US" sz="2000" dirty="0"/>
          </a:p>
          <a:p>
            <a:pPr lvl="1" eaLnBrk="1" hangingPunct="1">
              <a:buSzPct val="70000"/>
              <a:buFont typeface="Arial" pitchFamily="34" charset="0"/>
              <a:buChar char="►"/>
              <a:defRPr/>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p:txBody>
          <a:bodyPr/>
          <a:lstStyle/>
          <a:p>
            <a:pPr eaLnBrk="1" hangingPunct="1"/>
            <a:r>
              <a:rPr lang="en-US" sz="2800"/>
              <a:t>Session III</a:t>
            </a:r>
            <a:br>
              <a:rPr lang="en-US" sz="2800"/>
            </a:br>
            <a:endParaRPr lang="en-US" sz="2600" b="0"/>
          </a:p>
        </p:txBody>
      </p:sp>
      <p:graphicFrame>
        <p:nvGraphicFramePr>
          <p:cNvPr id="6" name="Content Placeholder 5"/>
          <p:cNvGraphicFramePr>
            <a:graphicFrameLocks noGrp="1"/>
          </p:cNvGraphicFramePr>
          <p:nvPr>
            <p:ph idx="1"/>
          </p:nvPr>
        </p:nvGraphicFramePr>
        <p:xfrm>
          <a:off x="455613" y="1347787"/>
          <a:ext cx="8234362" cy="4519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Maintaining Record</a:t>
            </a:r>
            <a:br>
              <a:rPr lang="en-US" dirty="0"/>
            </a:br>
            <a:r>
              <a:rPr lang="en-US" sz="2800" b="0" dirty="0">
                <a:solidFill>
                  <a:schemeClr val="bg1">
                    <a:lumMod val="65000"/>
                  </a:schemeClr>
                </a:solidFill>
              </a:rPr>
              <a:t>Cont’d</a:t>
            </a:r>
            <a:endParaRPr lang="en-US" b="0" dirty="0">
              <a:solidFill>
                <a:schemeClr val="bg1">
                  <a:lumMod val="65000"/>
                </a:schemeClr>
              </a:solidFill>
            </a:endParaRPr>
          </a:p>
        </p:txBody>
      </p:sp>
      <p:sp>
        <p:nvSpPr>
          <p:cNvPr id="26627" name="Content Placeholder 2"/>
          <p:cNvSpPr>
            <a:spLocks noGrp="1"/>
          </p:cNvSpPr>
          <p:nvPr>
            <p:ph idx="1"/>
          </p:nvPr>
        </p:nvSpPr>
        <p:spPr>
          <a:xfrm>
            <a:off x="455613" y="1535113"/>
            <a:ext cx="8234362" cy="4789487"/>
          </a:xfrm>
        </p:spPr>
        <p:txBody>
          <a:bodyPr/>
          <a:lstStyle/>
          <a:p>
            <a:pPr lvl="1" eaLnBrk="1" hangingPunct="1">
              <a:buSzPct val="70000"/>
            </a:pPr>
            <a:r>
              <a:rPr lang="en-US"/>
              <a:t>A registered person can use only those business bank accounts as declared to SRB.  </a:t>
            </a:r>
          </a:p>
          <a:p>
            <a:pPr lvl="1" eaLnBrk="1" hangingPunct="1">
              <a:buSzPct val="70000"/>
            </a:pPr>
            <a:endParaRPr lang="en-US" sz="1400"/>
          </a:p>
          <a:p>
            <a:pPr lvl="1" eaLnBrk="1" hangingPunct="1">
              <a:buSzPct val="70000"/>
            </a:pPr>
            <a:endParaRPr lang="en-US" sz="1400"/>
          </a:p>
          <a:p>
            <a:pPr lvl="1" eaLnBrk="1" hangingPunct="1">
              <a:buSzPct val="70000"/>
            </a:pPr>
            <a:endParaRPr lang="en-US" sz="1400"/>
          </a:p>
          <a:p>
            <a:pPr lvl="1" eaLnBrk="1" hangingPunct="1">
              <a:buSzPct val="70000"/>
            </a:pPr>
            <a:r>
              <a:rPr lang="en-US"/>
              <a:t>A registered persons, whose accounts are subject to audit under the Companies Ordinance, 1984, shall be required to submit a copy of the annual audited accounts, along with a certificate by the auditors certifying the payment of sales tax due and any deficiency in the sales tax paid by the registered person. </a:t>
            </a:r>
          </a:p>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Invoicing requirements</a:t>
            </a:r>
          </a:p>
        </p:txBody>
      </p:sp>
      <p:sp>
        <p:nvSpPr>
          <p:cNvPr id="27651" name="Rectangle 3"/>
          <p:cNvSpPr>
            <a:spLocks noGrp="1" noChangeArrowheads="1"/>
          </p:cNvSpPr>
          <p:nvPr>
            <p:ph type="body" idx="1"/>
          </p:nvPr>
        </p:nvSpPr>
        <p:spPr>
          <a:xfrm>
            <a:off x="455613" y="1295400"/>
            <a:ext cx="8234362" cy="4953000"/>
          </a:xfrm>
        </p:spPr>
        <p:txBody>
          <a:bodyPr/>
          <a:lstStyle/>
          <a:p>
            <a:pPr lvl="1" eaLnBrk="1" hangingPunct="1">
              <a:buSzPct val="70000"/>
            </a:pPr>
            <a:r>
              <a:rPr lang="en-US" sz="2200"/>
              <a:t>A service provider, rendering taxable services shall issue serially numbered sales tax invoices mentioning –</a:t>
            </a:r>
          </a:p>
          <a:p>
            <a:pPr lvl="1" eaLnBrk="1" hangingPunct="1">
              <a:buSzPct val="70000"/>
            </a:pPr>
            <a:endParaRPr lang="en-US" sz="1100"/>
          </a:p>
          <a:p>
            <a:pPr lvl="2" eaLnBrk="1" hangingPunct="1">
              <a:buSzPct val="70000"/>
            </a:pPr>
            <a:r>
              <a:rPr lang="en-US" sz="1800"/>
              <a:t>The description and type of services</a:t>
            </a:r>
          </a:p>
          <a:p>
            <a:pPr lvl="2" eaLnBrk="1" hangingPunct="1">
              <a:buSzPct val="70000"/>
            </a:pPr>
            <a:r>
              <a:rPr lang="en-US" sz="1800"/>
              <a:t>Value of services</a:t>
            </a:r>
          </a:p>
          <a:p>
            <a:pPr lvl="2" eaLnBrk="1" hangingPunct="1">
              <a:buSzPct val="70000"/>
            </a:pPr>
            <a:r>
              <a:rPr lang="en-US" sz="1800"/>
              <a:t>Name and address of the person to whom the services are provided.</a:t>
            </a:r>
          </a:p>
          <a:p>
            <a:pPr lvl="2" eaLnBrk="1" hangingPunct="1">
              <a:buSzPct val="70000"/>
            </a:pPr>
            <a:endParaRPr lang="en-US" sz="1200"/>
          </a:p>
          <a:p>
            <a:pPr lvl="1" eaLnBrk="1" hangingPunct="1">
              <a:buSzPct val="70000"/>
            </a:pPr>
            <a:r>
              <a:rPr lang="en-US" sz="2200"/>
              <a:t>Customers who have been extended credit facilities to, may be issued serially numbered sales tax invoices at the end of each month for the taxable services provided during that month.</a:t>
            </a:r>
          </a:p>
          <a:p>
            <a:pPr lvl="2" eaLnBrk="1" hangingPunct="1">
              <a:buSzPct val="70000"/>
            </a:pPr>
            <a:endParaRPr lang="en-US"/>
          </a:p>
          <a:p>
            <a:pPr lvl="1" eaLnBrk="1" hangingPunct="1">
              <a:buSzPct val="70000"/>
            </a:pPr>
            <a:endParaRPr lang="en-US" sz="2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t>Returns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Sales Tax Returns</a:t>
            </a:r>
          </a:p>
        </p:txBody>
      </p:sp>
      <p:sp>
        <p:nvSpPr>
          <p:cNvPr id="14339" name="Rectangle 3"/>
          <p:cNvSpPr>
            <a:spLocks noGrp="1" noChangeArrowheads="1"/>
          </p:cNvSpPr>
          <p:nvPr>
            <p:ph type="body" idx="1"/>
          </p:nvPr>
        </p:nvSpPr>
        <p:spPr>
          <a:xfrm>
            <a:off x="455613" y="1219200"/>
            <a:ext cx="8234362" cy="5029200"/>
          </a:xfrm>
        </p:spPr>
        <p:txBody>
          <a:bodyPr/>
          <a:lstStyle/>
          <a:p>
            <a:pPr lvl="1" eaLnBrk="1" hangingPunct="1">
              <a:spcAft>
                <a:spcPts val="1800"/>
              </a:spcAft>
              <a:buSzPct val="70000"/>
              <a:buFont typeface="Arial" pitchFamily="34" charset="0"/>
              <a:buChar char="►"/>
              <a:defRPr/>
            </a:pPr>
            <a:r>
              <a:rPr lang="en-US" sz="2200" dirty="0"/>
              <a:t>Every registered person is required to furnish a true and correct   monthly sales tax return in the prescribed form not later than the due date </a:t>
            </a:r>
            <a:r>
              <a:rPr lang="en-US" sz="2200" dirty="0" err="1"/>
              <a:t>i</a:t>
            </a:r>
            <a:r>
              <a:rPr lang="en-US" sz="2200" dirty="0"/>
              <a:t> .e. 15th day of the month following the end of the tax period. </a:t>
            </a:r>
          </a:p>
          <a:p>
            <a:pPr lvl="1" eaLnBrk="1" hangingPunct="1">
              <a:spcAft>
                <a:spcPts val="1800"/>
              </a:spcAft>
              <a:buSzPct val="70000"/>
              <a:buFont typeface="Arial" pitchFamily="34" charset="0"/>
              <a:buChar char="►"/>
              <a:defRPr/>
            </a:pPr>
            <a:r>
              <a:rPr lang="en-US" sz="2200" dirty="0"/>
              <a:t>Every person who is required to file return shall file such return with its annexure on SRB web portal by 18</a:t>
            </a:r>
            <a:r>
              <a:rPr lang="en-US" sz="2200" baseline="30000" dirty="0"/>
              <a:t>th</a:t>
            </a:r>
            <a:r>
              <a:rPr lang="en-US" sz="2200" dirty="0"/>
              <a:t> of every month and the tax due shall be deposited by the 15</a:t>
            </a:r>
            <a:r>
              <a:rPr lang="en-US" sz="2200" baseline="30000" dirty="0"/>
              <a:t>th</a:t>
            </a:r>
            <a:r>
              <a:rPr lang="en-US" sz="2200" dirty="0"/>
              <a:t> of every month . </a:t>
            </a:r>
          </a:p>
          <a:p>
            <a:pPr lvl="1" eaLnBrk="1" hangingPunct="1">
              <a:spcAft>
                <a:spcPts val="1800"/>
              </a:spcAft>
              <a:buSzPct val="70000"/>
              <a:buFont typeface="Arial" pitchFamily="34" charset="0"/>
              <a:buChar char="►"/>
              <a:defRPr/>
            </a:pPr>
            <a:r>
              <a:rPr lang="en-US" sz="2200" dirty="0"/>
              <a:t>SRB may also require any registered person or class of persons to submit  returns on quarterly or annual basis. </a:t>
            </a:r>
          </a:p>
          <a:p>
            <a:pPr lvl="1" eaLnBrk="1" hangingPunct="1">
              <a:spcAft>
                <a:spcPts val="1800"/>
              </a:spcAft>
              <a:buSzPct val="70000"/>
              <a:buFont typeface="Arial" pitchFamily="34" charset="0"/>
              <a:buChar char="►"/>
              <a:defRPr/>
            </a:pPr>
            <a:r>
              <a:rPr lang="en-US" sz="2200" dirty="0"/>
              <a:t>If there is a change in the rate of tax during a tax period, a separate return in respect of each portion of tax period showing the application of different rates of tax shall be furnished. </a:t>
            </a:r>
          </a:p>
          <a:p>
            <a:pPr lvl="1" eaLnBrk="1" hangingPunct="1">
              <a:buSzPct val="70000"/>
              <a:buFont typeface="Arial" pitchFamily="34" charset="0"/>
              <a:buChar char="►"/>
              <a:defRPr/>
            </a:pPr>
            <a:endParaRPr lang="en-US" sz="105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Sales Tax Returns</a:t>
            </a:r>
            <a:br>
              <a:rPr lang="en-US" dirty="0"/>
            </a:br>
            <a:r>
              <a:rPr lang="en-US" sz="2800" b="0" dirty="0">
                <a:solidFill>
                  <a:schemeClr val="bg1">
                    <a:lumMod val="65000"/>
                  </a:schemeClr>
                </a:solidFill>
              </a:rPr>
              <a:t>Cont’d</a:t>
            </a:r>
            <a:endParaRPr lang="en-US" b="0" dirty="0">
              <a:solidFill>
                <a:schemeClr val="bg1">
                  <a:lumMod val="65000"/>
                </a:schemeClr>
              </a:solidFill>
            </a:endParaRPr>
          </a:p>
        </p:txBody>
      </p:sp>
      <p:sp>
        <p:nvSpPr>
          <p:cNvPr id="3" name="Content Placeholder 2"/>
          <p:cNvSpPr>
            <a:spLocks noGrp="1"/>
          </p:cNvSpPr>
          <p:nvPr>
            <p:ph idx="1"/>
          </p:nvPr>
        </p:nvSpPr>
        <p:spPr>
          <a:xfrm>
            <a:off x="455613" y="1143000"/>
            <a:ext cx="8383587" cy="5105400"/>
          </a:xfrm>
        </p:spPr>
        <p:txBody>
          <a:bodyPr/>
          <a:lstStyle/>
          <a:p>
            <a:pPr>
              <a:buFont typeface="Arial" pitchFamily="34" charset="0"/>
              <a:buNone/>
              <a:defRPr/>
            </a:pPr>
            <a:r>
              <a:rPr lang="en-US" sz="2000" b="1" u="sng" dirty="0"/>
              <a:t>Revised Return</a:t>
            </a:r>
          </a:p>
          <a:p>
            <a:pPr marL="236538" indent="-236538">
              <a:buFont typeface="Arial" pitchFamily="34" charset="0"/>
              <a:buChar char="•"/>
              <a:defRPr/>
            </a:pPr>
            <a:endParaRPr lang="en-US" sz="300" dirty="0"/>
          </a:p>
          <a:p>
            <a:pPr lvl="1">
              <a:spcAft>
                <a:spcPts val="600"/>
              </a:spcAft>
              <a:buFont typeface="Arial" pitchFamily="34" charset="0"/>
              <a:buChar char="►"/>
              <a:defRPr/>
            </a:pPr>
            <a:r>
              <a:rPr lang="en-US" sz="2000" dirty="0"/>
              <a:t>A registered person may file a revised return within 120 days of filing of a return to correct any omission or wrong declaration or to deposit any amount of tax short paid.</a:t>
            </a:r>
          </a:p>
          <a:p>
            <a:pPr lvl="2">
              <a:buFont typeface="Arial" pitchFamily="34" charset="0"/>
              <a:buChar char="►"/>
              <a:defRPr/>
            </a:pPr>
            <a:r>
              <a:rPr lang="en-US" sz="1800" dirty="0"/>
              <a:t>In case of correction of any omission or wrong declaration a revised return can be filed after permission from SRB.</a:t>
            </a:r>
          </a:p>
          <a:p>
            <a:pPr lvl="2">
              <a:buFont typeface="Arial" pitchFamily="34" charset="0"/>
              <a:buChar char="►"/>
              <a:defRPr/>
            </a:pPr>
            <a:endParaRPr lang="en-US" sz="100" dirty="0"/>
          </a:p>
          <a:p>
            <a:pPr lvl="2">
              <a:spcAft>
                <a:spcPts val="600"/>
              </a:spcAft>
              <a:buFont typeface="Arial" pitchFamily="34" charset="0"/>
              <a:buChar char="►"/>
              <a:defRPr/>
            </a:pPr>
            <a:r>
              <a:rPr lang="en-US" sz="1800" dirty="0"/>
              <a:t>In case of payment of tax with revised return due to short payment of tax with original return, no permission from SRB is required.</a:t>
            </a:r>
          </a:p>
          <a:p>
            <a:pPr marL="236538" indent="-236538">
              <a:spcAft>
                <a:spcPts val="600"/>
              </a:spcAft>
              <a:buFont typeface="Arial" pitchFamily="34" charset="0"/>
              <a:buNone/>
              <a:defRPr/>
            </a:pPr>
            <a:r>
              <a:rPr lang="en-US" sz="2000" b="1" u="sng" dirty="0"/>
              <a:t>Special Return</a:t>
            </a:r>
          </a:p>
          <a:p>
            <a:pPr lvl="1">
              <a:spcAft>
                <a:spcPts val="600"/>
              </a:spcAft>
              <a:buFont typeface="Arial" pitchFamily="34" charset="0"/>
              <a:buChar char="►"/>
              <a:defRPr/>
            </a:pPr>
            <a:r>
              <a:rPr lang="en-US" sz="2000" dirty="0"/>
              <a:t>The Assistant Commissioner may require any person whether, registered or not, to furnish a return in a prescribed form. </a:t>
            </a:r>
          </a:p>
          <a:p>
            <a:pPr marL="236538" indent="-236538">
              <a:spcAft>
                <a:spcPts val="600"/>
              </a:spcAft>
              <a:buFont typeface="Arial" pitchFamily="34" charset="0"/>
              <a:buNone/>
              <a:defRPr/>
            </a:pPr>
            <a:r>
              <a:rPr lang="en-US" sz="2000" b="1" u="sng" dirty="0"/>
              <a:t>Final Return</a:t>
            </a:r>
          </a:p>
          <a:p>
            <a:pPr lvl="1">
              <a:buFont typeface="Arial" pitchFamily="34" charset="0"/>
              <a:buChar char="►"/>
              <a:defRPr/>
            </a:pPr>
            <a:r>
              <a:rPr lang="en-US" sz="2000" dirty="0"/>
              <a:t>A registered person before de-registration would be required to file a final return to the Commissioner SRB in the specified form.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Sales Tax Returns</a:t>
            </a:r>
            <a:br>
              <a:rPr lang="en-US" dirty="0"/>
            </a:br>
            <a:r>
              <a:rPr lang="en-US" sz="2800" b="0" dirty="0">
                <a:solidFill>
                  <a:schemeClr val="bg1">
                    <a:lumMod val="65000"/>
                  </a:schemeClr>
                </a:solidFill>
              </a:rPr>
              <a:t>Cont’d</a:t>
            </a:r>
            <a:r>
              <a:rPr lang="en-US" dirty="0"/>
              <a:t/>
            </a:r>
            <a:br>
              <a:rPr lang="en-US" dirty="0"/>
            </a:br>
            <a:endParaRPr lang="en-US" dirty="0"/>
          </a:p>
        </p:txBody>
      </p:sp>
      <p:sp>
        <p:nvSpPr>
          <p:cNvPr id="31747" name="Content Placeholder 2"/>
          <p:cNvSpPr>
            <a:spLocks noGrp="1"/>
          </p:cNvSpPr>
          <p:nvPr>
            <p:ph idx="1"/>
          </p:nvPr>
        </p:nvSpPr>
        <p:spPr>
          <a:xfrm>
            <a:off x="457200" y="1347788"/>
            <a:ext cx="8234363" cy="4672012"/>
          </a:xfrm>
        </p:spPr>
        <p:txBody>
          <a:bodyPr/>
          <a:lstStyle/>
          <a:p>
            <a:r>
              <a:rPr lang="en-US" b="1" u="sng" dirty="0"/>
              <a:t>Return deemed to have been made </a:t>
            </a:r>
          </a:p>
          <a:p>
            <a:endParaRPr lang="en-US" b="1" u="sng" dirty="0"/>
          </a:p>
          <a:p>
            <a:r>
              <a:rPr lang="en-US" sz="2000" dirty="0"/>
              <a:t>A return purported to be made on behalf of a person by his duly appointed representative or agent shall, for all purposes, be deemed to have been made by such person or under his authority unless proved otherwise.</a:t>
            </a:r>
          </a:p>
        </p:txBody>
      </p:sp>
      <p:sp>
        <p:nvSpPr>
          <p:cNvPr id="4" name="Title 1"/>
          <p:cNvSpPr txBox="1">
            <a:spLocks/>
          </p:cNvSpPr>
          <p:nvPr/>
        </p:nvSpPr>
        <p:spPr bwMode="auto">
          <a:xfrm>
            <a:off x="609600" y="2133600"/>
            <a:ext cx="8232775" cy="863600"/>
          </a:xfrm>
          <a:prstGeom prst="rect">
            <a:avLst/>
          </a:prstGeom>
          <a:noFill/>
          <a:ln w="9525">
            <a:noFill/>
            <a:miter lim="800000"/>
            <a:headEnd/>
            <a:tailEnd/>
          </a:ln>
        </p:spPr>
        <p:txBody>
          <a:bodyPr lIns="0" tIns="36000" rIns="0" bIns="0"/>
          <a:lstStyle/>
          <a:p>
            <a:pPr eaLnBrk="0" hangingPunct="0">
              <a:lnSpc>
                <a:spcPct val="85000"/>
              </a:lnSpc>
              <a:defRPr/>
            </a:pPr>
            <a:endParaRPr lang="en-US" sz="3000" b="1" kern="0" dirty="0">
              <a:solidFill>
                <a:srgbClr val="646464"/>
              </a:solidFill>
              <a:latin typeface="+mj-lt"/>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Return with Annexures</a:t>
            </a:r>
          </a:p>
        </p:txBody>
      </p:sp>
      <p:sp>
        <p:nvSpPr>
          <p:cNvPr id="32771" name="Rectangle 3"/>
          <p:cNvSpPr>
            <a:spLocks noGrp="1" noChangeArrowheads="1"/>
          </p:cNvSpPr>
          <p:nvPr>
            <p:ph type="body" idx="1"/>
          </p:nvPr>
        </p:nvSpPr>
        <p:spPr>
          <a:xfrm>
            <a:off x="455613" y="1219200"/>
            <a:ext cx="8234362" cy="609600"/>
          </a:xfrm>
        </p:spPr>
        <p:txBody>
          <a:bodyPr/>
          <a:lstStyle/>
          <a:p>
            <a:pPr lvl="1" eaLnBrk="1" hangingPunct="1">
              <a:buSzPct val="70000"/>
            </a:pPr>
            <a:r>
              <a:rPr lang="en-US" sz="2200"/>
              <a:t>Sales tax is e-filed through the sales tax return form SST - 03</a:t>
            </a:r>
            <a:endParaRPr lang="en-US" sz="1000"/>
          </a:p>
          <a:p>
            <a:pPr lvl="1" eaLnBrk="1" hangingPunct="1">
              <a:buSzPct val="70000"/>
              <a:buFont typeface="Arial" charset="0"/>
              <a:buNone/>
            </a:pPr>
            <a:r>
              <a:rPr lang="en-US" sz="1000"/>
              <a:t> </a:t>
            </a:r>
          </a:p>
        </p:txBody>
      </p:sp>
      <p:pic>
        <p:nvPicPr>
          <p:cNvPr id="32772" name="Picture 2"/>
          <p:cNvPicPr>
            <a:picLocks noChangeAspect="1" noChangeArrowheads="1"/>
          </p:cNvPicPr>
          <p:nvPr/>
        </p:nvPicPr>
        <p:blipFill>
          <a:blip r:embed="rId3"/>
          <a:srcRect/>
          <a:stretch>
            <a:fillRect/>
          </a:stretch>
        </p:blipFill>
        <p:spPr bwMode="auto">
          <a:xfrm>
            <a:off x="457200" y="2076450"/>
            <a:ext cx="8305800" cy="3409950"/>
          </a:xfrm>
          <a:prstGeom prst="rect">
            <a:avLst/>
          </a:prstGeom>
          <a:noFill/>
          <a:ln w="9525">
            <a:noFill/>
            <a:miter lim="800000"/>
            <a:headEnd/>
            <a:tailEnd/>
          </a:ln>
        </p:spPr>
      </p:pic>
      <p:sp>
        <p:nvSpPr>
          <p:cNvPr id="32773" name="TextBox 4"/>
          <p:cNvSpPr txBox="1">
            <a:spLocks noChangeArrowheads="1"/>
          </p:cNvSpPr>
          <p:nvPr/>
        </p:nvSpPr>
        <p:spPr bwMode="auto">
          <a:xfrm>
            <a:off x="3124200" y="1676400"/>
            <a:ext cx="2819400" cy="369888"/>
          </a:xfrm>
          <a:prstGeom prst="rect">
            <a:avLst/>
          </a:prstGeom>
          <a:noFill/>
          <a:ln w="9525">
            <a:noFill/>
            <a:miter lim="800000"/>
            <a:headEnd/>
            <a:tailEnd/>
          </a:ln>
        </p:spPr>
        <p:txBody>
          <a:bodyPr>
            <a:spAutoFit/>
          </a:bodyPr>
          <a:lstStyle/>
          <a:p>
            <a:r>
              <a:rPr lang="en-US"/>
              <a:t>Sales Tax Credit Section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Return with Annexures</a:t>
            </a:r>
          </a:p>
        </p:txBody>
      </p:sp>
      <p:sp>
        <p:nvSpPr>
          <p:cNvPr id="33795" name="Rectangle 3"/>
          <p:cNvSpPr>
            <a:spLocks noGrp="1" noChangeArrowheads="1"/>
          </p:cNvSpPr>
          <p:nvPr>
            <p:ph type="body" idx="1"/>
          </p:nvPr>
        </p:nvSpPr>
        <p:spPr>
          <a:xfrm>
            <a:off x="455613" y="1219200"/>
            <a:ext cx="8234362" cy="609600"/>
          </a:xfrm>
        </p:spPr>
        <p:txBody>
          <a:bodyPr/>
          <a:lstStyle/>
          <a:p>
            <a:pPr lvl="1" eaLnBrk="1" hangingPunct="1">
              <a:buSzPct val="70000"/>
            </a:pPr>
            <a:r>
              <a:rPr lang="en-US" sz="2200"/>
              <a:t>Annexure A is provided to record domestic purchases on which input tax adjustments are to be claimed.</a:t>
            </a:r>
            <a:endParaRPr lang="en-US" sz="1000"/>
          </a:p>
          <a:p>
            <a:pPr lvl="1" eaLnBrk="1" hangingPunct="1">
              <a:buSzPct val="70000"/>
              <a:buFont typeface="Arial" charset="0"/>
              <a:buNone/>
            </a:pPr>
            <a:r>
              <a:rPr lang="en-US" sz="1000"/>
              <a:t> </a:t>
            </a:r>
          </a:p>
        </p:txBody>
      </p:sp>
      <p:sp>
        <p:nvSpPr>
          <p:cNvPr id="33796" name="TextBox 4"/>
          <p:cNvSpPr txBox="1">
            <a:spLocks noChangeArrowheads="1"/>
          </p:cNvSpPr>
          <p:nvPr/>
        </p:nvSpPr>
        <p:spPr bwMode="auto">
          <a:xfrm>
            <a:off x="2590800" y="2068513"/>
            <a:ext cx="4038600" cy="369887"/>
          </a:xfrm>
          <a:prstGeom prst="rect">
            <a:avLst/>
          </a:prstGeom>
          <a:noFill/>
          <a:ln w="9525">
            <a:noFill/>
            <a:miter lim="800000"/>
            <a:headEnd/>
            <a:tailEnd/>
          </a:ln>
        </p:spPr>
        <p:txBody>
          <a:bodyPr>
            <a:spAutoFit/>
          </a:bodyPr>
          <a:lstStyle/>
          <a:p>
            <a:r>
              <a:rPr lang="en-US"/>
              <a:t>Annexure – A “Domestic Purchases”</a:t>
            </a:r>
          </a:p>
        </p:txBody>
      </p:sp>
      <p:pic>
        <p:nvPicPr>
          <p:cNvPr id="33797" name="Picture 3"/>
          <p:cNvPicPr>
            <a:picLocks noChangeAspect="1" noChangeArrowheads="1"/>
          </p:cNvPicPr>
          <p:nvPr/>
        </p:nvPicPr>
        <p:blipFill>
          <a:blip r:embed="rId3"/>
          <a:srcRect/>
          <a:stretch>
            <a:fillRect/>
          </a:stretch>
        </p:blipFill>
        <p:spPr bwMode="auto">
          <a:xfrm>
            <a:off x="457200" y="2590800"/>
            <a:ext cx="8229600" cy="3429000"/>
          </a:xfrm>
          <a:prstGeom prst="rect">
            <a:avLst/>
          </a:prstGeom>
          <a:noFill/>
          <a:ln w="9525">
            <a:noFill/>
            <a:miter lim="800000"/>
            <a:headEnd/>
            <a:tailEnd/>
          </a:ln>
        </p:spPr>
      </p:pic>
      <p:sp>
        <p:nvSpPr>
          <p:cNvPr id="7" name="Oval 6"/>
          <p:cNvSpPr/>
          <p:nvPr/>
        </p:nvSpPr>
        <p:spPr>
          <a:xfrm>
            <a:off x="6705600" y="3657600"/>
            <a:ext cx="2133600" cy="533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Return with Annexures</a:t>
            </a:r>
          </a:p>
        </p:txBody>
      </p:sp>
      <p:sp>
        <p:nvSpPr>
          <p:cNvPr id="34819" name="Rectangle 3"/>
          <p:cNvSpPr>
            <a:spLocks noGrp="1" noChangeArrowheads="1"/>
          </p:cNvSpPr>
          <p:nvPr>
            <p:ph type="body" idx="1"/>
          </p:nvPr>
        </p:nvSpPr>
        <p:spPr>
          <a:xfrm>
            <a:off x="455613" y="1219200"/>
            <a:ext cx="8234362" cy="609600"/>
          </a:xfrm>
        </p:spPr>
        <p:txBody>
          <a:bodyPr/>
          <a:lstStyle/>
          <a:p>
            <a:pPr lvl="1" eaLnBrk="1" hangingPunct="1">
              <a:buSzPct val="70000"/>
            </a:pPr>
            <a:r>
              <a:rPr lang="en-US" sz="2200"/>
              <a:t>Annexure B records input tax paid on imports made in a period.</a:t>
            </a:r>
          </a:p>
          <a:p>
            <a:pPr lvl="1" eaLnBrk="1" hangingPunct="1">
              <a:buSzPct val="70000"/>
              <a:buFont typeface="Arial" charset="0"/>
              <a:buNone/>
            </a:pPr>
            <a:endParaRPr lang="en-US" sz="1000"/>
          </a:p>
        </p:txBody>
      </p:sp>
      <p:sp>
        <p:nvSpPr>
          <p:cNvPr id="34820" name="TextBox 4"/>
          <p:cNvSpPr txBox="1">
            <a:spLocks noChangeArrowheads="1"/>
          </p:cNvSpPr>
          <p:nvPr/>
        </p:nvSpPr>
        <p:spPr bwMode="auto">
          <a:xfrm>
            <a:off x="2590800" y="2068513"/>
            <a:ext cx="4038600" cy="369887"/>
          </a:xfrm>
          <a:prstGeom prst="rect">
            <a:avLst/>
          </a:prstGeom>
          <a:noFill/>
          <a:ln w="9525">
            <a:noFill/>
            <a:miter lim="800000"/>
            <a:headEnd/>
            <a:tailEnd/>
          </a:ln>
        </p:spPr>
        <p:txBody>
          <a:bodyPr>
            <a:spAutoFit/>
          </a:bodyPr>
          <a:lstStyle/>
          <a:p>
            <a:r>
              <a:rPr lang="en-US"/>
              <a:t>Annexure – A “Domestic Purchases”</a:t>
            </a:r>
          </a:p>
        </p:txBody>
      </p:sp>
      <p:pic>
        <p:nvPicPr>
          <p:cNvPr id="34821" name="Picture 2"/>
          <p:cNvPicPr>
            <a:picLocks noChangeAspect="1" noChangeArrowheads="1"/>
          </p:cNvPicPr>
          <p:nvPr/>
        </p:nvPicPr>
        <p:blipFill>
          <a:blip r:embed="rId3"/>
          <a:srcRect/>
          <a:stretch>
            <a:fillRect/>
          </a:stretch>
        </p:blipFill>
        <p:spPr bwMode="auto">
          <a:xfrm>
            <a:off x="457200" y="1743075"/>
            <a:ext cx="8229600" cy="2447925"/>
          </a:xfrm>
          <a:prstGeom prst="rect">
            <a:avLst/>
          </a:prstGeom>
          <a:noFill/>
          <a:ln w="9525">
            <a:noFill/>
            <a:miter lim="800000"/>
            <a:headEnd/>
            <a:tailEnd/>
          </a:ln>
        </p:spPr>
      </p:pic>
      <p:pic>
        <p:nvPicPr>
          <p:cNvPr id="34822" name="Picture 3"/>
          <p:cNvPicPr>
            <a:picLocks noChangeAspect="1" noChangeArrowheads="1"/>
          </p:cNvPicPr>
          <p:nvPr/>
        </p:nvPicPr>
        <p:blipFill>
          <a:blip r:embed="rId4"/>
          <a:srcRect/>
          <a:stretch>
            <a:fillRect/>
          </a:stretch>
        </p:blipFill>
        <p:spPr bwMode="auto">
          <a:xfrm>
            <a:off x="457200" y="4267200"/>
            <a:ext cx="8229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Return with Annexures</a:t>
            </a:r>
          </a:p>
        </p:txBody>
      </p:sp>
      <p:sp>
        <p:nvSpPr>
          <p:cNvPr id="35843" name="Rectangle 3"/>
          <p:cNvSpPr>
            <a:spLocks noGrp="1" noChangeArrowheads="1"/>
          </p:cNvSpPr>
          <p:nvPr>
            <p:ph type="body" idx="1"/>
          </p:nvPr>
        </p:nvSpPr>
        <p:spPr>
          <a:xfrm>
            <a:off x="455613" y="1219200"/>
            <a:ext cx="8234362" cy="609600"/>
          </a:xfrm>
        </p:spPr>
        <p:txBody>
          <a:bodyPr/>
          <a:lstStyle/>
          <a:p>
            <a:pPr lvl="1" eaLnBrk="1" hangingPunct="1">
              <a:buSzPct val="70000"/>
            </a:pPr>
            <a:r>
              <a:rPr lang="en-US" sz="2200"/>
              <a:t>SST 03 – Sales tax debits section</a:t>
            </a:r>
          </a:p>
          <a:p>
            <a:pPr lvl="1" eaLnBrk="1" hangingPunct="1">
              <a:buSzPct val="70000"/>
              <a:buFont typeface="Arial" charset="0"/>
              <a:buNone/>
            </a:pPr>
            <a:endParaRPr lang="en-US" sz="1000"/>
          </a:p>
        </p:txBody>
      </p:sp>
      <p:pic>
        <p:nvPicPr>
          <p:cNvPr id="35844" name="Picture 2"/>
          <p:cNvPicPr>
            <a:picLocks noChangeAspect="1" noChangeArrowheads="1"/>
          </p:cNvPicPr>
          <p:nvPr/>
        </p:nvPicPr>
        <p:blipFill>
          <a:blip r:embed="rId3"/>
          <a:srcRect/>
          <a:stretch>
            <a:fillRect/>
          </a:stretch>
        </p:blipFill>
        <p:spPr bwMode="auto">
          <a:xfrm>
            <a:off x="457200" y="1752600"/>
            <a:ext cx="83058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pPr eaLnBrk="1" hangingPunct="1"/>
            <a:r>
              <a:rPr lang="en-US"/>
              <a:t>Abbreviations</a:t>
            </a:r>
            <a:endParaRPr lang="en-US" sz="2600" b="0"/>
          </a:p>
        </p:txBody>
      </p:sp>
      <p:graphicFrame>
        <p:nvGraphicFramePr>
          <p:cNvPr id="5" name="Content Placeholder 5"/>
          <p:cNvGraphicFramePr>
            <a:graphicFrameLocks/>
          </p:cNvGraphicFramePr>
          <p:nvPr/>
        </p:nvGraphicFramePr>
        <p:xfrm>
          <a:off x="381000" y="1412875"/>
          <a:ext cx="8229602" cy="4683125"/>
        </p:xfrm>
        <a:graphic>
          <a:graphicData uri="http://schemas.openxmlformats.org/drawingml/2006/table">
            <a:tbl>
              <a:tblPr firstRow="1" bandRow="1">
                <a:tableStyleId>{F5AB1C69-6EDB-4FF4-983F-18BD219EF322}</a:tableStyleId>
              </a:tblPr>
              <a:tblGrid>
                <a:gridCol w="4114801"/>
                <a:gridCol w="4114801"/>
              </a:tblGrid>
              <a:tr h="936625">
                <a:tc>
                  <a:txBody>
                    <a:bodyPr/>
                    <a:lstStyle/>
                    <a:p>
                      <a:r>
                        <a:rPr lang="en-US" sz="1800" b="0" kern="1200" dirty="0">
                          <a:solidFill>
                            <a:schemeClr val="tx1">
                              <a:lumMod val="75000"/>
                            </a:schemeClr>
                          </a:solidFill>
                          <a:latin typeface="+mn-lt"/>
                          <a:ea typeface="+mn-ea"/>
                          <a:cs typeface="+mn-cs"/>
                        </a:rPr>
                        <a:t>FBR</a:t>
                      </a:r>
                    </a:p>
                  </a:txBody>
                  <a:tcPr/>
                </a:tc>
                <a:tc>
                  <a:txBody>
                    <a:bodyPr/>
                    <a:lstStyle/>
                    <a:p>
                      <a:r>
                        <a:rPr lang="en-US" sz="1800" b="0" kern="1200" dirty="0">
                          <a:solidFill>
                            <a:schemeClr val="tx1">
                              <a:lumMod val="75000"/>
                            </a:schemeClr>
                          </a:solidFill>
                          <a:latin typeface="+mn-lt"/>
                          <a:ea typeface="+mn-ea"/>
                          <a:cs typeface="+mn-cs"/>
                        </a:rPr>
                        <a:t>Federal Board of Revenue</a:t>
                      </a:r>
                    </a:p>
                  </a:txBody>
                  <a:tcPr/>
                </a:tc>
              </a:tr>
              <a:tr h="936625">
                <a:tc>
                  <a:txBody>
                    <a:bodyPr/>
                    <a:lstStyle/>
                    <a:p>
                      <a:r>
                        <a:rPr lang="en-US" dirty="0">
                          <a:solidFill>
                            <a:schemeClr val="tx1">
                              <a:lumMod val="75000"/>
                            </a:schemeClr>
                          </a:solidFill>
                        </a:rPr>
                        <a:t>SRB</a:t>
                      </a:r>
                    </a:p>
                  </a:txBody>
                  <a:tcPr/>
                </a:tc>
                <a:tc>
                  <a:txBody>
                    <a:bodyPr/>
                    <a:lstStyle/>
                    <a:p>
                      <a:r>
                        <a:rPr lang="en-US" dirty="0">
                          <a:solidFill>
                            <a:schemeClr val="tx1">
                              <a:lumMod val="75000"/>
                            </a:schemeClr>
                          </a:solidFill>
                        </a:rPr>
                        <a:t>Sindh Revenue Board</a:t>
                      </a:r>
                    </a:p>
                  </a:txBody>
                  <a:tcPr/>
                </a:tc>
              </a:tr>
              <a:tr h="936625">
                <a:tc>
                  <a:txBody>
                    <a:bodyPr/>
                    <a:lstStyle/>
                    <a:p>
                      <a:r>
                        <a:rPr lang="en-US" b="0" dirty="0">
                          <a:solidFill>
                            <a:schemeClr val="tx1">
                              <a:lumMod val="75000"/>
                            </a:schemeClr>
                          </a:solidFill>
                        </a:rPr>
                        <a:t>STSA</a:t>
                      </a:r>
                    </a:p>
                  </a:txBody>
                  <a:tcPr/>
                </a:tc>
                <a:tc>
                  <a:txBody>
                    <a:bodyPr/>
                    <a:lstStyle/>
                    <a:p>
                      <a:r>
                        <a:rPr lang="en-US" b="0" dirty="0">
                          <a:solidFill>
                            <a:schemeClr val="tx1">
                              <a:lumMod val="75000"/>
                            </a:schemeClr>
                          </a:solidFill>
                        </a:rPr>
                        <a:t>Sindh Sales</a:t>
                      </a:r>
                      <a:r>
                        <a:rPr lang="en-US" b="0" baseline="0" dirty="0">
                          <a:solidFill>
                            <a:schemeClr val="tx1">
                              <a:lumMod val="75000"/>
                            </a:schemeClr>
                          </a:solidFill>
                        </a:rPr>
                        <a:t> Tax on Services Act, 2011</a:t>
                      </a:r>
                      <a:endParaRPr lang="en-US" b="0" dirty="0">
                        <a:solidFill>
                          <a:schemeClr val="tx1">
                            <a:lumMod val="75000"/>
                          </a:schemeClr>
                        </a:solidFill>
                      </a:endParaRPr>
                    </a:p>
                  </a:txBody>
                  <a:tcPr/>
                </a:tc>
              </a:tr>
              <a:tr h="936625">
                <a:tc>
                  <a:txBody>
                    <a:bodyPr/>
                    <a:lstStyle/>
                    <a:p>
                      <a:r>
                        <a:rPr lang="en-US" dirty="0" err="1">
                          <a:solidFill>
                            <a:schemeClr val="tx1">
                              <a:lumMod val="75000"/>
                            </a:schemeClr>
                          </a:solidFill>
                        </a:rPr>
                        <a:t>STR</a:t>
                      </a:r>
                      <a:endParaRPr lang="en-US" dirty="0">
                        <a:solidFill>
                          <a:schemeClr val="tx1">
                            <a:lumMod val="75000"/>
                          </a:schemeClr>
                        </a:solidFill>
                      </a:endParaRPr>
                    </a:p>
                  </a:txBody>
                  <a:tcPr/>
                </a:tc>
                <a:tc>
                  <a:txBody>
                    <a:bodyPr/>
                    <a:lstStyle/>
                    <a:p>
                      <a:r>
                        <a:rPr lang="en-US" dirty="0">
                          <a:solidFill>
                            <a:schemeClr val="tx1">
                              <a:lumMod val="75000"/>
                            </a:schemeClr>
                          </a:solidFill>
                        </a:rPr>
                        <a:t>Sales Tax</a:t>
                      </a:r>
                      <a:r>
                        <a:rPr lang="en-US" baseline="0" dirty="0">
                          <a:solidFill>
                            <a:schemeClr val="tx1">
                              <a:lumMod val="75000"/>
                            </a:schemeClr>
                          </a:solidFill>
                        </a:rPr>
                        <a:t> Return</a:t>
                      </a:r>
                      <a:endParaRPr lang="en-US" dirty="0">
                        <a:solidFill>
                          <a:schemeClr val="tx1">
                            <a:lumMod val="75000"/>
                          </a:schemeClr>
                        </a:solidFill>
                      </a:endParaRPr>
                    </a:p>
                  </a:txBody>
                  <a:tcPr/>
                </a:tc>
              </a:tr>
              <a:tr h="936625">
                <a:tc>
                  <a:txBody>
                    <a:bodyPr/>
                    <a:lstStyle/>
                    <a:p>
                      <a:r>
                        <a:rPr lang="en-US" dirty="0" err="1">
                          <a:solidFill>
                            <a:schemeClr val="tx1">
                              <a:lumMod val="75000"/>
                            </a:schemeClr>
                          </a:solidFill>
                        </a:rPr>
                        <a:t>STSR</a:t>
                      </a:r>
                      <a:endParaRPr lang="en-US" dirty="0">
                        <a:solidFill>
                          <a:schemeClr val="tx1">
                            <a:lumMod val="75000"/>
                          </a:schemeClr>
                        </a:solidFill>
                      </a:endParaRPr>
                    </a:p>
                  </a:txBody>
                  <a:tcPr/>
                </a:tc>
                <a:tc>
                  <a:txBody>
                    <a:bodyPr/>
                    <a:lstStyle/>
                    <a:p>
                      <a:r>
                        <a:rPr lang="en-US" dirty="0">
                          <a:solidFill>
                            <a:schemeClr val="tx1">
                              <a:lumMod val="75000"/>
                            </a:schemeClr>
                          </a:solidFill>
                        </a:rPr>
                        <a:t>Sindh</a:t>
                      </a:r>
                      <a:r>
                        <a:rPr lang="en-US" baseline="0" dirty="0">
                          <a:solidFill>
                            <a:schemeClr val="tx1">
                              <a:lumMod val="75000"/>
                            </a:schemeClr>
                          </a:solidFill>
                        </a:rPr>
                        <a:t> </a:t>
                      </a:r>
                      <a:r>
                        <a:rPr lang="en-US" dirty="0">
                          <a:solidFill>
                            <a:schemeClr val="tx1">
                              <a:lumMod val="75000"/>
                            </a:schemeClr>
                          </a:solidFill>
                        </a:rPr>
                        <a:t>Sales Tax on Services Rules,</a:t>
                      </a:r>
                      <a:r>
                        <a:rPr lang="en-US" baseline="0" dirty="0">
                          <a:solidFill>
                            <a:schemeClr val="tx1">
                              <a:lumMod val="75000"/>
                            </a:schemeClr>
                          </a:solidFill>
                        </a:rPr>
                        <a:t> 2011</a:t>
                      </a:r>
                      <a:endParaRPr lang="en-US" dirty="0">
                        <a:solidFill>
                          <a:schemeClr val="tx1">
                            <a:lumMod val="7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Return with Annexures</a:t>
            </a:r>
          </a:p>
        </p:txBody>
      </p:sp>
      <p:sp>
        <p:nvSpPr>
          <p:cNvPr id="36867" name="Rectangle 3"/>
          <p:cNvSpPr>
            <a:spLocks noGrp="1" noChangeArrowheads="1"/>
          </p:cNvSpPr>
          <p:nvPr>
            <p:ph type="body" idx="1"/>
          </p:nvPr>
        </p:nvSpPr>
        <p:spPr>
          <a:xfrm>
            <a:off x="455613" y="1219200"/>
            <a:ext cx="8234362" cy="609600"/>
          </a:xfrm>
        </p:spPr>
        <p:txBody>
          <a:bodyPr/>
          <a:lstStyle/>
          <a:p>
            <a:pPr lvl="1" eaLnBrk="1" hangingPunct="1">
              <a:buSzPct val="70000"/>
            </a:pPr>
            <a:r>
              <a:rPr lang="en-US" sz="2200"/>
              <a:t>Annexure C – Details of services rendered and tax thereon.</a:t>
            </a:r>
          </a:p>
          <a:p>
            <a:pPr lvl="1" eaLnBrk="1" hangingPunct="1">
              <a:buSzPct val="70000"/>
              <a:buFont typeface="Arial" charset="0"/>
              <a:buNone/>
            </a:pPr>
            <a:endParaRPr lang="en-US" sz="1000"/>
          </a:p>
        </p:txBody>
      </p:sp>
      <p:pic>
        <p:nvPicPr>
          <p:cNvPr id="36868" name="Picture 2"/>
          <p:cNvPicPr>
            <a:picLocks noChangeAspect="1" noChangeArrowheads="1"/>
          </p:cNvPicPr>
          <p:nvPr/>
        </p:nvPicPr>
        <p:blipFill>
          <a:blip r:embed="rId3"/>
          <a:srcRect/>
          <a:stretch>
            <a:fillRect/>
          </a:stretch>
        </p:blipFill>
        <p:spPr bwMode="auto">
          <a:xfrm>
            <a:off x="457200" y="1752600"/>
            <a:ext cx="8229600" cy="2819400"/>
          </a:xfrm>
          <a:prstGeom prst="rect">
            <a:avLst/>
          </a:prstGeom>
          <a:noFill/>
          <a:ln w="9525">
            <a:noFill/>
            <a:miter lim="800000"/>
            <a:headEnd/>
            <a:tailEnd/>
          </a:ln>
        </p:spPr>
      </p:pic>
      <p:pic>
        <p:nvPicPr>
          <p:cNvPr id="36869" name="Picture 3"/>
          <p:cNvPicPr>
            <a:picLocks noChangeAspect="1" noChangeArrowheads="1"/>
          </p:cNvPicPr>
          <p:nvPr/>
        </p:nvPicPr>
        <p:blipFill>
          <a:blip r:embed="rId4"/>
          <a:srcRect/>
          <a:stretch>
            <a:fillRect/>
          </a:stretch>
        </p:blipFill>
        <p:spPr bwMode="auto">
          <a:xfrm>
            <a:off x="457200" y="4648200"/>
            <a:ext cx="5486400" cy="1219200"/>
          </a:xfrm>
          <a:prstGeom prst="rect">
            <a:avLst/>
          </a:prstGeom>
          <a:noFill/>
          <a:ln w="9525">
            <a:noFill/>
            <a:miter lim="800000"/>
            <a:headEnd/>
            <a:tailEnd/>
          </a:ln>
        </p:spPr>
      </p:pic>
      <p:sp>
        <p:nvSpPr>
          <p:cNvPr id="7" name="Oval 6"/>
          <p:cNvSpPr/>
          <p:nvPr/>
        </p:nvSpPr>
        <p:spPr>
          <a:xfrm>
            <a:off x="4343400" y="2514600"/>
            <a:ext cx="2133600" cy="533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Oval 7"/>
          <p:cNvSpPr/>
          <p:nvPr/>
        </p:nvSpPr>
        <p:spPr>
          <a:xfrm>
            <a:off x="228600" y="2743200"/>
            <a:ext cx="2133600" cy="5334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Return with Annexures</a:t>
            </a:r>
          </a:p>
        </p:txBody>
      </p:sp>
      <p:sp>
        <p:nvSpPr>
          <p:cNvPr id="37891" name="Rectangle 3"/>
          <p:cNvSpPr>
            <a:spLocks noGrp="1" noChangeArrowheads="1"/>
          </p:cNvSpPr>
          <p:nvPr>
            <p:ph type="body" idx="1"/>
          </p:nvPr>
        </p:nvSpPr>
        <p:spPr>
          <a:xfrm>
            <a:off x="455613" y="1219200"/>
            <a:ext cx="8234362" cy="609600"/>
          </a:xfrm>
        </p:spPr>
        <p:txBody>
          <a:bodyPr/>
          <a:lstStyle/>
          <a:p>
            <a:pPr lvl="1" eaLnBrk="1" hangingPunct="1">
              <a:buSzPct val="70000"/>
            </a:pPr>
            <a:r>
              <a:rPr lang="en-US" sz="2200"/>
              <a:t>Annexure D – Details of services exported and tax thereon.</a:t>
            </a:r>
          </a:p>
          <a:p>
            <a:pPr lvl="1" eaLnBrk="1" hangingPunct="1">
              <a:buSzPct val="70000"/>
              <a:buFont typeface="Arial" charset="0"/>
              <a:buNone/>
            </a:pPr>
            <a:endParaRPr lang="en-US" sz="1000"/>
          </a:p>
        </p:txBody>
      </p:sp>
      <p:pic>
        <p:nvPicPr>
          <p:cNvPr id="37892" name="Picture 2"/>
          <p:cNvPicPr>
            <a:picLocks noChangeAspect="1" noChangeArrowheads="1"/>
          </p:cNvPicPr>
          <p:nvPr/>
        </p:nvPicPr>
        <p:blipFill>
          <a:blip r:embed="rId3"/>
          <a:srcRect/>
          <a:stretch>
            <a:fillRect/>
          </a:stretch>
        </p:blipFill>
        <p:spPr bwMode="auto">
          <a:xfrm>
            <a:off x="457200" y="1676400"/>
            <a:ext cx="8229600" cy="3219450"/>
          </a:xfrm>
          <a:prstGeom prst="rect">
            <a:avLst/>
          </a:prstGeom>
          <a:noFill/>
          <a:ln w="9525">
            <a:noFill/>
            <a:miter lim="800000"/>
            <a:headEnd/>
            <a:tailEnd/>
          </a:ln>
        </p:spPr>
      </p:pic>
      <p:pic>
        <p:nvPicPr>
          <p:cNvPr id="37893" name="Picture 3"/>
          <p:cNvPicPr>
            <a:picLocks noChangeAspect="1" noChangeArrowheads="1"/>
          </p:cNvPicPr>
          <p:nvPr/>
        </p:nvPicPr>
        <p:blipFill>
          <a:blip r:embed="rId4"/>
          <a:srcRect/>
          <a:stretch>
            <a:fillRect/>
          </a:stretch>
        </p:blipFill>
        <p:spPr bwMode="auto">
          <a:xfrm>
            <a:off x="485775" y="4953000"/>
            <a:ext cx="8201025"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Return with Annexures</a:t>
            </a:r>
          </a:p>
        </p:txBody>
      </p:sp>
      <p:sp>
        <p:nvSpPr>
          <p:cNvPr id="38915" name="Rectangle 3"/>
          <p:cNvSpPr>
            <a:spLocks noGrp="1" noChangeArrowheads="1"/>
          </p:cNvSpPr>
          <p:nvPr>
            <p:ph type="body" idx="1"/>
          </p:nvPr>
        </p:nvSpPr>
        <p:spPr>
          <a:xfrm>
            <a:off x="455613" y="1143000"/>
            <a:ext cx="8234362" cy="609600"/>
          </a:xfrm>
        </p:spPr>
        <p:txBody>
          <a:bodyPr/>
          <a:lstStyle/>
          <a:p>
            <a:pPr lvl="1" eaLnBrk="1" hangingPunct="1">
              <a:buSzPct val="70000"/>
            </a:pPr>
            <a:r>
              <a:rPr lang="en-US" sz="1800"/>
              <a:t>SST 03 – Row No. 12 was previously not taking into account the amount shown in Row  No. 4 of the return, i.e. Non-creditable inputs.</a:t>
            </a:r>
          </a:p>
          <a:p>
            <a:pPr lvl="1" eaLnBrk="1" hangingPunct="1">
              <a:buSzPct val="70000"/>
            </a:pPr>
            <a:r>
              <a:rPr lang="en-US" sz="1800"/>
              <a:t>The issue was resolved through SRB notification dated 7 September 2011.</a:t>
            </a:r>
          </a:p>
          <a:p>
            <a:pPr lvl="1" eaLnBrk="1" hangingPunct="1">
              <a:buSzPct val="70000"/>
              <a:buFont typeface="Arial" charset="0"/>
              <a:buNone/>
            </a:pPr>
            <a:endParaRPr lang="en-US" sz="300"/>
          </a:p>
        </p:txBody>
      </p:sp>
      <p:pic>
        <p:nvPicPr>
          <p:cNvPr id="38916" name="Picture 2"/>
          <p:cNvPicPr>
            <a:picLocks noChangeAspect="1" noChangeArrowheads="1"/>
          </p:cNvPicPr>
          <p:nvPr/>
        </p:nvPicPr>
        <p:blipFill>
          <a:blip r:embed="rId3"/>
          <a:srcRect/>
          <a:stretch>
            <a:fillRect/>
          </a:stretch>
        </p:blipFill>
        <p:spPr bwMode="auto">
          <a:xfrm>
            <a:off x="457200" y="2133600"/>
            <a:ext cx="8234363"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a:t>Sales Tax Return </a:t>
            </a:r>
            <a:br>
              <a:rPr lang="en-US" dirty="0"/>
            </a:br>
            <a:r>
              <a:rPr lang="en-US" sz="2800" b="0" dirty="0">
                <a:solidFill>
                  <a:schemeClr val="bg1">
                    <a:lumMod val="65000"/>
                  </a:schemeClr>
                </a:solidFill>
              </a:rPr>
              <a:t>Multiple Returns</a:t>
            </a:r>
            <a:endParaRPr lang="en-US" b="0" dirty="0">
              <a:solidFill>
                <a:schemeClr val="bg1">
                  <a:lumMod val="65000"/>
                </a:schemeClr>
              </a:solidFill>
            </a:endParaRPr>
          </a:p>
        </p:txBody>
      </p:sp>
      <p:sp>
        <p:nvSpPr>
          <p:cNvPr id="35843" name="Rectangle 3"/>
          <p:cNvSpPr>
            <a:spLocks noGrp="1" noChangeArrowheads="1"/>
          </p:cNvSpPr>
          <p:nvPr>
            <p:ph type="body" idx="1"/>
          </p:nvPr>
        </p:nvSpPr>
        <p:spPr>
          <a:xfrm>
            <a:off x="455613" y="1219200"/>
            <a:ext cx="8234362" cy="5105400"/>
          </a:xfrm>
        </p:spPr>
        <p:txBody>
          <a:bodyPr/>
          <a:lstStyle/>
          <a:p>
            <a:pPr lvl="1" eaLnBrk="1" hangingPunct="1">
              <a:buSzPct val="70000"/>
              <a:buFont typeface="Arial" pitchFamily="34" charset="0"/>
              <a:buNone/>
              <a:defRPr/>
            </a:pPr>
            <a:r>
              <a:rPr lang="en-US" sz="2000" dirty="0"/>
              <a:t>Following Persons are required to file returns with SRB and </a:t>
            </a:r>
            <a:r>
              <a:rPr lang="en-US" sz="2000" dirty="0"/>
              <a:t>FBR</a:t>
            </a:r>
            <a:r>
              <a:rPr lang="en-US" sz="2000" dirty="0"/>
              <a:t>:</a:t>
            </a:r>
          </a:p>
          <a:p>
            <a:pPr marL="339725" lvl="2" indent="-339725" eaLnBrk="1" hangingPunct="1">
              <a:buSzPct val="70000"/>
              <a:buFont typeface="Arial" pitchFamily="34" charset="0"/>
              <a:buChar char="►"/>
              <a:defRPr/>
            </a:pPr>
            <a:endParaRPr lang="en-US" sz="100" dirty="0"/>
          </a:p>
          <a:p>
            <a:pPr marL="339725" lvl="2" indent="-339725" eaLnBrk="1" hangingPunct="1">
              <a:spcAft>
                <a:spcPts val="600"/>
              </a:spcAft>
              <a:buSzPct val="70000"/>
              <a:buFont typeface="Arial" pitchFamily="34" charset="0"/>
              <a:buChar char="►"/>
              <a:defRPr/>
            </a:pPr>
            <a:r>
              <a:rPr lang="en-US" sz="1800" b="1" dirty="0"/>
              <a:t>Person providing taxable service in Provinces other than Sindh-</a:t>
            </a:r>
          </a:p>
          <a:p>
            <a:pPr lvl="2" eaLnBrk="1" hangingPunct="1">
              <a:buSzPct val="70000"/>
              <a:buFont typeface="Arial" pitchFamily="34" charset="0"/>
              <a:buChar char="►"/>
              <a:defRPr/>
            </a:pPr>
            <a:r>
              <a:rPr lang="en-US" sz="1600" dirty="0"/>
              <a:t>Will be required to file two returns at a time, i.e. with </a:t>
            </a:r>
            <a:r>
              <a:rPr lang="en-US" sz="1600" dirty="0" err="1"/>
              <a:t>eSRB</a:t>
            </a:r>
            <a:r>
              <a:rPr lang="en-US" sz="1600" dirty="0"/>
              <a:t> in respect of services rendered in Province of </a:t>
            </a:r>
            <a:r>
              <a:rPr lang="en-US" sz="1600" dirty="0" err="1"/>
              <a:t>Sindh</a:t>
            </a:r>
            <a:r>
              <a:rPr lang="en-US" sz="1600" dirty="0"/>
              <a:t> and the other with </a:t>
            </a:r>
            <a:r>
              <a:rPr lang="en-US" sz="1600" dirty="0" err="1"/>
              <a:t>eFBR</a:t>
            </a:r>
            <a:r>
              <a:rPr lang="en-US" sz="1600" dirty="0"/>
              <a:t> in respect of services rendered in other provinces (including Islamabad). </a:t>
            </a:r>
          </a:p>
          <a:p>
            <a:pPr lvl="2" eaLnBrk="1" hangingPunct="1">
              <a:buSzPct val="70000"/>
              <a:buFont typeface="Arial" pitchFamily="34" charset="0"/>
              <a:buChar char="►"/>
              <a:defRPr/>
            </a:pPr>
            <a:endParaRPr lang="en-US" sz="600" dirty="0"/>
          </a:p>
          <a:p>
            <a:pPr marL="339725" lvl="2" indent="-339725" eaLnBrk="1" hangingPunct="1">
              <a:spcAft>
                <a:spcPts val="600"/>
              </a:spcAft>
              <a:buSzPct val="70000"/>
              <a:buFont typeface="Arial" pitchFamily="34" charset="0"/>
              <a:buChar char="►"/>
              <a:tabLst>
                <a:tab pos="339725" algn="l"/>
              </a:tabLst>
              <a:defRPr/>
            </a:pPr>
            <a:r>
              <a:rPr lang="en-US" sz="1800" b="1" dirty="0"/>
              <a:t>Person involved in rendering taxable service and supply of taxable goods side by side</a:t>
            </a:r>
          </a:p>
          <a:p>
            <a:pPr lvl="2" eaLnBrk="1" hangingPunct="1">
              <a:buSzPct val="70000"/>
              <a:buFont typeface="Arial" pitchFamily="34" charset="0"/>
              <a:buChar char="►"/>
              <a:defRPr/>
            </a:pPr>
            <a:r>
              <a:rPr lang="en-US" sz="1600" dirty="0"/>
              <a:t>Will also be required to file two returns at a time, i.e. with </a:t>
            </a:r>
            <a:r>
              <a:rPr lang="en-US" sz="1600" dirty="0" err="1"/>
              <a:t>eSRB</a:t>
            </a:r>
            <a:r>
              <a:rPr lang="en-US" sz="1600" dirty="0"/>
              <a:t> in respect of services rendered in Province of Sindh and the other with </a:t>
            </a:r>
            <a:r>
              <a:rPr lang="en-US" sz="1600" dirty="0" err="1"/>
              <a:t>eFBR</a:t>
            </a:r>
            <a:r>
              <a:rPr lang="en-US" sz="1600" dirty="0"/>
              <a:t> in respect of supply of taxable goods either in Sindh or in other parts of Pakistan.</a:t>
            </a:r>
            <a:endParaRPr lang="en-US" sz="1100" dirty="0"/>
          </a:p>
          <a:p>
            <a:pPr lvl="2" eaLnBrk="1" hangingPunct="1">
              <a:buSzPct val="70000"/>
              <a:buFont typeface="Arial" pitchFamily="34" charset="0"/>
              <a:buNone/>
              <a:defRPr/>
            </a:pPr>
            <a:endParaRPr lang="en-US" sz="500" dirty="0"/>
          </a:p>
          <a:p>
            <a:pPr lvl="1" eaLnBrk="1" hangingPunct="1">
              <a:buSzPct val="70000"/>
              <a:buFont typeface="Arial" pitchFamily="34" charset="0"/>
              <a:buChar char="►"/>
              <a:defRPr/>
            </a:pPr>
            <a:r>
              <a:rPr lang="en-US" sz="1800" b="1" dirty="0"/>
              <a:t>To claim input tax in SRB or </a:t>
            </a:r>
            <a:r>
              <a:rPr lang="en-US" sz="1800" b="1" dirty="0"/>
              <a:t>FBR</a:t>
            </a:r>
            <a:r>
              <a:rPr lang="en-US" sz="1800" b="1" dirty="0"/>
              <a:t> return, the aforementioned persons have to bifurcate purchase invoices/imports related to SRB or </a:t>
            </a:r>
            <a:r>
              <a:rPr lang="en-US" sz="1800" b="1" dirty="0"/>
              <a:t>FBR</a:t>
            </a:r>
            <a:r>
              <a:rPr lang="en-US" sz="1800" b="1" dirty="0"/>
              <a:t> revenue.</a:t>
            </a:r>
            <a:endParaRPr lang="en-US" sz="1800" b="1" dirty="0">
              <a:solidFill>
                <a:srgbClr val="FAE600"/>
              </a:solidFill>
            </a:endParaRPr>
          </a:p>
          <a:p>
            <a:pPr lvl="1" eaLnBrk="1" hangingPunct="1">
              <a:buSzPct val="70000"/>
              <a:buFont typeface="Arial" pitchFamily="34" charset="0"/>
              <a:buNone/>
              <a:defRPr/>
            </a:pPr>
            <a:r>
              <a:rPr lang="en-US" sz="2000" dirty="0"/>
              <a:t>   </a:t>
            </a:r>
          </a:p>
          <a:p>
            <a:pPr lvl="1" eaLnBrk="1" hangingPunct="1">
              <a:buSzPct val="70000"/>
              <a:buFont typeface="Arial" pitchFamily="34" charset="0"/>
              <a:buNone/>
              <a:defRPr/>
            </a:pPr>
            <a:endParaRPr lang="en-US" sz="2000" b="1" u="sng" dirty="0"/>
          </a:p>
        </p:txBody>
      </p:sp>
      <p:sp>
        <p:nvSpPr>
          <p:cNvPr id="4" name="TextBox 3"/>
          <p:cNvSpPr txBox="1"/>
          <p:nvPr/>
        </p:nvSpPr>
        <p:spPr>
          <a:xfrm>
            <a:off x="2286000" y="5105400"/>
            <a:ext cx="6400800" cy="101600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marL="0" lvl="1">
              <a:buSzPct val="70000"/>
              <a:defRPr/>
            </a:pPr>
            <a:r>
              <a:rPr lang="en-US" sz="2000" dirty="0">
                <a:solidFill>
                  <a:srgbClr val="FAE600"/>
                </a:solidFill>
              </a:rPr>
              <a:t>Cases where specific allocation is not possible?</a:t>
            </a:r>
          </a:p>
          <a:p>
            <a:pPr marL="0" lvl="1">
              <a:buSzPct val="70000"/>
              <a:defRPr/>
            </a:pPr>
            <a:r>
              <a:rPr lang="en-US" sz="2000" dirty="0">
                <a:solidFill>
                  <a:srgbClr val="FAE600"/>
                </a:solidFill>
              </a:rPr>
              <a:t>Entering of purchase invoices/imports in both portals?</a:t>
            </a:r>
          </a:p>
          <a:p>
            <a:pPr marL="0" lvl="1">
              <a:buSzPct val="70000"/>
              <a:defRPr/>
            </a:pPr>
            <a:r>
              <a:rPr lang="en-US" sz="2000" dirty="0">
                <a:solidFill>
                  <a:srgbClr val="FAE600"/>
                </a:solidFill>
              </a:rPr>
              <a:t>Inadmissible input tax?</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t>Issues in e-Filing returns with both </a:t>
            </a:r>
            <a:r>
              <a:rPr lang="en-US"/>
              <a:t>FBR</a:t>
            </a:r>
            <a:r>
              <a:rPr lang="en-US"/>
              <a:t> &amp; SRB</a:t>
            </a:r>
          </a:p>
        </p:txBody>
      </p:sp>
      <p:sp>
        <p:nvSpPr>
          <p:cNvPr id="40963" name="Rectangle 3"/>
          <p:cNvSpPr>
            <a:spLocks noGrp="1" noChangeArrowheads="1"/>
          </p:cNvSpPr>
          <p:nvPr>
            <p:ph type="body" idx="1"/>
          </p:nvPr>
        </p:nvSpPr>
        <p:spPr>
          <a:xfrm>
            <a:off x="455613" y="1219200"/>
            <a:ext cx="8234362" cy="609600"/>
          </a:xfrm>
        </p:spPr>
        <p:txBody>
          <a:bodyPr/>
          <a:lstStyle/>
          <a:p>
            <a:pPr lvl="1" eaLnBrk="1" hangingPunct="1">
              <a:buSzPct val="70000"/>
            </a:pPr>
            <a:r>
              <a:rPr lang="en-US"/>
              <a:t>Contradiction between </a:t>
            </a:r>
            <a:r>
              <a:rPr lang="en-US"/>
              <a:t>FBR</a:t>
            </a:r>
            <a:r>
              <a:rPr lang="en-US"/>
              <a:t> and SRB on submission of tax payment.</a:t>
            </a:r>
          </a:p>
          <a:p>
            <a:pPr lvl="1" eaLnBrk="1" hangingPunct="1">
              <a:buSzPct val="70000"/>
              <a:buFont typeface="Arial" charset="0"/>
              <a:buNone/>
            </a:pPr>
            <a:endParaRPr lang="en-US" sz="400"/>
          </a:p>
        </p:txBody>
      </p:sp>
      <p:pic>
        <p:nvPicPr>
          <p:cNvPr id="40964" name="Picture 5" descr="fbr-announcement.JPG"/>
          <p:cNvPicPr>
            <a:picLocks noChangeAspect="1"/>
          </p:cNvPicPr>
          <p:nvPr/>
        </p:nvPicPr>
        <p:blipFill>
          <a:blip r:embed="rId3"/>
          <a:srcRect/>
          <a:stretch>
            <a:fillRect/>
          </a:stretch>
        </p:blipFill>
        <p:spPr bwMode="auto">
          <a:xfrm>
            <a:off x="457200" y="1981200"/>
            <a:ext cx="4256088" cy="4191000"/>
          </a:xfrm>
          <a:prstGeom prst="rect">
            <a:avLst/>
          </a:prstGeom>
          <a:noFill/>
          <a:ln w="9525">
            <a:noFill/>
            <a:miter lim="800000"/>
            <a:headEnd/>
            <a:tailEnd/>
          </a:ln>
        </p:spPr>
      </p:pic>
      <p:pic>
        <p:nvPicPr>
          <p:cNvPr id="40965" name="Picture 2"/>
          <p:cNvPicPr>
            <a:picLocks noChangeAspect="1" noChangeArrowheads="1"/>
          </p:cNvPicPr>
          <p:nvPr/>
        </p:nvPicPr>
        <p:blipFill>
          <a:blip r:embed="rId4"/>
          <a:srcRect/>
          <a:stretch>
            <a:fillRect/>
          </a:stretch>
        </p:blipFill>
        <p:spPr bwMode="auto">
          <a:xfrm>
            <a:off x="4800600" y="1981200"/>
            <a:ext cx="3962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32775" cy="863600"/>
          </a:xfrm>
        </p:spPr>
        <p:txBody>
          <a:bodyPr/>
          <a:lstStyle/>
          <a:p>
            <a:pPr eaLnBrk="1" hangingPunct="1">
              <a:defRPr/>
            </a:pPr>
            <a:r>
              <a:rPr lang="en-US" dirty="0"/>
              <a:t>Issues in e-Filing returns with both </a:t>
            </a:r>
            <a:r>
              <a:rPr lang="en-US" dirty="0"/>
              <a:t>FBR</a:t>
            </a:r>
            <a:r>
              <a:rPr lang="en-US" dirty="0"/>
              <a:t> &amp; SRB- </a:t>
            </a:r>
            <a:r>
              <a:rPr lang="en-US" sz="2800" b="0" dirty="0">
                <a:solidFill>
                  <a:schemeClr val="bg1">
                    <a:lumMod val="65000"/>
                  </a:schemeClr>
                </a:solidFill>
              </a:rPr>
              <a:t>Annexure P</a:t>
            </a:r>
            <a:endParaRPr lang="en-US" b="0" dirty="0">
              <a:solidFill>
                <a:schemeClr val="bg1">
                  <a:lumMod val="65000"/>
                </a:schemeClr>
              </a:solidFill>
            </a:endParaRPr>
          </a:p>
        </p:txBody>
      </p:sp>
      <p:pic>
        <p:nvPicPr>
          <p:cNvPr id="41987" name="Picture 2"/>
          <p:cNvPicPr>
            <a:picLocks noChangeAspect="1" noChangeArrowheads="1"/>
          </p:cNvPicPr>
          <p:nvPr/>
        </p:nvPicPr>
        <p:blipFill>
          <a:blip r:embed="rId3"/>
          <a:srcRect/>
          <a:stretch>
            <a:fillRect/>
          </a:stretch>
        </p:blipFill>
        <p:spPr bwMode="auto">
          <a:xfrm>
            <a:off x="381000" y="1143000"/>
            <a:ext cx="8420100" cy="2438400"/>
          </a:xfrm>
          <a:prstGeom prst="rect">
            <a:avLst/>
          </a:prstGeom>
          <a:noFill/>
          <a:ln w="9525">
            <a:noFill/>
            <a:miter lim="800000"/>
            <a:headEnd/>
            <a:tailEnd/>
          </a:ln>
        </p:spPr>
      </p:pic>
      <p:pic>
        <p:nvPicPr>
          <p:cNvPr id="41988" name="Picture 3"/>
          <p:cNvPicPr>
            <a:picLocks noChangeAspect="1" noChangeArrowheads="1"/>
          </p:cNvPicPr>
          <p:nvPr/>
        </p:nvPicPr>
        <p:blipFill>
          <a:blip r:embed="rId4"/>
          <a:srcRect/>
          <a:stretch>
            <a:fillRect/>
          </a:stretch>
        </p:blipFill>
        <p:spPr bwMode="auto">
          <a:xfrm>
            <a:off x="381000" y="3657600"/>
            <a:ext cx="840105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dirty="0"/>
              <a:t>Issues in e-Filing returns with both </a:t>
            </a:r>
            <a:r>
              <a:rPr lang="en-US" dirty="0"/>
              <a:t>FBR</a:t>
            </a:r>
            <a:r>
              <a:rPr lang="en-US" dirty="0"/>
              <a:t> &amp; SRB- </a:t>
            </a:r>
            <a:r>
              <a:rPr lang="en-US" sz="2800" b="0" dirty="0">
                <a:solidFill>
                  <a:schemeClr val="bg1">
                    <a:lumMod val="65000"/>
                  </a:schemeClr>
                </a:solidFill>
              </a:rPr>
              <a:t>Annexure P</a:t>
            </a:r>
            <a:endParaRPr lang="en-US" b="0" dirty="0">
              <a:solidFill>
                <a:schemeClr val="bg1">
                  <a:lumMod val="65000"/>
                </a:schemeClr>
              </a:solidFill>
            </a:endParaRPr>
          </a:p>
        </p:txBody>
      </p:sp>
      <p:sp>
        <p:nvSpPr>
          <p:cNvPr id="43011" name="Rectangle 3"/>
          <p:cNvSpPr>
            <a:spLocks noGrp="1" noChangeArrowheads="1"/>
          </p:cNvSpPr>
          <p:nvPr>
            <p:ph type="body" idx="1"/>
          </p:nvPr>
        </p:nvSpPr>
        <p:spPr>
          <a:xfrm>
            <a:off x="455613" y="1295400"/>
            <a:ext cx="8234362" cy="4876800"/>
          </a:xfrm>
        </p:spPr>
        <p:txBody>
          <a:bodyPr/>
          <a:lstStyle/>
          <a:p>
            <a:pPr lvl="1" eaLnBrk="1" hangingPunct="1">
              <a:spcAft>
                <a:spcPts val="1200"/>
              </a:spcAft>
              <a:buSzPct val="70000"/>
            </a:pPr>
            <a:r>
              <a:rPr lang="en-US"/>
              <a:t>Annexure P is inserted to allocate the services related revenue to each province directly.</a:t>
            </a:r>
          </a:p>
          <a:p>
            <a:pPr lvl="1" eaLnBrk="1" hangingPunct="1">
              <a:spcAft>
                <a:spcPts val="1200"/>
              </a:spcAft>
              <a:buSzPct val="70000"/>
            </a:pPr>
            <a:r>
              <a:rPr lang="en-US"/>
              <a:t>The idea is allocation of payable tax to each province on the basis of revenue declared in Annexure P after adjustment of input tax in same ratio.</a:t>
            </a:r>
          </a:p>
          <a:p>
            <a:pPr lvl="1" eaLnBrk="1" hangingPunct="1">
              <a:spcAft>
                <a:spcPts val="1200"/>
              </a:spcAft>
              <a:buSzPct val="70000"/>
            </a:pPr>
            <a:r>
              <a:rPr lang="en-US"/>
              <a:t>Works properly in case of exclusive taxable service providers (i.e. where no supply of goods is involved)</a:t>
            </a:r>
          </a:p>
          <a:p>
            <a:pPr lvl="1" eaLnBrk="1" hangingPunct="1">
              <a:spcAft>
                <a:spcPts val="1200"/>
              </a:spcAft>
              <a:buSzPct val="70000"/>
            </a:pPr>
            <a:r>
              <a:rPr lang="en-US"/>
              <a:t>In case of persons rendering of services as well as supplying goods the input allocation is not made accordingly. </a:t>
            </a:r>
          </a:p>
          <a:p>
            <a:pPr lvl="1" eaLnBrk="1" hangingPunct="1">
              <a:buSzPct val="70000"/>
              <a:buFont typeface="Arial" charset="0"/>
              <a:buNone/>
            </a:pPr>
            <a:endParaRPr lang="en-US" sz="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a:t>Agents/Representatives/e-Intermediaries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title"/>
          </p:nvPr>
        </p:nvSpPr>
        <p:spPr/>
        <p:txBody>
          <a:bodyPr/>
          <a:lstStyle/>
          <a:p>
            <a:pPr eaLnBrk="1" hangingPunct="1"/>
            <a:r>
              <a:rPr lang="en-US"/>
              <a:t>Agents/Representatives/e-Intermediaries</a:t>
            </a:r>
            <a:br>
              <a:rPr lang="en-US"/>
            </a:br>
            <a:endParaRPr lang="en-US"/>
          </a:p>
        </p:txBody>
      </p:sp>
      <p:sp>
        <p:nvSpPr>
          <p:cNvPr id="45059" name="Rectangle 9"/>
          <p:cNvSpPr>
            <a:spLocks noGrp="1" noChangeArrowheads="1"/>
          </p:cNvSpPr>
          <p:nvPr>
            <p:ph type="body" idx="1"/>
          </p:nvPr>
        </p:nvSpPr>
        <p:spPr>
          <a:xfrm>
            <a:off x="381000" y="1066800"/>
            <a:ext cx="8458200" cy="5181600"/>
          </a:xfrm>
        </p:spPr>
        <p:txBody>
          <a:bodyPr/>
          <a:lstStyle/>
          <a:p>
            <a:pPr lvl="1"/>
            <a:r>
              <a:rPr lang="en-US" sz="2000" b="1" u="sng" dirty="0"/>
              <a:t>Agent</a:t>
            </a:r>
            <a:endParaRPr lang="en-US" sz="1200" b="1" u="sng" dirty="0"/>
          </a:p>
          <a:p>
            <a:pPr lvl="1">
              <a:buFont typeface="Arial" charset="0"/>
              <a:buNone/>
            </a:pPr>
            <a:endParaRPr lang="en-US" sz="1400" b="1" u="sng" dirty="0"/>
          </a:p>
          <a:p>
            <a:pPr lvl="2">
              <a:spcAft>
                <a:spcPts val="600"/>
              </a:spcAft>
            </a:pPr>
            <a:r>
              <a:rPr lang="en-US" sz="1800" dirty="0"/>
              <a:t>Agent means a person who is authorized to act on behalf of another (called the principal) to create a legal relationship with a third party.</a:t>
            </a:r>
          </a:p>
          <a:p>
            <a:pPr lvl="2"/>
            <a:r>
              <a:rPr lang="en-US" sz="1800" dirty="0"/>
              <a:t>Generally section 67 of </a:t>
            </a:r>
            <a:r>
              <a:rPr lang="en-US" sz="1800" dirty="0"/>
              <a:t>STSA</a:t>
            </a:r>
            <a:r>
              <a:rPr lang="en-US" sz="1800" dirty="0"/>
              <a:t> </a:t>
            </a:r>
            <a:r>
              <a:rPr lang="en-US" sz="1800" dirty="0"/>
              <a:t>refers agent to a guardian / trustee/ director / manager / secretary / accountant / a Govt. officer/ a partner,  related to an individual, a company , a trust , an AOP, Provincial, Local or Federal Govt., NGO etc.  </a:t>
            </a:r>
          </a:p>
          <a:p>
            <a:pPr lvl="2"/>
            <a:r>
              <a:rPr lang="en-US" sz="1800" dirty="0"/>
              <a:t>A registered person may also expressly or impliedly authorize another person to be his agent for all or any purpose of SSTSA.</a:t>
            </a:r>
          </a:p>
          <a:p>
            <a:pPr lvl="2"/>
            <a:endParaRPr lang="en-US" sz="300" dirty="0"/>
          </a:p>
          <a:p>
            <a:pPr lvl="1"/>
            <a:r>
              <a:rPr lang="en-US" sz="2000" b="1" u="sng" dirty="0"/>
              <a:t>Liabilities of an Agent</a:t>
            </a:r>
          </a:p>
          <a:p>
            <a:pPr lvl="2"/>
            <a:endParaRPr lang="en-US" sz="900" b="1" u="sng" dirty="0"/>
          </a:p>
          <a:p>
            <a:pPr lvl="2">
              <a:spcAft>
                <a:spcPts val="600"/>
              </a:spcAft>
            </a:pPr>
            <a:r>
              <a:rPr lang="en-US" sz="1800" dirty="0"/>
              <a:t>Every agent of a person shall be responsible for performing any duties or obligations imposed under the SSTSA, including the payment of tax.</a:t>
            </a:r>
          </a:p>
          <a:p>
            <a:pPr lvl="2"/>
            <a:r>
              <a:rPr lang="en-US" sz="1800" dirty="0"/>
              <a:t>Generally liabilities of an agent in respect of recovery of tax under SSTSA from principal, is limited to the extent of money or assets of principal in possession or control of the agent.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title"/>
          </p:nvPr>
        </p:nvSpPr>
        <p:spPr/>
        <p:txBody>
          <a:bodyPr/>
          <a:lstStyle/>
          <a:p>
            <a:pPr eaLnBrk="1" hangingPunct="1"/>
            <a:r>
              <a:rPr lang="en-US"/>
              <a:t>Agents/Representatives/e-Intermediaries</a:t>
            </a:r>
            <a:br>
              <a:rPr lang="en-US"/>
            </a:br>
            <a:r>
              <a:rPr lang="en-US"/>
              <a:t>Cont’d</a:t>
            </a:r>
          </a:p>
        </p:txBody>
      </p:sp>
      <p:sp>
        <p:nvSpPr>
          <p:cNvPr id="39939" name="Rectangle 9"/>
          <p:cNvSpPr>
            <a:spLocks noGrp="1" noChangeArrowheads="1"/>
          </p:cNvSpPr>
          <p:nvPr>
            <p:ph type="body" idx="1"/>
          </p:nvPr>
        </p:nvSpPr>
        <p:spPr>
          <a:xfrm>
            <a:off x="381000" y="1066800"/>
            <a:ext cx="8458200" cy="5181600"/>
          </a:xfrm>
        </p:spPr>
        <p:txBody>
          <a:bodyPr/>
          <a:lstStyle/>
          <a:p>
            <a:pPr lvl="1">
              <a:buFont typeface="Arial" pitchFamily="34" charset="0"/>
              <a:buChar char="►"/>
              <a:defRPr/>
            </a:pPr>
            <a:r>
              <a:rPr lang="en-US" sz="2000" b="1" u="sng" dirty="0"/>
              <a:t>Liability of the registered person for the acts of his agent</a:t>
            </a:r>
            <a:endParaRPr lang="en-US" sz="1400" b="1" u="sng" dirty="0"/>
          </a:p>
          <a:p>
            <a:pPr lvl="1">
              <a:buFont typeface="Arial" pitchFamily="34" charset="0"/>
              <a:buChar char="►"/>
              <a:defRPr/>
            </a:pPr>
            <a:endParaRPr lang="en-US" sz="1100" b="1" dirty="0"/>
          </a:p>
          <a:p>
            <a:pPr lvl="2">
              <a:buFont typeface="Arial" pitchFamily="34" charset="0"/>
              <a:buChar char="►"/>
              <a:defRPr/>
            </a:pPr>
            <a:r>
              <a:rPr lang="en-US" sz="1600" dirty="0"/>
              <a:t>A registered person shall be responsible for any and all acts done by his agent</a:t>
            </a:r>
          </a:p>
          <a:p>
            <a:pPr lvl="2">
              <a:buFont typeface="Arial" pitchFamily="34" charset="0"/>
              <a:buChar char="►"/>
              <a:defRPr/>
            </a:pPr>
            <a:endParaRPr lang="en-US" sz="1400" dirty="0"/>
          </a:p>
          <a:p>
            <a:pPr lvl="1">
              <a:buFont typeface="Arial" pitchFamily="34" charset="0"/>
              <a:buChar char="►"/>
              <a:defRPr/>
            </a:pPr>
            <a:r>
              <a:rPr lang="en-US" sz="2000" b="1" u="sng" dirty="0"/>
              <a:t>Authorized Representative </a:t>
            </a:r>
            <a:endParaRPr lang="en-US" sz="1100" b="1" u="sng" dirty="0"/>
          </a:p>
          <a:p>
            <a:pPr>
              <a:buFont typeface="Arial" pitchFamily="34" charset="0"/>
              <a:buNone/>
              <a:defRPr/>
            </a:pPr>
            <a:r>
              <a:rPr lang="en-US" sz="1100" dirty="0"/>
              <a:t>	</a:t>
            </a:r>
            <a:endParaRPr lang="en-US" sz="700" dirty="0"/>
          </a:p>
          <a:p>
            <a:pPr>
              <a:buFont typeface="Arial" pitchFamily="34" charset="0"/>
              <a:buNone/>
              <a:defRPr/>
            </a:pPr>
            <a:r>
              <a:rPr lang="en-US" sz="2000" dirty="0"/>
              <a:t>A registered person who is required to appear before the Appellate Tribunal or an officer of the SRB in connection with any proceedings may in writing authorize a Tax Practitioner registered under Income tax rules, Sales tax rules, Customs Act, an advocate enrolled with Bar and an Accountant. </a:t>
            </a:r>
          </a:p>
          <a:p>
            <a:pPr>
              <a:buFont typeface="Arial" pitchFamily="34" charset="0"/>
              <a:buNone/>
              <a:defRPr/>
            </a:pPr>
            <a:r>
              <a:rPr lang="en-US" sz="2000" dirty="0"/>
              <a:t>	The following persons shall not be entitled to represent a taxpayer</a:t>
            </a:r>
          </a:p>
          <a:p>
            <a:pPr>
              <a:buFont typeface="Arial" pitchFamily="34" charset="0"/>
              <a:buNone/>
              <a:defRPr/>
            </a:pPr>
            <a:endParaRPr lang="en-US" sz="1800" dirty="0"/>
          </a:p>
          <a:p>
            <a:pPr lvl="1" indent="0">
              <a:buFont typeface="Arial" pitchFamily="34" charset="0"/>
              <a:buChar char="►"/>
              <a:tabLst>
                <a:tab pos="974725" algn="l"/>
              </a:tabLst>
              <a:defRPr/>
            </a:pPr>
            <a:r>
              <a:rPr lang="en-US" sz="1600" dirty="0"/>
              <a:t>person who has been convicted in a criminal proceedings</a:t>
            </a:r>
          </a:p>
          <a:p>
            <a:pPr lvl="1" indent="0">
              <a:buFont typeface="Arial" pitchFamily="34" charset="0"/>
              <a:buChar char="►"/>
              <a:defRPr/>
            </a:pPr>
            <a:r>
              <a:rPr lang="en-US" sz="1600" dirty="0"/>
              <a:t>a person who has been dismissed or compulsorily retired from service;</a:t>
            </a:r>
          </a:p>
          <a:p>
            <a:pPr lvl="1" indent="0">
              <a:buFont typeface="Arial" pitchFamily="34" charset="0"/>
              <a:buChar char="►"/>
              <a:defRPr/>
            </a:pPr>
            <a:r>
              <a:rPr lang="en-US" sz="1600" dirty="0"/>
              <a:t>a person who is an un-discharged insolvent; and</a:t>
            </a:r>
          </a:p>
          <a:p>
            <a:pPr lvl="1" indent="0">
              <a:buFont typeface="Arial" pitchFamily="34" charset="0"/>
              <a:buChar char="►"/>
              <a:defRPr/>
            </a:pPr>
            <a:r>
              <a:rPr lang="en-US" sz="1600" dirty="0"/>
              <a:t>a person who has been found guilty of misconduct.</a:t>
            </a:r>
          </a:p>
          <a:p>
            <a:pPr>
              <a:buFont typeface="Arial" pitchFamily="34" charset="0"/>
              <a:buNone/>
              <a:defRPr/>
            </a:pPr>
            <a:endParaRPr lang="en-US" sz="2000" dirty="0"/>
          </a:p>
          <a:p>
            <a:pPr>
              <a:buFont typeface="Arial" pitchFamily="34" charset="0"/>
              <a:buNone/>
              <a:defRPr/>
            </a:pPr>
            <a:endParaRPr lang="en-US" sz="1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a:t>Registration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title"/>
          </p:nvPr>
        </p:nvSpPr>
        <p:spPr/>
        <p:txBody>
          <a:bodyPr/>
          <a:lstStyle/>
          <a:p>
            <a:pPr eaLnBrk="1" hangingPunct="1"/>
            <a:r>
              <a:rPr lang="en-US"/>
              <a:t>Agents/Representatives/e-Intermediaries</a:t>
            </a:r>
            <a:br>
              <a:rPr lang="en-US"/>
            </a:br>
            <a:r>
              <a:rPr lang="en-US"/>
              <a:t>Coont’d</a:t>
            </a:r>
          </a:p>
        </p:txBody>
      </p:sp>
      <p:sp>
        <p:nvSpPr>
          <p:cNvPr id="39939" name="Rectangle 9"/>
          <p:cNvSpPr>
            <a:spLocks noGrp="1" noChangeArrowheads="1"/>
          </p:cNvSpPr>
          <p:nvPr>
            <p:ph type="body" idx="1"/>
          </p:nvPr>
        </p:nvSpPr>
        <p:spPr>
          <a:xfrm>
            <a:off x="381000" y="1295400"/>
            <a:ext cx="8234363" cy="5029200"/>
          </a:xfrm>
        </p:spPr>
        <p:txBody>
          <a:bodyPr/>
          <a:lstStyle/>
          <a:p>
            <a:pPr marL="284163" indent="-284163">
              <a:buFont typeface="Arial" pitchFamily="34" charset="0"/>
              <a:buNone/>
              <a:tabLst>
                <a:tab pos="339725" algn="l"/>
              </a:tabLst>
              <a:defRPr/>
            </a:pPr>
            <a:r>
              <a:rPr lang="en-US" sz="2000" b="1" u="sng" dirty="0"/>
              <a:t>E-intermediaries </a:t>
            </a:r>
          </a:p>
          <a:p>
            <a:pPr marL="284163" indent="-284163">
              <a:buFont typeface="Arial" pitchFamily="34" charset="0"/>
              <a:buNone/>
              <a:tabLst>
                <a:tab pos="339725" algn="l"/>
              </a:tabLst>
              <a:defRPr/>
            </a:pPr>
            <a:endParaRPr lang="en-US" sz="1800" b="1" u="sng" dirty="0"/>
          </a:p>
          <a:p>
            <a:pPr marL="225425" indent="-225425">
              <a:buFont typeface="Arial" pitchFamily="34" charset="0"/>
              <a:buChar char="►"/>
              <a:defRPr/>
            </a:pPr>
            <a:r>
              <a:rPr lang="en-US" sz="2000" dirty="0"/>
              <a:t>A registered person may authorize an e-intermediary to electronically file returns or any other documents on his behalf.</a:t>
            </a:r>
          </a:p>
          <a:p>
            <a:pPr marL="225425" indent="-225425">
              <a:buFont typeface="Arial" pitchFamily="34" charset="0"/>
              <a:buChar char="►"/>
              <a:defRPr/>
            </a:pPr>
            <a:endParaRPr lang="en-US" sz="2000" dirty="0"/>
          </a:p>
          <a:p>
            <a:pPr marL="225425" indent="-225425">
              <a:buFont typeface="Arial" pitchFamily="34" charset="0"/>
              <a:buChar char="►"/>
              <a:defRPr/>
            </a:pPr>
            <a:r>
              <a:rPr lang="en-US" sz="2000" dirty="0"/>
              <a:t>The return or such other documents filed by an e-intermediary on behalf of a registered person shall be deemed to have been filed by that registered person. </a:t>
            </a:r>
          </a:p>
          <a:p>
            <a:pPr marL="225425" indent="-225425">
              <a:buFont typeface="Arial" pitchFamily="34" charset="0"/>
              <a:buChar char="►"/>
              <a:defRPr/>
            </a:pPr>
            <a:endParaRPr lang="en-US" sz="2000" dirty="0"/>
          </a:p>
          <a:p>
            <a:pPr marL="225425" indent="-225425">
              <a:buFont typeface="Arial" pitchFamily="34" charset="0"/>
              <a:buChar char="►"/>
              <a:defRPr/>
            </a:pPr>
            <a:r>
              <a:rPr lang="en-US" sz="2000" dirty="0"/>
              <a:t>Where an e-intermediary, authorized by a registered person knowingly or willfully submits false or incorrect information or document or declaration with an intent to avoid payment of tax due or any part thereof, such e-intermediary shall be jointly and severally responsible for recovery of the amount of tax short paid</a:t>
            </a:r>
          </a:p>
          <a:p>
            <a:pPr>
              <a:buFont typeface="Arial" pitchFamily="34" charset="0"/>
              <a:buChar char="•"/>
              <a:defRPr/>
            </a:pPr>
            <a:endParaRPr lang="en-US" sz="7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xfrm>
            <a:off x="762000" y="3276600"/>
            <a:ext cx="8229600" cy="863600"/>
          </a:xfrm>
        </p:spPr>
        <p:txBody>
          <a:bodyPr/>
          <a:lstStyle/>
          <a:p>
            <a:pPr algn="ctr" eaLnBrk="1" hangingPunct="1"/>
            <a:r>
              <a:rPr lang="en-US"/>
              <a:t>THANKYOU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095875"/>
            <a:ext cx="8229600" cy="92392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marL="0" lvl="1">
              <a:spcBef>
                <a:spcPts val="600"/>
              </a:spcBef>
              <a:spcAft>
                <a:spcPts val="600"/>
              </a:spcAft>
              <a:defRPr/>
            </a:pPr>
            <a:r>
              <a:rPr lang="en-US" dirty="0">
                <a:solidFill>
                  <a:srgbClr val="FFD200"/>
                </a:solidFill>
              </a:rPr>
              <a:t>Every person who has a registered office (address as per CNIC) or  place of business in Sindh or its affairs of business are controlled from Sindh at any time during the financial year shall be considered a resident for that period.</a:t>
            </a:r>
          </a:p>
        </p:txBody>
      </p:sp>
      <p:sp>
        <p:nvSpPr>
          <p:cNvPr id="16386" name="Rectangle 6"/>
          <p:cNvSpPr>
            <a:spLocks noGrp="1" noChangeArrowheads="1"/>
          </p:cNvSpPr>
          <p:nvPr>
            <p:ph type="title"/>
          </p:nvPr>
        </p:nvSpPr>
        <p:spPr/>
        <p:txBody>
          <a:bodyPr/>
          <a:lstStyle/>
          <a:p>
            <a:pPr eaLnBrk="1" hangingPunct="1">
              <a:defRPr/>
            </a:pPr>
            <a:r>
              <a:rPr lang="en-US" dirty="0"/>
              <a:t>Requirements for registration with SRB</a:t>
            </a:r>
            <a:br>
              <a:rPr lang="en-US" dirty="0"/>
            </a:br>
            <a:r>
              <a:rPr lang="en-US" sz="2800" b="0" dirty="0">
                <a:solidFill>
                  <a:schemeClr val="bg1">
                    <a:lumMod val="65000"/>
                  </a:schemeClr>
                </a:solidFill>
              </a:rPr>
              <a:t>Section 24 </a:t>
            </a:r>
            <a:endParaRPr lang="en-US" sz="2600" b="0" dirty="0">
              <a:solidFill>
                <a:schemeClr val="bg1">
                  <a:lumMod val="65000"/>
                </a:schemeClr>
              </a:solidFill>
            </a:endParaRPr>
          </a:p>
        </p:txBody>
      </p:sp>
      <p:sp>
        <p:nvSpPr>
          <p:cNvPr id="12291" name="Rectangle 7"/>
          <p:cNvSpPr>
            <a:spLocks noGrp="1" noChangeArrowheads="1"/>
          </p:cNvSpPr>
          <p:nvPr>
            <p:ph type="body" idx="1"/>
          </p:nvPr>
        </p:nvSpPr>
        <p:spPr>
          <a:xfrm>
            <a:off x="455613" y="1271588"/>
            <a:ext cx="8234362" cy="4976812"/>
          </a:xfrm>
        </p:spPr>
        <p:txBody>
          <a:bodyPr/>
          <a:lstStyle/>
          <a:p>
            <a:pPr marL="0" indent="0" eaLnBrk="1" hangingPunct="1">
              <a:buSzPct val="70000"/>
              <a:buFont typeface="Arial" pitchFamily="34" charset="0"/>
              <a:buNone/>
              <a:defRPr/>
            </a:pPr>
            <a:r>
              <a:rPr lang="en-US" dirty="0"/>
              <a:t>Section 24 of the </a:t>
            </a:r>
            <a:r>
              <a:rPr lang="en-US" dirty="0"/>
              <a:t>STSA</a:t>
            </a:r>
            <a:r>
              <a:rPr lang="en-US" dirty="0"/>
              <a:t> requires all persons to register with SRB who meet the following conditions –</a:t>
            </a:r>
            <a:r>
              <a:rPr lang="en-US" sz="2200" dirty="0"/>
              <a:t> </a:t>
            </a:r>
          </a:p>
          <a:p>
            <a:pPr marL="693738" lvl="1" indent="-331788" eaLnBrk="1" hangingPunct="1">
              <a:buSzPct val="70000"/>
              <a:buFont typeface="Arial" pitchFamily="34" charset="0"/>
              <a:buNone/>
              <a:defRPr/>
            </a:pPr>
            <a:r>
              <a:rPr lang="en-US" sz="900" dirty="0"/>
              <a:t>	</a:t>
            </a:r>
          </a:p>
          <a:p>
            <a:pPr>
              <a:buFont typeface="Arial" pitchFamily="34" charset="0"/>
              <a:buChar char="►"/>
              <a:defRPr/>
            </a:pPr>
            <a:r>
              <a:rPr lang="en-US" sz="2200" kern="1200" dirty="0"/>
              <a:t>Residents</a:t>
            </a:r>
            <a:r>
              <a:rPr lang="en-US" sz="2200" dirty="0"/>
              <a:t>;</a:t>
            </a:r>
          </a:p>
          <a:p>
            <a:pPr>
              <a:spcBef>
                <a:spcPts val="1200"/>
              </a:spcBef>
              <a:buFont typeface="Arial" pitchFamily="34" charset="0"/>
              <a:buChar char="►"/>
              <a:defRPr/>
            </a:pPr>
            <a:r>
              <a:rPr lang="en-US" sz="2200" dirty="0"/>
              <a:t>Providing any of the services listed in the second schedule from their registered office or place of business in Sindh; and</a:t>
            </a:r>
          </a:p>
          <a:p>
            <a:pPr>
              <a:spcBef>
                <a:spcPts val="1200"/>
              </a:spcBef>
              <a:buFont typeface="Arial" pitchFamily="34" charset="0"/>
              <a:buChar char="►"/>
              <a:defRPr/>
            </a:pPr>
            <a:r>
              <a:rPr lang="en-US" sz="2200" dirty="0"/>
              <a:t>Fulfill any other </a:t>
            </a:r>
            <a:r>
              <a:rPr lang="en-US" dirty="0"/>
              <a:t>criteria or requirements as laid down by SRB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Requirements for </a:t>
            </a:r>
            <a:r>
              <a:rPr lang="en-US" dirty="0"/>
              <a:t>registration </a:t>
            </a:r>
            <a:r>
              <a:rPr lang="en-US" dirty="0"/>
              <a:t>with SRB</a:t>
            </a:r>
            <a:br>
              <a:rPr lang="en-US" dirty="0"/>
            </a:br>
            <a:r>
              <a:rPr lang="en-US" sz="2800" b="0" dirty="0">
                <a:solidFill>
                  <a:schemeClr val="bg1">
                    <a:lumMod val="65000"/>
                  </a:schemeClr>
                </a:solidFill>
              </a:rPr>
              <a:t>Contd.</a:t>
            </a:r>
            <a:endParaRPr lang="en-US" b="0" dirty="0">
              <a:solidFill>
                <a:schemeClr val="bg1">
                  <a:lumMod val="65000"/>
                </a:schemeClr>
              </a:solidFill>
            </a:endParaRPr>
          </a:p>
        </p:txBody>
      </p:sp>
      <p:sp>
        <p:nvSpPr>
          <p:cNvPr id="3" name="Content Placeholder 2"/>
          <p:cNvSpPr>
            <a:spLocks noGrp="1"/>
          </p:cNvSpPr>
          <p:nvPr>
            <p:ph idx="1"/>
          </p:nvPr>
        </p:nvSpPr>
        <p:spPr>
          <a:xfrm>
            <a:off x="455613" y="1371600"/>
            <a:ext cx="8234362" cy="4519613"/>
          </a:xfrm>
        </p:spPr>
        <p:txBody>
          <a:bodyPr/>
          <a:lstStyle/>
          <a:p>
            <a:pPr>
              <a:buFont typeface="Arial" pitchFamily="34" charset="0"/>
              <a:buChar char="►"/>
              <a:defRPr/>
            </a:pPr>
            <a:r>
              <a:rPr lang="en-US" sz="2200" kern="1200" dirty="0"/>
              <a:t>A resident person who receives services taxable under section 3(2) of the </a:t>
            </a:r>
            <a:r>
              <a:rPr lang="en-US" sz="2200" kern="1200" dirty="0"/>
              <a:t>STSA</a:t>
            </a:r>
            <a:r>
              <a:rPr lang="en-US" sz="2200" kern="1200" dirty="0"/>
              <a:t> provided by a non- resident person, shall be deemed to be registered in </a:t>
            </a:r>
            <a:r>
              <a:rPr lang="en-US" sz="2200" dirty="0"/>
              <a:t>the tax period in which-</a:t>
            </a:r>
          </a:p>
          <a:p>
            <a:pPr>
              <a:buFont typeface="Arial" pitchFamily="34" charset="0"/>
              <a:buChar char="►"/>
              <a:defRPr/>
            </a:pPr>
            <a:endParaRPr lang="en-GB" sz="1400" dirty="0"/>
          </a:p>
          <a:p>
            <a:pPr lvl="2">
              <a:spcAft>
                <a:spcPts val="1200"/>
              </a:spcAft>
              <a:buFont typeface="Arial" pitchFamily="34" charset="0"/>
              <a:buChar char="►"/>
              <a:defRPr/>
            </a:pPr>
            <a:r>
              <a:rPr lang="en-US" sz="2000" dirty="0"/>
              <a:t>Services were received;</a:t>
            </a:r>
          </a:p>
          <a:p>
            <a:pPr lvl="2">
              <a:spcAft>
                <a:spcPts val="1200"/>
              </a:spcAft>
              <a:buFont typeface="Arial" pitchFamily="34" charset="0"/>
              <a:buChar char="►"/>
              <a:defRPr/>
            </a:pPr>
            <a:r>
              <a:rPr lang="en-US" sz="2000" dirty="0"/>
              <a:t>An invoice for the value of the services is sent to the person; or</a:t>
            </a:r>
          </a:p>
          <a:p>
            <a:pPr lvl="2">
              <a:spcAft>
                <a:spcPts val="1200"/>
              </a:spcAft>
              <a:buFont typeface="Arial" pitchFamily="34" charset="0"/>
              <a:buChar char="►"/>
              <a:defRPr/>
            </a:pPr>
            <a:r>
              <a:rPr lang="en-US" sz="2000" dirty="0"/>
              <a:t>Consideration for the service is paid by the person.</a:t>
            </a:r>
          </a:p>
          <a:p>
            <a:pPr lvl="2">
              <a:buFont typeface="Arial" pitchFamily="34" charset="0"/>
              <a:buChar char="►"/>
              <a:defRPr/>
            </a:pPr>
            <a:endParaRPr lang="en-US" dirty="0"/>
          </a:p>
          <a:p>
            <a:pPr>
              <a:buFont typeface="Arial" pitchFamily="34" charset="0"/>
              <a:buChar char="►"/>
              <a:defRPr/>
            </a:pPr>
            <a:r>
              <a:rPr lang="en-US" sz="2200" dirty="0"/>
              <a:t>A person shall be considered to be registered under the </a:t>
            </a:r>
            <a:r>
              <a:rPr lang="en-US" sz="2200" dirty="0"/>
              <a:t>STSA</a:t>
            </a:r>
            <a:r>
              <a:rPr lang="en-US" sz="2200" dirty="0"/>
              <a:t> only if that person is on the list provided on the SRB website.</a:t>
            </a:r>
            <a:endParaRPr lang="en-US" sz="2000" dirty="0"/>
          </a:p>
          <a:p>
            <a:pPr>
              <a:buFont typeface="Arial" pitchFamily="34" charset="0"/>
              <a:buNone/>
              <a:defRPr/>
            </a:pPr>
            <a:endParaRPr lang="en-US" sz="2000" dirty="0"/>
          </a:p>
          <a:p>
            <a:pPr>
              <a:buFont typeface="Arial" pitchFamily="34" charset="0"/>
              <a:buNone/>
              <a:defRPr/>
            </a:pPr>
            <a:endParaRPr lang="en-US" sz="2000" dirty="0"/>
          </a:p>
          <a:p>
            <a:pPr>
              <a:buFont typeface="Arial" pitchFamily="34" charset="0"/>
              <a:buNone/>
              <a:defRPr/>
            </a:pPr>
            <a:endParaRPr lang="en-US" sz="2000" dirty="0"/>
          </a:p>
          <a:p>
            <a:pPr>
              <a:buFont typeface="Arial" pitchFamily="34" charset="0"/>
              <a:buNone/>
              <a:defRPr/>
            </a:pPr>
            <a:endParaRPr lang="en-US" sz="2000" dirty="0"/>
          </a:p>
          <a:p>
            <a:pPr>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457200" y="200025"/>
            <a:ext cx="8232775" cy="714375"/>
          </a:xfrm>
        </p:spPr>
        <p:txBody>
          <a:bodyPr/>
          <a:lstStyle/>
          <a:p>
            <a:pPr eaLnBrk="1" hangingPunct="1">
              <a:defRPr/>
            </a:pPr>
            <a:r>
              <a:rPr lang="en-US" dirty="0"/>
              <a:t>Voluntary  &amp; Compulsory Registration</a:t>
            </a:r>
            <a:br>
              <a:rPr lang="en-US" dirty="0"/>
            </a:br>
            <a:r>
              <a:rPr lang="en-US" sz="2800" b="0" dirty="0">
                <a:solidFill>
                  <a:schemeClr val="bg1">
                    <a:lumMod val="65000"/>
                  </a:schemeClr>
                </a:solidFill>
              </a:rPr>
              <a:t>Sections 24A &amp; 24B</a:t>
            </a:r>
            <a:endParaRPr lang="en-US" sz="2600" b="0" dirty="0">
              <a:solidFill>
                <a:schemeClr val="bg1">
                  <a:lumMod val="65000"/>
                </a:schemeClr>
              </a:solidFill>
            </a:endParaRPr>
          </a:p>
        </p:txBody>
      </p:sp>
      <p:sp>
        <p:nvSpPr>
          <p:cNvPr id="13315" name="Rectangle 7"/>
          <p:cNvSpPr>
            <a:spLocks noGrp="1" noChangeArrowheads="1"/>
          </p:cNvSpPr>
          <p:nvPr>
            <p:ph type="body" idx="1"/>
          </p:nvPr>
        </p:nvSpPr>
        <p:spPr>
          <a:xfrm>
            <a:off x="457200" y="1195388"/>
            <a:ext cx="8458200" cy="5129212"/>
          </a:xfrm>
        </p:spPr>
        <p:txBody>
          <a:bodyPr/>
          <a:lstStyle/>
          <a:p>
            <a:pPr eaLnBrk="1" hangingPunct="1">
              <a:spcBef>
                <a:spcPct val="0"/>
              </a:spcBef>
              <a:spcAft>
                <a:spcPts val="1800"/>
              </a:spcAft>
              <a:buSzPct val="70000"/>
              <a:buFont typeface="Arial" charset="0"/>
              <a:buNone/>
            </a:pPr>
            <a:r>
              <a:rPr lang="en-US" sz="1900" b="1" u="sng"/>
              <a:t>Voluntary Registration</a:t>
            </a:r>
          </a:p>
          <a:p>
            <a:pPr eaLnBrk="1" hangingPunct="1">
              <a:spcBef>
                <a:spcPct val="0"/>
              </a:spcBef>
              <a:buSzPct val="70000"/>
            </a:pPr>
            <a:r>
              <a:rPr lang="en-US" sz="1900"/>
              <a:t>Section 24A of the </a:t>
            </a:r>
            <a:r>
              <a:rPr lang="en-US" sz="1900"/>
              <a:t>STSA</a:t>
            </a:r>
            <a:r>
              <a:rPr lang="en-US" sz="1900"/>
              <a:t> allows a person who carries on an economic activity to register voluntarily if the SRB is satisfied that the person meets the requirements prescribed in sub-section (2) of section 24A of the </a:t>
            </a:r>
            <a:r>
              <a:rPr lang="en-US" sz="1900"/>
              <a:t>STSA</a:t>
            </a:r>
            <a:r>
              <a:rPr lang="en-US" sz="1900"/>
              <a:t>.</a:t>
            </a:r>
          </a:p>
          <a:p>
            <a:pPr eaLnBrk="1" hangingPunct="1">
              <a:spcBef>
                <a:spcPct val="0"/>
              </a:spcBef>
              <a:buSzPct val="70000"/>
            </a:pPr>
            <a:r>
              <a:rPr lang="en-US" sz="1900"/>
              <a:t>One of the requirements is that the person is providing or will be providing services that would be taxable services if the person were registered. </a:t>
            </a:r>
          </a:p>
          <a:p>
            <a:pPr eaLnBrk="1" hangingPunct="1">
              <a:spcBef>
                <a:spcPct val="0"/>
              </a:spcBef>
              <a:buSzPct val="70000"/>
            </a:pPr>
            <a:r>
              <a:rPr lang="en-US" sz="1900">
                <a:solidFill>
                  <a:schemeClr val="accent2"/>
                </a:solidFill>
              </a:rPr>
              <a:t>E.g. Non-resident providing taxable services to a resident person [section 3(2)].  </a:t>
            </a:r>
          </a:p>
          <a:p>
            <a:pPr eaLnBrk="1" hangingPunct="1">
              <a:spcBef>
                <a:spcPct val="0"/>
              </a:spcBef>
              <a:spcAft>
                <a:spcPts val="1800"/>
              </a:spcAft>
              <a:buSzPct val="70000"/>
              <a:buFont typeface="Arial" charset="0"/>
              <a:buNone/>
            </a:pPr>
            <a:r>
              <a:rPr lang="en-US" sz="1900" b="1" u="sng"/>
              <a:t>Compulsory Registration</a:t>
            </a:r>
          </a:p>
          <a:p>
            <a:pPr eaLnBrk="1" hangingPunct="1">
              <a:spcBef>
                <a:spcPct val="0"/>
              </a:spcBef>
              <a:buSzPct val="70000"/>
              <a:buFont typeface="Arial" charset="0"/>
              <a:buNone/>
            </a:pPr>
            <a:endParaRPr lang="en-US" sz="100"/>
          </a:p>
          <a:p>
            <a:pPr eaLnBrk="1" hangingPunct="1">
              <a:spcBef>
                <a:spcPct val="0"/>
              </a:spcBef>
              <a:buSzPct val="70000"/>
            </a:pPr>
            <a:r>
              <a:rPr lang="en-US" sz="1900"/>
              <a:t>The SRB may compulsorily register any person if it is satisfied that the person is required to be registered but has not applied for registration. </a:t>
            </a:r>
          </a:p>
          <a:p>
            <a:pPr eaLnBrk="1" hangingPunct="1">
              <a:spcBef>
                <a:spcPct val="0"/>
              </a:spcBef>
              <a:buSzPct val="70000"/>
            </a:pPr>
            <a:r>
              <a:rPr lang="en-US" sz="1900"/>
              <a:t>No compulsory registration shall be done without sending notice to the person and providing an opportunity of being heard.  </a:t>
            </a:r>
          </a:p>
          <a:p>
            <a:pPr eaLnBrk="1" hangingPunct="1">
              <a:spcBef>
                <a:spcPct val="0"/>
              </a:spcBef>
              <a:buSzPct val="70000"/>
            </a:pPr>
            <a:r>
              <a:rPr lang="en-US" sz="1900"/>
              <a:t>Person is to be notified 15 days before compulsory registration takes effect.</a:t>
            </a:r>
            <a:endParaRPr lang="en-US"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Automatic grant of registration</a:t>
            </a:r>
            <a:br>
              <a:rPr lang="en-US" dirty="0"/>
            </a:br>
            <a:r>
              <a:rPr lang="en-US" sz="2800" b="0" dirty="0">
                <a:solidFill>
                  <a:schemeClr val="bg1">
                    <a:lumMod val="65000"/>
                  </a:schemeClr>
                </a:solidFill>
              </a:rPr>
              <a:t>Rule 6 of the STSR</a:t>
            </a:r>
            <a:endParaRPr lang="en-US" b="0" dirty="0">
              <a:solidFill>
                <a:schemeClr val="bg1">
                  <a:lumMod val="65000"/>
                </a:schemeClr>
              </a:solidFill>
            </a:endParaRPr>
          </a:p>
        </p:txBody>
      </p:sp>
      <p:sp>
        <p:nvSpPr>
          <p:cNvPr id="14339" name="Content Placeholder 2"/>
          <p:cNvSpPr>
            <a:spLocks noGrp="1"/>
          </p:cNvSpPr>
          <p:nvPr>
            <p:ph idx="1"/>
          </p:nvPr>
        </p:nvSpPr>
        <p:spPr/>
        <p:txBody>
          <a:bodyPr/>
          <a:lstStyle/>
          <a:p>
            <a:pPr>
              <a:spcBef>
                <a:spcPct val="0"/>
              </a:spcBef>
              <a:spcAft>
                <a:spcPts val="3000"/>
              </a:spcAft>
            </a:pPr>
            <a:r>
              <a:rPr lang="en-US"/>
              <a:t>As per Rule 6 of STSR existing taxpayers will be automatically registered for Sindh Sales Tax on Services.</a:t>
            </a:r>
          </a:p>
          <a:p>
            <a:pPr>
              <a:spcBef>
                <a:spcPct val="0"/>
              </a:spcBef>
              <a:spcAft>
                <a:spcPts val="3000"/>
              </a:spcAft>
            </a:pPr>
            <a:r>
              <a:rPr lang="en-US"/>
              <a:t>They shall not be required to file application for registration. </a:t>
            </a:r>
          </a:p>
          <a:p>
            <a:pPr>
              <a:spcBef>
                <a:spcPct val="0"/>
              </a:spcBef>
              <a:spcAft>
                <a:spcPts val="3000"/>
              </a:spcAft>
            </a:pPr>
            <a:r>
              <a:rPr lang="en-US"/>
              <a:t>The registered person shall be intimated through email or SMS and by courier or post assigning them S as prefix to </a:t>
            </a:r>
            <a:r>
              <a:rPr lang="en-US"/>
              <a:t>NTN</a:t>
            </a:r>
            <a:r>
              <a:rPr lang="en-US"/>
              <a:t>(S+</a:t>
            </a:r>
            <a:r>
              <a:rPr lang="en-US"/>
              <a:t>NTN</a:t>
            </a:r>
            <a:r>
              <a:rPr lang="en-US"/>
              <a:t>).</a:t>
            </a:r>
          </a:p>
          <a:p>
            <a:pPr>
              <a:spcBef>
                <a:spcPct val="0"/>
              </a:spcBef>
              <a:spcAft>
                <a:spcPts val="3000"/>
              </a:spcAft>
            </a:pPr>
            <a:r>
              <a:rPr lang="en-US"/>
              <a:t>They would however be required to enroll on the SRB web portal i.e. www.e.srb.gos.pk.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t>Applying for SRB registration online</a:t>
            </a:r>
          </a:p>
        </p:txBody>
      </p:sp>
      <p:sp>
        <p:nvSpPr>
          <p:cNvPr id="15363" name="Content Placeholder 2"/>
          <p:cNvSpPr>
            <a:spLocks noGrp="1"/>
          </p:cNvSpPr>
          <p:nvPr>
            <p:ph idx="1"/>
          </p:nvPr>
        </p:nvSpPr>
        <p:spPr>
          <a:xfrm>
            <a:off x="455613" y="1371600"/>
            <a:ext cx="8234362" cy="5029200"/>
          </a:xfrm>
        </p:spPr>
        <p:txBody>
          <a:bodyPr/>
          <a:lstStyle/>
          <a:p>
            <a:pPr>
              <a:spcBef>
                <a:spcPct val="0"/>
              </a:spcBef>
              <a:spcAft>
                <a:spcPts val="1800"/>
              </a:spcAft>
            </a:pPr>
            <a:r>
              <a:rPr lang="en-US"/>
              <a:t>Single registration for multiple places of business </a:t>
            </a:r>
          </a:p>
          <a:p>
            <a:pPr>
              <a:spcBef>
                <a:spcPct val="0"/>
              </a:spcBef>
              <a:spcAft>
                <a:spcPts val="1800"/>
              </a:spcAft>
            </a:pPr>
            <a:r>
              <a:rPr lang="en-US"/>
              <a:t>Single registration for providing more then one taxable service.</a:t>
            </a:r>
          </a:p>
          <a:p>
            <a:pPr>
              <a:spcBef>
                <a:spcPct val="0"/>
              </a:spcBef>
              <a:spcAft>
                <a:spcPts val="1800"/>
              </a:spcAft>
            </a:pPr>
            <a:r>
              <a:rPr lang="en-US"/>
              <a:t>Provisional Certificate of registration shall be issued by SRB immediately after e-filing of registration application.</a:t>
            </a:r>
          </a:p>
          <a:p>
            <a:pPr>
              <a:spcBef>
                <a:spcPct val="0"/>
              </a:spcBef>
              <a:spcAft>
                <a:spcPts val="1800"/>
              </a:spcAft>
            </a:pPr>
            <a:r>
              <a:rPr lang="en-US"/>
              <a:t>Registration certificate would be issued within 30 days from the date of application after due verifications.</a:t>
            </a:r>
          </a:p>
          <a:p>
            <a:pPr>
              <a:spcBef>
                <a:spcPct val="0"/>
              </a:spcBef>
              <a:spcAft>
                <a:spcPts val="1800"/>
              </a:spcAft>
            </a:pPr>
            <a:r>
              <a:rPr lang="en-US"/>
              <a:t>The SRB shall inform with reasons where the registration application is rejected within 30 days from the date the application is made.</a:t>
            </a:r>
          </a:p>
          <a:p>
            <a:pPr>
              <a:spcBef>
                <a:spcPct val="0"/>
              </a:spcBef>
              <a:spcAft>
                <a:spcPts val="1800"/>
              </a:spcAft>
              <a:buFont typeface="Arial" charset="0"/>
              <a:buNone/>
            </a:pPr>
            <a:endParaRPr lang="en-US"/>
          </a:p>
        </p:txBody>
      </p:sp>
    </p:spTree>
  </p:cSld>
  <p:clrMapOvr>
    <a:masterClrMapping/>
  </p:clrMapOvr>
</p:sld>
</file>

<file path=ppt/theme/theme1.xml><?xml version="1.0" encoding="utf-8"?>
<a:theme xmlns:a="http://schemas.openxmlformats.org/drawingml/2006/main" name="EY_handout_white">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ixed text slide">
  <a:themeElements>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ine 1 divider">
  <a:themeElements>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ellow fill divider">
  <a:themeElements>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Yellow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TotalTime>
  <Words>2800</Words>
  <Application>Microsoft Office PowerPoint</Application>
  <PresentationFormat>On-screen Show (4:3)</PresentationFormat>
  <Paragraphs>276</Paragraphs>
  <Slides>41</Slides>
  <Notes>33</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41</vt:i4>
      </vt:variant>
    </vt:vector>
  </HeadingPairs>
  <TitlesOfParts>
    <vt:vector size="47" baseType="lpstr">
      <vt:lpstr>Arial</vt:lpstr>
      <vt:lpstr>EYInterstate Regular</vt:lpstr>
      <vt:lpstr>EY_handout_white</vt:lpstr>
      <vt:lpstr>Mixed text slide</vt:lpstr>
      <vt:lpstr>Line 1 divider</vt:lpstr>
      <vt:lpstr>Yellow fill divider</vt:lpstr>
      <vt:lpstr>by Karachi Tax Bar Association</vt:lpstr>
      <vt:lpstr>Session III </vt:lpstr>
      <vt:lpstr>Abbreviations</vt:lpstr>
      <vt:lpstr>Registration</vt:lpstr>
      <vt:lpstr>Requirements for registration with SRB Section 24 </vt:lpstr>
      <vt:lpstr>Requirements for registration with SRB Contd.</vt:lpstr>
      <vt:lpstr>Voluntary  &amp; Compulsory Registration Sections 24A &amp; 24B</vt:lpstr>
      <vt:lpstr>Automatic grant of registration Rule 6 of the STSR</vt:lpstr>
      <vt:lpstr>Applying for SRB registration online</vt:lpstr>
      <vt:lpstr>Procedure for Registration STSR</vt:lpstr>
      <vt:lpstr>Procedure for Registration Cont’d</vt:lpstr>
      <vt:lpstr>Procedure for Registration Cont’d</vt:lpstr>
      <vt:lpstr>Process for Enrollment</vt:lpstr>
      <vt:lpstr>Issues with e-Enrollment</vt:lpstr>
      <vt:lpstr>Change in Particulars &amp; Transfer of Registration Rule 7 &amp; 8 of the STSR</vt:lpstr>
      <vt:lpstr>Suspension &amp; Cancellation of Registration Section 25 of STSA &amp; Rule 10 of the STSR</vt:lpstr>
      <vt:lpstr>De- registration Section 25A of STSA &amp; Rule 9 of STSR</vt:lpstr>
      <vt:lpstr>Records</vt:lpstr>
      <vt:lpstr>Maintaining Records Section 26 of STSA</vt:lpstr>
      <vt:lpstr>Maintaining Record Cont’d</vt:lpstr>
      <vt:lpstr>Invoicing requirements</vt:lpstr>
      <vt:lpstr>Returns</vt:lpstr>
      <vt:lpstr>Sales Tax Returns</vt:lpstr>
      <vt:lpstr>Sales Tax Returns Cont’d</vt:lpstr>
      <vt:lpstr>Sales Tax Returns Cont’d </vt:lpstr>
      <vt:lpstr>Return with Annexures</vt:lpstr>
      <vt:lpstr>Return with Annexures</vt:lpstr>
      <vt:lpstr>Return with Annexures</vt:lpstr>
      <vt:lpstr>Return with Annexures</vt:lpstr>
      <vt:lpstr>Return with Annexures</vt:lpstr>
      <vt:lpstr>Return with Annexures</vt:lpstr>
      <vt:lpstr>Return with Annexures</vt:lpstr>
      <vt:lpstr>Sales Tax Return  Multiple Returns</vt:lpstr>
      <vt:lpstr>Issues in e-Filing returns with both FBR &amp; SRB</vt:lpstr>
      <vt:lpstr>Issues in e-Filing returns with both FBR &amp; SRB- Annexure P</vt:lpstr>
      <vt:lpstr>Issues in e-Filing returns with both FBR &amp; SRB- Annexure P</vt:lpstr>
      <vt:lpstr>Agents/Representatives/e-Intermediaries</vt:lpstr>
      <vt:lpstr>Agents/Representatives/e-Intermediaries </vt:lpstr>
      <vt:lpstr>Agents/Representatives/e-Intermediaries Cont’d</vt:lpstr>
      <vt:lpstr>Agents/Representatives/e-Intermediaries Coont’d</vt:lpstr>
      <vt:lpstr>THANKYOU</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Lisa Pease</dc:creator>
  <cp:lastModifiedBy>Ernst &amp; Young</cp:lastModifiedBy>
  <cp:revision>108</cp:revision>
  <dcterms:created xsi:type="dcterms:W3CDTF">2009-06-25T17:16:04Z</dcterms:created>
  <dcterms:modified xsi:type="dcterms:W3CDTF">2011-09-23T14:43:53Z</dcterms:modified>
</cp:coreProperties>
</file>