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charts/chart7.xml" ContentType="application/vnd.openxmlformats-officedocument.drawingml.chart+xml"/>
  <Override PartName="/ppt/tags/tag25.xml" ContentType="application/vnd.openxmlformats-officedocument.presentationml.tags+xml"/>
  <Default Extension="xlsx" ContentType="application/vnd.openxmlformats-officedocument.spreadsheetml.sheet"/>
  <Override PartName="/ppt/charts/chart3.xml" ContentType="application/vnd.openxmlformats-officedocument.drawingml.chart+xml"/>
  <Override PartName="/ppt/tags/tag12.xml" ContentType="application/vnd.openxmlformats-officedocument.presentationml.tags+xml"/>
  <Override PartName="/ppt/charts/chart5.xml" ContentType="application/vnd.openxmlformats-officedocument.drawingml.chart+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Override PartName="/ppt/charts/chart6.xml" ContentType="application/vnd.openxmlformats-officedocument.drawingml.chart+xml"/>
  <Override PartName="/ppt/tags/tag15.xml" ContentType="application/vnd.openxmlformats-officedocument.presentationml.tags+xml"/>
  <Override PartName="/ppt/tags/tag24.xml" ContentType="application/vnd.openxmlformats-officedocument.presentationml.tags+xml"/>
  <Override PartName="/ppt/charts/chart4.xml" ContentType="application/vnd.openxmlformats-officedocument.drawingml.chart+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charts/chart2.xml" ContentType="application/vnd.openxmlformats-officedocument.drawingml.chart+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5" r:id="rId2"/>
    <p:sldId id="316" r:id="rId3"/>
    <p:sldId id="308" r:id="rId4"/>
    <p:sldId id="315" r:id="rId5"/>
    <p:sldId id="317" r:id="rId6"/>
    <p:sldId id="318" r:id="rId7"/>
    <p:sldId id="319" r:id="rId8"/>
    <p:sldId id="325" r:id="rId9"/>
    <p:sldId id="324" r:id="rId10"/>
    <p:sldId id="323" r:id="rId11"/>
    <p:sldId id="322" r:id="rId12"/>
    <p:sldId id="320" r:id="rId13"/>
    <p:sldId id="326" r:id="rId14"/>
    <p:sldId id="321" r:id="rId15"/>
    <p:sldId id="327" r:id="rId16"/>
    <p:sldId id="328" r:id="rId17"/>
    <p:sldId id="329" r:id="rId18"/>
    <p:sldId id="293" r:id="rId19"/>
    <p:sldId id="314" r:id="rId20"/>
    <p:sldId id="313" r:id="rId21"/>
    <p:sldId id="298" r:id="rId22"/>
    <p:sldId id="299" r:id="rId23"/>
    <p:sldId id="312" r:id="rId24"/>
    <p:sldId id="294" r:id="rId25"/>
    <p:sldId id="302" r:id="rId26"/>
    <p:sldId id="303" r:id="rId27"/>
    <p:sldId id="304" r:id="rId28"/>
    <p:sldId id="305" r:id="rId29"/>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66"/>
    <a:srgbClr val="FF9900"/>
    <a:srgbClr val="00368C"/>
    <a:srgbClr val="000C22"/>
    <a:srgbClr val="004EAC"/>
    <a:srgbClr val="00469A"/>
    <a:srgbClr val="003678"/>
    <a:srgbClr val="0036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1" autoAdjust="0"/>
    <p:restoredTop sz="98942" autoAdjust="0"/>
  </p:normalViewPr>
  <p:slideViewPr>
    <p:cSldViewPr>
      <p:cViewPr varScale="1">
        <p:scale>
          <a:sx n="70" d="100"/>
          <a:sy n="70" d="100"/>
        </p:scale>
        <p:origin x="-588" y="-96"/>
      </p:cViewPr>
      <p:guideLst>
        <p:guide orient="horz" pos="935"/>
        <p:guide orient="horz" pos="4065"/>
        <p:guide pos="1518"/>
        <p:guide pos="132"/>
        <p:guide/>
        <p:guide pos="2887"/>
        <p:guide pos="3107"/>
        <p:guide pos="558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920" y="-90"/>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b="1" i="0" baseline="0"/>
            </a:pPr>
            <a:r>
              <a:rPr lang="en-US" sz="1400" b="1" i="0" baseline="0"/>
              <a:t>GDP Growth (% Points)</a:t>
            </a:r>
          </a:p>
        </c:rich>
      </c:tx>
      <c:layout/>
      <c:spPr>
        <a:noFill/>
        <a:ln w="25400">
          <a:noFill/>
        </a:ln>
      </c:spPr>
    </c:title>
    <c:plotArea>
      <c:layout/>
      <c:barChart>
        <c:barDir val="col"/>
        <c:grouping val="clustered"/>
        <c:ser>
          <c:idx val="1"/>
          <c:order val="0"/>
          <c:tx>
            <c:strRef>
              <c:f>Sheet1!$B$1</c:f>
              <c:strCache>
                <c:ptCount val="1"/>
                <c:pt idx="0">
                  <c:v>GDP</c:v>
                </c:pt>
              </c:strCache>
            </c:strRef>
          </c:tx>
          <c:spPr>
            <a:solidFill>
              <a:srgbClr val="92D050"/>
            </a:solidFill>
            <a:ln w="12700">
              <a:solidFill>
                <a:srgbClr val="000000"/>
              </a:solidFill>
              <a:prstDash val="solid"/>
            </a:ln>
          </c:spPr>
          <c:cat>
            <c:strRef>
              <c:f>Sheet1!$A$2:$A$11</c:f>
              <c:strCache>
                <c:ptCount val="10"/>
                <c:pt idx="0">
                  <c:v>11-12</c:v>
                </c:pt>
                <c:pt idx="1">
                  <c:v>10-11</c:v>
                </c:pt>
                <c:pt idx="2">
                  <c:v>09-10</c:v>
                </c:pt>
                <c:pt idx="3">
                  <c:v>08-09</c:v>
                </c:pt>
                <c:pt idx="4">
                  <c:v>07-08</c:v>
                </c:pt>
                <c:pt idx="5">
                  <c:v>06-07</c:v>
                </c:pt>
                <c:pt idx="6">
                  <c:v>05-06</c:v>
                </c:pt>
                <c:pt idx="7">
                  <c:v>04-05</c:v>
                </c:pt>
                <c:pt idx="8">
                  <c:v>03-04</c:v>
                </c:pt>
                <c:pt idx="9">
                  <c:v>02-03</c:v>
                </c:pt>
              </c:strCache>
            </c:strRef>
          </c:cat>
          <c:val>
            <c:numRef>
              <c:f>Sheet1!$B$2:$B$11</c:f>
              <c:numCache>
                <c:formatCode>_(* #,##0_);_(* \(#,##0\);_(* "-"_);_(@_)</c:formatCode>
                <c:ptCount val="10"/>
                <c:pt idx="0">
                  <c:v>20654</c:v>
                </c:pt>
                <c:pt idx="1">
                  <c:v>18033</c:v>
                </c:pt>
                <c:pt idx="2">
                  <c:v>14804</c:v>
                </c:pt>
                <c:pt idx="3">
                  <c:v>12724</c:v>
                </c:pt>
                <c:pt idx="4">
                  <c:v>10243</c:v>
                </c:pt>
                <c:pt idx="5">
                  <c:v>8673</c:v>
                </c:pt>
                <c:pt idx="6">
                  <c:v>7623</c:v>
                </c:pt>
                <c:pt idx="7">
                  <c:v>6500</c:v>
                </c:pt>
                <c:pt idx="8">
                  <c:v>5641</c:v>
                </c:pt>
                <c:pt idx="9">
                  <c:v>4876</c:v>
                </c:pt>
              </c:numCache>
            </c:numRef>
          </c:val>
        </c:ser>
        <c:gapWidth val="75"/>
        <c:overlap val="-25"/>
        <c:axId val="153597824"/>
        <c:axId val="153599360"/>
      </c:barChart>
      <c:lineChart>
        <c:grouping val="standard"/>
        <c:ser>
          <c:idx val="0"/>
          <c:order val="1"/>
          <c:tx>
            <c:strRef>
              <c:f>Sheet1!$C$1</c:f>
              <c:strCache>
                <c:ptCount val="1"/>
                <c:pt idx="0">
                  <c:v>GDP Growth</c:v>
                </c:pt>
              </c:strCache>
            </c:strRef>
          </c:tx>
          <c:spPr>
            <a:ln w="12700">
              <a:solidFill>
                <a:srgbClr val="000080"/>
              </a:solidFill>
              <a:prstDash val="solid"/>
            </a:ln>
          </c:spPr>
          <c:marker>
            <c:symbol val="diamond"/>
            <c:size val="4"/>
            <c:spPr>
              <a:solidFill>
                <a:srgbClr val="FF0000"/>
              </a:solidFill>
              <a:ln>
                <a:solidFill>
                  <a:srgbClr val="000080"/>
                </a:solidFill>
                <a:prstDash val="solid"/>
              </a:ln>
            </c:spPr>
          </c:marker>
          <c:dLbls>
            <c:txPr>
              <a:bodyPr/>
              <a:lstStyle/>
              <a:p>
                <a:pPr>
                  <a:defRPr sz="1200" baseline="0"/>
                </a:pPr>
                <a:endParaRPr lang="en-US"/>
              </a:p>
            </c:txPr>
            <c:showVal val="1"/>
          </c:dLbls>
          <c:cat>
            <c:strRef>
              <c:f>Sheet1!$A$6:$A$6</c:f>
              <c:strCache>
                <c:ptCount val="1"/>
                <c:pt idx="0">
                  <c:v>07-08</c:v>
                </c:pt>
              </c:strCache>
            </c:strRef>
          </c:cat>
          <c:val>
            <c:numRef>
              <c:f>Sheet1!$C$2:$C$12</c:f>
              <c:numCache>
                <c:formatCode>0.0%</c:formatCode>
                <c:ptCount val="11"/>
                <c:pt idx="0">
                  <c:v>3.6999999999999998E-2</c:v>
                </c:pt>
                <c:pt idx="1">
                  <c:v>3.0000000000000002E-2</c:v>
                </c:pt>
                <c:pt idx="2">
                  <c:v>3.1000000000000052E-2</c:v>
                </c:pt>
                <c:pt idx="3">
                  <c:v>1.7000000000000001E-2</c:v>
                </c:pt>
                <c:pt idx="4">
                  <c:v>3.6999999999999998E-2</c:v>
                </c:pt>
                <c:pt idx="5">
                  <c:v>6.8000000000000019E-2</c:v>
                </c:pt>
                <c:pt idx="6">
                  <c:v>5.8000000000000003E-2</c:v>
                </c:pt>
                <c:pt idx="7">
                  <c:v>9.0000000000000024E-2</c:v>
                </c:pt>
                <c:pt idx="8">
                  <c:v>7.5000000000000011E-2</c:v>
                </c:pt>
                <c:pt idx="9">
                  <c:v>4.7000000000000014E-2</c:v>
                </c:pt>
              </c:numCache>
            </c:numRef>
          </c:val>
          <c:smooth val="1"/>
        </c:ser>
        <c:marker val="1"/>
        <c:axId val="153605248"/>
        <c:axId val="153606784"/>
      </c:lineChart>
      <c:catAx>
        <c:axId val="153597824"/>
        <c:scaling>
          <c:orientation val="minMax"/>
        </c:scaling>
        <c:axPos val="b"/>
        <c:numFmt formatCode="@" sourceLinked="1"/>
        <c:majorTickMark val="none"/>
        <c:tickLblPos val="nextTo"/>
        <c:txPr>
          <a:bodyPr rot="0" vert="horz"/>
          <a:lstStyle/>
          <a:p>
            <a:pPr>
              <a:defRPr sz="1200" baseline="0"/>
            </a:pPr>
            <a:endParaRPr lang="en-US"/>
          </a:p>
        </c:txPr>
        <c:crossAx val="153599360"/>
        <c:crosses val="autoZero"/>
        <c:lblAlgn val="ctr"/>
        <c:lblOffset val="100"/>
        <c:tickLblSkip val="1"/>
        <c:tickMarkSkip val="1"/>
      </c:catAx>
      <c:valAx>
        <c:axId val="153599360"/>
        <c:scaling>
          <c:orientation val="minMax"/>
        </c:scaling>
        <c:axPos val="l"/>
        <c:majorGridlines/>
        <c:numFmt formatCode="#,##0" sourceLinked="0"/>
        <c:majorTickMark val="none"/>
        <c:tickLblPos val="nextTo"/>
        <c:txPr>
          <a:bodyPr rot="0" vert="horz"/>
          <a:lstStyle/>
          <a:p>
            <a:pPr>
              <a:defRPr sz="1200" b="1" baseline="0">
                <a:solidFill>
                  <a:schemeClr val="accent1"/>
                </a:solidFill>
              </a:defRPr>
            </a:pPr>
            <a:endParaRPr lang="en-US"/>
          </a:p>
        </c:txPr>
        <c:crossAx val="153597824"/>
        <c:crosses val="autoZero"/>
        <c:crossBetween val="between"/>
      </c:valAx>
      <c:catAx>
        <c:axId val="153605248"/>
        <c:scaling>
          <c:orientation val="minMax"/>
        </c:scaling>
        <c:delete val="1"/>
        <c:axPos val="b"/>
        <c:tickLblPos val="none"/>
        <c:crossAx val="153606784"/>
        <c:crosses val="autoZero"/>
        <c:lblAlgn val="ctr"/>
        <c:lblOffset val="100"/>
      </c:catAx>
      <c:valAx>
        <c:axId val="153606784"/>
        <c:scaling>
          <c:orientation val="minMax"/>
        </c:scaling>
        <c:axPos val="r"/>
        <c:numFmt formatCode="0.0%" sourceLinked="1"/>
        <c:majorTickMark val="cross"/>
        <c:tickLblPos val="nextTo"/>
        <c:spPr>
          <a:ln w="3175">
            <a:solidFill>
              <a:srgbClr val="000000"/>
            </a:solidFill>
            <a:prstDash val="solid"/>
          </a:ln>
        </c:spPr>
        <c:txPr>
          <a:bodyPr rot="0" vert="horz"/>
          <a:lstStyle/>
          <a:p>
            <a:pPr>
              <a:defRPr sz="1200" baseline="0">
                <a:solidFill>
                  <a:schemeClr val="accent1"/>
                </a:solidFill>
              </a:defRPr>
            </a:pPr>
            <a:endParaRPr lang="en-US"/>
          </a:p>
        </c:txPr>
        <c:crossAx val="153605248"/>
        <c:crosses val="max"/>
        <c:crossBetween val="between"/>
      </c:valAx>
      <c:spPr>
        <a:solidFill>
          <a:srgbClr val="FFFFFF"/>
        </a:solidFill>
        <a:ln w="12700">
          <a:solidFill>
            <a:srgbClr val="FFFFFF"/>
          </a:solidFill>
          <a:prstDash val="solid"/>
        </a:ln>
      </c:spPr>
    </c:plotArea>
    <c:legend>
      <c:legendPos val="b"/>
      <c:layout/>
      <c:spPr>
        <a:solidFill>
          <a:srgbClr val="FFFFFF"/>
        </a:solidFill>
        <a:ln w="3175">
          <a:solidFill>
            <a:srgbClr val="000000"/>
          </a:solidFill>
          <a:prstDash val="solid"/>
        </a:ln>
      </c:spPr>
      <c:txPr>
        <a:bodyPr/>
        <a:lstStyle/>
        <a:p>
          <a:pPr>
            <a:defRPr sz="1200" baseline="0"/>
          </a:pPr>
          <a:endParaRPr lang="en-US"/>
        </a:p>
      </c:txPr>
    </c:legend>
    <c:plotVisOnly val="1"/>
    <c:dispBlanksAs val="gap"/>
  </c:chart>
  <c:spPr>
    <a:noFill/>
    <a:ln w="9525" cap="flat" cmpd="sng" algn="ctr">
      <a:noFill/>
      <a:prstDash val="solid"/>
      <a:miter lim="800000"/>
      <a:headEnd type="none" w="med" len="med"/>
      <a:tailEnd type="none" w="med" len="med"/>
    </a:ln>
  </c:spPr>
  <c:txPr>
    <a:bodyPr/>
    <a:lstStyle/>
    <a:p>
      <a:pPr>
        <a:defRPr sz="700" b="0" i="0" u="none" strike="noStrike" baseline="0">
          <a:solidFill>
            <a:srgbClr val="000000"/>
          </a:solidFill>
          <a:latin typeface="Arial" pitchFamily="34" charset="0"/>
          <a:ea typeface="Univers 45 Light"/>
          <a:cs typeface="Univers 45 Light"/>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400"/>
            </a:pPr>
            <a:r>
              <a:rPr lang="en-US" sz="1400"/>
              <a:t>Overall Deficit</a:t>
            </a:r>
          </a:p>
        </c:rich>
      </c:tx>
      <c:layout>
        <c:manualLayout>
          <c:xMode val="edge"/>
          <c:yMode val="edge"/>
          <c:x val="0.37045224904768748"/>
          <c:y val="3.7313432835820892E-2"/>
        </c:manualLayout>
      </c:layout>
      <c:spPr>
        <a:noFill/>
        <a:ln w="25400">
          <a:noFill/>
        </a:ln>
      </c:spPr>
    </c:title>
    <c:plotArea>
      <c:layout>
        <c:manualLayout>
          <c:layoutTarget val="inner"/>
          <c:xMode val="edge"/>
          <c:yMode val="edge"/>
          <c:x val="0.13617507271050483"/>
          <c:y val="0.21221772512080891"/>
          <c:w val="0.76909832052865379"/>
          <c:h val="0.53975454002829082"/>
        </c:manualLayout>
      </c:layout>
      <c:barChart>
        <c:barDir val="col"/>
        <c:grouping val="clustered"/>
        <c:ser>
          <c:idx val="1"/>
          <c:order val="0"/>
          <c:tx>
            <c:strRef>
              <c:f>Sheet1!$B$1</c:f>
              <c:strCache>
                <c:ptCount val="1"/>
                <c:pt idx="0">
                  <c:v>GDP(mp)</c:v>
                </c:pt>
              </c:strCache>
            </c:strRef>
          </c:tx>
          <c:spPr>
            <a:solidFill>
              <a:srgbClr val="008000"/>
            </a:solidFill>
            <a:ln w="12700">
              <a:solidFill>
                <a:srgbClr val="000000"/>
              </a:solidFill>
              <a:prstDash val="solid"/>
            </a:ln>
          </c:spPr>
          <c:dLbls>
            <c:delete val="1"/>
          </c:dLbls>
          <c:cat>
            <c:strRef>
              <c:f>Sheet1!$A$2:$A$11</c:f>
              <c:strCache>
                <c:ptCount val="10"/>
                <c:pt idx="0">
                  <c:v>11-12</c:v>
                </c:pt>
                <c:pt idx="1">
                  <c:v>10-11</c:v>
                </c:pt>
                <c:pt idx="2">
                  <c:v>09-10</c:v>
                </c:pt>
                <c:pt idx="3">
                  <c:v>08-09</c:v>
                </c:pt>
                <c:pt idx="4">
                  <c:v>07-08</c:v>
                </c:pt>
                <c:pt idx="5">
                  <c:v>06-07</c:v>
                </c:pt>
                <c:pt idx="6">
                  <c:v>05-06</c:v>
                </c:pt>
                <c:pt idx="7">
                  <c:v>04-05</c:v>
                </c:pt>
                <c:pt idx="8">
                  <c:v>03-04</c:v>
                </c:pt>
                <c:pt idx="9">
                  <c:v>02-03</c:v>
                </c:pt>
              </c:strCache>
            </c:strRef>
          </c:cat>
          <c:val>
            <c:numRef>
              <c:f>Sheet1!$B$2:$B$11</c:f>
              <c:numCache>
                <c:formatCode>_(* #,##0_);_(* \(#,##0\);_(* "-"_);_(@_)</c:formatCode>
                <c:ptCount val="10"/>
                <c:pt idx="0">
                  <c:v>20654</c:v>
                </c:pt>
                <c:pt idx="1">
                  <c:v>18033</c:v>
                </c:pt>
                <c:pt idx="2">
                  <c:v>14804</c:v>
                </c:pt>
                <c:pt idx="3">
                  <c:v>12724</c:v>
                </c:pt>
                <c:pt idx="4">
                  <c:v>10243</c:v>
                </c:pt>
                <c:pt idx="5">
                  <c:v>8673</c:v>
                </c:pt>
                <c:pt idx="6">
                  <c:v>7623</c:v>
                </c:pt>
                <c:pt idx="7">
                  <c:v>6500</c:v>
                </c:pt>
                <c:pt idx="8">
                  <c:v>5641</c:v>
                </c:pt>
                <c:pt idx="9">
                  <c:v>4876</c:v>
                </c:pt>
              </c:numCache>
            </c:numRef>
          </c:val>
        </c:ser>
        <c:dLbls>
          <c:showVal val="1"/>
        </c:dLbls>
        <c:axId val="154329472"/>
        <c:axId val="154331008"/>
      </c:barChart>
      <c:lineChart>
        <c:grouping val="standard"/>
        <c:ser>
          <c:idx val="0"/>
          <c:order val="1"/>
          <c:tx>
            <c:strRef>
              <c:f>Sheet1!$C$1</c:f>
              <c:strCache>
                <c:ptCount val="1"/>
                <c:pt idx="0">
                  <c:v>Overall Deficit</c:v>
                </c:pt>
              </c:strCache>
            </c:strRef>
          </c:tx>
          <c:spPr>
            <a:ln w="12700">
              <a:solidFill>
                <a:srgbClr val="000080"/>
              </a:solidFill>
              <a:prstDash val="solid"/>
            </a:ln>
          </c:spPr>
          <c:marker>
            <c:symbol val="diamond"/>
            <c:size val="4"/>
            <c:spPr>
              <a:solidFill>
                <a:srgbClr val="FF0000"/>
              </a:solidFill>
              <a:ln>
                <a:solidFill>
                  <a:srgbClr val="000080"/>
                </a:solidFill>
                <a:prstDash val="solid"/>
              </a:ln>
            </c:spPr>
          </c:marker>
          <c:dLbls>
            <c:dLbl>
              <c:idx val="9"/>
              <c:layout>
                <c:manualLayout>
                  <c:x val="-1.6016016016016019E-2"/>
                  <c:y val="-4.1536863966770497E-2"/>
                </c:manualLayout>
              </c:layout>
              <c:showVal val="1"/>
            </c:dLbl>
            <c:spPr>
              <a:noFill/>
              <a:ln w="25400">
                <a:noFill/>
              </a:ln>
            </c:spPr>
            <c:txPr>
              <a:bodyPr/>
              <a:lstStyle/>
              <a:p>
                <a:pPr>
                  <a:defRPr sz="1200"/>
                </a:pPr>
                <a:endParaRPr lang="en-US"/>
              </a:p>
            </c:txPr>
            <c:showVal val="1"/>
          </c:dLbls>
          <c:cat>
            <c:strRef>
              <c:f>Sheet1!$A$6:$A$6</c:f>
              <c:strCache>
                <c:ptCount val="1"/>
                <c:pt idx="0">
                  <c:v>07-08</c:v>
                </c:pt>
              </c:strCache>
            </c:strRef>
          </c:cat>
          <c:val>
            <c:numRef>
              <c:f>Sheet1!$C$2:$C$12</c:f>
              <c:numCache>
                <c:formatCode>0.0%</c:formatCode>
                <c:ptCount val="11"/>
                <c:pt idx="0">
                  <c:v>7.3999999999999996E-2</c:v>
                </c:pt>
                <c:pt idx="1">
                  <c:v>5.9000000000000198E-2</c:v>
                </c:pt>
                <c:pt idx="2">
                  <c:v>6.3E-2</c:v>
                </c:pt>
                <c:pt idx="3">
                  <c:v>5.3000000000000012E-2</c:v>
                </c:pt>
                <c:pt idx="4">
                  <c:v>7.5000000000000011E-2</c:v>
                </c:pt>
                <c:pt idx="5">
                  <c:v>4.5000000000000012E-2</c:v>
                </c:pt>
                <c:pt idx="6">
                  <c:v>4.3000000000000003E-2</c:v>
                </c:pt>
                <c:pt idx="7">
                  <c:v>3.2000000000000042E-2</c:v>
                </c:pt>
                <c:pt idx="8">
                  <c:v>2.4E-2</c:v>
                </c:pt>
                <c:pt idx="9">
                  <c:v>3.7000000000000012E-2</c:v>
                </c:pt>
              </c:numCache>
            </c:numRef>
          </c:val>
          <c:smooth val="1"/>
        </c:ser>
        <c:dLbls>
          <c:showVal val="1"/>
        </c:dLbls>
        <c:marker val="1"/>
        <c:axId val="154411008"/>
        <c:axId val="154412544"/>
      </c:lineChart>
      <c:catAx>
        <c:axId val="154329472"/>
        <c:scaling>
          <c:orientation val="minMax"/>
        </c:scaling>
        <c:axPos val="b"/>
        <c:numFmt formatCode="@" sourceLinked="1"/>
        <c:majorTickMark val="cross"/>
        <c:tickLblPos val="nextTo"/>
        <c:spPr>
          <a:ln w="9525">
            <a:noFill/>
          </a:ln>
        </c:spPr>
        <c:txPr>
          <a:bodyPr rot="0" vert="horz"/>
          <a:lstStyle/>
          <a:p>
            <a:pPr>
              <a:defRPr sz="1200" baseline="0"/>
            </a:pPr>
            <a:endParaRPr lang="en-US"/>
          </a:p>
        </c:txPr>
        <c:crossAx val="154331008"/>
        <c:crosses val="autoZero"/>
        <c:lblAlgn val="ctr"/>
        <c:lblOffset val="100"/>
        <c:tickLblSkip val="1"/>
        <c:tickMarkSkip val="1"/>
      </c:catAx>
      <c:valAx>
        <c:axId val="154331008"/>
        <c:scaling>
          <c:orientation val="minMax"/>
        </c:scaling>
        <c:axPos val="l"/>
        <c:title>
          <c:tx>
            <c:rich>
              <a:bodyPr/>
              <a:lstStyle/>
              <a:p>
                <a:pPr>
                  <a:defRPr sz="1200"/>
                </a:pPr>
                <a:r>
                  <a:rPr lang="en-US" sz="1200"/>
                  <a:t>Rs. Billion</a:t>
                </a:r>
              </a:p>
            </c:rich>
          </c:tx>
          <c:layout>
            <c:manualLayout>
              <c:xMode val="edge"/>
              <c:yMode val="edge"/>
              <c:x val="0"/>
              <c:y val="0.40049751243781095"/>
            </c:manualLayout>
          </c:layout>
          <c:spPr>
            <a:noFill/>
            <a:ln w="25400">
              <a:noFill/>
            </a:ln>
          </c:spPr>
        </c:title>
        <c:numFmt formatCode="#,##0" sourceLinked="0"/>
        <c:majorTickMark val="cross"/>
        <c:tickLblPos val="nextTo"/>
        <c:spPr>
          <a:ln w="3175">
            <a:solidFill>
              <a:srgbClr val="000000"/>
            </a:solidFill>
            <a:prstDash val="solid"/>
          </a:ln>
        </c:spPr>
        <c:txPr>
          <a:bodyPr rot="0" vert="horz"/>
          <a:lstStyle/>
          <a:p>
            <a:pPr>
              <a:defRPr sz="1200"/>
            </a:pPr>
            <a:endParaRPr lang="en-US"/>
          </a:p>
        </c:txPr>
        <c:crossAx val="154329472"/>
        <c:crosses val="autoZero"/>
        <c:crossBetween val="between"/>
      </c:valAx>
      <c:catAx>
        <c:axId val="154411008"/>
        <c:scaling>
          <c:orientation val="minMax"/>
        </c:scaling>
        <c:delete val="1"/>
        <c:axPos val="b"/>
        <c:tickLblPos val="none"/>
        <c:crossAx val="154412544"/>
        <c:crosses val="autoZero"/>
        <c:lblAlgn val="ctr"/>
        <c:lblOffset val="100"/>
      </c:catAx>
      <c:valAx>
        <c:axId val="154412544"/>
        <c:scaling>
          <c:orientation val="minMax"/>
        </c:scaling>
        <c:axPos val="r"/>
        <c:numFmt formatCode="0.0%" sourceLinked="1"/>
        <c:majorTickMark val="cross"/>
        <c:tickLblPos val="nextTo"/>
        <c:spPr>
          <a:ln w="3175">
            <a:solidFill>
              <a:srgbClr val="000000"/>
            </a:solidFill>
            <a:prstDash val="solid"/>
          </a:ln>
        </c:spPr>
        <c:txPr>
          <a:bodyPr rot="0" vert="horz"/>
          <a:lstStyle/>
          <a:p>
            <a:pPr>
              <a:defRPr sz="1200"/>
            </a:pPr>
            <a:endParaRPr lang="en-US"/>
          </a:p>
        </c:txPr>
        <c:crossAx val="154411008"/>
        <c:crosses val="max"/>
        <c:crossBetween val="between"/>
      </c:valAx>
      <c:spPr>
        <a:solidFill>
          <a:srgbClr val="FFFFFF"/>
        </a:solidFill>
        <a:ln w="12700">
          <a:solidFill>
            <a:srgbClr val="FFFFFF"/>
          </a:solidFill>
          <a:prstDash val="solid"/>
        </a:ln>
      </c:spPr>
    </c:plotArea>
    <c:legend>
      <c:legendPos val="b"/>
      <c:layout>
        <c:manualLayout>
          <c:xMode val="edge"/>
          <c:yMode val="edge"/>
          <c:x val="0.25485170209579661"/>
          <c:y val="0.86349024128993224"/>
          <c:w val="0.53267141156905484"/>
          <c:h val="0.10210644230218971"/>
        </c:manualLayout>
      </c:layout>
      <c:spPr>
        <a:solidFill>
          <a:srgbClr val="FFFFFF"/>
        </a:solidFill>
        <a:ln w="3175">
          <a:solidFill>
            <a:srgbClr val="000000"/>
          </a:solidFill>
          <a:prstDash val="solid"/>
        </a:ln>
      </c:spPr>
      <c:txPr>
        <a:bodyPr/>
        <a:lstStyle/>
        <a:p>
          <a:pPr>
            <a:defRPr sz="1200"/>
          </a:pPr>
          <a:endParaRPr lang="en-US"/>
        </a:p>
      </c:txPr>
    </c:legend>
    <c:plotVisOnly val="1"/>
    <c:dispBlanksAs val="gap"/>
  </c:chart>
  <c:spPr>
    <a:noFill/>
    <a:ln w="9525" cap="flat" cmpd="sng" algn="ctr">
      <a:noFill/>
      <a:prstDash val="solid"/>
      <a:miter lim="800000"/>
      <a:headEnd type="none" w="med" len="med"/>
      <a:tailEnd type="none" w="med" len="med"/>
    </a:ln>
  </c:spPr>
  <c:txPr>
    <a:bodyPr/>
    <a:lstStyle/>
    <a:p>
      <a:pPr>
        <a:defRPr sz="800" b="0" i="0" u="none" strike="noStrike" baseline="0">
          <a:solidFill>
            <a:srgbClr val="000000"/>
          </a:solidFill>
          <a:latin typeface="Arial" pitchFamily="34" charset="0"/>
          <a:ea typeface="Univers 45 Light"/>
          <a:cs typeface="Univers 45 Light"/>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Public Debt (in Rs. billion)</a:t>
            </a:r>
          </a:p>
        </c:rich>
      </c:tx>
      <c:layout/>
      <c:spPr>
        <a:noFill/>
        <a:ln w="25400">
          <a:noFill/>
        </a:ln>
      </c:spPr>
    </c:title>
    <c:plotArea>
      <c:layout/>
      <c:barChart>
        <c:barDir val="col"/>
        <c:grouping val="clustered"/>
        <c:ser>
          <c:idx val="1"/>
          <c:order val="0"/>
          <c:tx>
            <c:strRef>
              <c:f>Sheet1!$B$1</c:f>
              <c:strCache>
                <c:ptCount val="1"/>
                <c:pt idx="0">
                  <c:v>Public Debt</c:v>
                </c:pt>
              </c:strCache>
            </c:strRef>
          </c:tx>
          <c:spPr>
            <a:solidFill>
              <a:schemeClr val="accent2"/>
            </a:solidFill>
            <a:ln w="12700">
              <a:solidFill>
                <a:srgbClr val="000000"/>
              </a:solidFill>
              <a:prstDash val="solid"/>
            </a:ln>
          </c:spPr>
          <c:cat>
            <c:strRef>
              <c:f>Sheet1!$A$2:$A$11</c:f>
              <c:strCache>
                <c:ptCount val="9"/>
                <c:pt idx="0">
                  <c:v>11-12</c:v>
                </c:pt>
                <c:pt idx="1">
                  <c:v>10-11</c:v>
                </c:pt>
                <c:pt idx="2">
                  <c:v>09-10</c:v>
                </c:pt>
                <c:pt idx="3">
                  <c:v>08-09</c:v>
                </c:pt>
                <c:pt idx="4">
                  <c:v>07-08</c:v>
                </c:pt>
                <c:pt idx="5">
                  <c:v>04-05</c:v>
                </c:pt>
                <c:pt idx="6">
                  <c:v>99-00</c:v>
                </c:pt>
                <c:pt idx="7">
                  <c:v>94-95</c:v>
                </c:pt>
                <c:pt idx="8">
                  <c:v>89-90</c:v>
                </c:pt>
              </c:strCache>
            </c:strRef>
          </c:cat>
          <c:val>
            <c:numRef>
              <c:f>Sheet1!$B$2:$B$10</c:f>
              <c:numCache>
                <c:formatCode>_(* #,##0_);_(* \(#,##0\);_(* "-"_);_(@_)</c:formatCode>
                <c:ptCount val="9"/>
                <c:pt idx="0">
                  <c:v>12024</c:v>
                </c:pt>
                <c:pt idx="1">
                  <c:v>10709</c:v>
                </c:pt>
                <c:pt idx="2">
                  <c:v>8938</c:v>
                </c:pt>
                <c:pt idx="3">
                  <c:v>7595</c:v>
                </c:pt>
                <c:pt idx="4">
                  <c:v>6055</c:v>
                </c:pt>
                <c:pt idx="5">
                  <c:v>4091</c:v>
                </c:pt>
                <c:pt idx="6">
                  <c:v>3018</c:v>
                </c:pt>
                <c:pt idx="7">
                  <c:v>1652</c:v>
                </c:pt>
                <c:pt idx="8">
                  <c:v>801</c:v>
                </c:pt>
              </c:numCache>
            </c:numRef>
          </c:val>
        </c:ser>
        <c:gapWidth val="75"/>
        <c:overlap val="-25"/>
        <c:axId val="154848256"/>
        <c:axId val="154874624"/>
      </c:barChart>
      <c:lineChart>
        <c:grouping val="standard"/>
        <c:ser>
          <c:idx val="0"/>
          <c:order val="1"/>
          <c:tx>
            <c:strRef>
              <c:f>Sheet1!$D$1</c:f>
              <c:strCache>
                <c:ptCount val="1"/>
                <c:pt idx="0">
                  <c:v>Public Debt (% of GDP)</c:v>
                </c:pt>
              </c:strCache>
            </c:strRef>
          </c:tx>
          <c:spPr>
            <a:ln w="12700">
              <a:solidFill>
                <a:srgbClr val="000080"/>
              </a:solidFill>
              <a:prstDash val="solid"/>
            </a:ln>
          </c:spPr>
          <c:marker>
            <c:symbol val="diamond"/>
            <c:size val="4"/>
            <c:spPr>
              <a:solidFill>
                <a:srgbClr val="FF0000"/>
              </a:solidFill>
              <a:ln>
                <a:solidFill>
                  <a:srgbClr val="000080"/>
                </a:solidFill>
                <a:prstDash val="solid"/>
              </a:ln>
            </c:spPr>
          </c:marker>
          <c:dLbls>
            <c:showVal val="1"/>
          </c:dLbls>
          <c:cat>
            <c:strRef>
              <c:f>Sheet1!$A$6:$A$6</c:f>
              <c:strCache>
                <c:ptCount val="1"/>
                <c:pt idx="0">
                  <c:v>07-08</c:v>
                </c:pt>
              </c:strCache>
            </c:strRef>
          </c:cat>
          <c:val>
            <c:numRef>
              <c:f>Sheet1!$D$2:$D$10</c:f>
              <c:numCache>
                <c:formatCode>0.0%</c:formatCode>
                <c:ptCount val="9"/>
                <c:pt idx="0">
                  <c:v>0.58199999999999996</c:v>
                </c:pt>
                <c:pt idx="1">
                  <c:v>0.59399999999999997</c:v>
                </c:pt>
                <c:pt idx="2">
                  <c:v>0.60200000000000065</c:v>
                </c:pt>
                <c:pt idx="3">
                  <c:v>0.59699999999999998</c:v>
                </c:pt>
                <c:pt idx="4">
                  <c:v>0.59099999999999997</c:v>
                </c:pt>
                <c:pt idx="5">
                  <c:v>0.62900000000000178</c:v>
                </c:pt>
                <c:pt idx="6">
                  <c:v>0.78900000000000003</c:v>
                </c:pt>
                <c:pt idx="7">
                  <c:v>0.89100000000000001</c:v>
                </c:pt>
                <c:pt idx="8">
                  <c:v>0.91700000000000004</c:v>
                </c:pt>
              </c:numCache>
            </c:numRef>
          </c:val>
          <c:smooth val="1"/>
        </c:ser>
        <c:ser>
          <c:idx val="3"/>
          <c:order val="2"/>
          <c:tx>
            <c:strRef>
              <c:f>Sheet1!$E$1</c:f>
              <c:strCache>
                <c:ptCount val="1"/>
                <c:pt idx="0">
                  <c:v>Domestic % of GDP</c:v>
                </c:pt>
              </c:strCache>
            </c:strRef>
          </c:tx>
          <c:dLbls>
            <c:showVal val="1"/>
          </c:dLbls>
          <c:val>
            <c:numRef>
              <c:f>Sheet1!$E$2:$E$10</c:f>
              <c:numCache>
                <c:formatCode>0.0%</c:formatCode>
                <c:ptCount val="9"/>
                <c:pt idx="0">
                  <c:v>0.34900000000000031</c:v>
                </c:pt>
                <c:pt idx="1">
                  <c:v>0.33400000000000102</c:v>
                </c:pt>
                <c:pt idx="2">
                  <c:v>0.31400000000000078</c:v>
                </c:pt>
                <c:pt idx="3">
                  <c:v>0.30300000000000032</c:v>
                </c:pt>
                <c:pt idx="4">
                  <c:v>0.32000000000000089</c:v>
                </c:pt>
                <c:pt idx="5">
                  <c:v>0.33500000000000102</c:v>
                </c:pt>
                <c:pt idx="6">
                  <c:v>0.41200000000000031</c:v>
                </c:pt>
                <c:pt idx="7">
                  <c:v>0.42300000000000032</c:v>
                </c:pt>
                <c:pt idx="8">
                  <c:v>0.42800000000000032</c:v>
                </c:pt>
              </c:numCache>
            </c:numRef>
          </c:val>
        </c:ser>
        <c:ser>
          <c:idx val="4"/>
          <c:order val="3"/>
          <c:tx>
            <c:strRef>
              <c:f>Sheet1!$F$1</c:f>
              <c:strCache>
                <c:ptCount val="1"/>
                <c:pt idx="0">
                  <c:v>Foreign currency - % of GDP</c:v>
                </c:pt>
              </c:strCache>
            </c:strRef>
          </c:tx>
          <c:dLbls>
            <c:showVal val="1"/>
          </c:dLbls>
          <c:val>
            <c:numRef>
              <c:f>Sheet1!$F$2:$F$10</c:f>
              <c:numCache>
                <c:formatCode>0.0%</c:formatCode>
                <c:ptCount val="9"/>
                <c:pt idx="0">
                  <c:v>0.23300000000000001</c:v>
                </c:pt>
                <c:pt idx="1">
                  <c:v>0.26</c:v>
                </c:pt>
                <c:pt idx="2">
                  <c:v>0.28900000000000031</c:v>
                </c:pt>
                <c:pt idx="3">
                  <c:v>0.29400000000000032</c:v>
                </c:pt>
                <c:pt idx="4">
                  <c:v>0.27100000000000002</c:v>
                </c:pt>
                <c:pt idx="5">
                  <c:v>0.29400000000000032</c:v>
                </c:pt>
                <c:pt idx="6">
                  <c:v>0.37700000000000078</c:v>
                </c:pt>
                <c:pt idx="7">
                  <c:v>0.46800000000000008</c:v>
                </c:pt>
                <c:pt idx="8">
                  <c:v>0.48900000000000032</c:v>
                </c:pt>
              </c:numCache>
            </c:numRef>
          </c:val>
        </c:ser>
        <c:marker val="1"/>
        <c:axId val="154876160"/>
        <c:axId val="154882048"/>
      </c:lineChart>
      <c:catAx>
        <c:axId val="154848256"/>
        <c:scaling>
          <c:orientation val="minMax"/>
        </c:scaling>
        <c:axPos val="b"/>
        <c:numFmt formatCode="@" sourceLinked="1"/>
        <c:majorTickMark val="none"/>
        <c:tickLblPos val="nextTo"/>
        <c:txPr>
          <a:bodyPr rot="0" vert="horz"/>
          <a:lstStyle/>
          <a:p>
            <a:pPr>
              <a:defRPr/>
            </a:pPr>
            <a:endParaRPr lang="en-US"/>
          </a:p>
        </c:txPr>
        <c:crossAx val="154874624"/>
        <c:crosses val="autoZero"/>
        <c:lblAlgn val="ctr"/>
        <c:lblOffset val="100"/>
        <c:tickLblSkip val="1"/>
        <c:tickMarkSkip val="1"/>
      </c:catAx>
      <c:valAx>
        <c:axId val="154874624"/>
        <c:scaling>
          <c:orientation val="minMax"/>
        </c:scaling>
        <c:axPos val="l"/>
        <c:majorGridlines/>
        <c:numFmt formatCode="#,##0" sourceLinked="0"/>
        <c:majorTickMark val="none"/>
        <c:tickLblPos val="nextTo"/>
        <c:txPr>
          <a:bodyPr rot="0" vert="horz"/>
          <a:lstStyle/>
          <a:p>
            <a:pPr>
              <a:defRPr/>
            </a:pPr>
            <a:endParaRPr lang="en-US"/>
          </a:p>
        </c:txPr>
        <c:crossAx val="154848256"/>
        <c:crosses val="autoZero"/>
        <c:crossBetween val="between"/>
      </c:valAx>
      <c:catAx>
        <c:axId val="154876160"/>
        <c:scaling>
          <c:orientation val="minMax"/>
        </c:scaling>
        <c:delete val="1"/>
        <c:axPos val="b"/>
        <c:tickLblPos val="none"/>
        <c:crossAx val="154882048"/>
        <c:crosses val="autoZero"/>
        <c:lblAlgn val="ctr"/>
        <c:lblOffset val="100"/>
      </c:catAx>
      <c:valAx>
        <c:axId val="154882048"/>
        <c:scaling>
          <c:orientation val="minMax"/>
        </c:scaling>
        <c:axPos val="r"/>
        <c:numFmt formatCode="0.0%" sourceLinked="1"/>
        <c:majorTickMark val="cross"/>
        <c:tickLblPos val="nextTo"/>
        <c:spPr>
          <a:ln w="3175">
            <a:solidFill>
              <a:srgbClr val="000000"/>
            </a:solidFill>
            <a:prstDash val="solid"/>
          </a:ln>
        </c:spPr>
        <c:txPr>
          <a:bodyPr rot="0" vert="horz"/>
          <a:lstStyle/>
          <a:p>
            <a:pPr>
              <a:defRPr/>
            </a:pPr>
            <a:endParaRPr lang="en-US"/>
          </a:p>
        </c:txPr>
        <c:crossAx val="154876160"/>
        <c:crosses val="max"/>
        <c:crossBetween val="between"/>
      </c:valAx>
      <c:spPr>
        <a:solidFill>
          <a:srgbClr val="FFFFFF"/>
        </a:solidFill>
        <a:ln w="12700">
          <a:solidFill>
            <a:srgbClr val="FFFFFF"/>
          </a:solidFill>
          <a:prstDash val="solid"/>
        </a:ln>
      </c:spPr>
    </c:plotArea>
    <c:legend>
      <c:legendPos val="b"/>
      <c:layout/>
      <c:spPr>
        <a:solidFill>
          <a:srgbClr val="FFFFFF"/>
        </a:solidFill>
        <a:ln w="3175">
          <a:solidFill>
            <a:srgbClr val="000000"/>
          </a:solidFill>
          <a:prstDash val="solid"/>
        </a:ln>
      </c:spPr>
    </c:legend>
    <c:plotVisOnly val="1"/>
    <c:dispBlanksAs val="gap"/>
  </c:chart>
  <c:spPr>
    <a:noFill/>
    <a:ln w="9525" cap="flat" cmpd="sng" algn="ctr">
      <a:noFill/>
      <a:prstDash val="solid"/>
      <a:miter lim="800000"/>
      <a:headEnd type="none" w="med" len="med"/>
      <a:tailEnd type="none" w="med" len="med"/>
    </a:ln>
  </c:spPr>
  <c:txPr>
    <a:bodyPr/>
    <a:lstStyle/>
    <a:p>
      <a:pPr>
        <a:defRPr sz="1200" b="0" i="0" u="none" strike="noStrike" baseline="0">
          <a:solidFill>
            <a:srgbClr val="000000"/>
          </a:solidFill>
          <a:latin typeface="Arial" pitchFamily="34" charset="0"/>
          <a:ea typeface="Univers 45 Light"/>
          <a:cs typeface="Univers 45 Light"/>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a:t>Social Indicators - 1</a:t>
            </a:r>
          </a:p>
        </c:rich>
      </c:tx>
      <c:layout>
        <c:manualLayout>
          <c:xMode val="edge"/>
          <c:yMode val="edge"/>
          <c:x val="0.37045224904768737"/>
          <c:y val="3.7313432835820892E-2"/>
        </c:manualLayout>
      </c:layout>
      <c:spPr>
        <a:noFill/>
        <a:ln w="25400">
          <a:noFill/>
        </a:ln>
      </c:spPr>
    </c:title>
    <c:plotArea>
      <c:layout>
        <c:manualLayout>
          <c:layoutTarget val="inner"/>
          <c:xMode val="edge"/>
          <c:yMode val="edge"/>
          <c:x val="0.13617507271050489"/>
          <c:y val="0.21221772512080891"/>
          <c:w val="0.76909832052865346"/>
          <c:h val="0.53975454002829082"/>
        </c:manualLayout>
      </c:layout>
      <c:barChart>
        <c:barDir val="col"/>
        <c:grouping val="clustered"/>
        <c:ser>
          <c:idx val="1"/>
          <c:order val="0"/>
          <c:tx>
            <c:strRef>
              <c:f>Sheet1!$B$1</c:f>
              <c:strCache>
                <c:ptCount val="1"/>
                <c:pt idx="0">
                  <c:v>Population</c:v>
                </c:pt>
              </c:strCache>
            </c:strRef>
          </c:tx>
          <c:spPr>
            <a:solidFill>
              <a:srgbClr val="7030A0"/>
            </a:solidFill>
            <a:ln w="12700">
              <a:solidFill>
                <a:srgbClr val="000000"/>
              </a:solidFill>
              <a:prstDash val="solid"/>
            </a:ln>
          </c:spPr>
          <c:dLbls>
            <c:delete val="1"/>
          </c:dLbls>
          <c:cat>
            <c:strRef>
              <c:f>Sheet1!$A$2:$A$11</c:f>
              <c:strCache>
                <c:ptCount val="10"/>
                <c:pt idx="0">
                  <c:v>11-12</c:v>
                </c:pt>
                <c:pt idx="1">
                  <c:v>10-11</c:v>
                </c:pt>
                <c:pt idx="2">
                  <c:v>09-10</c:v>
                </c:pt>
                <c:pt idx="3">
                  <c:v>08-09</c:v>
                </c:pt>
                <c:pt idx="4">
                  <c:v>07-08</c:v>
                </c:pt>
                <c:pt idx="5">
                  <c:v>06-07</c:v>
                </c:pt>
                <c:pt idx="6">
                  <c:v>05-06</c:v>
                </c:pt>
                <c:pt idx="7">
                  <c:v>04-05</c:v>
                </c:pt>
                <c:pt idx="8">
                  <c:v>03-04</c:v>
                </c:pt>
                <c:pt idx="9">
                  <c:v>02-03</c:v>
                </c:pt>
              </c:strCache>
            </c:strRef>
          </c:cat>
          <c:val>
            <c:numRef>
              <c:f>Sheet1!$B$2:$B$11</c:f>
              <c:numCache>
                <c:formatCode>_(* #,##0.0_);_(* \(#,##0.0\);_(* "-"_);_(@_)</c:formatCode>
                <c:ptCount val="10"/>
                <c:pt idx="0">
                  <c:v>180.7</c:v>
                </c:pt>
                <c:pt idx="1">
                  <c:v>177.1</c:v>
                </c:pt>
                <c:pt idx="2">
                  <c:v>173.5</c:v>
                </c:pt>
                <c:pt idx="3">
                  <c:v>163.80000000000001</c:v>
                </c:pt>
                <c:pt idx="4">
                  <c:v>161</c:v>
                </c:pt>
                <c:pt idx="5">
                  <c:v>158.19999999999999</c:v>
                </c:pt>
                <c:pt idx="6">
                  <c:v>155.4</c:v>
                </c:pt>
                <c:pt idx="7">
                  <c:v>152.5</c:v>
                </c:pt>
                <c:pt idx="8">
                  <c:v>149.69999999999999</c:v>
                </c:pt>
                <c:pt idx="9">
                  <c:v>146.80000000000001</c:v>
                </c:pt>
              </c:numCache>
            </c:numRef>
          </c:val>
        </c:ser>
        <c:dLbls>
          <c:showVal val="1"/>
        </c:dLbls>
        <c:axId val="114339200"/>
        <c:axId val="114377856"/>
      </c:barChart>
      <c:lineChart>
        <c:grouping val="standard"/>
        <c:ser>
          <c:idx val="0"/>
          <c:order val="1"/>
          <c:tx>
            <c:strRef>
              <c:f>Sheet1!$C$1</c:f>
              <c:strCache>
                <c:ptCount val="1"/>
                <c:pt idx="0">
                  <c:v>Unemployment Rate (%)</c:v>
                </c:pt>
              </c:strCache>
            </c:strRef>
          </c:tx>
          <c:spPr>
            <a:ln w="12700">
              <a:solidFill>
                <a:srgbClr val="000080"/>
              </a:solidFill>
              <a:prstDash val="solid"/>
            </a:ln>
          </c:spPr>
          <c:marker>
            <c:symbol val="diamond"/>
            <c:size val="4"/>
            <c:spPr>
              <a:solidFill>
                <a:srgbClr val="FF0000"/>
              </a:solidFill>
              <a:ln>
                <a:solidFill>
                  <a:srgbClr val="000080"/>
                </a:solidFill>
                <a:prstDash val="solid"/>
              </a:ln>
            </c:spPr>
          </c:marker>
          <c:dLbls>
            <c:dLbl>
              <c:idx val="9"/>
              <c:layout>
                <c:manualLayout>
                  <c:x val="-1.6016016016016019E-2"/>
                  <c:y val="-4.1536863966770497E-2"/>
                </c:manualLayout>
              </c:layout>
              <c:showVal val="1"/>
            </c:dLbl>
            <c:spPr>
              <a:noFill/>
              <a:ln w="25400">
                <a:noFill/>
              </a:ln>
            </c:spPr>
            <c:showVal val="1"/>
          </c:dLbls>
          <c:cat>
            <c:strRef>
              <c:f>Sheet1!$A$6:$A$6</c:f>
              <c:strCache>
                <c:ptCount val="1"/>
                <c:pt idx="0">
                  <c:v>07-08</c:v>
                </c:pt>
              </c:strCache>
            </c:strRef>
          </c:cat>
          <c:val>
            <c:numRef>
              <c:f>Sheet1!$C$2:$C$12</c:f>
              <c:numCache>
                <c:formatCode>0.0%</c:formatCode>
                <c:ptCount val="11"/>
                <c:pt idx="0">
                  <c:v>6.0000000000000032E-2</c:v>
                </c:pt>
                <c:pt idx="1">
                  <c:v>6.0000000000000032E-2</c:v>
                </c:pt>
                <c:pt idx="2">
                  <c:v>5.5000000000000014E-2</c:v>
                </c:pt>
                <c:pt idx="3">
                  <c:v>5.1999999999999998E-2</c:v>
                </c:pt>
                <c:pt idx="4">
                  <c:v>5.1999999999999998E-2</c:v>
                </c:pt>
                <c:pt idx="5">
                  <c:v>6.2000000000000034E-2</c:v>
                </c:pt>
                <c:pt idx="6">
                  <c:v>7.5999999999999998E-2</c:v>
                </c:pt>
                <c:pt idx="7">
                  <c:v>7.6999999999999999E-2</c:v>
                </c:pt>
                <c:pt idx="8">
                  <c:v>8.3000000000000046E-2</c:v>
                </c:pt>
                <c:pt idx="9">
                  <c:v>7.8000000000000014E-2</c:v>
                </c:pt>
              </c:numCache>
            </c:numRef>
          </c:val>
          <c:smooth val="1"/>
        </c:ser>
        <c:dLbls>
          <c:showVal val="1"/>
        </c:dLbls>
        <c:marker val="1"/>
        <c:axId val="114379776"/>
        <c:axId val="114389760"/>
      </c:lineChart>
      <c:catAx>
        <c:axId val="114339200"/>
        <c:scaling>
          <c:orientation val="minMax"/>
        </c:scaling>
        <c:axPos val="b"/>
        <c:numFmt formatCode="@" sourceLinked="1"/>
        <c:majorTickMark val="cross"/>
        <c:tickLblPos val="nextTo"/>
        <c:txPr>
          <a:bodyPr rot="0" vert="horz"/>
          <a:lstStyle/>
          <a:p>
            <a:pPr>
              <a:defRPr/>
            </a:pPr>
            <a:endParaRPr lang="en-US"/>
          </a:p>
        </c:txPr>
        <c:crossAx val="114377856"/>
        <c:crosses val="autoZero"/>
        <c:lblAlgn val="ctr"/>
        <c:lblOffset val="100"/>
        <c:tickLblSkip val="1"/>
        <c:tickMarkSkip val="1"/>
      </c:catAx>
      <c:valAx>
        <c:axId val="114377856"/>
        <c:scaling>
          <c:orientation val="minMax"/>
        </c:scaling>
        <c:axPos val="l"/>
        <c:title>
          <c:tx>
            <c:rich>
              <a:bodyPr/>
              <a:lstStyle/>
              <a:p>
                <a:pPr>
                  <a:defRPr/>
                </a:pPr>
                <a:r>
                  <a:rPr lang="en-US"/>
                  <a:t>Rs. Billion</a:t>
                </a:r>
              </a:p>
            </c:rich>
          </c:tx>
          <c:layout>
            <c:manualLayout>
              <c:xMode val="edge"/>
              <c:yMode val="edge"/>
              <c:x val="0"/>
              <c:y val="0.40049751243781095"/>
            </c:manualLayout>
          </c:layout>
          <c:spPr>
            <a:noFill/>
            <a:ln w="25400">
              <a:noFill/>
            </a:ln>
          </c:spPr>
        </c:title>
        <c:numFmt formatCode="#,##0" sourceLinked="0"/>
        <c:majorTickMark val="cross"/>
        <c:tickLblPos val="nextTo"/>
        <c:spPr>
          <a:ln w="3175">
            <a:solidFill>
              <a:srgbClr val="000000"/>
            </a:solidFill>
            <a:prstDash val="solid"/>
          </a:ln>
        </c:spPr>
        <c:txPr>
          <a:bodyPr rot="0" vert="horz"/>
          <a:lstStyle/>
          <a:p>
            <a:pPr>
              <a:defRPr/>
            </a:pPr>
            <a:endParaRPr lang="en-US"/>
          </a:p>
        </c:txPr>
        <c:crossAx val="114339200"/>
        <c:crosses val="autoZero"/>
        <c:crossBetween val="between"/>
      </c:valAx>
      <c:catAx>
        <c:axId val="114379776"/>
        <c:scaling>
          <c:orientation val="minMax"/>
        </c:scaling>
        <c:delete val="1"/>
        <c:axPos val="b"/>
        <c:tickLblPos val="none"/>
        <c:crossAx val="114389760"/>
        <c:crosses val="autoZero"/>
        <c:lblAlgn val="ctr"/>
        <c:lblOffset val="100"/>
      </c:catAx>
      <c:valAx>
        <c:axId val="114389760"/>
        <c:scaling>
          <c:orientation val="minMax"/>
        </c:scaling>
        <c:axPos val="r"/>
        <c:numFmt formatCode="0.0%" sourceLinked="1"/>
        <c:majorTickMark val="cross"/>
        <c:tickLblPos val="nextTo"/>
        <c:spPr>
          <a:ln w="3175">
            <a:solidFill>
              <a:srgbClr val="000000"/>
            </a:solidFill>
            <a:prstDash val="solid"/>
          </a:ln>
        </c:spPr>
        <c:txPr>
          <a:bodyPr rot="0" vert="horz"/>
          <a:lstStyle/>
          <a:p>
            <a:pPr>
              <a:defRPr/>
            </a:pPr>
            <a:endParaRPr lang="en-US"/>
          </a:p>
        </c:txPr>
        <c:crossAx val="114379776"/>
        <c:crosses val="max"/>
        <c:crossBetween val="between"/>
      </c:valAx>
      <c:spPr>
        <a:solidFill>
          <a:srgbClr val="FFFFFF"/>
        </a:solidFill>
        <a:ln w="12700">
          <a:solidFill>
            <a:srgbClr val="FFFFFF"/>
          </a:solidFill>
          <a:prstDash val="solid"/>
        </a:ln>
      </c:spPr>
    </c:plotArea>
    <c:legend>
      <c:legendPos val="b"/>
      <c:layout>
        <c:manualLayout>
          <c:xMode val="edge"/>
          <c:yMode val="edge"/>
          <c:x val="0.25485170209579661"/>
          <c:y val="0.86349024128993224"/>
          <c:w val="0.53267141156905451"/>
          <c:h val="0.10210644230218965"/>
        </c:manualLayout>
      </c:layout>
      <c:spPr>
        <a:solidFill>
          <a:srgbClr val="FFFFFF"/>
        </a:solidFill>
        <a:ln w="3175">
          <a:solidFill>
            <a:srgbClr val="000000"/>
          </a:solidFill>
          <a:prstDash val="solid"/>
        </a:ln>
      </c:spPr>
    </c:legend>
    <c:plotVisOnly val="1"/>
    <c:dispBlanksAs val="gap"/>
  </c:chart>
  <c:spPr>
    <a:noFill/>
    <a:ln w="9525" cap="flat" cmpd="sng" algn="ctr">
      <a:noFill/>
      <a:prstDash val="solid"/>
      <a:miter lim="800000"/>
      <a:headEnd type="none" w="med" len="med"/>
      <a:tailEnd type="none" w="med" len="med"/>
    </a:ln>
  </c:spPr>
  <c:txPr>
    <a:bodyPr/>
    <a:lstStyle/>
    <a:p>
      <a:pPr>
        <a:defRPr sz="1200" b="0" i="0" u="none" strike="noStrike" baseline="0">
          <a:solidFill>
            <a:srgbClr val="000000"/>
          </a:solidFill>
          <a:latin typeface="Arial" pitchFamily="34" charset="0"/>
          <a:ea typeface="Univers 45 Light"/>
          <a:cs typeface="Univers 45 Light"/>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t>Social Indicators - 2</a:t>
            </a:r>
          </a:p>
        </c:rich>
      </c:tx>
      <c:layout>
        <c:manualLayout>
          <c:xMode val="edge"/>
          <c:yMode val="edge"/>
          <c:x val="0.37045224904768748"/>
          <c:y val="3.7313432835820892E-2"/>
        </c:manualLayout>
      </c:layout>
      <c:spPr>
        <a:noFill/>
        <a:ln w="25400">
          <a:noFill/>
        </a:ln>
      </c:spPr>
    </c:title>
    <c:plotArea>
      <c:layout>
        <c:manualLayout>
          <c:layoutTarget val="inner"/>
          <c:xMode val="edge"/>
          <c:yMode val="edge"/>
          <c:x val="0.13617507271050483"/>
          <c:y val="0.21221772512080891"/>
          <c:w val="0.76909832052865379"/>
          <c:h val="0.53975454002829082"/>
        </c:manualLayout>
      </c:layout>
      <c:barChart>
        <c:barDir val="col"/>
        <c:grouping val="clustered"/>
        <c:ser>
          <c:idx val="1"/>
          <c:order val="0"/>
          <c:tx>
            <c:strRef>
              <c:f>Sheet1!$B$1</c:f>
              <c:strCache>
                <c:ptCount val="1"/>
                <c:pt idx="0">
                  <c:v>GNP Per Capital - US$</c:v>
                </c:pt>
              </c:strCache>
            </c:strRef>
          </c:tx>
          <c:spPr>
            <a:solidFill>
              <a:srgbClr val="002060"/>
            </a:solidFill>
            <a:ln w="12700">
              <a:solidFill>
                <a:srgbClr val="000000"/>
              </a:solidFill>
              <a:prstDash val="solid"/>
            </a:ln>
          </c:spPr>
          <c:dLbls>
            <c:delete val="1"/>
          </c:dLbls>
          <c:cat>
            <c:strRef>
              <c:f>Sheet1!$A$2:$A$11</c:f>
              <c:strCache>
                <c:ptCount val="10"/>
                <c:pt idx="0">
                  <c:v>11-12</c:v>
                </c:pt>
                <c:pt idx="1">
                  <c:v>10-11</c:v>
                </c:pt>
                <c:pt idx="2">
                  <c:v>09-10</c:v>
                </c:pt>
                <c:pt idx="3">
                  <c:v>08-09</c:v>
                </c:pt>
                <c:pt idx="4">
                  <c:v>07-08</c:v>
                </c:pt>
                <c:pt idx="5">
                  <c:v>06-07</c:v>
                </c:pt>
                <c:pt idx="6">
                  <c:v>05-06</c:v>
                </c:pt>
                <c:pt idx="7">
                  <c:v>04-05</c:v>
                </c:pt>
                <c:pt idx="8">
                  <c:v>03-04</c:v>
                </c:pt>
                <c:pt idx="9">
                  <c:v>02-03</c:v>
                </c:pt>
              </c:strCache>
            </c:strRef>
          </c:cat>
          <c:val>
            <c:numRef>
              <c:f>Sheet1!$B$2:$B$11</c:f>
              <c:numCache>
                <c:formatCode>_(* #,##0_);_(* \(#,##0\);_(* "-"_);_(@_)</c:formatCode>
                <c:ptCount val="10"/>
                <c:pt idx="0">
                  <c:v>1372</c:v>
                </c:pt>
                <c:pt idx="1">
                  <c:v>1258</c:v>
                </c:pt>
                <c:pt idx="2">
                  <c:v>1068</c:v>
                </c:pt>
                <c:pt idx="3">
                  <c:v>990</c:v>
                </c:pt>
                <c:pt idx="4">
                  <c:v>1015</c:v>
                </c:pt>
                <c:pt idx="5">
                  <c:v>904</c:v>
                </c:pt>
                <c:pt idx="6">
                  <c:v>823</c:v>
                </c:pt>
                <c:pt idx="7">
                  <c:v>724</c:v>
                </c:pt>
                <c:pt idx="8">
                  <c:v>663</c:v>
                </c:pt>
                <c:pt idx="9">
                  <c:v>582</c:v>
                </c:pt>
              </c:numCache>
            </c:numRef>
          </c:val>
        </c:ser>
        <c:dLbls>
          <c:showVal val="1"/>
        </c:dLbls>
        <c:axId val="114450816"/>
        <c:axId val="114452352"/>
      </c:barChart>
      <c:lineChart>
        <c:grouping val="standard"/>
        <c:ser>
          <c:idx val="0"/>
          <c:order val="1"/>
          <c:tx>
            <c:strRef>
              <c:f>Sheet1!$C$1</c:f>
              <c:strCache>
                <c:ptCount val="1"/>
                <c:pt idx="0">
                  <c:v>Total investment - % of GDP</c:v>
                </c:pt>
              </c:strCache>
            </c:strRef>
          </c:tx>
          <c:spPr>
            <a:ln w="12700">
              <a:solidFill>
                <a:srgbClr val="000080"/>
              </a:solidFill>
              <a:prstDash val="solid"/>
            </a:ln>
          </c:spPr>
          <c:marker>
            <c:symbol val="diamond"/>
            <c:size val="4"/>
            <c:spPr>
              <a:solidFill>
                <a:srgbClr val="FF0000"/>
              </a:solidFill>
              <a:ln>
                <a:solidFill>
                  <a:srgbClr val="000080"/>
                </a:solidFill>
                <a:prstDash val="solid"/>
              </a:ln>
            </c:spPr>
          </c:marker>
          <c:dLbls>
            <c:dLbl>
              <c:idx val="9"/>
              <c:layout>
                <c:manualLayout>
                  <c:x val="-1.6016016016016019E-2"/>
                  <c:y val="-4.1536863966770497E-2"/>
                </c:manualLayout>
              </c:layout>
              <c:showVal val="1"/>
            </c:dLbl>
            <c:spPr>
              <a:noFill/>
              <a:ln w="25400">
                <a:noFill/>
              </a:ln>
            </c:spPr>
            <c:showVal val="1"/>
          </c:dLbls>
          <c:cat>
            <c:strRef>
              <c:f>Sheet1!$A$6:$A$6</c:f>
              <c:strCache>
                <c:ptCount val="1"/>
                <c:pt idx="0">
                  <c:v>07-08</c:v>
                </c:pt>
              </c:strCache>
            </c:strRef>
          </c:cat>
          <c:val>
            <c:numRef>
              <c:f>Sheet1!$C$2:$C$12</c:f>
              <c:numCache>
                <c:formatCode>0.0%</c:formatCode>
                <c:ptCount val="11"/>
                <c:pt idx="0">
                  <c:v>0.125</c:v>
                </c:pt>
                <c:pt idx="1">
                  <c:v>0.13100000000000001</c:v>
                </c:pt>
                <c:pt idx="2">
                  <c:v>0.15400000000000039</c:v>
                </c:pt>
                <c:pt idx="3">
                  <c:v>0.18200000000000024</c:v>
                </c:pt>
                <c:pt idx="4">
                  <c:v>0.221</c:v>
                </c:pt>
                <c:pt idx="5">
                  <c:v>0.22500000000000001</c:v>
                </c:pt>
                <c:pt idx="6">
                  <c:v>0.221</c:v>
                </c:pt>
                <c:pt idx="7">
                  <c:v>0.191</c:v>
                </c:pt>
                <c:pt idx="8">
                  <c:v>0.16600000000000001</c:v>
                </c:pt>
                <c:pt idx="9">
                  <c:v>0.16900000000000001</c:v>
                </c:pt>
              </c:numCache>
            </c:numRef>
          </c:val>
          <c:smooth val="1"/>
        </c:ser>
        <c:ser>
          <c:idx val="2"/>
          <c:order val="2"/>
          <c:tx>
            <c:strRef>
              <c:f>Sheet1!$D$1</c:f>
              <c:strCache>
                <c:ptCount val="1"/>
                <c:pt idx="0">
                  <c:v>National Savings - % of GDP</c:v>
                </c:pt>
              </c:strCache>
            </c:strRef>
          </c:tx>
          <c:val>
            <c:numRef>
              <c:f>Sheet1!$D$2:$D$11</c:f>
              <c:numCache>
                <c:formatCode>0.0%</c:formatCode>
                <c:ptCount val="10"/>
                <c:pt idx="0">
                  <c:v>0.10700000000000012</c:v>
                </c:pt>
                <c:pt idx="1">
                  <c:v>0.13200000000000001</c:v>
                </c:pt>
                <c:pt idx="2">
                  <c:v>0.13100000000000001</c:v>
                </c:pt>
                <c:pt idx="3">
                  <c:v>0.125</c:v>
                </c:pt>
                <c:pt idx="4">
                  <c:v>0.13600000000000001</c:v>
                </c:pt>
                <c:pt idx="5">
                  <c:v>0.17400000000000004</c:v>
                </c:pt>
                <c:pt idx="6">
                  <c:v>0.18200000000000024</c:v>
                </c:pt>
                <c:pt idx="7">
                  <c:v>0.17500000000000004</c:v>
                </c:pt>
                <c:pt idx="8">
                  <c:v>0.17900000000000021</c:v>
                </c:pt>
                <c:pt idx="9">
                  <c:v>0.20800000000000021</c:v>
                </c:pt>
              </c:numCache>
            </c:numRef>
          </c:val>
        </c:ser>
        <c:dLbls>
          <c:showVal val="1"/>
        </c:dLbls>
        <c:marker val="1"/>
        <c:axId val="114462720"/>
        <c:axId val="114464256"/>
      </c:lineChart>
      <c:catAx>
        <c:axId val="114450816"/>
        <c:scaling>
          <c:orientation val="minMax"/>
        </c:scaling>
        <c:axPos val="b"/>
        <c:numFmt formatCode="@" sourceLinked="1"/>
        <c:majorTickMark val="cross"/>
        <c:tickLblPos val="nextTo"/>
        <c:txPr>
          <a:bodyPr rot="0" vert="horz"/>
          <a:lstStyle/>
          <a:p>
            <a:pPr>
              <a:defRPr/>
            </a:pPr>
            <a:endParaRPr lang="en-US"/>
          </a:p>
        </c:txPr>
        <c:crossAx val="114452352"/>
        <c:crosses val="autoZero"/>
        <c:lblAlgn val="ctr"/>
        <c:lblOffset val="100"/>
        <c:tickLblSkip val="1"/>
        <c:tickMarkSkip val="1"/>
      </c:catAx>
      <c:valAx>
        <c:axId val="114452352"/>
        <c:scaling>
          <c:orientation val="minMax"/>
        </c:scaling>
        <c:axPos val="l"/>
        <c:title>
          <c:tx>
            <c:rich>
              <a:bodyPr/>
              <a:lstStyle/>
              <a:p>
                <a:pPr>
                  <a:defRPr/>
                </a:pPr>
                <a:r>
                  <a:rPr lang="en-US"/>
                  <a:t>Rs. Billion</a:t>
                </a:r>
              </a:p>
            </c:rich>
          </c:tx>
          <c:layout>
            <c:manualLayout>
              <c:xMode val="edge"/>
              <c:yMode val="edge"/>
              <c:x val="0"/>
              <c:y val="0.40049751243781095"/>
            </c:manualLayout>
          </c:layout>
          <c:spPr>
            <a:noFill/>
            <a:ln w="25400">
              <a:noFill/>
            </a:ln>
          </c:spPr>
        </c:title>
        <c:numFmt formatCode="#,##0" sourceLinked="0"/>
        <c:majorTickMark val="cross"/>
        <c:tickLblPos val="nextTo"/>
        <c:spPr>
          <a:ln w="3175">
            <a:solidFill>
              <a:srgbClr val="000000"/>
            </a:solidFill>
            <a:prstDash val="solid"/>
          </a:ln>
        </c:spPr>
        <c:txPr>
          <a:bodyPr rot="0" vert="horz"/>
          <a:lstStyle/>
          <a:p>
            <a:pPr>
              <a:defRPr/>
            </a:pPr>
            <a:endParaRPr lang="en-US"/>
          </a:p>
        </c:txPr>
        <c:crossAx val="114450816"/>
        <c:crosses val="autoZero"/>
        <c:crossBetween val="between"/>
      </c:valAx>
      <c:catAx>
        <c:axId val="114462720"/>
        <c:scaling>
          <c:orientation val="minMax"/>
        </c:scaling>
        <c:delete val="1"/>
        <c:axPos val="b"/>
        <c:tickLblPos val="none"/>
        <c:crossAx val="114464256"/>
        <c:crosses val="autoZero"/>
        <c:lblAlgn val="ctr"/>
        <c:lblOffset val="100"/>
      </c:catAx>
      <c:valAx>
        <c:axId val="114464256"/>
        <c:scaling>
          <c:orientation val="minMax"/>
        </c:scaling>
        <c:axPos val="r"/>
        <c:numFmt formatCode="0.0%" sourceLinked="1"/>
        <c:majorTickMark val="cross"/>
        <c:tickLblPos val="nextTo"/>
        <c:spPr>
          <a:ln w="3175">
            <a:solidFill>
              <a:srgbClr val="000000"/>
            </a:solidFill>
            <a:prstDash val="solid"/>
          </a:ln>
        </c:spPr>
        <c:txPr>
          <a:bodyPr rot="0" vert="horz"/>
          <a:lstStyle/>
          <a:p>
            <a:pPr>
              <a:defRPr/>
            </a:pPr>
            <a:endParaRPr lang="en-US"/>
          </a:p>
        </c:txPr>
        <c:crossAx val="114462720"/>
        <c:crosses val="max"/>
        <c:crossBetween val="between"/>
      </c:valAx>
      <c:spPr>
        <a:solidFill>
          <a:srgbClr val="FFFFFF"/>
        </a:solidFill>
        <a:ln w="12700">
          <a:solidFill>
            <a:srgbClr val="FFFFFF"/>
          </a:solidFill>
          <a:prstDash val="solid"/>
        </a:ln>
      </c:spPr>
    </c:plotArea>
    <c:legend>
      <c:legendPos val="b"/>
      <c:layout>
        <c:manualLayout>
          <c:xMode val="edge"/>
          <c:yMode val="edge"/>
          <c:x val="4.7217506473603559E-2"/>
          <c:y val="0.86896052654249911"/>
          <c:w val="0.9"/>
          <c:h val="8.121220213994039E-2"/>
        </c:manualLayout>
      </c:layout>
      <c:spPr>
        <a:solidFill>
          <a:srgbClr val="FFFFFF"/>
        </a:solidFill>
        <a:ln w="3175">
          <a:solidFill>
            <a:srgbClr val="000000"/>
          </a:solidFill>
          <a:prstDash val="solid"/>
        </a:ln>
      </c:spPr>
    </c:legend>
    <c:plotVisOnly val="1"/>
    <c:dispBlanksAs val="gap"/>
  </c:chart>
  <c:spPr>
    <a:noFill/>
    <a:ln w="9525" cap="flat" cmpd="sng" algn="ctr">
      <a:noFill/>
      <a:prstDash val="solid"/>
      <a:miter lim="800000"/>
      <a:headEnd type="none" w="med" len="med"/>
      <a:tailEnd type="none" w="med" len="med"/>
    </a:ln>
  </c:spPr>
  <c:txPr>
    <a:bodyPr/>
    <a:lstStyle/>
    <a:p>
      <a:pPr>
        <a:defRPr sz="1200" b="0" i="0" u="none" strike="noStrike" baseline="0">
          <a:solidFill>
            <a:srgbClr val="000000"/>
          </a:solidFill>
          <a:latin typeface="Arial" pitchFamily="34" charset="0"/>
          <a:ea typeface="Univers 45 Light"/>
          <a:cs typeface="Univers 45 Light"/>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a:t>Exchange Reserves (in USD million)</a:t>
            </a:r>
          </a:p>
        </c:rich>
      </c:tx>
      <c:layout/>
      <c:spPr>
        <a:noFill/>
        <a:ln w="25410">
          <a:noFill/>
        </a:ln>
      </c:spPr>
    </c:title>
    <c:plotArea>
      <c:layout>
        <c:manualLayout>
          <c:layoutTarget val="inner"/>
          <c:xMode val="edge"/>
          <c:yMode val="edge"/>
          <c:x val="7.2714960629922012E-2"/>
          <c:y val="0.21144854523516451"/>
          <c:w val="0.84683674540682419"/>
          <c:h val="0.54042069385876523"/>
        </c:manualLayout>
      </c:layout>
      <c:barChart>
        <c:barDir val="col"/>
        <c:grouping val="clustered"/>
        <c:ser>
          <c:idx val="1"/>
          <c:order val="0"/>
          <c:tx>
            <c:strRef>
              <c:f>Sheet1!$A$2</c:f>
              <c:strCache>
                <c:ptCount val="1"/>
                <c:pt idx="0">
                  <c:v>Exchange Reserves</c:v>
                </c:pt>
              </c:strCache>
            </c:strRef>
          </c:tx>
          <c:spPr>
            <a:solidFill>
              <a:srgbClr val="993366"/>
            </a:solidFill>
            <a:ln w="12705">
              <a:solidFill>
                <a:srgbClr val="000000"/>
              </a:solidFill>
              <a:prstDash val="solid"/>
            </a:ln>
          </c:spPr>
          <c:cat>
            <c:strRef>
              <c:f>Sheet1!$B$1:$K$1</c:f>
              <c:strCache>
                <c:ptCount val="10"/>
                <c:pt idx="0">
                  <c:v>11-12</c:v>
                </c:pt>
                <c:pt idx="1">
                  <c:v>10-11</c:v>
                </c:pt>
                <c:pt idx="2">
                  <c:v>09-10</c:v>
                </c:pt>
                <c:pt idx="3">
                  <c:v>08-09</c:v>
                </c:pt>
                <c:pt idx="4">
                  <c:v>07-08</c:v>
                </c:pt>
                <c:pt idx="5">
                  <c:v>06-07</c:v>
                </c:pt>
                <c:pt idx="6">
                  <c:v>05-06</c:v>
                </c:pt>
                <c:pt idx="7">
                  <c:v>04-05</c:v>
                </c:pt>
                <c:pt idx="8">
                  <c:v>03-04</c:v>
                </c:pt>
                <c:pt idx="9">
                  <c:v>02-03</c:v>
                </c:pt>
              </c:strCache>
            </c:strRef>
          </c:cat>
          <c:val>
            <c:numRef>
              <c:f>Sheet1!$B$2:$K$2</c:f>
              <c:numCache>
                <c:formatCode>General</c:formatCode>
                <c:ptCount val="10"/>
                <c:pt idx="0">
                  <c:v>16.5</c:v>
                </c:pt>
                <c:pt idx="1">
                  <c:v>17.100000000000001</c:v>
                </c:pt>
                <c:pt idx="2">
                  <c:v>12.2</c:v>
                </c:pt>
                <c:pt idx="3">
                  <c:v>11.5</c:v>
                </c:pt>
                <c:pt idx="4">
                  <c:v>16.399999999999999</c:v>
                </c:pt>
                <c:pt idx="5">
                  <c:v>12.8</c:v>
                </c:pt>
                <c:pt idx="6">
                  <c:v>11.2</c:v>
                </c:pt>
                <c:pt idx="7">
                  <c:v>11.9</c:v>
                </c:pt>
                <c:pt idx="8">
                  <c:v>10.7</c:v>
                </c:pt>
                <c:pt idx="9">
                  <c:v>5.4</c:v>
                </c:pt>
              </c:numCache>
            </c:numRef>
          </c:val>
        </c:ser>
        <c:axId val="114993024"/>
        <c:axId val="114994560"/>
      </c:barChart>
      <c:lineChart>
        <c:grouping val="standard"/>
        <c:ser>
          <c:idx val="0"/>
          <c:order val="1"/>
          <c:tx>
            <c:strRef>
              <c:f>Sheet1!$A$3</c:f>
              <c:strCache>
                <c:ptCount val="1"/>
                <c:pt idx="0">
                  <c:v>Imports Cover (months)</c:v>
                </c:pt>
              </c:strCache>
            </c:strRef>
          </c:tx>
          <c:spPr>
            <a:ln w="12705">
              <a:solidFill>
                <a:srgbClr val="000080"/>
              </a:solidFill>
              <a:prstDash val="solid"/>
            </a:ln>
          </c:spPr>
          <c:marker>
            <c:symbol val="diamond"/>
            <c:size val="5"/>
            <c:spPr>
              <a:solidFill>
                <a:srgbClr val="000080"/>
              </a:solidFill>
              <a:ln>
                <a:solidFill>
                  <a:srgbClr val="000080"/>
                </a:solidFill>
                <a:prstDash val="solid"/>
              </a:ln>
            </c:spPr>
          </c:marker>
          <c:dLbls>
            <c:showVal val="1"/>
          </c:dLbls>
          <c:val>
            <c:numRef>
              <c:f>Sheet1!$B$3:$K$3</c:f>
              <c:numCache>
                <c:formatCode>General</c:formatCode>
                <c:ptCount val="10"/>
                <c:pt idx="0">
                  <c:v>5</c:v>
                </c:pt>
                <c:pt idx="1">
                  <c:v>5.7</c:v>
                </c:pt>
                <c:pt idx="2">
                  <c:v>4.5999999999999996</c:v>
                </c:pt>
                <c:pt idx="3">
                  <c:v>4.3</c:v>
                </c:pt>
                <c:pt idx="4">
                  <c:v>5.6</c:v>
                </c:pt>
                <c:pt idx="5">
                  <c:v>5.7</c:v>
                </c:pt>
                <c:pt idx="6">
                  <c:v>5.4</c:v>
                </c:pt>
                <c:pt idx="7">
                  <c:v>7.5</c:v>
                </c:pt>
                <c:pt idx="8">
                  <c:v>9.4</c:v>
                </c:pt>
                <c:pt idx="9">
                  <c:v>5.7</c:v>
                </c:pt>
              </c:numCache>
            </c:numRef>
          </c:val>
        </c:ser>
        <c:marker val="1"/>
        <c:axId val="115000448"/>
        <c:axId val="115001984"/>
      </c:lineChart>
      <c:catAx>
        <c:axId val="114993024"/>
        <c:scaling>
          <c:orientation val="minMax"/>
        </c:scaling>
        <c:axPos val="b"/>
        <c:numFmt formatCode="@" sourceLinked="1"/>
        <c:majorTickMark val="none"/>
        <c:tickLblPos val="nextTo"/>
        <c:spPr>
          <a:ln w="3176">
            <a:solidFill>
              <a:srgbClr val="000000"/>
            </a:solidFill>
            <a:prstDash val="solid"/>
          </a:ln>
        </c:spPr>
        <c:txPr>
          <a:bodyPr rot="0" vert="horz"/>
          <a:lstStyle/>
          <a:p>
            <a:pPr>
              <a:defRPr/>
            </a:pPr>
            <a:endParaRPr lang="en-US"/>
          </a:p>
        </c:txPr>
        <c:crossAx val="114994560"/>
        <c:crosses val="autoZero"/>
        <c:lblAlgn val="ctr"/>
        <c:lblOffset val="100"/>
        <c:tickMarkSkip val="1"/>
      </c:catAx>
      <c:valAx>
        <c:axId val="114994560"/>
        <c:scaling>
          <c:orientation val="minMax"/>
        </c:scaling>
        <c:axPos val="l"/>
        <c:majorGridlines/>
        <c:numFmt formatCode="General" sourceLinked="1"/>
        <c:majorTickMark val="none"/>
        <c:tickLblPos val="nextTo"/>
        <c:spPr>
          <a:ln w="3176">
            <a:solidFill>
              <a:srgbClr val="000000"/>
            </a:solidFill>
            <a:prstDash val="solid"/>
          </a:ln>
        </c:spPr>
        <c:txPr>
          <a:bodyPr rot="0" vert="horz"/>
          <a:lstStyle/>
          <a:p>
            <a:pPr>
              <a:defRPr/>
            </a:pPr>
            <a:endParaRPr lang="en-US"/>
          </a:p>
        </c:txPr>
        <c:crossAx val="114993024"/>
        <c:crosses val="autoZero"/>
        <c:crossBetween val="between"/>
      </c:valAx>
      <c:catAx>
        <c:axId val="115000448"/>
        <c:scaling>
          <c:orientation val="minMax"/>
        </c:scaling>
        <c:delete val="1"/>
        <c:axPos val="t"/>
        <c:numFmt formatCode="@" sourceLinked="1"/>
        <c:majorTickMark val="cross"/>
        <c:tickLblPos val="none"/>
        <c:crossAx val="115001984"/>
        <c:crosses val="max"/>
        <c:lblAlgn val="ctr"/>
        <c:lblOffset val="100"/>
        <c:tickMarkSkip val="1"/>
      </c:catAx>
      <c:valAx>
        <c:axId val="115001984"/>
        <c:scaling>
          <c:orientation val="minMax"/>
        </c:scaling>
        <c:axPos val="r"/>
        <c:numFmt formatCode="General" sourceLinked="1"/>
        <c:majorTickMark val="cross"/>
        <c:tickLblPos val="nextTo"/>
        <c:spPr>
          <a:ln w="3176">
            <a:solidFill>
              <a:srgbClr val="000000"/>
            </a:solidFill>
            <a:prstDash val="solid"/>
          </a:ln>
        </c:spPr>
        <c:txPr>
          <a:bodyPr rot="0" vert="horz"/>
          <a:lstStyle/>
          <a:p>
            <a:pPr>
              <a:defRPr/>
            </a:pPr>
            <a:endParaRPr lang="en-US"/>
          </a:p>
        </c:txPr>
        <c:crossAx val="115000448"/>
        <c:crosses val="max"/>
        <c:crossBetween val="between"/>
      </c:valAx>
      <c:spPr>
        <a:noFill/>
        <a:ln w="12705">
          <a:solidFill>
            <a:srgbClr val="FFFFFF"/>
          </a:solidFill>
          <a:prstDash val="solid"/>
        </a:ln>
      </c:spPr>
    </c:plotArea>
    <c:legend>
      <c:legendPos val="r"/>
      <c:layout>
        <c:manualLayout>
          <c:xMode val="edge"/>
          <c:yMode val="edge"/>
          <c:x val="2.7822222222222404E-2"/>
          <c:y val="0.84631165180181867"/>
          <c:w val="0.93217777777777777"/>
          <c:h val="0.10481770347426952"/>
        </c:manualLayout>
      </c:layout>
    </c:legend>
    <c:plotVisOnly val="1"/>
    <c:dispBlanksAs val="gap"/>
  </c:chart>
  <c:spPr>
    <a:noFill/>
    <a:ln>
      <a:noFill/>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600" dirty="0"/>
              <a:t>Inflation</a:t>
            </a:r>
          </a:p>
        </c:rich>
      </c:tx>
      <c:layout/>
      <c:spPr>
        <a:noFill/>
        <a:ln w="25400">
          <a:noFill/>
        </a:ln>
      </c:spPr>
    </c:title>
    <c:plotArea>
      <c:layout/>
      <c:barChart>
        <c:barDir val="col"/>
        <c:grouping val="clustered"/>
        <c:ser>
          <c:idx val="1"/>
          <c:order val="0"/>
          <c:tx>
            <c:strRef>
              <c:f>Sheet1!$A$2</c:f>
              <c:strCache>
                <c:ptCount val="1"/>
                <c:pt idx="0">
                  <c:v>CPI</c:v>
                </c:pt>
              </c:strCache>
            </c:strRef>
          </c:tx>
          <c:spPr>
            <a:solidFill>
              <a:srgbClr val="993366"/>
            </a:solidFill>
            <a:ln w="12700">
              <a:solidFill>
                <a:srgbClr val="000000"/>
              </a:solidFill>
              <a:prstDash val="solid"/>
            </a:ln>
          </c:spPr>
          <c:cat>
            <c:strRef>
              <c:f>Sheet1!$B$1:$K$1</c:f>
              <c:strCache>
                <c:ptCount val="10"/>
                <c:pt idx="0">
                  <c:v>11-12</c:v>
                </c:pt>
                <c:pt idx="1">
                  <c:v>10-11 </c:v>
                </c:pt>
                <c:pt idx="2">
                  <c:v>09-10</c:v>
                </c:pt>
                <c:pt idx="3">
                  <c:v>08-09</c:v>
                </c:pt>
                <c:pt idx="4">
                  <c:v>07-08</c:v>
                </c:pt>
                <c:pt idx="5">
                  <c:v>06-07</c:v>
                </c:pt>
                <c:pt idx="6">
                  <c:v>05-06</c:v>
                </c:pt>
                <c:pt idx="7">
                  <c:v>04-05</c:v>
                </c:pt>
                <c:pt idx="8">
                  <c:v>03-04</c:v>
                </c:pt>
                <c:pt idx="9">
                  <c:v>02-03</c:v>
                </c:pt>
              </c:strCache>
            </c:strRef>
          </c:cat>
          <c:val>
            <c:numRef>
              <c:f>Sheet1!$B$2:$K$2</c:f>
              <c:numCache>
                <c:formatCode>General</c:formatCode>
                <c:ptCount val="10"/>
                <c:pt idx="0">
                  <c:v>10.8</c:v>
                </c:pt>
                <c:pt idx="1">
                  <c:v>13.9</c:v>
                </c:pt>
                <c:pt idx="2">
                  <c:v>11.7</c:v>
                </c:pt>
                <c:pt idx="3">
                  <c:v>20.8</c:v>
                </c:pt>
                <c:pt idx="4">
                  <c:v>12</c:v>
                </c:pt>
                <c:pt idx="5">
                  <c:v>7.8</c:v>
                </c:pt>
                <c:pt idx="6">
                  <c:v>7.9</c:v>
                </c:pt>
                <c:pt idx="7">
                  <c:v>5.5</c:v>
                </c:pt>
                <c:pt idx="8">
                  <c:v>4.5999999999999996</c:v>
                </c:pt>
                <c:pt idx="9">
                  <c:v>3.1</c:v>
                </c:pt>
              </c:numCache>
            </c:numRef>
          </c:val>
        </c:ser>
        <c:gapWidth val="75"/>
        <c:overlap val="-25"/>
        <c:axId val="114473984"/>
        <c:axId val="115013504"/>
      </c:barChart>
      <c:lineChart>
        <c:grouping val="standard"/>
        <c:ser>
          <c:idx val="0"/>
          <c:order val="1"/>
          <c:tx>
            <c:strRef>
              <c:f>Sheet1!$A$3</c:f>
              <c:strCache>
                <c:ptCount val="1"/>
                <c:pt idx="0">
                  <c:v>Food *</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Sheet1!$B$1:$K$1</c:f>
              <c:strCache>
                <c:ptCount val="10"/>
                <c:pt idx="0">
                  <c:v>11-12</c:v>
                </c:pt>
                <c:pt idx="1">
                  <c:v>10-11 </c:v>
                </c:pt>
                <c:pt idx="2">
                  <c:v>09-10</c:v>
                </c:pt>
                <c:pt idx="3">
                  <c:v>08-09</c:v>
                </c:pt>
                <c:pt idx="4">
                  <c:v>07-08</c:v>
                </c:pt>
                <c:pt idx="5">
                  <c:v>06-07</c:v>
                </c:pt>
                <c:pt idx="6">
                  <c:v>05-06</c:v>
                </c:pt>
                <c:pt idx="7">
                  <c:v>04-05</c:v>
                </c:pt>
                <c:pt idx="8">
                  <c:v>03-04</c:v>
                </c:pt>
                <c:pt idx="9">
                  <c:v>02-03</c:v>
                </c:pt>
              </c:strCache>
            </c:strRef>
          </c:cat>
          <c:val>
            <c:numRef>
              <c:f>Sheet1!$B$3:$K$3</c:f>
              <c:numCache>
                <c:formatCode>General</c:formatCode>
                <c:ptCount val="10"/>
                <c:pt idx="0">
                  <c:v>11.1</c:v>
                </c:pt>
                <c:pt idx="1">
                  <c:v>18</c:v>
                </c:pt>
                <c:pt idx="2">
                  <c:v>12.9</c:v>
                </c:pt>
                <c:pt idx="3">
                  <c:v>23.1</c:v>
                </c:pt>
                <c:pt idx="4">
                  <c:v>17.600000000000001</c:v>
                </c:pt>
                <c:pt idx="5">
                  <c:v>10.3</c:v>
                </c:pt>
                <c:pt idx="6">
                  <c:v>6.9</c:v>
                </c:pt>
                <c:pt idx="7">
                  <c:v>12.5</c:v>
                </c:pt>
                <c:pt idx="8">
                  <c:v>6</c:v>
                </c:pt>
                <c:pt idx="9">
                  <c:v>2.9</c:v>
                </c:pt>
              </c:numCache>
            </c:numRef>
          </c:val>
        </c:ser>
        <c:ser>
          <c:idx val="2"/>
          <c:order val="2"/>
          <c:tx>
            <c:strRef>
              <c:f>Sheet1!$A$4</c:f>
              <c:strCache>
                <c:ptCount val="1"/>
                <c:pt idx="0">
                  <c:v>Non Food *</c:v>
                </c:pt>
              </c:strCache>
            </c:strRef>
          </c:tx>
          <c:spPr>
            <a:ln w="12700">
              <a:solidFill>
                <a:srgbClr val="FF0000"/>
              </a:solidFill>
              <a:prstDash val="solid"/>
            </a:ln>
          </c:spPr>
          <c:marker>
            <c:symbol val="triangle"/>
            <c:size val="5"/>
            <c:spPr>
              <a:solidFill>
                <a:srgbClr val="FFFF00"/>
              </a:solidFill>
              <a:ln>
                <a:solidFill>
                  <a:srgbClr val="FFFF00"/>
                </a:solidFill>
                <a:prstDash val="solid"/>
              </a:ln>
            </c:spPr>
          </c:marker>
          <c:cat>
            <c:strRef>
              <c:f>Sheet1!$B$1:$K$1</c:f>
              <c:strCache>
                <c:ptCount val="10"/>
                <c:pt idx="0">
                  <c:v>11-12</c:v>
                </c:pt>
                <c:pt idx="1">
                  <c:v>10-11 </c:v>
                </c:pt>
                <c:pt idx="2">
                  <c:v>09-10</c:v>
                </c:pt>
                <c:pt idx="3">
                  <c:v>08-09</c:v>
                </c:pt>
                <c:pt idx="4">
                  <c:v>07-08</c:v>
                </c:pt>
                <c:pt idx="5">
                  <c:v>06-07</c:v>
                </c:pt>
                <c:pt idx="6">
                  <c:v>05-06</c:v>
                </c:pt>
                <c:pt idx="7">
                  <c:v>04-05</c:v>
                </c:pt>
                <c:pt idx="8">
                  <c:v>03-04</c:v>
                </c:pt>
                <c:pt idx="9">
                  <c:v>02-03</c:v>
                </c:pt>
              </c:strCache>
            </c:strRef>
          </c:cat>
          <c:val>
            <c:numRef>
              <c:f>Sheet1!$B$4:$K$4</c:f>
              <c:numCache>
                <c:formatCode>General</c:formatCode>
                <c:ptCount val="10"/>
                <c:pt idx="0">
                  <c:v>10.7</c:v>
                </c:pt>
                <c:pt idx="1">
                  <c:v>10.7</c:v>
                </c:pt>
                <c:pt idx="2">
                  <c:v>8.3000000000000007</c:v>
                </c:pt>
                <c:pt idx="3">
                  <c:v>13.4</c:v>
                </c:pt>
                <c:pt idx="4">
                  <c:v>7.9</c:v>
                </c:pt>
                <c:pt idx="5">
                  <c:v>6</c:v>
                </c:pt>
                <c:pt idx="6">
                  <c:v>8.6</c:v>
                </c:pt>
                <c:pt idx="7">
                  <c:v>7.1</c:v>
                </c:pt>
                <c:pt idx="8">
                  <c:v>3.6</c:v>
                </c:pt>
                <c:pt idx="9">
                  <c:v>3.2</c:v>
                </c:pt>
              </c:numCache>
            </c:numRef>
          </c:val>
        </c:ser>
        <c:ser>
          <c:idx val="3"/>
          <c:order val="3"/>
          <c:tx>
            <c:strRef>
              <c:f>Sheet1!$A$5</c:f>
              <c:strCache>
                <c:ptCount val="1"/>
                <c:pt idx="0">
                  <c:v>Core *</c:v>
                </c:pt>
              </c:strCache>
            </c:strRef>
          </c:tx>
          <c:val>
            <c:numRef>
              <c:f>Sheet1!$B$5:$K$5</c:f>
              <c:numCache>
                <c:formatCode>General</c:formatCode>
                <c:ptCount val="10"/>
                <c:pt idx="0">
                  <c:v>10.4</c:v>
                </c:pt>
                <c:pt idx="1">
                  <c:v>9.4</c:v>
                </c:pt>
                <c:pt idx="2">
                  <c:v>7.6</c:v>
                </c:pt>
                <c:pt idx="3">
                  <c:v>11.4</c:v>
                </c:pt>
                <c:pt idx="4">
                  <c:v>8.4</c:v>
                </c:pt>
                <c:pt idx="5">
                  <c:v>5.9</c:v>
                </c:pt>
                <c:pt idx="6">
                  <c:v>7.5</c:v>
                </c:pt>
                <c:pt idx="7">
                  <c:v>6.8</c:v>
                </c:pt>
                <c:pt idx="8">
                  <c:v>3.8</c:v>
                </c:pt>
                <c:pt idx="9">
                  <c:v>2.5</c:v>
                </c:pt>
              </c:numCache>
            </c:numRef>
          </c:val>
        </c:ser>
        <c:marker val="1"/>
        <c:axId val="115015040"/>
        <c:axId val="146514688"/>
      </c:lineChart>
      <c:catAx>
        <c:axId val="114473984"/>
        <c:scaling>
          <c:orientation val="minMax"/>
        </c:scaling>
        <c:axPos val="b"/>
        <c:numFmt formatCode="@" sourceLinked="1"/>
        <c:majorTickMark val="none"/>
        <c:tickLblPos val="nextTo"/>
        <c:spPr>
          <a:ln w="3175">
            <a:solidFill>
              <a:srgbClr val="000000"/>
            </a:solidFill>
            <a:prstDash val="solid"/>
          </a:ln>
        </c:spPr>
        <c:txPr>
          <a:bodyPr rot="0" vert="horz"/>
          <a:lstStyle/>
          <a:p>
            <a:pPr>
              <a:defRPr/>
            </a:pPr>
            <a:endParaRPr lang="en-US"/>
          </a:p>
        </c:txPr>
        <c:crossAx val="115013504"/>
        <c:crosses val="autoZero"/>
        <c:lblAlgn val="ctr"/>
        <c:lblOffset val="100"/>
        <c:tickMarkSkip val="1"/>
      </c:catAx>
      <c:valAx>
        <c:axId val="115013504"/>
        <c:scaling>
          <c:orientation val="minMax"/>
        </c:scaling>
        <c:axPos val="l"/>
        <c:majorGridlines>
          <c:spPr>
            <a:ln w="3175">
              <a:solidFill>
                <a:srgbClr val="000000"/>
              </a:solidFill>
              <a:prstDash val="solid"/>
            </a:ln>
          </c:spPr>
        </c:majorGridlines>
        <c:numFmt formatCode="General" sourceLinked="1"/>
        <c:majorTickMark val="none"/>
        <c:tickLblPos val="nextTo"/>
        <c:spPr>
          <a:ln w="25400">
            <a:noFill/>
          </a:ln>
        </c:spPr>
        <c:txPr>
          <a:bodyPr rot="0" vert="horz"/>
          <a:lstStyle/>
          <a:p>
            <a:pPr>
              <a:defRPr/>
            </a:pPr>
            <a:endParaRPr lang="en-US"/>
          </a:p>
        </c:txPr>
        <c:crossAx val="114473984"/>
        <c:crosses val="autoZero"/>
        <c:crossBetween val="between"/>
      </c:valAx>
      <c:catAx>
        <c:axId val="115015040"/>
        <c:scaling>
          <c:orientation val="minMax"/>
        </c:scaling>
        <c:delete val="1"/>
        <c:axPos val="b"/>
        <c:tickLblPos val="none"/>
        <c:crossAx val="146514688"/>
        <c:crosses val="autoZero"/>
        <c:lblAlgn val="ctr"/>
        <c:lblOffset val="100"/>
      </c:catAx>
      <c:valAx>
        <c:axId val="146514688"/>
        <c:scaling>
          <c:orientation val="minMax"/>
        </c:scaling>
        <c:delete val="1"/>
        <c:axPos val="l"/>
        <c:numFmt formatCode="General" sourceLinked="1"/>
        <c:tickLblPos val="none"/>
        <c:crossAx val="115015040"/>
        <c:crosses val="autoZero"/>
        <c:crossBetween val="between"/>
      </c:valAx>
      <c:spPr>
        <a:noFill/>
        <a:ln w="25400">
          <a:noFill/>
        </a:ln>
      </c:spPr>
    </c:plotArea>
    <c:legend>
      <c:legendPos val="b"/>
      <c:layout/>
    </c:legend>
    <c:plotVisOnly val="1"/>
    <c:dispBlanksAs val="gap"/>
  </c:chart>
  <c:spPr>
    <a:noFill/>
    <a:ln>
      <a:noFill/>
    </a:ln>
  </c:spPr>
  <c:txPr>
    <a:bodyPr/>
    <a:lstStyle/>
    <a:p>
      <a:pPr>
        <a:defRPr sz="1200" b="0" i="0" u="none" strike="noStrike" baseline="0">
          <a:solidFill>
            <a:srgbClr val="000000"/>
          </a:solidFill>
          <a:latin typeface="Arial"/>
          <a:ea typeface="Arial"/>
          <a:cs typeface="Arial"/>
        </a:defRPr>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06" tIns="45704" rIns="91406" bIns="45704" numCol="1" anchor="t" anchorCtr="0" compatLnSpc="1">
            <a:prstTxWarp prst="textNoShape">
              <a:avLst/>
            </a:prstTxWarp>
          </a:bodyPr>
          <a:lstStyle>
            <a:lvl1pPr>
              <a:defRPr sz="1300">
                <a:latin typeface="Arial" charset="0"/>
                <a:cs typeface="Arial" charset="0"/>
              </a:defRPr>
            </a:lvl1pPr>
          </a:lstStyle>
          <a:p>
            <a:pPr>
              <a:defRPr/>
            </a:pPr>
            <a:endParaRPr lang="en-GB"/>
          </a:p>
        </p:txBody>
      </p:sp>
      <p:sp>
        <p:nvSpPr>
          <p:cNvPr id="3075"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06" tIns="45704" rIns="91406" bIns="45704" numCol="1" anchor="t" anchorCtr="0" compatLnSpc="1">
            <a:prstTxWarp prst="textNoShape">
              <a:avLst/>
            </a:prstTxWarp>
          </a:bodyPr>
          <a:lstStyle>
            <a:lvl1pPr algn="r">
              <a:defRPr sz="1300">
                <a:latin typeface="Arial" charset="0"/>
                <a:cs typeface="Arial" charset="0"/>
              </a:defRPr>
            </a:lvl1pPr>
          </a:lstStyle>
          <a:p>
            <a:pPr>
              <a:defRPr/>
            </a:pPr>
            <a:endParaRPr lang="en-GB"/>
          </a:p>
        </p:txBody>
      </p:sp>
      <p:sp>
        <p:nvSpPr>
          <p:cNvPr id="4403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06" tIns="45704" rIns="91406" bIns="4570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9750"/>
            <a:ext cx="2944813" cy="496888"/>
          </a:xfrm>
          <a:prstGeom prst="rect">
            <a:avLst/>
          </a:prstGeom>
          <a:noFill/>
          <a:ln w="9525">
            <a:noFill/>
            <a:miter lim="800000"/>
            <a:headEnd/>
            <a:tailEnd/>
          </a:ln>
          <a:effectLst/>
        </p:spPr>
        <p:txBody>
          <a:bodyPr vert="horz" wrap="square" lIns="91406" tIns="45704" rIns="91406" bIns="45704" numCol="1" anchor="b" anchorCtr="0" compatLnSpc="1">
            <a:prstTxWarp prst="textNoShape">
              <a:avLst/>
            </a:prstTxWarp>
          </a:bodyPr>
          <a:lstStyle>
            <a:lvl1pPr>
              <a:defRPr sz="1300">
                <a:latin typeface="Arial" charset="0"/>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51275" y="9429750"/>
            <a:ext cx="2944813" cy="496888"/>
          </a:xfrm>
          <a:prstGeom prst="rect">
            <a:avLst/>
          </a:prstGeom>
          <a:noFill/>
          <a:ln w="9525">
            <a:noFill/>
            <a:miter lim="800000"/>
            <a:headEnd/>
            <a:tailEnd/>
          </a:ln>
          <a:effectLst/>
        </p:spPr>
        <p:txBody>
          <a:bodyPr vert="horz" wrap="square" lIns="91406" tIns="45704" rIns="91406" bIns="45704" numCol="1" anchor="b" anchorCtr="0" compatLnSpc="1">
            <a:prstTxWarp prst="textNoShape">
              <a:avLst/>
            </a:prstTxWarp>
          </a:bodyPr>
          <a:lstStyle>
            <a:lvl1pPr algn="r">
              <a:defRPr sz="1300">
                <a:latin typeface="Arial" charset="0"/>
                <a:cs typeface="Arial" charset="0"/>
              </a:defRPr>
            </a:lvl1pPr>
          </a:lstStyle>
          <a:p>
            <a:pPr>
              <a:defRPr/>
            </a:pPr>
            <a:fld id="{2FC59CF6-49FA-4652-9CED-E07BF5E939D4}"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2150433-624A-4D32-9587-1966CA929B1F}" type="slidenum">
              <a:rPr lang="en-GB" smtClean="0">
                <a:latin typeface="Arial" pitchFamily="34" charset="0"/>
                <a:cs typeface="Arial" pitchFamily="34" charset="0"/>
              </a:rPr>
              <a:pPr/>
              <a:t>1</a:t>
            </a:fld>
            <a:endParaRPr lang="en-GB" smtClean="0">
              <a:latin typeface="Arial" pitchFamily="34" charset="0"/>
              <a:cs typeface="Arial"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over-option-2_no-trans.pn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7" descr="KPMG_Plus_Strapline_White.emf"/>
          <p:cNvPicPr>
            <a:picLocks noChangeAspect="1"/>
          </p:cNvPicPr>
          <p:nvPr userDrawn="1"/>
        </p:nvPicPr>
        <p:blipFill>
          <a:blip r:embed="rId3" cstate="print"/>
          <a:srcRect/>
          <a:stretch>
            <a:fillRect/>
          </a:stretch>
        </p:blipFill>
        <p:spPr bwMode="auto">
          <a:xfrm>
            <a:off x="357188" y="434975"/>
            <a:ext cx="2159000" cy="742950"/>
          </a:xfrm>
          <a:prstGeom prst="rect">
            <a:avLst/>
          </a:prstGeom>
          <a:noFill/>
          <a:ln w="9525">
            <a:noFill/>
            <a:miter lim="800000"/>
            <a:headEnd/>
            <a:tailEnd/>
          </a:ln>
        </p:spPr>
      </p:pic>
      <p:sp>
        <p:nvSpPr>
          <p:cNvPr id="2" name="Title 1"/>
          <p:cNvSpPr>
            <a:spLocks noGrp="1"/>
          </p:cNvSpPr>
          <p:nvPr>
            <p:ph type="ctrTitle"/>
          </p:nvPr>
        </p:nvSpPr>
        <p:spPr>
          <a:xfrm>
            <a:off x="3275856" y="2571744"/>
            <a:ext cx="5510986" cy="2357454"/>
          </a:xfrm>
        </p:spPr>
        <p:txBody>
          <a:bodyPr anchor="t"/>
          <a:lstStyle>
            <a:lvl1pPr algn="r">
              <a:lnSpc>
                <a:spcPts val="3240"/>
              </a:lnSpc>
              <a:defRPr sz="3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275856" y="4984855"/>
            <a:ext cx="5511600" cy="1752600"/>
          </a:xfrm>
        </p:spPr>
        <p:txBody>
          <a:bodyPr bIns="0"/>
          <a:lstStyle>
            <a:lvl1pPr marL="0" indent="0" algn="r">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Date Placeholder 3"/>
          <p:cNvSpPr>
            <a:spLocks noGrp="1"/>
          </p:cNvSpPr>
          <p:nvPr>
            <p:ph type="dt" sz="half" idx="10"/>
          </p:nvPr>
        </p:nvSpPr>
        <p:spPr/>
        <p:txBody>
          <a:bodyPr/>
          <a:lstStyle>
            <a:lvl1pPr>
              <a:defRPr/>
            </a:lvl1pPr>
          </a:lstStyle>
          <a:p>
            <a:pPr>
              <a:defRPr/>
            </a:pPr>
            <a:fld id="{E95A1BD3-FDA1-40F9-8298-89CD2334C9C8}" type="datetime3">
              <a:rPr lang="en-GB"/>
              <a:pPr>
                <a:defRPr/>
              </a:pPr>
              <a:t>4 June, 2012</a:t>
            </a:fld>
            <a:endParaRPr lang="en-GB" dirty="0"/>
          </a:p>
        </p:txBody>
      </p:sp>
      <p:sp>
        <p:nvSpPr>
          <p:cNvPr id="7" name="Footer Placeholder 4"/>
          <p:cNvSpPr>
            <a:spLocks noGrp="1"/>
          </p:cNvSpPr>
          <p:nvPr>
            <p:ph type="ftr" sz="quarter" idx="11"/>
          </p:nvPr>
        </p:nvSpPr>
        <p:spPr/>
        <p:txBody>
          <a:bodyPr/>
          <a:lstStyle>
            <a:lvl1pPr>
              <a:defRPr/>
            </a:lvl1pPr>
          </a:lstStyle>
          <a:p>
            <a:pPr>
              <a:defRPr/>
            </a:pPr>
            <a:r>
              <a:rPr lang="en-GB"/>
              <a:t>TITLE HERE (GO HEADER &amp; FOOTER TO EDIT THIS TEXT)</a:t>
            </a:r>
          </a:p>
        </p:txBody>
      </p:sp>
      <p:sp>
        <p:nvSpPr>
          <p:cNvPr id="8" name="Slide Number Placeholder 5"/>
          <p:cNvSpPr>
            <a:spLocks noGrp="1"/>
          </p:cNvSpPr>
          <p:nvPr>
            <p:ph type="sldNum" sz="quarter" idx="12"/>
          </p:nvPr>
        </p:nvSpPr>
        <p:spPr/>
        <p:txBody>
          <a:bodyPr/>
          <a:lstStyle>
            <a:lvl1pPr>
              <a:defRPr/>
            </a:lvl1pPr>
          </a:lstStyle>
          <a:p>
            <a:pPr>
              <a:defRPr/>
            </a:pPr>
            <a:fld id="{93A78B80-C4FA-4C30-8583-E5D6964BCFB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Banner_no-trans.png"/>
          <p:cNvPicPr>
            <a:picLocks noChangeAspect="1"/>
          </p:cNvPicPr>
          <p:nvPr userDrawn="1"/>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6" name="Line 10"/>
          <p:cNvSpPr>
            <a:spLocks noChangeShapeType="1"/>
          </p:cNvSpPr>
          <p:nvPr userDrawn="1"/>
        </p:nvSpPr>
        <p:spPr bwMode="auto">
          <a:xfrm>
            <a:off x="300038" y="6373813"/>
            <a:ext cx="8529637" cy="0"/>
          </a:xfrm>
          <a:prstGeom prst="line">
            <a:avLst/>
          </a:prstGeom>
          <a:noFill/>
          <a:ln w="3175">
            <a:solidFill>
              <a:schemeClr val="accent1"/>
            </a:solidFill>
            <a:round/>
            <a:headEnd/>
            <a:tailEnd/>
          </a:ln>
          <a:effectLst/>
        </p:spPr>
        <p:txBody>
          <a:bodyPr/>
          <a:lstStyle/>
          <a:p>
            <a:pPr>
              <a:defRPr/>
            </a:pPr>
            <a:endParaRPr lang="en-GB">
              <a:latin typeface="Arial" charset="0"/>
              <a:cs typeface="Arial" charset="0"/>
            </a:endParaRPr>
          </a:p>
        </p:txBody>
      </p:sp>
      <p:sp>
        <p:nvSpPr>
          <p:cNvPr id="7" name="Line 10"/>
          <p:cNvSpPr>
            <a:spLocks noChangeShapeType="1"/>
          </p:cNvSpPr>
          <p:nvPr userDrawn="1"/>
        </p:nvSpPr>
        <p:spPr bwMode="auto">
          <a:xfrm>
            <a:off x="201613" y="6373813"/>
            <a:ext cx="8639175" cy="0"/>
          </a:xfrm>
          <a:prstGeom prst="line">
            <a:avLst/>
          </a:prstGeom>
          <a:noFill/>
          <a:ln w="3175">
            <a:solidFill>
              <a:schemeClr val="accent1"/>
            </a:solidFill>
            <a:round/>
            <a:headEnd/>
            <a:tailEnd/>
          </a:ln>
          <a:effectLst/>
        </p:spPr>
        <p:txBody>
          <a:bodyPr/>
          <a:lstStyle/>
          <a:p>
            <a:pPr>
              <a:defRPr/>
            </a:pPr>
            <a:endParaRPr lang="en-GB" baseline="-25000" dirty="0">
              <a:latin typeface="Arial" charset="0"/>
              <a:cs typeface="Arial" charset="0"/>
            </a:endParaRPr>
          </a:p>
        </p:txBody>
      </p:sp>
      <p:sp>
        <p:nvSpPr>
          <p:cNvPr id="8"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a:spcBef>
                <a:spcPct val="50000"/>
              </a:spcBef>
              <a:defRPr/>
            </a:pPr>
            <a:r>
              <a:rPr lang="en-GB" sz="450" dirty="0">
                <a:solidFill>
                  <a:schemeClr val="accent1"/>
                </a:solidFill>
                <a:latin typeface="Arial" charset="0"/>
                <a:cs typeface="Arial" charset="0"/>
              </a:rPr>
              <a:t>© 2010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1138" y="1389063"/>
            <a:ext cx="4264025" cy="4525962"/>
          </a:xfrm>
        </p:spPr>
        <p:txBody>
          <a:bodyPr bIns="0"/>
          <a:lstStyle>
            <a:lvl1pPr>
              <a:defRPr sz="1400">
                <a:solidFill>
                  <a:srgbClr val="00338D"/>
                </a:solidFill>
              </a:defRPr>
            </a:lvl1pPr>
            <a:lvl2pPr>
              <a:defRPr sz="1400"/>
            </a:lvl2pPr>
            <a:lvl3pPr marL="139700" indent="-139700">
              <a:buFont typeface="Arial" pitchFamily="34" charset="0"/>
              <a:buChar char="•"/>
              <a:defRPr sz="1400"/>
            </a:lvl3pPr>
            <a:lvl4pPr marL="300038" indent="104775">
              <a:buFont typeface="Arial" pitchFamily="34" charset="0"/>
              <a:buChar char="-"/>
              <a:defRPr sz="1400"/>
            </a:lvl4pPr>
            <a:lvl5pPr marL="652463" indent="-117475">
              <a:buFont typeface="Arial"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27563" y="1389063"/>
            <a:ext cx="4265612" cy="4525962"/>
          </a:xfrm>
        </p:spPr>
        <p:txBody>
          <a:bodyPr bIns="0"/>
          <a:lstStyle>
            <a:lvl1pPr>
              <a:defRPr sz="1400">
                <a:solidFill>
                  <a:srgbClr val="00338D"/>
                </a:solidFill>
              </a:defRPr>
            </a:lvl1pPr>
            <a:lvl2pPr>
              <a:defRPr sz="1400"/>
            </a:lvl2pPr>
            <a:lvl3pPr marL="127000" indent="-127000">
              <a:buFont typeface="Arial" pitchFamily="34" charset="0"/>
              <a:buChar char="•"/>
              <a:defRPr sz="1400"/>
            </a:lvl3pPr>
            <a:lvl4pPr marL="288925" indent="115888">
              <a:buFont typeface="Arial" pitchFamily="34" charset="0"/>
              <a:buChar char="-"/>
              <a:defRPr sz="1400"/>
            </a:lvl4pPr>
            <a:lvl5pPr marL="536575" indent="103188">
              <a:buFont typeface="Arial"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Date Placeholder 4"/>
          <p:cNvSpPr>
            <a:spLocks noGrp="1"/>
          </p:cNvSpPr>
          <p:nvPr>
            <p:ph type="dt" sz="half" idx="10"/>
          </p:nvPr>
        </p:nvSpPr>
        <p:spPr>
          <a:xfrm>
            <a:off x="6988175" y="6386513"/>
            <a:ext cx="1655763" cy="279400"/>
          </a:xfrm>
        </p:spPr>
        <p:txBody>
          <a:bodyPr/>
          <a:lstStyle>
            <a:lvl1pPr>
              <a:defRPr/>
            </a:lvl1pPr>
          </a:lstStyle>
          <a:p>
            <a:pPr>
              <a:defRPr/>
            </a:pPr>
            <a:fld id="{E314AD02-F67C-45ED-8423-AEE636B8162B}" type="datetime3">
              <a:rPr lang="en-GB"/>
              <a:pPr>
                <a:defRPr/>
              </a:pPr>
              <a:t>4 June, 2012</a:t>
            </a:fld>
            <a:endParaRPr lang="en-GB" dirty="0"/>
          </a:p>
        </p:txBody>
      </p:sp>
      <p:sp>
        <p:nvSpPr>
          <p:cNvPr id="10" name="Footer Placeholder 5"/>
          <p:cNvSpPr>
            <a:spLocks noGrp="1"/>
          </p:cNvSpPr>
          <p:nvPr>
            <p:ph type="ftr" sz="quarter" idx="11"/>
          </p:nvPr>
        </p:nvSpPr>
        <p:spPr>
          <a:xfrm>
            <a:off x="2149475" y="6386513"/>
            <a:ext cx="5662613" cy="279400"/>
          </a:xfrm>
        </p:spPr>
        <p:txBody>
          <a:bodyPr/>
          <a:lstStyle>
            <a:lvl1pPr>
              <a:defRPr/>
            </a:lvl1pPr>
          </a:lstStyle>
          <a:p>
            <a:pPr>
              <a:defRPr/>
            </a:pPr>
            <a:r>
              <a:rPr lang="en-GB"/>
              <a:t>TITLE HERE (GO HEADER &amp; FOOTER TO EDIT THIS TEXT)</a:t>
            </a:r>
          </a:p>
        </p:txBody>
      </p:sp>
      <p:sp>
        <p:nvSpPr>
          <p:cNvPr id="11" name="Slide Number Placeholder 6"/>
          <p:cNvSpPr>
            <a:spLocks noGrp="1"/>
          </p:cNvSpPr>
          <p:nvPr>
            <p:ph type="sldNum" sz="quarter" idx="12"/>
          </p:nvPr>
        </p:nvSpPr>
        <p:spPr>
          <a:xfrm>
            <a:off x="8297863" y="6386513"/>
            <a:ext cx="658812" cy="279400"/>
          </a:xfrm>
        </p:spPr>
        <p:txBody>
          <a:bodyPr/>
          <a:lstStyle>
            <a:lvl1pPr>
              <a:defRPr/>
            </a:lvl1pPr>
          </a:lstStyle>
          <a:p>
            <a:pPr>
              <a:defRPr/>
            </a:pPr>
            <a:fld id="{EFF8C10A-5724-4634-8458-068ABFAAECFD}"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KPMG-PPT_banner_v10-[Conver"/>
          <p:cNvPicPr>
            <a:picLocks noChangeAspect="1" noChangeArrowheads="1"/>
          </p:cNvPicPr>
          <p:nvPr userDrawn="1"/>
        </p:nvPicPr>
        <p:blipFill>
          <a:blip r:embed="rId2" cstate="print"/>
          <a:srcRect t="1665" b="1665"/>
          <a:stretch>
            <a:fillRect/>
          </a:stretch>
        </p:blipFill>
        <p:spPr bwMode="auto">
          <a:xfrm>
            <a:off x="0" y="0"/>
            <a:ext cx="9144000" cy="979488"/>
          </a:xfrm>
          <a:prstGeom prst="rect">
            <a:avLst/>
          </a:prstGeom>
          <a:noFill/>
          <a:ln w="9525">
            <a:noFill/>
            <a:miter lim="800000"/>
            <a:headEnd/>
            <a:tailEnd/>
          </a:ln>
        </p:spPr>
      </p:pic>
      <p:sp>
        <p:nvSpPr>
          <p:cNvPr id="4" name="Line 10"/>
          <p:cNvSpPr>
            <a:spLocks noChangeShapeType="1"/>
          </p:cNvSpPr>
          <p:nvPr userDrawn="1"/>
        </p:nvSpPr>
        <p:spPr bwMode="auto">
          <a:xfrm>
            <a:off x="201613" y="6373813"/>
            <a:ext cx="8639175" cy="0"/>
          </a:xfrm>
          <a:prstGeom prst="line">
            <a:avLst/>
          </a:prstGeom>
          <a:noFill/>
          <a:ln w="3175">
            <a:solidFill>
              <a:schemeClr val="accent1"/>
            </a:solidFill>
            <a:round/>
            <a:headEnd/>
            <a:tailEnd/>
          </a:ln>
          <a:effectLst/>
        </p:spPr>
        <p:txBody>
          <a:bodyPr/>
          <a:lstStyle/>
          <a:p>
            <a:pPr>
              <a:defRPr/>
            </a:pPr>
            <a:endParaRPr lang="en-GB" baseline="-25000" dirty="0">
              <a:latin typeface="Arial" charset="0"/>
              <a:cs typeface="Arial" charset="0"/>
            </a:endParaRPr>
          </a:p>
        </p:txBody>
      </p:sp>
      <p:sp>
        <p:nvSpPr>
          <p:cNvPr id="5"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a:spcBef>
                <a:spcPct val="50000"/>
              </a:spcBef>
              <a:defRPr/>
            </a:pPr>
            <a:r>
              <a:rPr lang="en-GB" sz="450" dirty="0">
                <a:solidFill>
                  <a:schemeClr val="accent1"/>
                </a:solidFill>
                <a:latin typeface="Arial" charset="0"/>
                <a:cs typeface="Arial" charset="0"/>
              </a:rPr>
              <a:t>© 2010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6" name="Date Placeholder 2"/>
          <p:cNvSpPr>
            <a:spLocks noGrp="1"/>
          </p:cNvSpPr>
          <p:nvPr>
            <p:ph type="dt" sz="half" idx="10"/>
          </p:nvPr>
        </p:nvSpPr>
        <p:spPr>
          <a:xfrm>
            <a:off x="6988175" y="6386513"/>
            <a:ext cx="1655763" cy="279400"/>
          </a:xfrm>
        </p:spPr>
        <p:txBody>
          <a:bodyPr/>
          <a:lstStyle>
            <a:lvl1pPr>
              <a:defRPr/>
            </a:lvl1pPr>
          </a:lstStyle>
          <a:p>
            <a:pPr>
              <a:defRPr/>
            </a:pPr>
            <a:fld id="{8B774BB1-41B8-4767-A49E-9666DEE532FB}" type="datetime3">
              <a:rPr lang="en-GB"/>
              <a:pPr>
                <a:defRPr/>
              </a:pPr>
              <a:t>4 June, 2012</a:t>
            </a:fld>
            <a:endParaRPr lang="en-GB" dirty="0"/>
          </a:p>
        </p:txBody>
      </p:sp>
      <p:sp>
        <p:nvSpPr>
          <p:cNvPr id="7" name="Footer Placeholder 3"/>
          <p:cNvSpPr>
            <a:spLocks noGrp="1"/>
          </p:cNvSpPr>
          <p:nvPr>
            <p:ph type="ftr" sz="quarter" idx="11"/>
          </p:nvPr>
        </p:nvSpPr>
        <p:spPr>
          <a:xfrm>
            <a:off x="2124075" y="6386513"/>
            <a:ext cx="5662613" cy="279400"/>
          </a:xfrm>
        </p:spPr>
        <p:txBody>
          <a:bodyPr/>
          <a:lstStyle>
            <a:lvl1pPr>
              <a:defRPr/>
            </a:lvl1pPr>
          </a:lstStyle>
          <a:p>
            <a:pPr>
              <a:defRPr/>
            </a:pPr>
            <a:r>
              <a:rPr lang="en-GB"/>
              <a:t>TITLE HERE (GO HEADER &amp; FOOTER TO EDIT THIS TEXT)</a:t>
            </a:r>
          </a:p>
        </p:txBody>
      </p:sp>
      <p:sp>
        <p:nvSpPr>
          <p:cNvPr id="8" name="Slide Number Placeholder 4"/>
          <p:cNvSpPr>
            <a:spLocks noGrp="1"/>
          </p:cNvSpPr>
          <p:nvPr>
            <p:ph type="sldNum" sz="quarter" idx="12"/>
          </p:nvPr>
        </p:nvSpPr>
        <p:spPr>
          <a:xfrm>
            <a:off x="8297863" y="6386513"/>
            <a:ext cx="658812" cy="279400"/>
          </a:xfrm>
        </p:spPr>
        <p:txBody>
          <a:bodyPr/>
          <a:lstStyle>
            <a:lvl1pPr>
              <a:defRPr/>
            </a:lvl1pPr>
          </a:lstStyle>
          <a:p>
            <a:pPr>
              <a:defRPr/>
            </a:pPr>
            <a:fld id="{9C094DCC-9A43-486E-9962-EE1E2C89C21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Banner_no-trans.png"/>
          <p:cNvPicPr>
            <a:picLocks noChangeAspect="1"/>
          </p:cNvPicPr>
          <p:nvPr userDrawn="1"/>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3" name="Line 10"/>
          <p:cNvSpPr>
            <a:spLocks noChangeShapeType="1"/>
          </p:cNvSpPr>
          <p:nvPr userDrawn="1"/>
        </p:nvSpPr>
        <p:spPr bwMode="auto">
          <a:xfrm>
            <a:off x="300038" y="6373813"/>
            <a:ext cx="8529637" cy="0"/>
          </a:xfrm>
          <a:prstGeom prst="line">
            <a:avLst/>
          </a:prstGeom>
          <a:noFill/>
          <a:ln w="3175">
            <a:solidFill>
              <a:schemeClr val="accent1"/>
            </a:solidFill>
            <a:round/>
            <a:headEnd/>
            <a:tailEnd/>
          </a:ln>
          <a:effectLst/>
        </p:spPr>
        <p:txBody>
          <a:bodyPr/>
          <a:lstStyle/>
          <a:p>
            <a:pPr>
              <a:defRPr/>
            </a:pPr>
            <a:endParaRPr lang="en-GB">
              <a:latin typeface="Arial" charset="0"/>
              <a:cs typeface="Arial" charset="0"/>
            </a:endParaRPr>
          </a:p>
        </p:txBody>
      </p:sp>
      <p:sp>
        <p:nvSpPr>
          <p:cNvPr id="4" name="Line 10"/>
          <p:cNvSpPr>
            <a:spLocks noChangeShapeType="1"/>
          </p:cNvSpPr>
          <p:nvPr userDrawn="1"/>
        </p:nvSpPr>
        <p:spPr bwMode="auto">
          <a:xfrm>
            <a:off x="201613" y="6373813"/>
            <a:ext cx="8639175" cy="0"/>
          </a:xfrm>
          <a:prstGeom prst="line">
            <a:avLst/>
          </a:prstGeom>
          <a:noFill/>
          <a:ln w="3175">
            <a:solidFill>
              <a:schemeClr val="accent1"/>
            </a:solidFill>
            <a:round/>
            <a:headEnd/>
            <a:tailEnd/>
          </a:ln>
          <a:effectLst/>
        </p:spPr>
        <p:txBody>
          <a:bodyPr/>
          <a:lstStyle/>
          <a:p>
            <a:pPr>
              <a:defRPr/>
            </a:pPr>
            <a:endParaRPr lang="en-GB" baseline="-25000" dirty="0">
              <a:latin typeface="Arial" charset="0"/>
              <a:cs typeface="Arial" charset="0"/>
            </a:endParaRPr>
          </a:p>
        </p:txBody>
      </p:sp>
      <p:sp>
        <p:nvSpPr>
          <p:cNvPr id="5"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a:spcBef>
                <a:spcPct val="50000"/>
              </a:spcBef>
              <a:defRPr/>
            </a:pPr>
            <a:r>
              <a:rPr lang="en-GB" sz="450" dirty="0">
                <a:solidFill>
                  <a:schemeClr val="accent1"/>
                </a:solidFill>
                <a:latin typeface="Arial" charset="0"/>
                <a:cs typeface="Arial" charset="0"/>
              </a:rPr>
              <a:t>© 2010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p>
        </p:txBody>
      </p:sp>
      <p:sp>
        <p:nvSpPr>
          <p:cNvPr id="6" name="Date Placeholder 1"/>
          <p:cNvSpPr>
            <a:spLocks noGrp="1"/>
          </p:cNvSpPr>
          <p:nvPr>
            <p:ph type="dt" sz="half" idx="10"/>
          </p:nvPr>
        </p:nvSpPr>
        <p:spPr>
          <a:xfrm>
            <a:off x="6988175" y="6386513"/>
            <a:ext cx="1655763" cy="279400"/>
          </a:xfrm>
        </p:spPr>
        <p:txBody>
          <a:bodyPr/>
          <a:lstStyle>
            <a:lvl1pPr>
              <a:defRPr/>
            </a:lvl1pPr>
          </a:lstStyle>
          <a:p>
            <a:pPr>
              <a:defRPr/>
            </a:pPr>
            <a:fld id="{215CF3EF-9F34-4358-BE87-B55900C61F1F}" type="datetime3">
              <a:rPr lang="en-GB"/>
              <a:pPr>
                <a:defRPr/>
              </a:pPr>
              <a:t>4 June, 2012</a:t>
            </a:fld>
            <a:endParaRPr lang="en-GB"/>
          </a:p>
        </p:txBody>
      </p:sp>
      <p:sp>
        <p:nvSpPr>
          <p:cNvPr id="7" name="Footer Placeholder 2"/>
          <p:cNvSpPr>
            <a:spLocks noGrp="1"/>
          </p:cNvSpPr>
          <p:nvPr>
            <p:ph type="ftr" sz="quarter" idx="11"/>
          </p:nvPr>
        </p:nvSpPr>
        <p:spPr>
          <a:xfrm>
            <a:off x="2124075" y="6386513"/>
            <a:ext cx="5662613" cy="279400"/>
          </a:xfrm>
        </p:spPr>
        <p:txBody>
          <a:bodyPr/>
          <a:lstStyle>
            <a:lvl1pPr>
              <a:defRPr/>
            </a:lvl1pPr>
          </a:lstStyle>
          <a:p>
            <a:pPr>
              <a:defRPr/>
            </a:pPr>
            <a:r>
              <a:rPr lang="en-GB"/>
              <a:t>TITLE HERE (GO HEADER &amp; FOOTER TO EDIT THIS TEXT)</a:t>
            </a:r>
          </a:p>
        </p:txBody>
      </p:sp>
      <p:sp>
        <p:nvSpPr>
          <p:cNvPr id="8" name="Slide Number Placeholder 3"/>
          <p:cNvSpPr>
            <a:spLocks noGrp="1"/>
          </p:cNvSpPr>
          <p:nvPr>
            <p:ph type="sldNum" sz="quarter" idx="12"/>
          </p:nvPr>
        </p:nvSpPr>
        <p:spPr>
          <a:xfrm>
            <a:off x="8297863" y="6386513"/>
            <a:ext cx="658812" cy="279400"/>
          </a:xfrm>
        </p:spPr>
        <p:txBody>
          <a:bodyPr/>
          <a:lstStyle>
            <a:lvl1pPr>
              <a:defRPr/>
            </a:lvl1pPr>
          </a:lstStyle>
          <a:p>
            <a:pPr>
              <a:defRPr/>
            </a:pPr>
            <a:fld id="{451F29BD-C892-4095-866C-7A807951323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descr="Cover_trans.png"/>
          <p:cNvPicPr>
            <a:picLocks noChangeAspect="1"/>
          </p:cNvPicPr>
          <p:nvPr userDrawn="1"/>
        </p:nvPicPr>
        <p:blipFill>
          <a:blip r:embed="rId2" cstate="print"/>
          <a:srcRect/>
          <a:stretch>
            <a:fillRect/>
          </a:stretch>
        </p:blipFill>
        <p:spPr bwMode="auto">
          <a:xfrm>
            <a:off x="0" y="0"/>
            <a:ext cx="5022850" cy="5111750"/>
          </a:xfrm>
          <a:prstGeom prst="rect">
            <a:avLst/>
          </a:prstGeom>
          <a:noFill/>
          <a:ln w="9525">
            <a:noFill/>
            <a:miter lim="800000"/>
            <a:headEnd/>
            <a:tailEnd/>
          </a:ln>
        </p:spPr>
      </p:pic>
      <p:pic>
        <p:nvPicPr>
          <p:cNvPr id="5" name="Picture 7" descr="KPMG_Plus_Strapline_White.emf"/>
          <p:cNvPicPr>
            <a:picLocks noChangeAspect="1"/>
          </p:cNvPicPr>
          <p:nvPr userDrawn="1"/>
        </p:nvPicPr>
        <p:blipFill>
          <a:blip r:embed="rId3" cstate="print"/>
          <a:srcRect/>
          <a:stretch>
            <a:fillRect/>
          </a:stretch>
        </p:blipFill>
        <p:spPr bwMode="auto">
          <a:xfrm>
            <a:off x="357188" y="434975"/>
            <a:ext cx="2159000" cy="742950"/>
          </a:xfrm>
          <a:prstGeom prst="rect">
            <a:avLst/>
          </a:prstGeom>
          <a:noFill/>
          <a:ln w="9525">
            <a:noFill/>
            <a:miter lim="800000"/>
            <a:headEnd/>
            <a:tailEnd/>
          </a:ln>
        </p:spPr>
      </p:pic>
      <p:sp>
        <p:nvSpPr>
          <p:cNvPr id="2" name="Title 1"/>
          <p:cNvSpPr>
            <a:spLocks noGrp="1"/>
          </p:cNvSpPr>
          <p:nvPr>
            <p:ph type="ctrTitle"/>
          </p:nvPr>
        </p:nvSpPr>
        <p:spPr>
          <a:xfrm>
            <a:off x="357158" y="1440000"/>
            <a:ext cx="3854802" cy="2357454"/>
          </a:xfrm>
        </p:spPr>
        <p:txBody>
          <a:bodyPr anchor="t"/>
          <a:lstStyle>
            <a:lvl1pPr algn="l">
              <a:lnSpc>
                <a:spcPts val="3240"/>
              </a:lnSpc>
              <a:defRPr sz="3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57159" y="3782896"/>
            <a:ext cx="3156750" cy="1386696"/>
          </a:xfrm>
        </p:spPr>
        <p:txBody>
          <a:bodyPr bIns="0"/>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Rectangle 4"/>
          <p:cNvSpPr>
            <a:spLocks noGrp="1" noChangeArrowheads="1"/>
          </p:cNvSpPr>
          <p:nvPr>
            <p:ph type="dt" sz="half" idx="10"/>
          </p:nvPr>
        </p:nvSpPr>
        <p:spPr>
          <a:xfrm>
            <a:off x="6877050" y="6388100"/>
            <a:ext cx="1655763" cy="279400"/>
          </a:xfrm>
        </p:spPr>
        <p:txBody>
          <a:bodyPr/>
          <a:lstStyle>
            <a:lvl1pPr algn="r">
              <a:defRPr sz="950">
                <a:solidFill>
                  <a:schemeClr val="accent1"/>
                </a:solidFill>
              </a:defRPr>
            </a:lvl1pPr>
          </a:lstStyle>
          <a:p>
            <a:pPr>
              <a:defRPr/>
            </a:pPr>
            <a:fld id="{F056CC08-7279-46A9-BC6F-A5D7EEAB756F}" type="datetime3">
              <a:rPr lang="en-GB"/>
              <a:pPr>
                <a:defRPr/>
              </a:pPr>
              <a:t>4 June, 2012</a:t>
            </a:fld>
            <a:endParaRPr lang="en-GB" dirty="0"/>
          </a:p>
        </p:txBody>
      </p:sp>
      <p:sp>
        <p:nvSpPr>
          <p:cNvPr id="7" name="Rectangle 5"/>
          <p:cNvSpPr>
            <a:spLocks noGrp="1" noChangeArrowheads="1"/>
          </p:cNvSpPr>
          <p:nvPr>
            <p:ph type="ftr" sz="quarter" idx="11"/>
          </p:nvPr>
        </p:nvSpPr>
        <p:spPr>
          <a:xfrm>
            <a:off x="2124075" y="6388100"/>
            <a:ext cx="5662613" cy="279400"/>
          </a:xfrm>
        </p:spPr>
        <p:txBody>
          <a:bodyPr/>
          <a:lstStyle>
            <a:lvl1pPr algn="r">
              <a:defRPr sz="950">
                <a:solidFill>
                  <a:schemeClr val="accent1"/>
                </a:solidFill>
              </a:defRPr>
            </a:lvl1pPr>
          </a:lstStyle>
          <a:p>
            <a:pPr>
              <a:defRPr/>
            </a:pPr>
            <a:r>
              <a:rPr lang="en-GB"/>
              <a:t>TITLE HERE (GO HEADER &amp; FOOTER TO EDIT THIS TEXT)</a:t>
            </a:r>
          </a:p>
        </p:txBody>
      </p:sp>
      <p:sp>
        <p:nvSpPr>
          <p:cNvPr id="8" name="Rectangle 6"/>
          <p:cNvSpPr>
            <a:spLocks noGrp="1" noChangeArrowheads="1"/>
          </p:cNvSpPr>
          <p:nvPr>
            <p:ph type="sldNum" sz="quarter" idx="12"/>
          </p:nvPr>
        </p:nvSpPr>
        <p:spPr>
          <a:xfrm>
            <a:off x="8297863" y="6388100"/>
            <a:ext cx="658812" cy="279400"/>
          </a:xfrm>
        </p:spPr>
        <p:txBody>
          <a:bodyPr/>
          <a:lstStyle>
            <a:lvl1pPr algn="r">
              <a:defRPr sz="950">
                <a:solidFill>
                  <a:schemeClr val="accent1"/>
                </a:solidFill>
              </a:defRPr>
            </a:lvl1pPr>
          </a:lstStyle>
          <a:p>
            <a:pPr>
              <a:defRPr/>
            </a:pPr>
            <a:fld id="{8551B59E-37F8-41C4-915B-B9C50D9A178C}"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4" name="Picture 6" descr="Copyright_no trans.png"/>
          <p:cNvPicPr>
            <a:picLocks noChangeAspect="1"/>
          </p:cNvPicPr>
          <p:nvPr userDrawn="1"/>
        </p:nvPicPr>
        <p:blipFill>
          <a:blip r:embed="rId2" cstate="print"/>
          <a:srcRect/>
          <a:stretch>
            <a:fillRect/>
          </a:stretch>
        </p:blipFill>
        <p:spPr bwMode="auto">
          <a:xfrm>
            <a:off x="0" y="0"/>
            <a:ext cx="5021263" cy="3225800"/>
          </a:xfrm>
          <a:prstGeom prst="rect">
            <a:avLst/>
          </a:prstGeom>
          <a:noFill/>
          <a:ln w="9525">
            <a:noFill/>
            <a:miter lim="800000"/>
            <a:headEnd/>
            <a:tailEnd/>
          </a:ln>
        </p:spPr>
      </p:pic>
      <p:pic>
        <p:nvPicPr>
          <p:cNvPr id="5" name="Picture 7" descr="KPMG_Plus_Strapline_White.emf"/>
          <p:cNvPicPr>
            <a:picLocks noChangeAspect="1"/>
          </p:cNvPicPr>
          <p:nvPr userDrawn="1"/>
        </p:nvPicPr>
        <p:blipFill>
          <a:blip r:embed="rId3" cstate="print"/>
          <a:srcRect/>
          <a:stretch>
            <a:fillRect/>
          </a:stretch>
        </p:blipFill>
        <p:spPr bwMode="auto">
          <a:xfrm>
            <a:off x="357188" y="434975"/>
            <a:ext cx="2159000" cy="742950"/>
          </a:xfrm>
          <a:prstGeom prst="rect">
            <a:avLst/>
          </a:prstGeom>
          <a:noFill/>
          <a:ln w="9525">
            <a:noFill/>
            <a:miter lim="800000"/>
            <a:headEnd/>
            <a:tailEnd/>
          </a:ln>
        </p:spPr>
      </p:pic>
      <p:sp>
        <p:nvSpPr>
          <p:cNvPr id="2" name="Title 1"/>
          <p:cNvSpPr>
            <a:spLocks noGrp="1"/>
          </p:cNvSpPr>
          <p:nvPr>
            <p:ph type="ctrTitle"/>
          </p:nvPr>
        </p:nvSpPr>
        <p:spPr>
          <a:xfrm>
            <a:off x="357158" y="1440000"/>
            <a:ext cx="3998818" cy="2357454"/>
          </a:xfrm>
        </p:spPr>
        <p:txBody>
          <a:bodyPr anchor="t"/>
          <a:lstStyle>
            <a:lvl1pPr algn="l">
              <a:lnSpc>
                <a:spcPts val="3240"/>
              </a:lnSpc>
              <a:defRPr sz="3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57158" y="3825100"/>
            <a:ext cx="3999600" cy="1752600"/>
          </a:xfrm>
        </p:spPr>
        <p:txBody>
          <a:bodyPr/>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6" name="Rectangle 4"/>
          <p:cNvSpPr>
            <a:spLocks noGrp="1" noChangeArrowheads="1"/>
          </p:cNvSpPr>
          <p:nvPr>
            <p:ph type="dt" sz="half" idx="10"/>
          </p:nvPr>
        </p:nvSpPr>
        <p:spPr>
          <a:xfrm>
            <a:off x="6877050" y="6388100"/>
            <a:ext cx="1655763" cy="279400"/>
          </a:xfrm>
        </p:spPr>
        <p:txBody>
          <a:bodyPr/>
          <a:lstStyle>
            <a:lvl1pPr algn="r">
              <a:defRPr sz="950">
                <a:solidFill>
                  <a:schemeClr val="accent1"/>
                </a:solidFill>
              </a:defRPr>
            </a:lvl1pPr>
          </a:lstStyle>
          <a:p>
            <a:pPr>
              <a:defRPr/>
            </a:pPr>
            <a:fld id="{EA092F7A-21AC-4A45-9024-BA1DF5CD0E17}" type="datetime3">
              <a:rPr lang="en-GB"/>
              <a:pPr>
                <a:defRPr/>
              </a:pPr>
              <a:t>4 June, 2012</a:t>
            </a:fld>
            <a:endParaRPr lang="en-GB" dirty="0"/>
          </a:p>
        </p:txBody>
      </p:sp>
      <p:sp>
        <p:nvSpPr>
          <p:cNvPr id="7" name="Rectangle 5"/>
          <p:cNvSpPr>
            <a:spLocks noGrp="1" noChangeArrowheads="1"/>
          </p:cNvSpPr>
          <p:nvPr>
            <p:ph type="ftr" sz="quarter" idx="11"/>
          </p:nvPr>
        </p:nvSpPr>
        <p:spPr>
          <a:xfrm>
            <a:off x="2124075" y="6388100"/>
            <a:ext cx="5662613" cy="279400"/>
          </a:xfrm>
        </p:spPr>
        <p:txBody>
          <a:bodyPr/>
          <a:lstStyle>
            <a:lvl1pPr algn="r">
              <a:defRPr sz="950">
                <a:solidFill>
                  <a:schemeClr val="accent1"/>
                </a:solidFill>
              </a:defRPr>
            </a:lvl1pPr>
          </a:lstStyle>
          <a:p>
            <a:pPr>
              <a:defRPr/>
            </a:pPr>
            <a:r>
              <a:rPr lang="en-GB"/>
              <a:t>TITLE HERE (GO HEADER &amp; FOOTER TO EDIT THIS TEXT)</a:t>
            </a:r>
          </a:p>
        </p:txBody>
      </p:sp>
      <p:sp>
        <p:nvSpPr>
          <p:cNvPr id="8" name="Rectangle 6"/>
          <p:cNvSpPr>
            <a:spLocks noGrp="1" noChangeArrowheads="1"/>
          </p:cNvSpPr>
          <p:nvPr>
            <p:ph type="sldNum" sz="quarter" idx="12"/>
          </p:nvPr>
        </p:nvSpPr>
        <p:spPr>
          <a:xfrm>
            <a:off x="8297863" y="6388100"/>
            <a:ext cx="658812" cy="279400"/>
          </a:xfrm>
        </p:spPr>
        <p:txBody>
          <a:bodyPr/>
          <a:lstStyle>
            <a:lvl1pPr algn="r">
              <a:defRPr sz="950">
                <a:solidFill>
                  <a:schemeClr val="accent1"/>
                </a:solidFill>
              </a:defRPr>
            </a:lvl1pPr>
          </a:lstStyle>
          <a:p>
            <a:pPr>
              <a:defRPr/>
            </a:pPr>
            <a:fld id="{72224BC1-3CA1-42E3-9D30-E733D02AA71F}"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4" name="Picture 6" descr="Contents_trans.png"/>
          <p:cNvPicPr>
            <a:picLocks noChangeAspect="1"/>
          </p:cNvPicPr>
          <p:nvPr userDrawn="1"/>
        </p:nvPicPr>
        <p:blipFill>
          <a:blip r:embed="rId2" cstate="print"/>
          <a:srcRect/>
          <a:stretch>
            <a:fillRect/>
          </a:stretch>
        </p:blipFill>
        <p:spPr bwMode="auto">
          <a:xfrm>
            <a:off x="0" y="0"/>
            <a:ext cx="4959350" cy="5111750"/>
          </a:xfrm>
          <a:prstGeom prst="rect">
            <a:avLst/>
          </a:prstGeom>
          <a:noFill/>
          <a:ln w="9525">
            <a:noFill/>
            <a:miter lim="800000"/>
            <a:headEnd/>
            <a:tailEnd/>
          </a:ln>
        </p:spPr>
      </p:pic>
      <p:sp>
        <p:nvSpPr>
          <p:cNvPr id="2" name="Title 1"/>
          <p:cNvSpPr>
            <a:spLocks noGrp="1"/>
          </p:cNvSpPr>
          <p:nvPr>
            <p:ph type="ctrTitle"/>
          </p:nvPr>
        </p:nvSpPr>
        <p:spPr>
          <a:xfrm>
            <a:off x="357158" y="1440000"/>
            <a:ext cx="3854802" cy="2357454"/>
          </a:xfrm>
        </p:spPr>
        <p:txBody>
          <a:bodyPr anchor="t"/>
          <a:lstStyle>
            <a:lvl1pPr algn="l">
              <a:lnSpc>
                <a:spcPts val="3240"/>
              </a:lnSpc>
              <a:defRPr sz="3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57159" y="3817176"/>
            <a:ext cx="3206730" cy="1289396"/>
          </a:xfrm>
        </p:spPr>
        <p:txBody>
          <a:bodyPr bIns="0"/>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Date Placeholder 3"/>
          <p:cNvSpPr>
            <a:spLocks noGrp="1"/>
          </p:cNvSpPr>
          <p:nvPr>
            <p:ph type="dt" sz="half" idx="10"/>
          </p:nvPr>
        </p:nvSpPr>
        <p:spPr>
          <a:xfrm>
            <a:off x="6877050" y="6386513"/>
            <a:ext cx="1655763" cy="279400"/>
          </a:xfrm>
        </p:spPr>
        <p:txBody>
          <a:bodyPr/>
          <a:lstStyle>
            <a:lvl1pPr>
              <a:defRPr/>
            </a:lvl1pPr>
          </a:lstStyle>
          <a:p>
            <a:pPr>
              <a:defRPr/>
            </a:pPr>
            <a:fld id="{B20338CF-143B-47B1-8518-6DCBDE0B6E1B}" type="datetime3">
              <a:rPr lang="en-GB"/>
              <a:pPr>
                <a:defRPr/>
              </a:pPr>
              <a:t>4 June, 2012</a:t>
            </a:fld>
            <a:endParaRPr lang="en-GB" dirty="0"/>
          </a:p>
        </p:txBody>
      </p:sp>
      <p:sp>
        <p:nvSpPr>
          <p:cNvPr id="6" name="Footer Placeholder 4"/>
          <p:cNvSpPr>
            <a:spLocks noGrp="1"/>
          </p:cNvSpPr>
          <p:nvPr>
            <p:ph type="ftr" sz="quarter" idx="11"/>
          </p:nvPr>
        </p:nvSpPr>
        <p:spPr/>
        <p:txBody>
          <a:bodyPr/>
          <a:lstStyle>
            <a:lvl1pPr>
              <a:defRPr/>
            </a:lvl1pPr>
          </a:lstStyle>
          <a:p>
            <a:pPr>
              <a:defRPr/>
            </a:pPr>
            <a:r>
              <a:rPr lang="en-GB"/>
              <a:t>TITLE HERE (GO HEADER &amp; FOOTER TO EDIT THIS TEXT)</a:t>
            </a:r>
          </a:p>
        </p:txBody>
      </p:sp>
      <p:sp>
        <p:nvSpPr>
          <p:cNvPr id="7" name="Slide Number Placeholder 5"/>
          <p:cNvSpPr>
            <a:spLocks noGrp="1"/>
          </p:cNvSpPr>
          <p:nvPr>
            <p:ph type="sldNum" sz="quarter" idx="12"/>
          </p:nvPr>
        </p:nvSpPr>
        <p:spPr>
          <a:xfrm>
            <a:off x="8297863" y="6386513"/>
            <a:ext cx="658812" cy="279400"/>
          </a:xfrm>
        </p:spPr>
        <p:txBody>
          <a:bodyPr/>
          <a:lstStyle>
            <a:lvl1pPr>
              <a:defRPr/>
            </a:lvl1pPr>
          </a:lstStyle>
          <a:p>
            <a:pPr>
              <a:defRPr/>
            </a:pPr>
            <a:fld id="{FCE5744A-7BDC-4C1B-AE6D-281E9B667DB0}"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Contents_trans.png"/>
          <p:cNvPicPr>
            <a:picLocks noChangeAspect="1"/>
          </p:cNvPicPr>
          <p:nvPr userDrawn="1"/>
        </p:nvPicPr>
        <p:blipFill>
          <a:blip r:embed="rId2" cstate="print"/>
          <a:srcRect/>
          <a:stretch>
            <a:fillRect/>
          </a:stretch>
        </p:blipFill>
        <p:spPr bwMode="auto">
          <a:xfrm>
            <a:off x="0" y="0"/>
            <a:ext cx="6653213" cy="6858000"/>
          </a:xfrm>
          <a:prstGeom prst="rect">
            <a:avLst/>
          </a:prstGeom>
          <a:noFill/>
          <a:ln w="9525">
            <a:noFill/>
            <a:miter lim="800000"/>
            <a:headEnd/>
            <a:tailEnd/>
          </a:ln>
        </p:spPr>
      </p:pic>
      <p:sp>
        <p:nvSpPr>
          <p:cNvPr id="2" name="Title 1"/>
          <p:cNvSpPr>
            <a:spLocks noGrp="1"/>
          </p:cNvSpPr>
          <p:nvPr>
            <p:ph type="ctrTitle"/>
          </p:nvPr>
        </p:nvSpPr>
        <p:spPr>
          <a:xfrm>
            <a:off x="357158" y="1440000"/>
            <a:ext cx="4860000" cy="2357454"/>
          </a:xfrm>
        </p:spPr>
        <p:txBody>
          <a:bodyPr anchor="t"/>
          <a:lstStyle>
            <a:lvl1pPr algn="l">
              <a:lnSpc>
                <a:spcPts val="3240"/>
              </a:lnSpc>
              <a:defRPr sz="3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57158" y="3814543"/>
            <a:ext cx="4680000" cy="1752600"/>
          </a:xfrm>
        </p:spPr>
        <p:txBody>
          <a:bodyPr bIns="0"/>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Freeform 3"/>
          <p:cNvSpPr/>
          <p:nvPr userDrawn="1"/>
        </p:nvSpPr>
        <p:spPr>
          <a:xfrm>
            <a:off x="-11113" y="4594225"/>
            <a:ext cx="4495801" cy="2276475"/>
          </a:xfrm>
          <a:custGeom>
            <a:avLst/>
            <a:gdLst>
              <a:gd name="connsiteX0" fmla="*/ 8467 w 4495800"/>
              <a:gd name="connsiteY0" fmla="*/ 2260600 h 2277533"/>
              <a:gd name="connsiteX1" fmla="*/ 0 w 4495800"/>
              <a:gd name="connsiteY1" fmla="*/ 0 h 2277533"/>
              <a:gd name="connsiteX2" fmla="*/ 4495800 w 4495800"/>
              <a:gd name="connsiteY2" fmla="*/ 0 h 2277533"/>
              <a:gd name="connsiteX3" fmla="*/ 3826933 w 4495800"/>
              <a:gd name="connsiteY3" fmla="*/ 2277533 h 2277533"/>
              <a:gd name="connsiteX4" fmla="*/ 8467 w 4495800"/>
              <a:gd name="connsiteY4" fmla="*/ 2260600 h 2277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5800" h="2277533">
                <a:moveTo>
                  <a:pt x="8467" y="2260600"/>
                </a:moveTo>
                <a:cubicBezTo>
                  <a:pt x="5645" y="1507067"/>
                  <a:pt x="2822" y="753533"/>
                  <a:pt x="0" y="0"/>
                </a:cubicBezTo>
                <a:lnTo>
                  <a:pt x="4495800" y="0"/>
                </a:lnTo>
                <a:lnTo>
                  <a:pt x="3826933" y="2277533"/>
                </a:lnTo>
                <a:lnTo>
                  <a:pt x="8467" y="2260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ctrTitle"/>
          </p:nvPr>
        </p:nvSpPr>
        <p:spPr>
          <a:xfrm>
            <a:off x="357158" y="4786322"/>
            <a:ext cx="4070826" cy="1928826"/>
          </a:xfrm>
        </p:spPr>
        <p:txBody>
          <a:bodyPr anchor="t"/>
          <a:lstStyle>
            <a:lvl1pPr algn="l">
              <a:lnSpc>
                <a:spcPts val="3240"/>
              </a:lnSpc>
              <a:defRPr sz="3000">
                <a:solidFill>
                  <a:srgbClr val="00338D"/>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357158" y="6459654"/>
            <a:ext cx="6400800" cy="239713"/>
          </a:xfrm>
        </p:spPr>
        <p:txBody>
          <a:bodyPr/>
          <a:lstStyle>
            <a:lvl1pPr marL="0" indent="0" algn="l">
              <a:buNone/>
              <a:defRPr sz="12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5" name="Date Placeholder 3"/>
          <p:cNvSpPr>
            <a:spLocks noGrp="1"/>
          </p:cNvSpPr>
          <p:nvPr>
            <p:ph type="dt" sz="half" idx="10"/>
          </p:nvPr>
        </p:nvSpPr>
        <p:spPr>
          <a:xfrm>
            <a:off x="6877050" y="6386513"/>
            <a:ext cx="1655763" cy="279400"/>
          </a:xfrm>
        </p:spPr>
        <p:txBody>
          <a:bodyPr/>
          <a:lstStyle>
            <a:lvl1pPr>
              <a:defRPr/>
            </a:lvl1pPr>
          </a:lstStyle>
          <a:p>
            <a:pPr>
              <a:defRPr/>
            </a:pPr>
            <a:fld id="{05CD7F2A-B3CE-4C4E-BD17-C669D6C4EC7C}" type="datetime3">
              <a:rPr lang="en-GB"/>
              <a:pPr>
                <a:defRPr/>
              </a:pPr>
              <a:t>4 June, 2012</a:t>
            </a:fld>
            <a:endParaRPr lang="en-GB"/>
          </a:p>
        </p:txBody>
      </p:sp>
      <p:sp>
        <p:nvSpPr>
          <p:cNvPr id="6" name="Footer Placeholder 4"/>
          <p:cNvSpPr>
            <a:spLocks noGrp="1"/>
          </p:cNvSpPr>
          <p:nvPr>
            <p:ph type="ftr" sz="quarter" idx="11"/>
          </p:nvPr>
        </p:nvSpPr>
        <p:spPr>
          <a:xfrm>
            <a:off x="2124075" y="6386513"/>
            <a:ext cx="5662613" cy="279400"/>
          </a:xfrm>
        </p:spPr>
        <p:txBody>
          <a:bodyPr/>
          <a:lstStyle>
            <a:lvl1pPr>
              <a:defRPr/>
            </a:lvl1pPr>
          </a:lstStyle>
          <a:p>
            <a:pPr>
              <a:defRPr/>
            </a:pPr>
            <a:r>
              <a:rPr lang="en-GB"/>
              <a:t>TITLE HERE (GO HEADER &amp; FOOTER TO EDIT THIS TEXT)</a:t>
            </a:r>
          </a:p>
        </p:txBody>
      </p:sp>
      <p:sp>
        <p:nvSpPr>
          <p:cNvPr id="7" name="Slide Number Placeholder 5"/>
          <p:cNvSpPr>
            <a:spLocks noGrp="1"/>
          </p:cNvSpPr>
          <p:nvPr>
            <p:ph type="sldNum" sz="quarter" idx="12"/>
          </p:nvPr>
        </p:nvSpPr>
        <p:spPr>
          <a:xfrm>
            <a:off x="8297863" y="6386513"/>
            <a:ext cx="658812" cy="279400"/>
          </a:xfrm>
        </p:spPr>
        <p:txBody>
          <a:bodyPr/>
          <a:lstStyle>
            <a:lvl1pPr>
              <a:defRPr/>
            </a:lvl1pPr>
          </a:lstStyle>
          <a:p>
            <a:pPr>
              <a:defRPr/>
            </a:pPr>
            <a:fld id="{6684EB15-BC0E-4709-821D-9BE13F28AECB}"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Banner_no-trans.png"/>
          <p:cNvPicPr>
            <a:picLocks noChangeAspect="1"/>
          </p:cNvPicPr>
          <p:nvPr userDrawn="1"/>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5"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a:spcBef>
                <a:spcPct val="50000"/>
              </a:spcBef>
              <a:defRPr/>
            </a:pPr>
            <a:r>
              <a:rPr lang="en-GB" sz="450" dirty="0">
                <a:solidFill>
                  <a:schemeClr val="accent1"/>
                </a:solidFill>
                <a:latin typeface="Arial" charset="0"/>
                <a:cs typeface="Arial" charset="0"/>
              </a:rPr>
              <a:t>© 2010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p>
        </p:txBody>
      </p:sp>
      <p:sp>
        <p:nvSpPr>
          <p:cNvPr id="6" name="Line 10"/>
          <p:cNvSpPr>
            <a:spLocks noChangeShapeType="1"/>
          </p:cNvSpPr>
          <p:nvPr userDrawn="1"/>
        </p:nvSpPr>
        <p:spPr bwMode="auto">
          <a:xfrm>
            <a:off x="201613" y="6373813"/>
            <a:ext cx="8639175" cy="0"/>
          </a:xfrm>
          <a:prstGeom prst="line">
            <a:avLst/>
          </a:prstGeom>
          <a:noFill/>
          <a:ln w="3175">
            <a:solidFill>
              <a:schemeClr val="accent1"/>
            </a:solidFill>
            <a:round/>
            <a:headEnd/>
            <a:tailEnd/>
          </a:ln>
          <a:effectLst/>
        </p:spPr>
        <p:txBody>
          <a:bodyPr/>
          <a:lstStyle/>
          <a:p>
            <a:pPr>
              <a:defRPr/>
            </a:pPr>
            <a:endParaRPr lang="en-GB" baseline="-25000" dirty="0">
              <a:latin typeface="Arial" charset="0"/>
              <a:cs typeface="Arial" charset="0"/>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bIns="0"/>
          <a:lstStyle>
            <a:lvl1pPr>
              <a:defRPr>
                <a:solidFill>
                  <a:srgbClr val="00338D"/>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a:xfrm>
            <a:off x="6988175" y="6386513"/>
            <a:ext cx="1655763" cy="279400"/>
          </a:xfrm>
        </p:spPr>
        <p:txBody>
          <a:bodyPr/>
          <a:lstStyle>
            <a:lvl1pPr>
              <a:defRPr/>
            </a:lvl1pPr>
          </a:lstStyle>
          <a:p>
            <a:pPr>
              <a:defRPr/>
            </a:pPr>
            <a:fld id="{C60BB2A8-589D-4711-873B-16F3A609C0AF}" type="datetime3">
              <a:rPr lang="en-GB"/>
              <a:pPr>
                <a:defRPr/>
              </a:pPr>
              <a:t>4 June, 2012</a:t>
            </a:fld>
            <a:endParaRPr lang="en-GB"/>
          </a:p>
        </p:txBody>
      </p:sp>
      <p:sp>
        <p:nvSpPr>
          <p:cNvPr id="8" name="Footer Placeholder 4"/>
          <p:cNvSpPr>
            <a:spLocks noGrp="1"/>
          </p:cNvSpPr>
          <p:nvPr>
            <p:ph type="ftr" sz="quarter" idx="11"/>
          </p:nvPr>
        </p:nvSpPr>
        <p:spPr>
          <a:xfrm>
            <a:off x="2124075" y="6386513"/>
            <a:ext cx="5662613" cy="279400"/>
          </a:xfrm>
        </p:spPr>
        <p:txBody>
          <a:bodyPr/>
          <a:lstStyle>
            <a:lvl1pPr>
              <a:defRPr/>
            </a:lvl1pPr>
          </a:lstStyle>
          <a:p>
            <a:pPr>
              <a:defRPr/>
            </a:pPr>
            <a:r>
              <a:rPr lang="en-GB"/>
              <a:t>TITLE HERE (GO HEADER &amp; FOOTER TO EDIT THIS TEXT)</a:t>
            </a:r>
          </a:p>
        </p:txBody>
      </p:sp>
      <p:sp>
        <p:nvSpPr>
          <p:cNvPr id="9" name="Slide Number Placeholder 5"/>
          <p:cNvSpPr>
            <a:spLocks noGrp="1"/>
          </p:cNvSpPr>
          <p:nvPr>
            <p:ph type="sldNum" sz="quarter" idx="12"/>
          </p:nvPr>
        </p:nvSpPr>
        <p:spPr>
          <a:xfrm>
            <a:off x="8297863" y="6386513"/>
            <a:ext cx="658812" cy="279400"/>
          </a:xfrm>
        </p:spPr>
        <p:txBody>
          <a:bodyPr/>
          <a:lstStyle>
            <a:lvl1pPr>
              <a:defRPr/>
            </a:lvl1pPr>
          </a:lstStyle>
          <a:p>
            <a:pPr>
              <a:defRPr/>
            </a:pPr>
            <a:fld id="{167075A5-84E6-4055-9EA9-7F48CE04076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6" descr="Banner_no-trans.png"/>
          <p:cNvPicPr>
            <a:picLocks noChangeAspect="1"/>
          </p:cNvPicPr>
          <p:nvPr userDrawn="1"/>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5" name="Line 10"/>
          <p:cNvSpPr>
            <a:spLocks noChangeShapeType="1"/>
          </p:cNvSpPr>
          <p:nvPr userDrawn="1"/>
        </p:nvSpPr>
        <p:spPr bwMode="auto">
          <a:xfrm>
            <a:off x="300038" y="6373813"/>
            <a:ext cx="8529637" cy="0"/>
          </a:xfrm>
          <a:prstGeom prst="line">
            <a:avLst/>
          </a:prstGeom>
          <a:noFill/>
          <a:ln w="3175">
            <a:solidFill>
              <a:schemeClr val="accent1"/>
            </a:solidFill>
            <a:round/>
            <a:headEnd/>
            <a:tailEnd/>
          </a:ln>
          <a:effectLst/>
        </p:spPr>
        <p:txBody>
          <a:bodyPr/>
          <a:lstStyle/>
          <a:p>
            <a:pPr>
              <a:defRPr/>
            </a:pPr>
            <a:endParaRPr lang="en-GB">
              <a:latin typeface="Arial" charset="0"/>
              <a:cs typeface="Arial" charset="0"/>
            </a:endParaRPr>
          </a:p>
        </p:txBody>
      </p:sp>
      <p:sp>
        <p:nvSpPr>
          <p:cNvPr id="6" name="Line 10"/>
          <p:cNvSpPr>
            <a:spLocks noChangeShapeType="1"/>
          </p:cNvSpPr>
          <p:nvPr userDrawn="1"/>
        </p:nvSpPr>
        <p:spPr bwMode="auto">
          <a:xfrm>
            <a:off x="201613" y="6373813"/>
            <a:ext cx="8639175" cy="0"/>
          </a:xfrm>
          <a:prstGeom prst="line">
            <a:avLst/>
          </a:prstGeom>
          <a:noFill/>
          <a:ln w="3175">
            <a:solidFill>
              <a:schemeClr val="accent1"/>
            </a:solidFill>
            <a:round/>
            <a:headEnd/>
            <a:tailEnd/>
          </a:ln>
          <a:effectLst/>
        </p:spPr>
        <p:txBody>
          <a:bodyPr/>
          <a:lstStyle/>
          <a:p>
            <a:pPr>
              <a:defRPr/>
            </a:pPr>
            <a:endParaRPr lang="en-GB" baseline="-25000" dirty="0">
              <a:latin typeface="Arial" charset="0"/>
              <a:cs typeface="Arial" charset="0"/>
            </a:endParaRPr>
          </a:p>
        </p:txBody>
      </p:sp>
      <p:sp>
        <p:nvSpPr>
          <p:cNvPr id="7"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a:spcBef>
                <a:spcPct val="50000"/>
              </a:spcBef>
              <a:defRPr/>
            </a:pPr>
            <a:r>
              <a:rPr lang="en-GB" sz="450" dirty="0">
                <a:solidFill>
                  <a:schemeClr val="accent1"/>
                </a:solidFill>
                <a:latin typeface="Arial" charset="0"/>
                <a:cs typeface="Arial" charset="0"/>
              </a:rPr>
              <a:t>© 2010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bIns="0"/>
          <a:lstStyle>
            <a:lvl1pPr>
              <a:defRPr>
                <a:solidFill>
                  <a:srgbClr val="8E258D"/>
                </a:solidFill>
              </a:defRPr>
            </a:lvl1pPr>
            <a:lvl2pPr marL="355600" indent="-354013">
              <a:buFont typeface="+mj-lt"/>
              <a:buAutoNum type="arabicPeriod"/>
              <a:defRPr/>
            </a:lvl2pPr>
            <a:lvl3pPr marL="460375" indent="-104775">
              <a:buFont typeface="Arial" pitchFamily="34" charset="0"/>
              <a:buChar char="•"/>
              <a:defRPr/>
            </a:lvl3pPr>
            <a:lvl4pPr marL="846138" indent="-122238">
              <a:buFont typeface="Arial" pitchFamily="34" charset="0"/>
              <a:buChar char="-"/>
              <a:defRPr/>
            </a:lvl4pPr>
            <a:lvl5pPr marL="852488" indent="-128588" defTabSz="8509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Date Placeholder 3"/>
          <p:cNvSpPr>
            <a:spLocks noGrp="1"/>
          </p:cNvSpPr>
          <p:nvPr>
            <p:ph type="dt" sz="half" idx="10"/>
          </p:nvPr>
        </p:nvSpPr>
        <p:spPr>
          <a:xfrm>
            <a:off x="6988175" y="6386513"/>
            <a:ext cx="1655763" cy="279400"/>
          </a:xfrm>
        </p:spPr>
        <p:txBody>
          <a:bodyPr/>
          <a:lstStyle>
            <a:lvl1pPr>
              <a:defRPr/>
            </a:lvl1pPr>
          </a:lstStyle>
          <a:p>
            <a:pPr>
              <a:defRPr/>
            </a:pPr>
            <a:fld id="{1701159E-3F14-4A14-A35B-6AD3C3A7C435}" type="datetime3">
              <a:rPr lang="en-GB"/>
              <a:pPr>
                <a:defRPr/>
              </a:pPr>
              <a:t>4 June, 2012</a:t>
            </a:fld>
            <a:endParaRPr lang="en-GB"/>
          </a:p>
        </p:txBody>
      </p:sp>
      <p:sp>
        <p:nvSpPr>
          <p:cNvPr id="9" name="Footer Placeholder 4"/>
          <p:cNvSpPr>
            <a:spLocks noGrp="1"/>
          </p:cNvSpPr>
          <p:nvPr>
            <p:ph type="ftr" sz="quarter" idx="11"/>
          </p:nvPr>
        </p:nvSpPr>
        <p:spPr>
          <a:xfrm>
            <a:off x="2124075" y="6386513"/>
            <a:ext cx="5662613" cy="279400"/>
          </a:xfrm>
        </p:spPr>
        <p:txBody>
          <a:bodyPr/>
          <a:lstStyle>
            <a:lvl1pPr>
              <a:defRPr/>
            </a:lvl1pPr>
          </a:lstStyle>
          <a:p>
            <a:pPr>
              <a:defRPr/>
            </a:pPr>
            <a:r>
              <a:rPr lang="en-GB"/>
              <a:t>TITLE HERE (GO HEADER &amp; FOOTER TO EDIT THIS TEXT)</a:t>
            </a:r>
          </a:p>
        </p:txBody>
      </p:sp>
      <p:sp>
        <p:nvSpPr>
          <p:cNvPr id="10" name="Slide Number Placeholder 5"/>
          <p:cNvSpPr>
            <a:spLocks noGrp="1"/>
          </p:cNvSpPr>
          <p:nvPr>
            <p:ph type="sldNum" sz="quarter" idx="12"/>
          </p:nvPr>
        </p:nvSpPr>
        <p:spPr>
          <a:xfrm>
            <a:off x="8297863" y="6386513"/>
            <a:ext cx="658812" cy="279400"/>
          </a:xfrm>
        </p:spPr>
        <p:txBody>
          <a:bodyPr/>
          <a:lstStyle>
            <a:lvl1pPr>
              <a:defRPr/>
            </a:lvl1pPr>
          </a:lstStyle>
          <a:p>
            <a:pPr>
              <a:defRPr/>
            </a:pPr>
            <a:fld id="{BD34B6F5-D401-4A2A-B6EA-E2451D0E812F}"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6" descr="Banner_no-trans.png"/>
          <p:cNvPicPr>
            <a:picLocks noChangeAspect="1"/>
          </p:cNvPicPr>
          <p:nvPr userDrawn="1"/>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6" name="Line 10"/>
          <p:cNvSpPr>
            <a:spLocks noChangeShapeType="1"/>
          </p:cNvSpPr>
          <p:nvPr userDrawn="1"/>
        </p:nvSpPr>
        <p:spPr bwMode="auto">
          <a:xfrm>
            <a:off x="300038" y="6373813"/>
            <a:ext cx="8529637" cy="0"/>
          </a:xfrm>
          <a:prstGeom prst="line">
            <a:avLst/>
          </a:prstGeom>
          <a:noFill/>
          <a:ln w="3175">
            <a:solidFill>
              <a:schemeClr val="accent1"/>
            </a:solidFill>
            <a:round/>
            <a:headEnd/>
            <a:tailEnd/>
          </a:ln>
          <a:effectLst/>
        </p:spPr>
        <p:txBody>
          <a:bodyPr/>
          <a:lstStyle/>
          <a:p>
            <a:pPr>
              <a:defRPr/>
            </a:pPr>
            <a:endParaRPr lang="en-GB">
              <a:latin typeface="Arial" charset="0"/>
              <a:cs typeface="Arial" charset="0"/>
            </a:endParaRPr>
          </a:p>
        </p:txBody>
      </p:sp>
      <p:sp>
        <p:nvSpPr>
          <p:cNvPr id="7" name="Line 10"/>
          <p:cNvSpPr>
            <a:spLocks noChangeShapeType="1"/>
          </p:cNvSpPr>
          <p:nvPr userDrawn="1"/>
        </p:nvSpPr>
        <p:spPr bwMode="auto">
          <a:xfrm>
            <a:off x="201613" y="6373813"/>
            <a:ext cx="8639175" cy="0"/>
          </a:xfrm>
          <a:prstGeom prst="line">
            <a:avLst/>
          </a:prstGeom>
          <a:noFill/>
          <a:ln w="3175">
            <a:solidFill>
              <a:schemeClr val="accent1"/>
            </a:solidFill>
            <a:round/>
            <a:headEnd/>
            <a:tailEnd/>
          </a:ln>
          <a:effectLst/>
        </p:spPr>
        <p:txBody>
          <a:bodyPr/>
          <a:lstStyle/>
          <a:p>
            <a:pPr>
              <a:defRPr/>
            </a:pPr>
            <a:endParaRPr lang="en-GB" baseline="-25000" dirty="0">
              <a:latin typeface="Arial" charset="0"/>
              <a:cs typeface="Arial" charset="0"/>
            </a:endParaRPr>
          </a:p>
        </p:txBody>
      </p:sp>
      <p:sp>
        <p:nvSpPr>
          <p:cNvPr id="8"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a:spcBef>
                <a:spcPct val="50000"/>
              </a:spcBef>
              <a:defRPr/>
            </a:pPr>
            <a:r>
              <a:rPr lang="en-GB" sz="450" dirty="0">
                <a:solidFill>
                  <a:schemeClr val="accent1"/>
                </a:solidFill>
                <a:latin typeface="Arial" charset="0"/>
                <a:cs typeface="Arial" charset="0"/>
              </a:rPr>
              <a:t>© 2010 KPMG International Cooperative (“KPMG  International”), a Swiss entity. Member firms of the KPMG network of  independent firms are affiliated with KPMG International. KPMG International  provides no client services. No member firm has any authority to obligate or  bind KPMG International or any other member firm third parties, nor does KPMG  International have any such authority to obligate or bind any member firm.  All  rights reserved.</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1138" y="1389063"/>
            <a:ext cx="4264025" cy="4525962"/>
          </a:xfrm>
        </p:spPr>
        <p:txBody>
          <a:bodyPr bIns="0"/>
          <a:lstStyle>
            <a:lvl1pPr marL="250825" indent="-250825">
              <a:buFont typeface="+mj-lt"/>
              <a:buAutoNum type="arabicPeriod"/>
              <a:defRPr sz="1400">
                <a:solidFill>
                  <a:schemeClr val="tx1"/>
                </a:solidFill>
              </a:defRPr>
            </a:lvl1pPr>
            <a:lvl2pPr marL="249238" indent="0">
              <a:defRPr sz="1400"/>
            </a:lvl2pPr>
            <a:lvl3pPr marL="139700" indent="-139700">
              <a:buFont typeface="Arial" pitchFamily="34" charset="0"/>
              <a:buChar char="-"/>
              <a:defRPr sz="1400"/>
            </a:lvl3pPr>
            <a:lvl4pPr marL="365125" indent="117475">
              <a:buFont typeface="Arial" pitchFamily="34" charset="0"/>
              <a:buChar char="-"/>
              <a:defRPr sz="1400"/>
            </a:lvl4pPr>
            <a:lvl5pPr marL="809625" indent="-117475">
              <a:buFont typeface="Arial"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27563" y="1389063"/>
            <a:ext cx="4265612" cy="4525962"/>
          </a:xfrm>
        </p:spPr>
        <p:txBody>
          <a:bodyPr bIns="0"/>
          <a:lstStyle>
            <a:lvl1pPr marL="0" indent="144463">
              <a:buFont typeface="Arial" pitchFamily="34" charset="0"/>
              <a:buChar char="-"/>
              <a:defRPr sz="1400">
                <a:solidFill>
                  <a:schemeClr val="tx1"/>
                </a:solidFill>
              </a:defRPr>
            </a:lvl1pPr>
            <a:lvl2pPr marL="249238" indent="115888">
              <a:buFont typeface="Arial" pitchFamily="34" charset="0"/>
              <a:buChar char="-"/>
              <a:defRPr sz="1400"/>
            </a:lvl2pPr>
            <a:lvl3pPr marL="388938" indent="-141288">
              <a:buFont typeface="Arial" pitchFamily="34" charset="0"/>
              <a:buChar char="-"/>
              <a:defRPr sz="1400"/>
            </a:lvl3pPr>
            <a:lvl4pPr marL="249238" indent="130175">
              <a:buFont typeface="Arial" pitchFamily="34" charset="0"/>
              <a:buChar char="-"/>
              <a:defRPr sz="1400"/>
            </a:lvl4pPr>
            <a:lvl5pPr marL="249238" indent="130175">
              <a:buFont typeface="Arial" pitchFamily="34" charset="0"/>
              <a:buChar cha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9" name="Date Placeholder 4"/>
          <p:cNvSpPr>
            <a:spLocks noGrp="1"/>
          </p:cNvSpPr>
          <p:nvPr>
            <p:ph type="dt" sz="half" idx="10"/>
          </p:nvPr>
        </p:nvSpPr>
        <p:spPr>
          <a:xfrm>
            <a:off x="6988175" y="6386513"/>
            <a:ext cx="1655763" cy="279400"/>
          </a:xfrm>
        </p:spPr>
        <p:txBody>
          <a:bodyPr/>
          <a:lstStyle>
            <a:lvl1pPr>
              <a:defRPr/>
            </a:lvl1pPr>
          </a:lstStyle>
          <a:p>
            <a:pPr>
              <a:defRPr/>
            </a:pPr>
            <a:fld id="{E2A35FE4-6455-4FAB-B1BC-62DD475ED9D7}" type="datetime3">
              <a:rPr lang="en-GB"/>
              <a:pPr>
                <a:defRPr/>
              </a:pPr>
              <a:t>4 June, 2012</a:t>
            </a:fld>
            <a:endParaRPr lang="en-GB" dirty="0"/>
          </a:p>
        </p:txBody>
      </p:sp>
      <p:sp>
        <p:nvSpPr>
          <p:cNvPr id="10" name="Footer Placeholder 5"/>
          <p:cNvSpPr>
            <a:spLocks noGrp="1"/>
          </p:cNvSpPr>
          <p:nvPr>
            <p:ph type="ftr" sz="quarter" idx="11"/>
          </p:nvPr>
        </p:nvSpPr>
        <p:spPr>
          <a:xfrm>
            <a:off x="2149475" y="6386513"/>
            <a:ext cx="5662613" cy="279400"/>
          </a:xfrm>
        </p:spPr>
        <p:txBody>
          <a:bodyPr/>
          <a:lstStyle>
            <a:lvl1pPr>
              <a:defRPr/>
            </a:lvl1pPr>
          </a:lstStyle>
          <a:p>
            <a:pPr>
              <a:defRPr/>
            </a:pPr>
            <a:r>
              <a:rPr lang="en-GB"/>
              <a:t>TITLE HERE (GO HEADER &amp; FOOTER TO EDIT THIS TEXT)</a:t>
            </a:r>
          </a:p>
        </p:txBody>
      </p:sp>
      <p:sp>
        <p:nvSpPr>
          <p:cNvPr id="11" name="Slide Number Placeholder 6"/>
          <p:cNvSpPr>
            <a:spLocks noGrp="1"/>
          </p:cNvSpPr>
          <p:nvPr>
            <p:ph type="sldNum" sz="quarter" idx="12"/>
          </p:nvPr>
        </p:nvSpPr>
        <p:spPr>
          <a:xfrm>
            <a:off x="8297863" y="6386513"/>
            <a:ext cx="658812" cy="279400"/>
          </a:xfrm>
        </p:spPr>
        <p:txBody>
          <a:bodyPr/>
          <a:lstStyle>
            <a:lvl1pPr>
              <a:defRPr/>
            </a:lvl1pPr>
          </a:lstStyle>
          <a:p>
            <a:pPr>
              <a:defRPr/>
            </a:pPr>
            <a:fld id="{CEDDC743-30AC-4C60-B0CB-BBE6CE9DB63D}"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3200" y="115888"/>
            <a:ext cx="8545513" cy="792162"/>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211138" y="1389063"/>
            <a:ext cx="8682037" cy="4525962"/>
          </a:xfrm>
          <a:prstGeom prst="rect">
            <a:avLst/>
          </a:prstGeom>
          <a:noFill/>
          <a:ln w="9525">
            <a:noFill/>
            <a:miter lim="800000"/>
            <a:headEnd/>
            <a:tailEnd/>
          </a:ln>
        </p:spPr>
        <p:txBody>
          <a:bodyPr vert="horz" wrap="square" lIns="0" tIns="0" rIns="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77050" y="6392863"/>
            <a:ext cx="165576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50">
                <a:solidFill>
                  <a:schemeClr val="accent1"/>
                </a:solidFill>
                <a:latin typeface="Arial" charset="0"/>
                <a:cs typeface="Arial" charset="0"/>
              </a:defRPr>
            </a:lvl1pPr>
          </a:lstStyle>
          <a:p>
            <a:pPr>
              <a:defRPr/>
            </a:pPr>
            <a:fld id="{092DBE0E-017B-4242-BB6A-DAFF620FE1CC}" type="datetime3">
              <a:rPr lang="en-GB"/>
              <a:pPr>
                <a:defRPr/>
              </a:pPr>
              <a:t>4 June, 2012</a:t>
            </a:fld>
            <a:endParaRPr lang="en-GB" dirty="0"/>
          </a:p>
        </p:txBody>
      </p:sp>
      <p:sp>
        <p:nvSpPr>
          <p:cNvPr id="1029" name="Rectangle 5"/>
          <p:cNvSpPr>
            <a:spLocks noGrp="1" noChangeArrowheads="1"/>
          </p:cNvSpPr>
          <p:nvPr>
            <p:ph type="ftr" sz="quarter" idx="3"/>
          </p:nvPr>
        </p:nvSpPr>
        <p:spPr bwMode="auto">
          <a:xfrm>
            <a:off x="2124075" y="6392863"/>
            <a:ext cx="5662613"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50">
                <a:solidFill>
                  <a:schemeClr val="accent1"/>
                </a:solidFill>
                <a:latin typeface="Arial" charset="0"/>
                <a:cs typeface="Arial" charset="0"/>
              </a:defRPr>
            </a:lvl1pPr>
          </a:lstStyle>
          <a:p>
            <a:pPr>
              <a:defRPr/>
            </a:pPr>
            <a:r>
              <a:rPr lang="en-GB"/>
              <a:t>TITLE HERE (GO HEADER &amp; FOOTER TO EDIT THIS TEXT)</a:t>
            </a:r>
          </a:p>
        </p:txBody>
      </p:sp>
      <p:sp>
        <p:nvSpPr>
          <p:cNvPr id="1030" name="Rectangle 6"/>
          <p:cNvSpPr>
            <a:spLocks noGrp="1" noChangeArrowheads="1"/>
          </p:cNvSpPr>
          <p:nvPr>
            <p:ph type="sldNum" sz="quarter" idx="4"/>
          </p:nvPr>
        </p:nvSpPr>
        <p:spPr bwMode="auto">
          <a:xfrm>
            <a:off x="8297863" y="6392863"/>
            <a:ext cx="658812" cy="27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50">
                <a:solidFill>
                  <a:schemeClr val="accent1"/>
                </a:solidFill>
                <a:latin typeface="Arial" charset="0"/>
                <a:cs typeface="Arial" charset="0"/>
              </a:defRPr>
            </a:lvl1pPr>
          </a:lstStyle>
          <a:p>
            <a:pPr>
              <a:defRPr/>
            </a:pPr>
            <a:fld id="{996E8666-FD4A-448E-82A0-5D50E4CDBFBB}"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Lst>
  <p:hf hdr="0" ftr="0"/>
  <p:txStyles>
    <p:titleStyle>
      <a:lvl1pPr algn="l" rtl="0" eaLnBrk="0" fontAlgn="base" hangingPunct="0">
        <a:spcBef>
          <a:spcPct val="0"/>
        </a:spcBef>
        <a:spcAft>
          <a:spcPct val="0"/>
        </a:spcAft>
        <a:defRPr b="1">
          <a:solidFill>
            <a:schemeClr val="bg1"/>
          </a:solidFill>
          <a:latin typeface="+mj-lt"/>
          <a:ea typeface="+mj-ea"/>
          <a:cs typeface="+mj-cs"/>
        </a:defRPr>
      </a:lvl1pPr>
      <a:lvl2pPr algn="l" rtl="0" eaLnBrk="0" fontAlgn="base" hangingPunct="0">
        <a:spcBef>
          <a:spcPct val="0"/>
        </a:spcBef>
        <a:spcAft>
          <a:spcPct val="0"/>
        </a:spcAft>
        <a:defRPr b="1">
          <a:solidFill>
            <a:schemeClr val="bg1"/>
          </a:solidFill>
          <a:latin typeface="Arial" charset="0"/>
          <a:cs typeface="Arial" charset="0"/>
        </a:defRPr>
      </a:lvl2pPr>
      <a:lvl3pPr algn="l" rtl="0" eaLnBrk="0" fontAlgn="base" hangingPunct="0">
        <a:spcBef>
          <a:spcPct val="0"/>
        </a:spcBef>
        <a:spcAft>
          <a:spcPct val="0"/>
        </a:spcAft>
        <a:defRPr b="1">
          <a:solidFill>
            <a:schemeClr val="bg1"/>
          </a:solidFill>
          <a:latin typeface="Arial" charset="0"/>
          <a:cs typeface="Arial" charset="0"/>
        </a:defRPr>
      </a:lvl3pPr>
      <a:lvl4pPr algn="l" rtl="0" eaLnBrk="0" fontAlgn="base" hangingPunct="0">
        <a:spcBef>
          <a:spcPct val="0"/>
        </a:spcBef>
        <a:spcAft>
          <a:spcPct val="0"/>
        </a:spcAft>
        <a:defRPr b="1">
          <a:solidFill>
            <a:schemeClr val="bg1"/>
          </a:solidFill>
          <a:latin typeface="Arial" charset="0"/>
          <a:cs typeface="Arial" charset="0"/>
        </a:defRPr>
      </a:lvl4pPr>
      <a:lvl5pPr algn="l" rtl="0" eaLnBrk="0" fontAlgn="base" hangingPunct="0">
        <a:spcBef>
          <a:spcPct val="0"/>
        </a:spcBef>
        <a:spcAft>
          <a:spcPct val="0"/>
        </a:spcAft>
        <a:defRPr b="1">
          <a:solidFill>
            <a:schemeClr val="bg1"/>
          </a:solidFill>
          <a:latin typeface="Arial" charset="0"/>
          <a:cs typeface="Arial" charset="0"/>
        </a:defRPr>
      </a:lvl5pPr>
      <a:lvl6pPr marL="457200" algn="l" rtl="0" fontAlgn="base">
        <a:spcBef>
          <a:spcPct val="0"/>
        </a:spcBef>
        <a:spcAft>
          <a:spcPct val="0"/>
        </a:spcAft>
        <a:defRPr b="1">
          <a:solidFill>
            <a:schemeClr val="bg1"/>
          </a:solidFill>
          <a:latin typeface="Arial" charset="0"/>
          <a:cs typeface="Arial" charset="0"/>
        </a:defRPr>
      </a:lvl6pPr>
      <a:lvl7pPr marL="914400" algn="l" rtl="0" fontAlgn="base">
        <a:spcBef>
          <a:spcPct val="0"/>
        </a:spcBef>
        <a:spcAft>
          <a:spcPct val="0"/>
        </a:spcAft>
        <a:defRPr b="1">
          <a:solidFill>
            <a:schemeClr val="bg1"/>
          </a:solidFill>
          <a:latin typeface="Arial" charset="0"/>
          <a:cs typeface="Arial" charset="0"/>
        </a:defRPr>
      </a:lvl7pPr>
      <a:lvl8pPr marL="1371600" algn="l" rtl="0" fontAlgn="base">
        <a:spcBef>
          <a:spcPct val="0"/>
        </a:spcBef>
        <a:spcAft>
          <a:spcPct val="0"/>
        </a:spcAft>
        <a:defRPr b="1">
          <a:solidFill>
            <a:schemeClr val="bg1"/>
          </a:solidFill>
          <a:latin typeface="Arial" charset="0"/>
          <a:cs typeface="Arial" charset="0"/>
        </a:defRPr>
      </a:lvl8pPr>
      <a:lvl9pPr marL="1828800" algn="l" rtl="0" fontAlgn="base">
        <a:spcBef>
          <a:spcPct val="0"/>
        </a:spcBef>
        <a:spcAft>
          <a:spcPct val="0"/>
        </a:spcAft>
        <a:defRPr b="1">
          <a:solidFill>
            <a:schemeClr val="bg1"/>
          </a:solidFill>
          <a:latin typeface="Arial" charset="0"/>
          <a:cs typeface="Arial" charset="0"/>
        </a:defRPr>
      </a:lvl9pPr>
    </p:titleStyle>
    <p:bodyStyle>
      <a:lvl1pPr marL="342900" indent="-342900" algn="l" rtl="0" eaLnBrk="0" fontAlgn="base" hangingPunct="0">
        <a:spcBef>
          <a:spcPct val="0"/>
        </a:spcBef>
        <a:spcAft>
          <a:spcPct val="0"/>
        </a:spcAft>
        <a:defRPr sz="1400" b="1">
          <a:solidFill>
            <a:schemeClr val="accent1"/>
          </a:solidFill>
          <a:latin typeface="+mn-lt"/>
          <a:ea typeface="+mn-ea"/>
          <a:cs typeface="+mn-cs"/>
        </a:defRPr>
      </a:lvl1pPr>
      <a:lvl2pPr marL="1588" indent="455613" algn="l" rtl="0" eaLnBrk="0" fontAlgn="base" hangingPunct="0">
        <a:spcBef>
          <a:spcPct val="0"/>
        </a:spcBef>
        <a:spcAft>
          <a:spcPct val="0"/>
        </a:spcAft>
        <a:defRPr sz="1400">
          <a:solidFill>
            <a:schemeClr val="tx1"/>
          </a:solidFill>
          <a:latin typeface="+mn-lt"/>
          <a:cs typeface="+mn-cs"/>
        </a:defRPr>
      </a:lvl2pPr>
      <a:lvl3pPr marL="3175" indent="911225" algn="l" rtl="0" eaLnBrk="0" fontAlgn="base" hangingPunct="0">
        <a:spcBef>
          <a:spcPct val="0"/>
        </a:spcBef>
        <a:spcAft>
          <a:spcPct val="0"/>
        </a:spcAft>
        <a:defRPr sz="1400">
          <a:solidFill>
            <a:schemeClr val="tx1"/>
          </a:solidFill>
          <a:latin typeface="+mn-lt"/>
          <a:cs typeface="+mn-cs"/>
        </a:defRPr>
      </a:lvl3pPr>
      <a:lvl4pPr marL="4763" indent="1366838" algn="l" rtl="0" eaLnBrk="0" fontAlgn="base" hangingPunct="0">
        <a:spcBef>
          <a:spcPct val="0"/>
        </a:spcBef>
        <a:spcAft>
          <a:spcPct val="0"/>
        </a:spcAft>
        <a:defRPr sz="1400">
          <a:solidFill>
            <a:schemeClr val="tx1"/>
          </a:solidFill>
          <a:latin typeface="+mn-lt"/>
          <a:cs typeface="+mn-cs"/>
        </a:defRPr>
      </a:lvl4pPr>
      <a:lvl5pPr marL="6350" indent="1822450" algn="l" rtl="0" eaLnBrk="0" fontAlgn="base" hangingPunct="0">
        <a:spcBef>
          <a:spcPct val="0"/>
        </a:spcBef>
        <a:spcAft>
          <a:spcPct val="0"/>
        </a:spcAft>
        <a:defRPr sz="1400">
          <a:solidFill>
            <a:schemeClr val="tx1"/>
          </a:solidFill>
          <a:latin typeface="+mn-lt"/>
          <a:cs typeface="+mn-cs"/>
        </a:defRPr>
      </a:lvl5pPr>
      <a:lvl6pPr marL="463550" algn="l" rtl="0" fontAlgn="base">
        <a:spcBef>
          <a:spcPct val="20000"/>
        </a:spcBef>
        <a:spcAft>
          <a:spcPct val="0"/>
        </a:spcAft>
        <a:defRPr sz="1400">
          <a:solidFill>
            <a:schemeClr val="tx1"/>
          </a:solidFill>
          <a:latin typeface="+mn-lt"/>
          <a:cs typeface="+mn-cs"/>
        </a:defRPr>
      </a:lvl6pPr>
      <a:lvl7pPr marL="920750" algn="l" rtl="0" fontAlgn="base">
        <a:spcBef>
          <a:spcPct val="20000"/>
        </a:spcBef>
        <a:spcAft>
          <a:spcPct val="0"/>
        </a:spcAft>
        <a:defRPr sz="1400">
          <a:solidFill>
            <a:schemeClr val="tx1"/>
          </a:solidFill>
          <a:latin typeface="+mn-lt"/>
          <a:cs typeface="+mn-cs"/>
        </a:defRPr>
      </a:lvl7pPr>
      <a:lvl8pPr marL="1377950" algn="l" rtl="0" fontAlgn="base">
        <a:spcBef>
          <a:spcPct val="20000"/>
        </a:spcBef>
        <a:spcAft>
          <a:spcPct val="0"/>
        </a:spcAft>
        <a:defRPr sz="1400">
          <a:solidFill>
            <a:schemeClr val="tx1"/>
          </a:solidFill>
          <a:latin typeface="+mn-lt"/>
          <a:cs typeface="+mn-cs"/>
        </a:defRPr>
      </a:lvl8pPr>
      <a:lvl9pPr marL="1835150" algn="l" rtl="0" fontAlgn="base">
        <a:spcBef>
          <a:spcPct val="20000"/>
        </a:spcBef>
        <a:spcAft>
          <a:spcPct val="0"/>
        </a:spcAft>
        <a:defRPr sz="1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xml"/><Relationship Id="rId7"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0.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0.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0.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0.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pic>
        <p:nvPicPr>
          <p:cNvPr id="17" name="Picture 16" descr="BudgetBrief.jpg"/>
          <p:cNvPicPr>
            <a:picLocks noChangeAspect="1"/>
          </p:cNvPicPr>
          <p:nvPr/>
        </p:nvPicPr>
        <p:blipFill>
          <a:blip r:embed="rId5" cstate="print"/>
          <a:stretch>
            <a:fillRect/>
          </a:stretch>
        </p:blipFill>
        <p:spPr>
          <a:xfrm>
            <a:off x="-9216" y="0"/>
            <a:ext cx="9153216" cy="6858000"/>
          </a:xfrm>
          <a:prstGeom prst="rect">
            <a:avLst/>
          </a:prstGeom>
        </p:spPr>
      </p:pic>
      <p:sp>
        <p:nvSpPr>
          <p:cNvPr id="11" name="Right Triangle 10"/>
          <p:cNvSpPr/>
          <p:nvPr/>
        </p:nvSpPr>
        <p:spPr>
          <a:xfrm rot="10800000" flipH="1">
            <a:off x="3635375" y="1392238"/>
            <a:ext cx="1008063" cy="2743200"/>
          </a:xfrm>
          <a:prstGeom prst="rtTriangle">
            <a:avLst/>
          </a:prstGeom>
          <a:solidFill>
            <a:srgbClr val="004E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3"/>
          <p:cNvSpPr txBox="1">
            <a:spLocks noChangeArrowheads="1"/>
          </p:cNvSpPr>
          <p:nvPr/>
        </p:nvSpPr>
        <p:spPr bwMode="auto">
          <a:xfrm>
            <a:off x="179512" y="6021288"/>
            <a:ext cx="3024336" cy="574799"/>
          </a:xfrm>
          <a:prstGeom prst="rect">
            <a:avLst/>
          </a:prstGeom>
          <a:noFill/>
          <a:ln w="9525">
            <a:noFill/>
            <a:miter lim="800000"/>
            <a:headEnd/>
            <a:tailEnd/>
          </a:ln>
        </p:spPr>
        <p:txBody>
          <a:bodyPr lIns="0" tIns="0" rIns="0" bIns="0"/>
          <a:lstStyle/>
          <a:p>
            <a:pPr>
              <a:defRPr/>
            </a:pPr>
            <a:r>
              <a:rPr lang="en-GB" kern="0" dirty="0" smtClean="0">
                <a:latin typeface="Verdana" pitchFamily="34" charset="0"/>
                <a:ea typeface="Verdana" pitchFamily="34" charset="0"/>
                <a:cs typeface="Verdana" pitchFamily="34" charset="0"/>
              </a:rPr>
              <a:t>Monday</a:t>
            </a:r>
            <a:r>
              <a:rPr lang="en-GB" kern="0" dirty="0">
                <a:latin typeface="Verdana" pitchFamily="34" charset="0"/>
                <a:ea typeface="Verdana" pitchFamily="34" charset="0"/>
                <a:cs typeface="Verdana" pitchFamily="34" charset="0"/>
              </a:rPr>
              <a:t>, </a:t>
            </a:r>
            <a:r>
              <a:rPr lang="en-GB" kern="0" dirty="0" smtClean="0">
                <a:latin typeface="Verdana" pitchFamily="34" charset="0"/>
                <a:ea typeface="Verdana" pitchFamily="34" charset="0"/>
                <a:cs typeface="Verdana" pitchFamily="34" charset="0"/>
              </a:rPr>
              <a:t>4</a:t>
            </a:r>
            <a:r>
              <a:rPr lang="en-GB" kern="0" baseline="30000" dirty="0" smtClean="0">
                <a:latin typeface="Verdana" pitchFamily="34" charset="0"/>
                <a:ea typeface="Verdana" pitchFamily="34" charset="0"/>
                <a:cs typeface="Verdana" pitchFamily="34" charset="0"/>
              </a:rPr>
              <a:t>th</a:t>
            </a:r>
            <a:r>
              <a:rPr lang="en-GB" kern="0" dirty="0" smtClean="0">
                <a:latin typeface="Verdana" pitchFamily="34" charset="0"/>
                <a:ea typeface="Verdana" pitchFamily="34" charset="0"/>
                <a:cs typeface="Verdana" pitchFamily="34" charset="0"/>
              </a:rPr>
              <a:t> </a:t>
            </a:r>
            <a:r>
              <a:rPr lang="en-GB" kern="0" dirty="0">
                <a:latin typeface="Verdana" pitchFamily="34" charset="0"/>
                <a:ea typeface="Verdana" pitchFamily="34" charset="0"/>
                <a:cs typeface="Verdana" pitchFamily="34" charset="0"/>
              </a:rPr>
              <a:t>June </a:t>
            </a:r>
            <a:r>
              <a:rPr lang="en-GB" kern="0" dirty="0" smtClean="0">
                <a:latin typeface="Verdana" pitchFamily="34" charset="0"/>
                <a:ea typeface="Verdana" pitchFamily="34" charset="0"/>
                <a:cs typeface="Verdana" pitchFamily="34" charset="0"/>
              </a:rPr>
              <a:t>2011  </a:t>
            </a:r>
          </a:p>
          <a:p>
            <a:pPr>
              <a:defRPr/>
            </a:pPr>
            <a:r>
              <a:rPr lang="en-GB" kern="0" dirty="0" smtClean="0">
                <a:latin typeface="Verdana" pitchFamily="34" charset="0"/>
                <a:ea typeface="Verdana" pitchFamily="34" charset="0"/>
                <a:cs typeface="Verdana" pitchFamily="34" charset="0"/>
              </a:rPr>
              <a:t>Marriott </a:t>
            </a:r>
            <a:r>
              <a:rPr lang="en-GB" kern="0" dirty="0">
                <a:latin typeface="Verdana" pitchFamily="34" charset="0"/>
                <a:ea typeface="Verdana" pitchFamily="34" charset="0"/>
                <a:cs typeface="Verdana" pitchFamily="34" charset="0"/>
              </a:rPr>
              <a:t>Hotel, Karachi.</a:t>
            </a:r>
          </a:p>
          <a:p>
            <a:pPr algn="r">
              <a:defRPr/>
            </a:pPr>
            <a:endParaRPr lang="en-GB" kern="0" dirty="0">
              <a:solidFill>
                <a:schemeClr val="bg1"/>
              </a:solidFill>
              <a:latin typeface="+mn-lt"/>
              <a:cs typeface="+mn-cs"/>
            </a:endParaRPr>
          </a:p>
          <a:p>
            <a:pPr algn="r">
              <a:defRPr/>
            </a:pPr>
            <a:endParaRPr lang="en-GB" kern="0" dirty="0">
              <a:solidFill>
                <a:schemeClr val="bg1"/>
              </a:solidFill>
              <a:latin typeface="+mn-lt"/>
              <a:cs typeface="+mn-cs"/>
            </a:endParaRPr>
          </a:p>
        </p:txBody>
      </p:sp>
      <p:pic>
        <p:nvPicPr>
          <p:cNvPr id="14344" name="Picture 17" descr="KTBA.jpg"/>
          <p:cNvPicPr>
            <a:picLocks noChangeAspect="1"/>
          </p:cNvPicPr>
          <p:nvPr/>
        </p:nvPicPr>
        <p:blipFill>
          <a:blip r:embed="rId6" cstate="print"/>
          <a:srcRect/>
          <a:stretch>
            <a:fillRect/>
          </a:stretch>
        </p:blipFill>
        <p:spPr bwMode="auto">
          <a:xfrm>
            <a:off x="7767329" y="108868"/>
            <a:ext cx="1308100" cy="1231900"/>
          </a:xfrm>
          <a:prstGeom prst="rect">
            <a:avLst/>
          </a:prstGeom>
          <a:noFill/>
          <a:ln w="9525">
            <a:noFill/>
            <a:miter lim="800000"/>
            <a:headEnd/>
            <a:tailEnd/>
          </a:ln>
        </p:spPr>
      </p:pic>
      <p:pic>
        <p:nvPicPr>
          <p:cNvPr id="14345" name="Picture 18" descr="KTBA 1.jpg"/>
          <p:cNvPicPr>
            <a:picLocks noChangeAspect="1"/>
          </p:cNvPicPr>
          <p:nvPr/>
        </p:nvPicPr>
        <p:blipFill>
          <a:blip r:embed="rId7" cstate="print"/>
          <a:srcRect/>
          <a:stretch>
            <a:fillRect/>
          </a:stretch>
        </p:blipFill>
        <p:spPr bwMode="auto">
          <a:xfrm rot="1800000">
            <a:off x="5230813" y="996950"/>
            <a:ext cx="4033837" cy="571500"/>
          </a:xfrm>
          <a:prstGeom prst="rect">
            <a:avLst/>
          </a:prstGeom>
          <a:blipFill dpi="0" rotWithShape="1">
            <a:blip r:embed="rId8" cstate="print">
              <a:alphaModFix amt="0"/>
            </a:blip>
            <a:srcRect/>
            <a:tile tx="0" ty="0" sx="100000" sy="100000" flip="none" algn="tl"/>
          </a:blipFill>
          <a:ln w="9525">
            <a:noFill/>
            <a:miter lim="800000"/>
            <a:headEnd/>
            <a:tailEnd/>
          </a:ln>
        </p:spPr>
      </p:pic>
      <p:sp>
        <p:nvSpPr>
          <p:cNvPr id="19" name="Right Triangle 18"/>
          <p:cNvSpPr/>
          <p:nvPr/>
        </p:nvSpPr>
        <p:spPr bwMode="auto">
          <a:xfrm flipV="1">
            <a:off x="3978520" y="71920"/>
            <a:ext cx="1556880" cy="4041648"/>
          </a:xfrm>
          <a:prstGeom prst="rtTriangle">
            <a:avLst/>
          </a:prstGeom>
          <a:solidFill>
            <a:srgbClr val="004E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2" name="Group 21"/>
          <p:cNvGrpSpPr/>
          <p:nvPr/>
        </p:nvGrpSpPr>
        <p:grpSpPr>
          <a:xfrm>
            <a:off x="0" y="75688"/>
            <a:ext cx="3995936" cy="4048986"/>
            <a:chOff x="0" y="75688"/>
            <a:chExt cx="3995936" cy="4048986"/>
          </a:xfrm>
        </p:grpSpPr>
        <p:pic>
          <p:nvPicPr>
            <p:cNvPr id="14348" name="Picture 35"/>
            <p:cNvPicPr preferRelativeResize="0">
              <a:picLocks noChangeArrowheads="1"/>
            </p:cNvPicPr>
            <p:nvPr/>
          </p:nvPicPr>
          <p:blipFill>
            <a:blip r:embed="rId9" cstate="print"/>
            <a:srcRect/>
            <a:stretch>
              <a:fillRect/>
            </a:stretch>
          </p:blipFill>
          <p:spPr bwMode="auto">
            <a:xfrm>
              <a:off x="0" y="1381632"/>
              <a:ext cx="3995936" cy="2743042"/>
            </a:xfrm>
            <a:prstGeom prst="rect">
              <a:avLst/>
            </a:prstGeom>
            <a:noFill/>
            <a:ln w="9525">
              <a:noFill/>
              <a:miter lim="800000"/>
              <a:headEnd/>
              <a:tailEnd/>
            </a:ln>
          </p:spPr>
        </p:pic>
        <p:pic>
          <p:nvPicPr>
            <p:cNvPr id="14350" name="Picture 27"/>
            <p:cNvPicPr>
              <a:picLocks noChangeAspect="1" noChangeArrowheads="1"/>
            </p:cNvPicPr>
            <p:nvPr/>
          </p:nvPicPr>
          <p:blipFill>
            <a:blip r:embed="rId10" cstate="print"/>
            <a:srcRect/>
            <a:stretch>
              <a:fillRect/>
            </a:stretch>
          </p:blipFill>
          <p:spPr bwMode="auto">
            <a:xfrm>
              <a:off x="0" y="75688"/>
              <a:ext cx="3995936" cy="1485102"/>
            </a:xfrm>
            <a:prstGeom prst="rect">
              <a:avLst/>
            </a:prstGeom>
            <a:noFill/>
            <a:ln w="9525">
              <a:noFill/>
              <a:miter lim="800000"/>
              <a:headEnd/>
              <a:tailEnd/>
            </a:ln>
          </p:spPr>
        </p:pic>
      </p:grpSp>
      <p:sp>
        <p:nvSpPr>
          <p:cNvPr id="14341" name="Rectangle 2"/>
          <p:cNvSpPr>
            <a:spLocks noGrp="1" noChangeArrowheads="1"/>
          </p:cNvSpPr>
          <p:nvPr>
            <p:ph type="ctrTitle"/>
          </p:nvPr>
        </p:nvSpPr>
        <p:spPr>
          <a:xfrm>
            <a:off x="323528" y="1916113"/>
            <a:ext cx="3263900" cy="863600"/>
          </a:xfrm>
        </p:spPr>
        <p:txBody>
          <a:bodyPr/>
          <a:lstStyle/>
          <a:p>
            <a:pPr algn="ctr" eaLnBrk="1" hangingPunct="1">
              <a:lnSpc>
                <a:spcPts val="3238"/>
              </a:lnSpc>
            </a:pPr>
            <a:r>
              <a:rPr lang="en-US" dirty="0" smtClean="0">
                <a:latin typeface="Book Antiqua" pitchFamily="18" charset="0"/>
              </a:rPr>
              <a:t>Impact of Budget on Economy</a:t>
            </a:r>
          </a:p>
        </p:txBody>
      </p:sp>
      <p:sp>
        <p:nvSpPr>
          <p:cNvPr id="14342" name="Rectangle 3"/>
          <p:cNvSpPr>
            <a:spLocks noGrp="1" noChangeArrowheads="1"/>
          </p:cNvSpPr>
          <p:nvPr>
            <p:ph type="subTitle" idx="1"/>
          </p:nvPr>
        </p:nvSpPr>
        <p:spPr>
          <a:xfrm>
            <a:off x="582613" y="3430588"/>
            <a:ext cx="2774950" cy="358775"/>
          </a:xfrm>
        </p:spPr>
        <p:txBody>
          <a:bodyPr/>
          <a:lstStyle/>
          <a:p>
            <a:pPr algn="ctr" eaLnBrk="1" hangingPunct="1"/>
            <a:r>
              <a:rPr lang="en-GB" sz="1800" smtClean="0">
                <a:latin typeface="Book Antiqua" pitchFamily="18" charset="0"/>
              </a:rPr>
              <a:t>Syed Masoud Ali Naqvi</a:t>
            </a:r>
          </a:p>
          <a:p>
            <a:pPr eaLnBrk="1" hangingPunct="1"/>
            <a:endParaRPr lang="en-GB" smtClean="0"/>
          </a:p>
          <a:p>
            <a:pPr eaLnBrk="1" hangingPunct="1"/>
            <a:endParaRPr lang="en-GB"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8</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Public Debt</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Chart 7"/>
          <p:cNvGraphicFramePr/>
          <p:nvPr/>
        </p:nvGraphicFramePr>
        <p:xfrm>
          <a:off x="323528" y="1340768"/>
          <a:ext cx="8424936" cy="4896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9</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Social Indicators</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Table 7"/>
          <p:cNvGraphicFramePr>
            <a:graphicFrameLocks noGrp="1"/>
          </p:cNvGraphicFramePr>
          <p:nvPr/>
        </p:nvGraphicFramePr>
        <p:xfrm>
          <a:off x="337176" y="1436306"/>
          <a:ext cx="8412480" cy="4596507"/>
        </p:xfrm>
        <a:graphic>
          <a:graphicData uri="http://schemas.openxmlformats.org/drawingml/2006/table">
            <a:tbl>
              <a:tblPr/>
              <a:tblGrid>
                <a:gridCol w="2560320"/>
                <a:gridCol w="585216"/>
                <a:gridCol w="585216"/>
                <a:gridCol w="585216"/>
                <a:gridCol w="585216"/>
                <a:gridCol w="585216"/>
                <a:gridCol w="585216"/>
                <a:gridCol w="585216"/>
                <a:gridCol w="585216"/>
                <a:gridCol w="585216"/>
                <a:gridCol w="585216"/>
              </a:tblGrid>
              <a:tr h="576062">
                <a:tc>
                  <a:txBody>
                    <a:bodyPr/>
                    <a:lstStyle/>
                    <a:p>
                      <a:pPr marL="0" marR="0" algn="ctr">
                        <a:lnSpc>
                          <a:spcPts val="1300"/>
                        </a:lnSpc>
                        <a:spcBef>
                          <a:spcPts val="0"/>
                        </a:spcBef>
                        <a:spcAft>
                          <a:spcPts val="1300"/>
                        </a:spcAft>
                      </a:pP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11-12</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10-11</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09-10</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08-09</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07-08</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06-07</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05-06</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04-05</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03-04</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02-03</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804089">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Population (millions)</a:t>
                      </a:r>
                    </a:p>
                  </a:txBody>
                  <a:tcPr marL="65903" marR="65903"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180.7</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177.1</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173.5</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163.8</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161.0</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158.2</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155.4</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152.5</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149.7</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146.8</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04089">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Unemployment rate (%)</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6.0</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6.0</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5.5</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5.2</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5.2</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6.2</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7.6</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7.7</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8.3</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7.8</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804089">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GNP per capita – US$</a:t>
                      </a:r>
                    </a:p>
                  </a:txBody>
                  <a:tcPr marL="65903" marR="65903"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1,372</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1,258</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1,068</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990</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1,015</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904</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823</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724</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663</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582</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04089">
                <a:tc>
                  <a:txBody>
                    <a:bodyPr/>
                    <a:lstStyle/>
                    <a:p>
                      <a:pPr marL="0" marR="0" algn="l">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Total investment - % of GDP</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a:solidFill>
                            <a:schemeClr val="accent1"/>
                          </a:solidFill>
                          <a:latin typeface="Book Antiqua" pitchFamily="18" charset="0"/>
                          <a:ea typeface="Times New Roman"/>
                          <a:cs typeface="Times New Roman"/>
                        </a:rPr>
                        <a:t>12.5</a:t>
                      </a:r>
                      <a:endParaRPr lang="en-US" sz="140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a:solidFill>
                            <a:schemeClr val="accent1"/>
                          </a:solidFill>
                          <a:latin typeface="Book Antiqua" pitchFamily="18" charset="0"/>
                          <a:ea typeface="Times New Roman"/>
                          <a:cs typeface="Times New Roman"/>
                        </a:rPr>
                        <a:t>13.1</a:t>
                      </a:r>
                      <a:endParaRPr lang="en-US" sz="140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a:solidFill>
                            <a:schemeClr val="accent1"/>
                          </a:solidFill>
                          <a:latin typeface="Book Antiqua" pitchFamily="18" charset="0"/>
                          <a:ea typeface="Times New Roman"/>
                          <a:cs typeface="Times New Roman"/>
                        </a:rPr>
                        <a:t>15.4</a:t>
                      </a:r>
                      <a:endParaRPr lang="en-US" sz="140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a:solidFill>
                            <a:schemeClr val="accent1"/>
                          </a:solidFill>
                          <a:latin typeface="Book Antiqua" pitchFamily="18" charset="0"/>
                          <a:ea typeface="Times New Roman"/>
                          <a:cs typeface="Times New Roman"/>
                        </a:rPr>
                        <a:t>18.2</a:t>
                      </a:r>
                      <a:endParaRPr lang="en-US" sz="140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a:solidFill>
                            <a:schemeClr val="accent1"/>
                          </a:solidFill>
                          <a:latin typeface="Book Antiqua" pitchFamily="18" charset="0"/>
                          <a:ea typeface="Times New Roman"/>
                          <a:cs typeface="Times New Roman"/>
                        </a:rPr>
                        <a:t>22.1</a:t>
                      </a:r>
                      <a:endParaRPr lang="en-US" sz="140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a:solidFill>
                            <a:schemeClr val="accent1"/>
                          </a:solidFill>
                          <a:latin typeface="Book Antiqua" pitchFamily="18" charset="0"/>
                          <a:ea typeface="Times New Roman"/>
                          <a:cs typeface="Times New Roman"/>
                        </a:rPr>
                        <a:t>22.5</a:t>
                      </a:r>
                      <a:endParaRPr lang="en-US" sz="140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a:solidFill>
                            <a:schemeClr val="accent1"/>
                          </a:solidFill>
                          <a:latin typeface="Book Antiqua" pitchFamily="18" charset="0"/>
                          <a:ea typeface="Times New Roman"/>
                          <a:cs typeface="Times New Roman"/>
                        </a:rPr>
                        <a:t>22.1</a:t>
                      </a:r>
                      <a:endParaRPr lang="en-US" sz="140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19.1</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16.6</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16.9</a:t>
                      </a:r>
                      <a:endParaRPr lang="en-US" sz="1400" dirty="0">
                        <a:solidFill>
                          <a:schemeClr val="accent1"/>
                        </a:solidFill>
                        <a:latin typeface="Book Antiqua" pitchFamily="18" charset="0"/>
                        <a:ea typeface="Times New Roman"/>
                        <a:cs typeface="Times New Roman"/>
                      </a:endParaRP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804089">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National Savings - % of GDP</a:t>
                      </a:r>
                    </a:p>
                  </a:txBody>
                  <a:tcPr marL="65903" marR="65903"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10.7</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13.2</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13.1</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12.5</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13.6</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17.4</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18.2</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17.5</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17.9</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20.8</a:t>
                      </a:r>
                    </a:p>
                  </a:txBody>
                  <a:tcPr marL="65903" marR="65903"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10</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Social Indicators</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Chart 7"/>
          <p:cNvGraphicFramePr/>
          <p:nvPr/>
        </p:nvGraphicFramePr>
        <p:xfrm>
          <a:off x="323528" y="1268760"/>
          <a:ext cx="8424936" cy="49685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11</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Social Indicators</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11" name="Chart 10"/>
          <p:cNvGraphicFramePr/>
          <p:nvPr/>
        </p:nvGraphicFramePr>
        <p:xfrm>
          <a:off x="323528" y="1340768"/>
          <a:ext cx="8424936" cy="4896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12</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324036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Exchange Reserves</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Table 7"/>
          <p:cNvGraphicFramePr>
            <a:graphicFrameLocks noGrp="1"/>
          </p:cNvGraphicFramePr>
          <p:nvPr/>
        </p:nvGraphicFramePr>
        <p:xfrm>
          <a:off x="306113" y="1484784"/>
          <a:ext cx="8503920" cy="4104456"/>
        </p:xfrm>
        <a:graphic>
          <a:graphicData uri="http://schemas.openxmlformats.org/drawingml/2006/table">
            <a:tbl>
              <a:tblPr/>
              <a:tblGrid>
                <a:gridCol w="2743200"/>
                <a:gridCol w="576072"/>
                <a:gridCol w="576072"/>
                <a:gridCol w="576072"/>
                <a:gridCol w="576072"/>
                <a:gridCol w="576072"/>
                <a:gridCol w="576072"/>
                <a:gridCol w="576072"/>
                <a:gridCol w="576072"/>
                <a:gridCol w="576072"/>
                <a:gridCol w="576072"/>
              </a:tblGrid>
              <a:tr h="648072">
                <a:tc>
                  <a:txBody>
                    <a:bodyPr/>
                    <a:lstStyle/>
                    <a:p>
                      <a:pPr marL="0" marR="0">
                        <a:spcBef>
                          <a:spcPts val="240"/>
                        </a:spcBef>
                        <a:spcAft>
                          <a:spcPts val="1200"/>
                        </a:spcAft>
                      </a:pPr>
                      <a:endParaRPr lang="en-US" sz="1400" dirty="0">
                        <a:solidFill>
                          <a:schemeClr val="accent1"/>
                        </a:solidFill>
                        <a:latin typeface="Arial"/>
                        <a:ea typeface="Times New Roman"/>
                      </a:endParaRPr>
                    </a:p>
                  </a:txBody>
                  <a:tcPr marL="64736" marR="647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dirty="0">
                          <a:solidFill>
                            <a:schemeClr val="accent1"/>
                          </a:solidFill>
                          <a:latin typeface="Arial"/>
                          <a:ea typeface="Times New Roman"/>
                        </a:rPr>
                        <a:t>11-12</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dirty="0">
                          <a:solidFill>
                            <a:schemeClr val="accent1"/>
                          </a:solidFill>
                          <a:latin typeface="Arial"/>
                          <a:ea typeface="Times New Roman"/>
                        </a:rPr>
                        <a:t>10-11</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dirty="0">
                          <a:solidFill>
                            <a:schemeClr val="accent1"/>
                          </a:solidFill>
                          <a:latin typeface="Arial"/>
                          <a:ea typeface="Times New Roman"/>
                        </a:rPr>
                        <a:t>09-10</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dirty="0">
                          <a:solidFill>
                            <a:schemeClr val="accent1"/>
                          </a:solidFill>
                          <a:latin typeface="Arial"/>
                          <a:ea typeface="Times New Roman"/>
                        </a:rPr>
                        <a:t>08-09</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dirty="0">
                          <a:solidFill>
                            <a:schemeClr val="accent1"/>
                          </a:solidFill>
                          <a:latin typeface="Arial"/>
                          <a:ea typeface="Times New Roman"/>
                        </a:rPr>
                        <a:t>07-08</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dirty="0">
                          <a:solidFill>
                            <a:schemeClr val="accent1"/>
                          </a:solidFill>
                          <a:latin typeface="Arial"/>
                          <a:ea typeface="Times New Roman"/>
                        </a:rPr>
                        <a:t>06-07</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Arial"/>
                          <a:ea typeface="Times New Roman"/>
                        </a:rPr>
                        <a:t>05-06</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Arial"/>
                          <a:ea typeface="Times New Roman"/>
                        </a:rPr>
                        <a:t>04-05</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Arial"/>
                          <a:ea typeface="Times New Roman"/>
                        </a:rPr>
                        <a:t>03-04</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Arial"/>
                          <a:ea typeface="Times New Roman"/>
                        </a:rPr>
                        <a:t>02-03</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1152128">
                <a:tc>
                  <a:txBody>
                    <a:bodyPr/>
                    <a:lstStyle/>
                    <a:p>
                      <a:pPr marL="0" marR="0">
                        <a:spcBef>
                          <a:spcPts val="240"/>
                        </a:spcBef>
                        <a:spcAft>
                          <a:spcPts val="1200"/>
                        </a:spcAft>
                      </a:pPr>
                      <a:r>
                        <a:rPr lang="en-US" sz="1400" dirty="0">
                          <a:solidFill>
                            <a:schemeClr val="accent1"/>
                          </a:solidFill>
                          <a:latin typeface="Arial"/>
                          <a:ea typeface="Times New Roman"/>
                        </a:rPr>
                        <a:t>Exchange reserves (US$ billion)</a:t>
                      </a:r>
                      <a:endParaRPr lang="en-US" sz="1400" dirty="0">
                        <a:solidFill>
                          <a:schemeClr val="accent1"/>
                        </a:solidFill>
                        <a:latin typeface="Times New Roman"/>
                        <a:ea typeface="Times New Roman"/>
                      </a:endParaRPr>
                    </a:p>
                  </a:txBody>
                  <a:tcPr marL="64736" marR="64736"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16.5</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17.1</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12.2</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11.5</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16.4</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12.8</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11.2</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11.9</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10.7</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5.4</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152128">
                <a:tc>
                  <a:txBody>
                    <a:bodyPr/>
                    <a:lstStyle/>
                    <a:p>
                      <a:pPr marL="0" marR="0">
                        <a:spcBef>
                          <a:spcPts val="240"/>
                        </a:spcBef>
                        <a:spcAft>
                          <a:spcPts val="240"/>
                        </a:spcAft>
                      </a:pPr>
                      <a:r>
                        <a:rPr lang="en-US" sz="1400" dirty="0">
                          <a:solidFill>
                            <a:schemeClr val="accent1"/>
                          </a:solidFill>
                          <a:latin typeface="Arial"/>
                          <a:ea typeface="Times New Roman"/>
                        </a:rPr>
                        <a:t>Imports Cover (months)</a:t>
                      </a:r>
                      <a:endParaRPr lang="en-US" sz="1400" dirty="0">
                        <a:solidFill>
                          <a:schemeClr val="accent1"/>
                        </a:solidFill>
                        <a:latin typeface="Times New Roman"/>
                        <a:ea typeface="Times New Roman"/>
                      </a:endParaRPr>
                    </a:p>
                  </a:txBody>
                  <a:tcPr marL="64736" marR="647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5</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5.7</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4.6</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4.3</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dirty="0">
                          <a:solidFill>
                            <a:schemeClr val="accent1"/>
                          </a:solidFill>
                          <a:latin typeface="Arial"/>
                          <a:ea typeface="Times New Roman"/>
                        </a:rPr>
                        <a:t>5.6</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5.7</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5.4</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7.5</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9.4</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5.7</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1152128">
                <a:tc>
                  <a:txBody>
                    <a:bodyPr/>
                    <a:lstStyle/>
                    <a:p>
                      <a:pPr marL="0" marR="0">
                        <a:spcBef>
                          <a:spcPts val="240"/>
                        </a:spcBef>
                        <a:spcAft>
                          <a:spcPts val="240"/>
                        </a:spcAft>
                      </a:pPr>
                      <a:r>
                        <a:rPr lang="en-US" sz="1400" dirty="0">
                          <a:solidFill>
                            <a:schemeClr val="accent1"/>
                          </a:solidFill>
                          <a:latin typeface="Arial"/>
                          <a:ea typeface="Times New Roman"/>
                        </a:rPr>
                        <a:t>Rupee to USD parity</a:t>
                      </a:r>
                      <a:endParaRPr lang="en-US" sz="1400" dirty="0">
                        <a:solidFill>
                          <a:schemeClr val="accent1"/>
                        </a:solidFill>
                        <a:latin typeface="Times New Roman"/>
                        <a:ea typeface="Times New Roman"/>
                      </a:endParaRPr>
                    </a:p>
                  </a:txBody>
                  <a:tcPr marL="64736" marR="64736"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90.8</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85.6</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83.8</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78.5</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62.5</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60.6</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59.9</a:t>
                      </a:r>
                      <a:endParaRPr lang="en-US" sz="140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59.4</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57.6</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58.5</a:t>
                      </a:r>
                      <a:endParaRPr lang="en-US" sz="1400" dirty="0">
                        <a:solidFill>
                          <a:schemeClr val="accent1"/>
                        </a:solidFill>
                        <a:latin typeface="Times New Roman"/>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13</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3096344"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Exchange Reserves</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Object 6"/>
          <p:cNvGraphicFramePr/>
          <p:nvPr/>
        </p:nvGraphicFramePr>
        <p:xfrm>
          <a:off x="323528" y="1340768"/>
          <a:ext cx="8424936" cy="48965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14</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Inflation</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Table 7"/>
          <p:cNvGraphicFramePr>
            <a:graphicFrameLocks noGrp="1"/>
          </p:cNvGraphicFramePr>
          <p:nvPr/>
        </p:nvGraphicFramePr>
        <p:xfrm>
          <a:off x="405416" y="1886940"/>
          <a:ext cx="8260432" cy="3636404"/>
        </p:xfrm>
        <a:graphic>
          <a:graphicData uri="http://schemas.openxmlformats.org/drawingml/2006/table">
            <a:tbl>
              <a:tblPr/>
              <a:tblGrid>
                <a:gridCol w="1152128"/>
                <a:gridCol w="936104"/>
                <a:gridCol w="685800"/>
                <a:gridCol w="685800"/>
                <a:gridCol w="685800"/>
                <a:gridCol w="685800"/>
                <a:gridCol w="685800"/>
                <a:gridCol w="685800"/>
                <a:gridCol w="685800"/>
                <a:gridCol w="685800"/>
                <a:gridCol w="685800"/>
              </a:tblGrid>
              <a:tr h="576064">
                <a:tc>
                  <a:txBody>
                    <a:bodyPr/>
                    <a:lstStyle/>
                    <a:p>
                      <a:pPr marL="0" marR="0" algn="l">
                        <a:spcBef>
                          <a:spcPts val="0"/>
                        </a:spcBef>
                        <a:spcAft>
                          <a:spcPts val="600"/>
                        </a:spcAft>
                      </a:pPr>
                      <a:endParaRPr lang="en-US" sz="1400" dirty="0">
                        <a:solidFill>
                          <a:schemeClr val="accent1"/>
                        </a:solidFill>
                        <a:latin typeface="Arial"/>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smtClean="0">
                          <a:solidFill>
                            <a:schemeClr val="accent1"/>
                          </a:solidFill>
                          <a:latin typeface="Arial"/>
                          <a:ea typeface="Times New Roman"/>
                        </a:rPr>
                        <a:t>11-12      (</a:t>
                      </a:r>
                      <a:r>
                        <a:rPr lang="en-US" sz="1400" b="1" dirty="0">
                          <a:solidFill>
                            <a:schemeClr val="accent1"/>
                          </a:solidFill>
                          <a:latin typeface="Arial"/>
                          <a:ea typeface="Times New Roman"/>
                        </a:rPr>
                        <a:t>Jul-Apr)</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10-11</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09-10</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08-09</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07-08</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06-07</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05-06</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a:solidFill>
                            <a:schemeClr val="accent1"/>
                          </a:solidFill>
                          <a:latin typeface="Arial"/>
                          <a:ea typeface="Times New Roman"/>
                        </a:rPr>
                        <a:t>04-05</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a:solidFill>
                            <a:schemeClr val="accent1"/>
                          </a:solidFill>
                          <a:latin typeface="Arial"/>
                          <a:ea typeface="Times New Roman"/>
                        </a:rPr>
                        <a:t>03-04</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a:solidFill>
                            <a:schemeClr val="accent1"/>
                          </a:solidFill>
                          <a:latin typeface="Arial"/>
                          <a:ea typeface="Times New Roman"/>
                        </a:rPr>
                        <a:t>02-03</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612068">
                <a:tc>
                  <a:txBody>
                    <a:bodyPr/>
                    <a:lstStyle/>
                    <a:p>
                      <a:pPr marL="0" marR="0" algn="l">
                        <a:spcBef>
                          <a:spcPts val="240"/>
                        </a:spcBef>
                        <a:spcAft>
                          <a:spcPts val="1200"/>
                        </a:spcAft>
                      </a:pPr>
                      <a:r>
                        <a:rPr lang="en-US" sz="1400" dirty="0">
                          <a:solidFill>
                            <a:schemeClr val="accent1"/>
                          </a:solidFill>
                          <a:latin typeface="Arial"/>
                          <a:ea typeface="Times New Roman"/>
                        </a:rPr>
                        <a:t>CPI</a:t>
                      </a:r>
                      <a:endParaRPr lang="en-US" sz="1400" dirty="0">
                        <a:solidFill>
                          <a:schemeClr val="accent1"/>
                        </a:solidFill>
                        <a:latin typeface="Times New Roman"/>
                        <a:ea typeface="Times New Roman"/>
                      </a:endParaRPr>
                    </a:p>
                  </a:txBody>
                  <a:tcPr marL="63500" marR="63500"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10.8</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13.9</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11.7</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20.8</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12.0</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7.8</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7.9</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5.5</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4.6</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3.1</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12068">
                <a:tc>
                  <a:txBody>
                    <a:bodyPr/>
                    <a:lstStyle/>
                    <a:p>
                      <a:pPr marL="0" marR="0" algn="l">
                        <a:spcBef>
                          <a:spcPts val="240"/>
                        </a:spcBef>
                        <a:spcAft>
                          <a:spcPts val="1200"/>
                        </a:spcAft>
                      </a:pPr>
                      <a:r>
                        <a:rPr lang="en-US" sz="1400">
                          <a:solidFill>
                            <a:schemeClr val="accent1"/>
                          </a:solidFill>
                          <a:latin typeface="Arial"/>
                          <a:ea typeface="Times New Roman"/>
                        </a:rPr>
                        <a:t>Food *</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11.1</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18.0</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12.9</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23.1</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17.6</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10.3</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6.9</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12.5</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6.0</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2.9</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612068">
                <a:tc>
                  <a:txBody>
                    <a:bodyPr/>
                    <a:lstStyle/>
                    <a:p>
                      <a:pPr marL="0" marR="0" algn="l">
                        <a:spcBef>
                          <a:spcPts val="240"/>
                        </a:spcBef>
                        <a:spcAft>
                          <a:spcPts val="1200"/>
                        </a:spcAft>
                      </a:pPr>
                      <a:r>
                        <a:rPr lang="en-US" sz="1400">
                          <a:solidFill>
                            <a:schemeClr val="accent1"/>
                          </a:solidFill>
                          <a:latin typeface="Arial"/>
                          <a:ea typeface="Times New Roman"/>
                        </a:rPr>
                        <a:t>Non Food *</a:t>
                      </a:r>
                      <a:endParaRPr lang="en-US" sz="1400">
                        <a:solidFill>
                          <a:schemeClr val="accent1"/>
                        </a:solidFill>
                        <a:latin typeface="Times New Roman"/>
                        <a:ea typeface="Times New Roman"/>
                      </a:endParaRPr>
                    </a:p>
                  </a:txBody>
                  <a:tcPr marL="63500" marR="63500"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10.7</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10.7</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8.3</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13.4</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7.9</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accent1"/>
                          </a:solidFill>
                          <a:latin typeface="Arial"/>
                          <a:ea typeface="Times New Roman"/>
                        </a:rPr>
                        <a:t>6.0</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8.6</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7.1</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3.6</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3.2</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12068">
                <a:tc>
                  <a:txBody>
                    <a:bodyPr/>
                    <a:lstStyle/>
                    <a:p>
                      <a:pPr marL="0" marR="0" algn="l">
                        <a:spcBef>
                          <a:spcPts val="240"/>
                        </a:spcBef>
                        <a:spcAft>
                          <a:spcPts val="1200"/>
                        </a:spcAft>
                      </a:pPr>
                      <a:r>
                        <a:rPr lang="en-US" sz="1400">
                          <a:solidFill>
                            <a:schemeClr val="accent1"/>
                          </a:solidFill>
                          <a:latin typeface="Arial"/>
                          <a:ea typeface="Times New Roman"/>
                        </a:rPr>
                        <a:t>Core *</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10.4</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9.4</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7.6</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11.4</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240"/>
                        </a:spcAft>
                      </a:pPr>
                      <a:r>
                        <a:rPr lang="en-US" sz="1400">
                          <a:solidFill>
                            <a:schemeClr val="accent1"/>
                          </a:solidFill>
                          <a:latin typeface="Arial"/>
                          <a:ea typeface="Times New Roman"/>
                        </a:rPr>
                        <a:t>8.4</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accent1"/>
                          </a:solidFill>
                          <a:latin typeface="Arial"/>
                          <a:ea typeface="Times New Roman"/>
                        </a:rPr>
                        <a:t>5.9</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accent1"/>
                          </a:solidFill>
                          <a:latin typeface="Arial"/>
                          <a:ea typeface="Times New Roman"/>
                        </a:rPr>
                        <a:t>7.5</a:t>
                      </a:r>
                      <a:endParaRPr lang="en-US" sz="140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6.8</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3.8</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0"/>
                        </a:spcAft>
                      </a:pPr>
                      <a:r>
                        <a:rPr lang="en-US" sz="1400" dirty="0">
                          <a:solidFill>
                            <a:schemeClr val="accent1"/>
                          </a:solidFill>
                          <a:latin typeface="Arial"/>
                          <a:ea typeface="Times New Roman"/>
                        </a:rPr>
                        <a:t>2.5</a:t>
                      </a:r>
                      <a:endParaRPr lang="en-US" sz="1400" dirty="0">
                        <a:solidFill>
                          <a:schemeClr val="accent1"/>
                        </a:solidFill>
                        <a:latin typeface="Times New Roman"/>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612068">
                <a:tc gridSpan="11">
                  <a:txBody>
                    <a:bodyPr/>
                    <a:lstStyle/>
                    <a:p>
                      <a:pPr marL="0" marR="0">
                        <a:spcBef>
                          <a:spcPts val="1300"/>
                        </a:spcBef>
                        <a:spcAft>
                          <a:spcPts val="0"/>
                        </a:spcAft>
                      </a:pPr>
                      <a:r>
                        <a:rPr lang="en-US" sz="1200" dirty="0">
                          <a:latin typeface="Arial"/>
                          <a:ea typeface="Times New Roman"/>
                        </a:rPr>
                        <a:t>* In 2011-12, base year for calculation of these indices changed to 2007-08.</a:t>
                      </a:r>
                      <a:endParaRPr lang="en-US" sz="1200" dirty="0">
                        <a:latin typeface="Times New Roman"/>
                        <a:ea typeface="Times New Roman"/>
                      </a:endParaRPr>
                    </a:p>
                  </a:txBody>
                  <a:tcPr marL="63500" marR="6350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15</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Inflation</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Object 11"/>
          <p:cNvGraphicFramePr/>
          <p:nvPr/>
        </p:nvGraphicFramePr>
        <p:xfrm>
          <a:off x="323528" y="1412776"/>
          <a:ext cx="8424936" cy="48245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graphicFrame>
        <p:nvGraphicFramePr>
          <p:cNvPr id="5" name="Table 4"/>
          <p:cNvGraphicFramePr>
            <a:graphicFrameLocks noGrp="1"/>
          </p:cNvGraphicFramePr>
          <p:nvPr/>
        </p:nvGraphicFramePr>
        <p:xfrm>
          <a:off x="350824" y="1313474"/>
          <a:ext cx="8356584" cy="4626718"/>
        </p:xfrm>
        <a:graphic>
          <a:graphicData uri="http://schemas.openxmlformats.org/drawingml/2006/table">
            <a:tbl>
              <a:tblPr/>
              <a:tblGrid>
                <a:gridCol w="1772904"/>
                <a:gridCol w="658368"/>
                <a:gridCol w="658368"/>
                <a:gridCol w="658368"/>
                <a:gridCol w="658368"/>
                <a:gridCol w="658368"/>
                <a:gridCol w="658368"/>
                <a:gridCol w="658368"/>
                <a:gridCol w="658368"/>
                <a:gridCol w="658368"/>
                <a:gridCol w="658368"/>
              </a:tblGrid>
              <a:tr h="603358">
                <a:tc>
                  <a:txBody>
                    <a:bodyPr/>
                    <a:lstStyle/>
                    <a:p>
                      <a:pPr marL="0" marR="0" algn="ctr">
                        <a:lnSpc>
                          <a:spcPts val="1300"/>
                        </a:lnSpc>
                        <a:spcBef>
                          <a:spcPts val="0"/>
                        </a:spcBef>
                        <a:spcAft>
                          <a:spcPts val="13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2002-  03</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2003-  04</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2004-  05</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2005-  06</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2006-  07</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2007-  08</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2008-  09</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2009-  10 </a:t>
                      </a:r>
                      <a:r>
                        <a:rPr lang="en-US" sz="1400" b="1" dirty="0">
                          <a:solidFill>
                            <a:schemeClr val="accent1"/>
                          </a:solidFill>
                          <a:latin typeface="Book Antiqua" pitchFamily="18" charset="0"/>
                          <a:ea typeface="Times New Roman"/>
                        </a:rPr>
                        <a:t>(Jul – Apr)</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2010-  11 </a:t>
                      </a:r>
                      <a:r>
                        <a:rPr lang="en-US" sz="1400" b="1" dirty="0">
                          <a:solidFill>
                            <a:schemeClr val="accent1"/>
                          </a:solidFill>
                          <a:latin typeface="Book Antiqua" pitchFamily="18" charset="0"/>
                          <a:ea typeface="Times New Roman"/>
                        </a:rPr>
                        <a:t>(Jul – Apr)</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2011-</a:t>
                      </a:r>
                      <a:r>
                        <a:rPr lang="en-US" sz="1400" b="1" baseline="0" dirty="0" smtClean="0">
                          <a:solidFill>
                            <a:schemeClr val="accent1"/>
                          </a:solidFill>
                          <a:latin typeface="Book Antiqua" pitchFamily="18" charset="0"/>
                          <a:ea typeface="Times New Roman"/>
                        </a:rPr>
                        <a:t>  </a:t>
                      </a:r>
                      <a:r>
                        <a:rPr lang="en-US" sz="1400" b="1" dirty="0" smtClean="0">
                          <a:solidFill>
                            <a:schemeClr val="accent1"/>
                          </a:solidFill>
                          <a:latin typeface="Book Antiqua" pitchFamily="18" charset="0"/>
                          <a:ea typeface="Times New Roman"/>
                        </a:rPr>
                        <a:t>12</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smtClean="0">
                          <a:solidFill>
                            <a:schemeClr val="accent1"/>
                          </a:solidFill>
                          <a:latin typeface="Book Antiqua" pitchFamily="18" charset="0"/>
                          <a:ea typeface="Times New Roman"/>
                          <a:cs typeface="Arial"/>
                        </a:rPr>
                        <a:t>Kerosene                                  </a:t>
                      </a:r>
                      <a:r>
                        <a:rPr lang="en-US" sz="1400" dirty="0">
                          <a:solidFill>
                            <a:schemeClr val="accent1"/>
                          </a:solidFill>
                          <a:latin typeface="Book Antiqua" pitchFamily="18" charset="0"/>
                          <a:ea typeface="Times New Roman"/>
                          <a:cs typeface="Arial"/>
                        </a:rPr>
                        <a:t>(per </a:t>
                      </a:r>
                      <a:r>
                        <a:rPr lang="en-US" sz="1400" dirty="0" err="1">
                          <a:solidFill>
                            <a:schemeClr val="accent1"/>
                          </a:solidFill>
                          <a:latin typeface="Book Antiqua" pitchFamily="18" charset="0"/>
                          <a:ea typeface="Times New Roman"/>
                          <a:cs typeface="Arial"/>
                        </a:rPr>
                        <a:t>ltr</a:t>
                      </a:r>
                      <a:r>
                        <a:rPr lang="en-US" sz="1400" dirty="0">
                          <a:solidFill>
                            <a:schemeClr val="accent1"/>
                          </a:solidFill>
                          <a:latin typeface="Book Antiqua" pitchFamily="18" charset="0"/>
                          <a:ea typeface="Times New Roman"/>
                          <a:cs typeface="Arial"/>
                        </a:rPr>
                        <a:t>)</a:t>
                      </a:r>
                      <a:endParaRPr lang="en-US" sz="1400" dirty="0">
                        <a:solidFill>
                          <a:schemeClr val="accent1"/>
                        </a:solidFill>
                        <a:latin typeface="Book Antiqua" pitchFamily="18" charset="0"/>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22.48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24.95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29.11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36.19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39.09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43.44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66.79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72.65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82.12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103.09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Gas </a:t>
                      </a: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100 </a:t>
                      </a:r>
                      <a:r>
                        <a:rPr lang="en-US" sz="1400" dirty="0" err="1">
                          <a:solidFill>
                            <a:schemeClr val="accent1"/>
                          </a:solidFill>
                          <a:latin typeface="Book Antiqua" pitchFamily="18" charset="0"/>
                          <a:ea typeface="Times New Roman"/>
                          <a:cs typeface="Arial"/>
                        </a:rPr>
                        <a:t>cf</a:t>
                      </a:r>
                      <a:r>
                        <a:rPr lang="en-US" sz="1400" dirty="0">
                          <a:solidFill>
                            <a:schemeClr val="accent1"/>
                          </a:solidFill>
                          <a:latin typeface="Book Antiqua" pitchFamily="18" charset="0"/>
                          <a:ea typeface="Times New Roman"/>
                          <a:cs typeface="Arial"/>
                        </a:rPr>
                        <a:t>)</a:t>
                      </a:r>
                      <a:endParaRPr lang="en-US" sz="1400" dirty="0">
                        <a:solidFill>
                          <a:schemeClr val="accent1"/>
                        </a:solidFill>
                        <a:latin typeface="Book Antiqua" pitchFamily="18" charset="0"/>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259.35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79.45*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34.60*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88.92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99.79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97.17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96.19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106.81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110.72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130.63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Petrol </a:t>
                      </a:r>
                      <a:r>
                        <a:rPr lang="en-US" sz="1400" dirty="0" smtClean="0">
                          <a:solidFill>
                            <a:schemeClr val="accent1"/>
                          </a:solidFill>
                          <a:latin typeface="Book Antiqua" pitchFamily="18" charset="0"/>
                          <a:ea typeface="Times New Roman"/>
                          <a:cs typeface="Arial"/>
                        </a:rPr>
                        <a:t>super                             (per </a:t>
                      </a:r>
                      <a:r>
                        <a:rPr lang="en-US" sz="1400" dirty="0" err="1">
                          <a:solidFill>
                            <a:schemeClr val="accent1"/>
                          </a:solidFill>
                          <a:latin typeface="Book Antiqua" pitchFamily="18" charset="0"/>
                          <a:ea typeface="Times New Roman"/>
                          <a:cs typeface="Arial"/>
                        </a:rPr>
                        <a:t>ltr</a:t>
                      </a:r>
                      <a:r>
                        <a:rPr lang="en-US" sz="1400" dirty="0">
                          <a:solidFill>
                            <a:schemeClr val="accent1"/>
                          </a:solidFill>
                          <a:latin typeface="Book Antiqua" pitchFamily="18" charset="0"/>
                          <a:ea typeface="Times New Roman"/>
                          <a:cs typeface="Arial"/>
                        </a:rPr>
                        <a:t>)</a:t>
                      </a:r>
                      <a:endParaRPr lang="en-US" sz="1400" dirty="0">
                        <a:solidFill>
                          <a:schemeClr val="accent1"/>
                        </a:solidFill>
                        <a:latin typeface="Book Antiqua" pitchFamily="18" charset="0"/>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33.08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33.69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40.74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55.12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56.00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57.83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67.68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67.57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73.16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91.33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Electricity charges </a:t>
                      </a:r>
                      <a:r>
                        <a:rPr lang="en-US" sz="1400" dirty="0" smtClean="0">
                          <a:solidFill>
                            <a:schemeClr val="accent1"/>
                          </a:solidFill>
                          <a:latin typeface="Book Antiqua" pitchFamily="18" charset="0"/>
                          <a:ea typeface="Times New Roman"/>
                          <a:cs typeface="Arial"/>
                        </a:rPr>
                        <a:t>               (</a:t>
                      </a:r>
                      <a:r>
                        <a:rPr lang="en-US" sz="1400" dirty="0" err="1">
                          <a:solidFill>
                            <a:schemeClr val="accent1"/>
                          </a:solidFill>
                          <a:latin typeface="Book Antiqua" pitchFamily="18" charset="0"/>
                          <a:ea typeface="Times New Roman"/>
                          <a:cs typeface="Arial"/>
                        </a:rPr>
                        <a:t>upto</a:t>
                      </a:r>
                      <a:r>
                        <a:rPr lang="en-US" sz="1400" dirty="0">
                          <a:solidFill>
                            <a:schemeClr val="accent1"/>
                          </a:solidFill>
                          <a:latin typeface="Book Antiqua" pitchFamily="18" charset="0"/>
                          <a:ea typeface="Times New Roman"/>
                          <a:cs typeface="Arial"/>
                        </a:rPr>
                        <a:t> 50 units)</a:t>
                      </a:r>
                      <a:endParaRPr lang="en-US" sz="1400" dirty="0">
                        <a:solidFill>
                          <a:schemeClr val="accent1"/>
                        </a:solidFill>
                        <a:latin typeface="Book Antiqua" pitchFamily="18" charset="0"/>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rPr>
                        <a:t>2.14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4.29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Tele local call </a:t>
                      </a:r>
                      <a:r>
                        <a:rPr lang="en-US" sz="1400" dirty="0" smtClean="0">
                          <a:solidFill>
                            <a:schemeClr val="accent1"/>
                          </a:solidFill>
                          <a:latin typeface="Book Antiqua" pitchFamily="18" charset="0"/>
                          <a:ea typeface="Times New Roman"/>
                          <a:cs typeface="Arial"/>
                        </a:rPr>
                        <a:t>charges            </a:t>
                      </a:r>
                      <a:r>
                        <a:rPr lang="en-US" sz="1400" dirty="0">
                          <a:solidFill>
                            <a:schemeClr val="accent1"/>
                          </a:solidFill>
                          <a:latin typeface="Book Antiqua" pitchFamily="18" charset="0"/>
                          <a:ea typeface="Times New Roman"/>
                          <a:cs typeface="Arial"/>
                        </a:rPr>
                        <a:t>(per call)</a:t>
                      </a:r>
                      <a:endParaRPr lang="en-US" sz="1400" dirty="0">
                        <a:solidFill>
                          <a:schemeClr val="accent1"/>
                        </a:solidFill>
                        <a:latin typeface="Book Antiqua" pitchFamily="18" charset="0"/>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rPr>
                        <a:t>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rPr>
                        <a:t>2.38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Wheat flour </a:t>
                      </a:r>
                      <a:r>
                        <a:rPr lang="en-US" sz="1400" baseline="0" dirty="0" smtClean="0">
                          <a:solidFill>
                            <a:schemeClr val="accent1"/>
                          </a:solidFill>
                          <a:latin typeface="Book Antiqua" pitchFamily="18" charset="0"/>
                          <a:ea typeface="Times New Roman"/>
                          <a:cs typeface="Arial"/>
                        </a:rPr>
                        <a:t>                           </a:t>
                      </a:r>
                      <a:r>
                        <a:rPr lang="en-US" sz="1400" dirty="0" smtClean="0">
                          <a:solidFill>
                            <a:schemeClr val="accent1"/>
                          </a:solidFill>
                          <a:latin typeface="Book Antiqua" pitchFamily="18" charset="0"/>
                          <a:ea typeface="Times New Roman"/>
                          <a:cs typeface="Arial"/>
                        </a:rPr>
                        <a:t>(</a:t>
                      </a:r>
                      <a:r>
                        <a:rPr lang="en-US" sz="1400" dirty="0" err="1">
                          <a:solidFill>
                            <a:schemeClr val="accent1"/>
                          </a:solidFill>
                          <a:latin typeface="Book Antiqua" pitchFamily="18" charset="0"/>
                          <a:ea typeface="Times New Roman"/>
                          <a:cs typeface="Arial"/>
                        </a:rPr>
                        <a:t>avg</a:t>
                      </a:r>
                      <a:r>
                        <a:rPr lang="en-US" sz="1400" dirty="0">
                          <a:solidFill>
                            <a:schemeClr val="accent1"/>
                          </a:solidFill>
                          <a:latin typeface="Book Antiqua" pitchFamily="18" charset="0"/>
                          <a:ea typeface="Times New Roman"/>
                          <a:cs typeface="Arial"/>
                        </a:rPr>
                        <a:t> quality per kg)</a:t>
                      </a:r>
                      <a:endParaRPr lang="en-US" sz="1400" dirty="0">
                        <a:solidFill>
                          <a:schemeClr val="accent1"/>
                        </a:solidFill>
                        <a:latin typeface="Book Antiqua" pitchFamily="18" charset="0"/>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10.14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11.71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13.28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rPr>
                        <a:t>13.06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rPr>
                        <a:t>13.64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18.07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25.64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28.77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295.71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301.52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Basmati </a:t>
                      </a:r>
                      <a:r>
                        <a:rPr lang="en-US" sz="1400" dirty="0" smtClean="0">
                          <a:solidFill>
                            <a:schemeClr val="accent1"/>
                          </a:solidFill>
                          <a:latin typeface="Book Antiqua" pitchFamily="18" charset="0"/>
                          <a:ea typeface="Times New Roman"/>
                          <a:cs typeface="Arial"/>
                        </a:rPr>
                        <a:t>rice                       (broken </a:t>
                      </a:r>
                      <a:r>
                        <a:rPr lang="en-US" sz="1400" dirty="0">
                          <a:solidFill>
                            <a:schemeClr val="accent1"/>
                          </a:solidFill>
                          <a:latin typeface="Book Antiqua" pitchFamily="18" charset="0"/>
                          <a:ea typeface="Times New Roman"/>
                          <a:cs typeface="Arial"/>
                        </a:rPr>
                        <a:t>per kg)</a:t>
                      </a:r>
                      <a:endParaRPr lang="en-US" sz="1400" dirty="0">
                        <a:solidFill>
                          <a:schemeClr val="accent1"/>
                        </a:solidFill>
                        <a:latin typeface="Book Antiqua" pitchFamily="18" charset="0"/>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18.07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19.04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rPr>
                        <a:t>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a:solidFill>
                            <a:schemeClr val="accent1"/>
                          </a:solidFill>
                          <a:latin typeface="Book Antiqua" pitchFamily="18" charset="0"/>
                          <a:ea typeface="Times New Roman"/>
                        </a:rPr>
                        <a:t>23.11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37.77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47.12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43.92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49.46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59.42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Beef </a:t>
                      </a:r>
                      <a:r>
                        <a:rPr lang="en-US" sz="1400" dirty="0" smtClean="0">
                          <a:solidFill>
                            <a:schemeClr val="accent1"/>
                          </a:solidFill>
                          <a:latin typeface="Book Antiqua" pitchFamily="18" charset="0"/>
                          <a:ea typeface="Times New Roman"/>
                          <a:cs typeface="Arial"/>
                        </a:rPr>
                        <a:t>Cow/buffalo</a:t>
                      </a:r>
                      <a:r>
                        <a:rPr lang="en-US" sz="1400" dirty="0" smtClean="0">
                          <a:solidFill>
                            <a:schemeClr val="accent1"/>
                          </a:solidFill>
                          <a:latin typeface="Book Antiqua" pitchFamily="18" charset="0"/>
                          <a:ea typeface="Times New Roman"/>
                          <a:cs typeface="+mn-cs"/>
                        </a:rPr>
                        <a:t>               </a:t>
                      </a:r>
                      <a:r>
                        <a:rPr lang="en-US" sz="1400" dirty="0" smtClean="0">
                          <a:solidFill>
                            <a:schemeClr val="accent1"/>
                          </a:solidFill>
                          <a:latin typeface="Book Antiqua" pitchFamily="18" charset="0"/>
                          <a:ea typeface="Times New Roman"/>
                          <a:cs typeface="Arial"/>
                        </a:rPr>
                        <a:t> (with </a:t>
                      </a:r>
                      <a:r>
                        <a:rPr lang="en-US" sz="1400" dirty="0">
                          <a:solidFill>
                            <a:schemeClr val="accent1"/>
                          </a:solidFill>
                          <a:latin typeface="Book Antiqua" pitchFamily="18" charset="0"/>
                          <a:ea typeface="Times New Roman"/>
                          <a:cs typeface="Arial"/>
                        </a:rPr>
                        <a:t>bone per kg)</a:t>
                      </a:r>
                      <a:endParaRPr lang="en-US" sz="1400" dirty="0">
                        <a:solidFill>
                          <a:schemeClr val="accent1"/>
                        </a:solidFill>
                        <a:latin typeface="Book Antiqua" pitchFamily="18" charset="0"/>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61.21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75.45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94.83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106.84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117.87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123.30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143.82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174.49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217.91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dirty="0">
                          <a:solidFill>
                            <a:schemeClr val="accent1"/>
                          </a:solidFill>
                          <a:latin typeface="Book Antiqua" pitchFamily="18" charset="0"/>
                          <a:ea typeface="Times New Roman"/>
                        </a:rPr>
                        <a:t>250.27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bl>
          </a:graphicData>
        </a:graphic>
      </p:graphicFrame>
      <p:sp>
        <p:nvSpPr>
          <p:cNvPr id="7" name="Title 1"/>
          <p:cNvSpPr txBox="1">
            <a:spLocks/>
          </p:cNvSpPr>
          <p:nvPr/>
        </p:nvSpPr>
        <p:spPr bwMode="auto">
          <a:xfrm>
            <a:off x="323528" y="332656"/>
            <a:ext cx="3312368"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Average retail prices of essential items</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8"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sp>
        <p:nvSpPr>
          <p:cNvPr id="10" name="Rectangle 9"/>
          <p:cNvSpPr/>
          <p:nvPr/>
        </p:nvSpPr>
        <p:spPr>
          <a:xfrm>
            <a:off x="323528" y="5949280"/>
            <a:ext cx="4572000" cy="307779"/>
          </a:xfrm>
          <a:prstGeom prst="rect">
            <a:avLst/>
          </a:prstGeom>
        </p:spPr>
        <p:txBody>
          <a:bodyPr wrap="square">
            <a:spAutoFit/>
          </a:bodyPr>
          <a:lstStyle/>
          <a:p>
            <a:r>
              <a:rPr lang="en-US" sz="1400" dirty="0" smtClean="0">
                <a:solidFill>
                  <a:schemeClr val="accent1"/>
                </a:solidFill>
                <a:latin typeface="Book Antiqua" pitchFamily="18" charset="0"/>
              </a:rPr>
              <a:t>* The units were changed from 100cm to 100 cf.</a:t>
            </a:r>
            <a:endParaRPr lang="en-US" sz="1400" dirty="0">
              <a:solidFill>
                <a:schemeClr val="accent1"/>
              </a:solidFill>
              <a:latin typeface="Book Antiqua" pitchFamily="18" charset="0"/>
            </a:endParaRPr>
          </a:p>
        </p:txBody>
      </p:sp>
      <p:sp>
        <p:nvSpPr>
          <p:cNvPr id="12" name="Rectangle 11"/>
          <p:cNvSpPr/>
          <p:nvPr/>
        </p:nvSpPr>
        <p:spPr>
          <a:xfrm>
            <a:off x="6588224" y="5949280"/>
            <a:ext cx="2195736" cy="307779"/>
          </a:xfrm>
          <a:prstGeom prst="rect">
            <a:avLst/>
          </a:prstGeom>
        </p:spPr>
        <p:txBody>
          <a:bodyPr wrap="square">
            <a:spAutoFit/>
          </a:bodyPr>
          <a:lstStyle/>
          <a:p>
            <a:pPr algn="r"/>
            <a:r>
              <a:rPr lang="en-US" sz="1400" b="1" dirty="0" smtClean="0">
                <a:solidFill>
                  <a:schemeClr val="accent1"/>
                </a:solidFill>
                <a:latin typeface="Book Antiqua" pitchFamily="18" charset="0"/>
              </a:rPr>
              <a:t>Continued on next Slide</a:t>
            </a:r>
            <a:endParaRPr lang="en-US" sz="1400" b="1" dirty="0">
              <a:solidFill>
                <a:schemeClr val="accent1"/>
              </a:solidFill>
              <a:latin typeface="Book Antiqua" pitchFamily="18" charset="0"/>
            </a:endParaRPr>
          </a:p>
        </p:txBody>
      </p:sp>
      <p:sp>
        <p:nvSpPr>
          <p:cNvPr id="11" name="Slide Number Placeholder 6"/>
          <p:cNvSpPr>
            <a:spLocks noGrp="1"/>
          </p:cNvSpPr>
          <p:nvPr>
            <p:ph type="sldNum" sz="quarter" idx="12"/>
          </p:nvPr>
        </p:nvSpPr>
        <p:spPr>
          <a:xfrm>
            <a:off x="8297863" y="6386513"/>
            <a:ext cx="658812" cy="279400"/>
          </a:xfrm>
        </p:spPr>
        <p:txBody>
          <a:bodyPr/>
          <a:lstStyle/>
          <a:p>
            <a:pPr>
              <a:defRPr/>
            </a:pPr>
            <a:r>
              <a:rPr lang="en-GB" dirty="0" smtClean="0">
                <a:solidFill>
                  <a:schemeClr val="tx1"/>
                </a:solidFill>
              </a:rPr>
              <a:t>16</a:t>
            </a:r>
            <a:endParaRPr lang="en-GB"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graphicFrame>
        <p:nvGraphicFramePr>
          <p:cNvPr id="5" name="Table 4"/>
          <p:cNvGraphicFramePr>
            <a:graphicFrameLocks noGrp="1"/>
          </p:cNvGraphicFramePr>
          <p:nvPr/>
        </p:nvGraphicFramePr>
        <p:xfrm>
          <a:off x="350824" y="1412776"/>
          <a:ext cx="8357616" cy="4200165"/>
        </p:xfrm>
        <a:graphic>
          <a:graphicData uri="http://schemas.openxmlformats.org/drawingml/2006/table">
            <a:tbl>
              <a:tblPr/>
              <a:tblGrid>
                <a:gridCol w="1773936"/>
                <a:gridCol w="658368"/>
                <a:gridCol w="658368"/>
                <a:gridCol w="658368"/>
                <a:gridCol w="658368"/>
                <a:gridCol w="658368"/>
                <a:gridCol w="658368"/>
                <a:gridCol w="658368"/>
                <a:gridCol w="658368"/>
                <a:gridCol w="658368"/>
                <a:gridCol w="658368"/>
              </a:tblGrid>
              <a:tr h="679725">
                <a:tc>
                  <a:txBody>
                    <a:bodyPr/>
                    <a:lstStyle/>
                    <a:p>
                      <a:pPr marL="0" marR="0" algn="ctr">
                        <a:lnSpc>
                          <a:spcPts val="1300"/>
                        </a:lnSpc>
                        <a:spcBef>
                          <a:spcPts val="0"/>
                        </a:spcBef>
                        <a:spcAft>
                          <a:spcPts val="13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rPr>
                        <a:t>2002-03</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rPr>
                        <a:t>2003-04</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rPr>
                        <a:t>2004-05</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rPr>
                        <a:t>2005-06</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rPr>
                        <a:t>2006-07</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rPr>
                        <a:t>2007-08</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rPr>
                        <a:t>2008-09</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rPr>
                        <a:t>2009-10 (Jul – Apr)</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rPr>
                        <a:t>2010-11 (Jul – Apr)</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rPr>
                        <a:t>2011-</a:t>
                      </a:r>
                      <a:r>
                        <a:rPr lang="en-US" sz="1400" b="1" baseline="0" dirty="0" smtClean="0">
                          <a:solidFill>
                            <a:schemeClr val="accent1"/>
                          </a:solidFill>
                          <a:latin typeface="Book Antiqua" pitchFamily="18" charset="0"/>
                          <a:ea typeface="Times New Roman"/>
                        </a:rPr>
                        <a:t> </a:t>
                      </a:r>
                      <a:r>
                        <a:rPr lang="en-US" sz="1400" b="1" dirty="0" smtClean="0">
                          <a:solidFill>
                            <a:schemeClr val="accent1"/>
                          </a:solidFill>
                          <a:latin typeface="Book Antiqua" pitchFamily="18" charset="0"/>
                          <a:ea typeface="Times New Roman"/>
                        </a:rPr>
                        <a:t>12</a:t>
                      </a:r>
                      <a:endParaRPr lang="en-US" sz="1400" dirty="0">
                        <a:solidFill>
                          <a:schemeClr val="accent1"/>
                        </a:solidFill>
                        <a:latin typeface="Book Antiqua" pitchFamily="18"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smtClean="0">
                          <a:solidFill>
                            <a:schemeClr val="accent1"/>
                          </a:solidFill>
                          <a:latin typeface="Book Antiqua" pitchFamily="18" charset="0"/>
                          <a:ea typeface="Times New Roman"/>
                          <a:cs typeface="Arial"/>
                        </a:rPr>
                        <a:t>Chicken             </a:t>
                      </a:r>
                      <a:r>
                        <a:rPr lang="en-US" sz="1400" dirty="0">
                          <a:solidFill>
                            <a:schemeClr val="accent1"/>
                          </a:solidFill>
                          <a:latin typeface="Book Antiqua" pitchFamily="18" charset="0"/>
                          <a:ea typeface="Times New Roman"/>
                          <a:cs typeface="Arial"/>
                        </a:rPr>
                        <a:t>(Farm per kg)</a:t>
                      </a:r>
                      <a:endParaRPr lang="en-US" sz="1400" dirty="0">
                        <a:solidFill>
                          <a:schemeClr val="accent1"/>
                        </a:solidFill>
                        <a:latin typeface="Book Antiqua" pitchFamily="18"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54.01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57.50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66.43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66.08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74.16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83.39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103.12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126.22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130.89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150.45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Mutton </a:t>
                      </a:r>
                      <a:r>
                        <a:rPr lang="en-US" sz="1400" dirty="0" smtClean="0">
                          <a:solidFill>
                            <a:schemeClr val="accent1"/>
                          </a:solidFill>
                          <a:latin typeface="Book Antiqua" pitchFamily="18" charset="0"/>
                          <a:ea typeface="Times New Roman"/>
                          <a:cs typeface="Arial"/>
                        </a:rPr>
                        <a:t>Goat        (</a:t>
                      </a:r>
                      <a:r>
                        <a:rPr lang="en-US" sz="1400" dirty="0" err="1" smtClean="0">
                          <a:solidFill>
                            <a:schemeClr val="accent1"/>
                          </a:solidFill>
                          <a:latin typeface="Book Antiqua" pitchFamily="18" charset="0"/>
                          <a:ea typeface="Times New Roman"/>
                          <a:cs typeface="Arial"/>
                        </a:rPr>
                        <a:t>avg</a:t>
                      </a: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quality per kg)</a:t>
                      </a:r>
                      <a:endParaRPr lang="en-US" sz="1400" dirty="0">
                        <a:solidFill>
                          <a:schemeClr val="accent1"/>
                        </a:solidFill>
                        <a:latin typeface="Book Antiqua" pitchFamily="18"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124.59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154.31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185.19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202.10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224.07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236.49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263.03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316.52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405.36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477.48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Eggs </a:t>
                      </a:r>
                      <a:r>
                        <a:rPr lang="en-US" sz="1400" dirty="0" smtClean="0">
                          <a:solidFill>
                            <a:schemeClr val="accent1"/>
                          </a:solidFill>
                          <a:latin typeface="Book Antiqua" pitchFamily="18" charset="0"/>
                          <a:ea typeface="Times New Roman"/>
                          <a:cs typeface="Arial"/>
                        </a:rPr>
                        <a:t>Hen Farm   (per </a:t>
                      </a:r>
                      <a:r>
                        <a:rPr lang="en-US" sz="1400" dirty="0">
                          <a:solidFill>
                            <a:schemeClr val="accent1"/>
                          </a:solidFill>
                          <a:latin typeface="Book Antiqua" pitchFamily="18" charset="0"/>
                          <a:ea typeface="Times New Roman"/>
                          <a:cs typeface="Arial"/>
                        </a:rPr>
                        <a:t>Dozen)</a:t>
                      </a:r>
                      <a:endParaRPr lang="en-US" sz="1400" dirty="0">
                        <a:solidFill>
                          <a:schemeClr val="accent1"/>
                        </a:solidFill>
                        <a:latin typeface="Book Antiqua" pitchFamily="18"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30.69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30.03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37.45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35.07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38.31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49.45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58.80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65.67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74.67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89.43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Sugar </a:t>
                      </a: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open </a:t>
                      </a:r>
                      <a:r>
                        <a:rPr lang="en-US" sz="1400" dirty="0" smtClean="0">
                          <a:solidFill>
                            <a:schemeClr val="accent1"/>
                          </a:solidFill>
                          <a:latin typeface="Book Antiqua" pitchFamily="18" charset="0"/>
                          <a:ea typeface="Times New Roman"/>
                          <a:cs typeface="Arial"/>
                        </a:rPr>
                        <a:t>mkt. </a:t>
                      </a:r>
                      <a:r>
                        <a:rPr lang="en-US" sz="1400" dirty="0">
                          <a:solidFill>
                            <a:schemeClr val="accent1"/>
                          </a:solidFill>
                          <a:latin typeface="Book Antiqua" pitchFamily="18" charset="0"/>
                          <a:ea typeface="Times New Roman"/>
                          <a:cs typeface="Arial"/>
                        </a:rPr>
                        <a:t>per kg)</a:t>
                      </a:r>
                      <a:endParaRPr lang="en-US" sz="1400" dirty="0">
                        <a:solidFill>
                          <a:schemeClr val="accent1"/>
                        </a:solidFill>
                        <a:latin typeface="Book Antiqua" pitchFamily="18"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20.77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19.01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23.45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31.16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31.85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27.92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38.72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57.11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73.82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62.43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Milk </a:t>
                      </a: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fresh per </a:t>
                      </a:r>
                      <a:r>
                        <a:rPr lang="en-US" sz="1400" dirty="0" err="1">
                          <a:solidFill>
                            <a:schemeClr val="accent1"/>
                          </a:solidFill>
                          <a:latin typeface="Book Antiqua" pitchFamily="18" charset="0"/>
                          <a:ea typeface="Times New Roman"/>
                          <a:cs typeface="Arial"/>
                        </a:rPr>
                        <a:t>ltr</a:t>
                      </a:r>
                      <a:r>
                        <a:rPr lang="en-US" sz="1400" dirty="0">
                          <a:solidFill>
                            <a:schemeClr val="accent1"/>
                          </a:solidFill>
                          <a:latin typeface="Book Antiqua" pitchFamily="18" charset="0"/>
                          <a:ea typeface="Times New Roman"/>
                          <a:cs typeface="Arial"/>
                        </a:rPr>
                        <a:t>)</a:t>
                      </a:r>
                      <a:endParaRPr lang="en-US" sz="1400" dirty="0">
                        <a:solidFill>
                          <a:schemeClr val="accent1"/>
                        </a:solidFill>
                        <a:latin typeface="Book Antiqua" pitchFamily="18"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18.35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19.23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21.28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23.90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26.72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30.45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36.62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42.32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49.02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57.42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Tea </a:t>
                      </a:r>
                      <a:r>
                        <a:rPr lang="en-US" sz="1400" dirty="0" smtClean="0">
                          <a:solidFill>
                            <a:schemeClr val="accent1"/>
                          </a:solidFill>
                          <a:latin typeface="Book Antiqua" pitchFamily="18" charset="0"/>
                          <a:ea typeface="Times New Roman"/>
                          <a:cs typeface="+mn-cs"/>
                        </a:rPr>
                        <a:t>super quality (per 250 gm </a:t>
                      </a:r>
                      <a:r>
                        <a:rPr lang="en-US" sz="1400" dirty="0" smtClean="0">
                          <a:solidFill>
                            <a:schemeClr val="accent1"/>
                          </a:solidFill>
                          <a:latin typeface="Book Antiqua" pitchFamily="18" charset="0"/>
                          <a:ea typeface="Times New Roman"/>
                          <a:cs typeface="Arial"/>
                        </a:rPr>
                        <a:t>packet)</a:t>
                      </a:r>
                      <a:endParaRPr lang="en-US" sz="1400" dirty="0">
                        <a:solidFill>
                          <a:schemeClr val="accent1"/>
                        </a:solidFill>
                        <a:latin typeface="Book Antiqua" pitchFamily="18"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61.50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64.68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61.99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62.62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68.39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68.28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97.54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110.77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120.46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133.77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Arial"/>
                        </a:rPr>
                        <a:t>Cooking oil </a:t>
                      </a:r>
                      <a:r>
                        <a:rPr lang="en-US" sz="1400" dirty="0" err="1" smtClean="0">
                          <a:solidFill>
                            <a:schemeClr val="accent1"/>
                          </a:solidFill>
                          <a:latin typeface="Book Antiqua" pitchFamily="18" charset="0"/>
                          <a:ea typeface="Times New Roman"/>
                          <a:cs typeface="+mn-cs"/>
                        </a:rPr>
                        <a:t>Dalda</a:t>
                      </a:r>
                      <a:r>
                        <a:rPr lang="en-US" sz="1400" dirty="0" smtClean="0">
                          <a:solidFill>
                            <a:schemeClr val="accent1"/>
                          </a:solidFill>
                          <a:latin typeface="Book Antiqua" pitchFamily="18" charset="0"/>
                          <a:ea typeface="Times New Roman"/>
                          <a:cs typeface="Arial"/>
                        </a:rPr>
                        <a:t>     (per </a:t>
                      </a:r>
                      <a:r>
                        <a:rPr lang="en-US" sz="1400" dirty="0">
                          <a:solidFill>
                            <a:schemeClr val="accent1"/>
                          </a:solidFill>
                          <a:latin typeface="Book Antiqua" pitchFamily="18" charset="0"/>
                          <a:ea typeface="Times New Roman"/>
                          <a:cs typeface="Arial"/>
                        </a:rPr>
                        <a:t>2.5 </a:t>
                      </a:r>
                      <a:r>
                        <a:rPr lang="en-US" sz="1400" dirty="0" err="1">
                          <a:solidFill>
                            <a:schemeClr val="accent1"/>
                          </a:solidFill>
                          <a:latin typeface="Book Antiqua" pitchFamily="18" charset="0"/>
                          <a:ea typeface="Times New Roman"/>
                          <a:cs typeface="Arial"/>
                        </a:rPr>
                        <a:t>ltr</a:t>
                      </a:r>
                      <a:r>
                        <a:rPr lang="en-US" sz="1400" dirty="0">
                          <a:solidFill>
                            <a:schemeClr val="accent1"/>
                          </a:solidFill>
                          <a:latin typeface="Book Antiqua" pitchFamily="18" charset="0"/>
                          <a:ea typeface="Times New Roman"/>
                          <a:cs typeface="Arial"/>
                        </a:rPr>
                        <a:t>)</a:t>
                      </a:r>
                      <a:endParaRPr lang="en-US" sz="1400" dirty="0">
                        <a:solidFill>
                          <a:schemeClr val="accent1"/>
                        </a:solidFill>
                        <a:latin typeface="Book Antiqua" pitchFamily="18"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199.68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203.98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204.99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204.41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224.48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316.32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371.38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a:solidFill>
                            <a:schemeClr val="accent1"/>
                          </a:solidFill>
                          <a:latin typeface="Book Antiqua" pitchFamily="18" charset="0"/>
                          <a:ea typeface="Times New Roman"/>
                        </a:rPr>
                        <a:t>359.05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424.05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200" dirty="0">
                          <a:solidFill>
                            <a:schemeClr val="accent1"/>
                          </a:solidFill>
                          <a:latin typeface="Book Antiqua" pitchFamily="18" charset="0"/>
                          <a:ea typeface="Times New Roman"/>
                        </a:rPr>
                        <a:t>497.00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bl>
          </a:graphicData>
        </a:graphic>
      </p:graphicFrame>
      <p:sp>
        <p:nvSpPr>
          <p:cNvPr id="7" name="Title 1"/>
          <p:cNvSpPr txBox="1">
            <a:spLocks/>
          </p:cNvSpPr>
          <p:nvPr/>
        </p:nvSpPr>
        <p:spPr bwMode="auto">
          <a:xfrm>
            <a:off x="323528" y="332656"/>
            <a:ext cx="3312368"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Average retail prices of essential items</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8"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sp>
        <p:nvSpPr>
          <p:cNvPr id="10" name="Rectangle 9"/>
          <p:cNvSpPr/>
          <p:nvPr/>
        </p:nvSpPr>
        <p:spPr>
          <a:xfrm>
            <a:off x="323528" y="5661248"/>
            <a:ext cx="4572000" cy="307777"/>
          </a:xfrm>
          <a:prstGeom prst="rect">
            <a:avLst/>
          </a:prstGeom>
        </p:spPr>
        <p:txBody>
          <a:bodyPr>
            <a:spAutoFit/>
          </a:bodyPr>
          <a:lstStyle/>
          <a:p>
            <a:r>
              <a:rPr lang="en-US" sz="1400" dirty="0" smtClean="0">
                <a:solidFill>
                  <a:schemeClr val="accent1"/>
                </a:solidFill>
                <a:latin typeface="Book Antiqua" pitchFamily="18" charset="0"/>
              </a:rPr>
              <a:t>* The units were changed from 100cm to 100 cf.</a:t>
            </a:r>
            <a:endParaRPr lang="en-US" sz="1400" dirty="0">
              <a:solidFill>
                <a:schemeClr val="accent1"/>
              </a:solidFill>
              <a:latin typeface="Book Antiqua" pitchFamily="18" charset="0"/>
            </a:endParaRPr>
          </a:p>
        </p:txBody>
      </p:sp>
      <p:sp>
        <p:nvSpPr>
          <p:cNvPr id="11" name="Slide Number Placeholder 6"/>
          <p:cNvSpPr>
            <a:spLocks noGrp="1"/>
          </p:cNvSpPr>
          <p:nvPr>
            <p:ph type="sldNum" sz="quarter" idx="12"/>
          </p:nvPr>
        </p:nvSpPr>
        <p:spPr>
          <a:xfrm>
            <a:off x="8297863" y="6386513"/>
            <a:ext cx="658812" cy="279400"/>
          </a:xfrm>
        </p:spPr>
        <p:txBody>
          <a:bodyPr/>
          <a:lstStyle/>
          <a:p>
            <a:pPr>
              <a:defRPr/>
            </a:pPr>
            <a:r>
              <a:rPr lang="en-GB" dirty="0" smtClean="0">
                <a:solidFill>
                  <a:schemeClr val="tx1"/>
                </a:solidFill>
              </a:rPr>
              <a:t>17</a:t>
            </a:r>
            <a:endParaRPr lang="en-GB"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Table of Contents</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sp>
        <p:nvSpPr>
          <p:cNvPr id="11" name="Snip Diagonal Corner Rectangle 10"/>
          <p:cNvSpPr/>
          <p:nvPr/>
        </p:nvSpPr>
        <p:spPr>
          <a:xfrm>
            <a:off x="323528" y="1662208"/>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Budgetary Targets and Revised Estimates</a:t>
            </a:r>
            <a:endParaRPr lang="en-US" sz="1400" b="1" dirty="0">
              <a:solidFill>
                <a:srgbClr val="FFFF00"/>
              </a:solidFill>
              <a:latin typeface="Verdana" pitchFamily="34" charset="0"/>
              <a:ea typeface="Verdana" pitchFamily="34" charset="0"/>
              <a:cs typeface="Verdana" pitchFamily="34" charset="0"/>
            </a:endParaRPr>
          </a:p>
        </p:txBody>
      </p:sp>
      <p:sp>
        <p:nvSpPr>
          <p:cNvPr id="13" name="Snip Diagonal Corner Rectangle 12"/>
          <p:cNvSpPr/>
          <p:nvPr/>
        </p:nvSpPr>
        <p:spPr>
          <a:xfrm>
            <a:off x="323528" y="2035696"/>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GDP Growth</a:t>
            </a:r>
            <a:endParaRPr lang="en-US" sz="1400" b="1" dirty="0">
              <a:solidFill>
                <a:srgbClr val="FFFF00"/>
              </a:solidFill>
              <a:latin typeface="Verdana" pitchFamily="34" charset="0"/>
              <a:ea typeface="Verdana" pitchFamily="34" charset="0"/>
              <a:cs typeface="Verdana" pitchFamily="34" charset="0"/>
            </a:endParaRPr>
          </a:p>
        </p:txBody>
      </p:sp>
      <p:sp>
        <p:nvSpPr>
          <p:cNvPr id="14" name="Snip Diagonal Corner Rectangle 13"/>
          <p:cNvSpPr/>
          <p:nvPr/>
        </p:nvSpPr>
        <p:spPr>
          <a:xfrm>
            <a:off x="323528" y="2401128"/>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Trade, Current Account and Overall Fiscal Deficit</a:t>
            </a:r>
            <a:endParaRPr lang="en-US" sz="1400" b="1" dirty="0">
              <a:solidFill>
                <a:srgbClr val="FFFF00"/>
              </a:solidFill>
              <a:latin typeface="Verdana" pitchFamily="34" charset="0"/>
              <a:ea typeface="Verdana" pitchFamily="34" charset="0"/>
              <a:cs typeface="Verdana" pitchFamily="34" charset="0"/>
            </a:endParaRPr>
          </a:p>
        </p:txBody>
      </p:sp>
      <p:sp>
        <p:nvSpPr>
          <p:cNvPr id="15" name="Snip Diagonal Corner Rectangle 14"/>
          <p:cNvSpPr/>
          <p:nvPr/>
        </p:nvSpPr>
        <p:spPr>
          <a:xfrm>
            <a:off x="323528" y="2758824"/>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Public Debt</a:t>
            </a:r>
            <a:endParaRPr lang="en-US" sz="1400" b="1" dirty="0">
              <a:solidFill>
                <a:srgbClr val="FFFF00"/>
              </a:solidFill>
              <a:latin typeface="Verdana" pitchFamily="34" charset="0"/>
              <a:ea typeface="Verdana" pitchFamily="34" charset="0"/>
              <a:cs typeface="Verdana" pitchFamily="34" charset="0"/>
            </a:endParaRPr>
          </a:p>
        </p:txBody>
      </p:sp>
      <p:sp>
        <p:nvSpPr>
          <p:cNvPr id="16" name="Snip Diagonal Corner Rectangle 15"/>
          <p:cNvSpPr/>
          <p:nvPr/>
        </p:nvSpPr>
        <p:spPr>
          <a:xfrm>
            <a:off x="323528" y="3143816"/>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Social Indicators</a:t>
            </a:r>
            <a:endParaRPr lang="en-US" sz="1400" b="1" dirty="0">
              <a:solidFill>
                <a:srgbClr val="FFFF00"/>
              </a:solidFill>
              <a:latin typeface="Verdana" pitchFamily="34" charset="0"/>
              <a:ea typeface="Verdana" pitchFamily="34" charset="0"/>
              <a:cs typeface="Verdana" pitchFamily="34" charset="0"/>
            </a:endParaRPr>
          </a:p>
        </p:txBody>
      </p:sp>
      <p:sp>
        <p:nvSpPr>
          <p:cNvPr id="21" name="Snip Diagonal Corner Rectangle 20"/>
          <p:cNvSpPr/>
          <p:nvPr/>
        </p:nvSpPr>
        <p:spPr>
          <a:xfrm>
            <a:off x="323528" y="3618712"/>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Exchange Reserves</a:t>
            </a:r>
            <a:endParaRPr lang="en-US" sz="1400" b="1" dirty="0">
              <a:solidFill>
                <a:srgbClr val="FFFF00"/>
              </a:solidFill>
              <a:latin typeface="Verdana" pitchFamily="34" charset="0"/>
              <a:ea typeface="Verdana" pitchFamily="34" charset="0"/>
              <a:cs typeface="Verdana" pitchFamily="34" charset="0"/>
            </a:endParaRPr>
          </a:p>
        </p:txBody>
      </p:sp>
      <p:sp>
        <p:nvSpPr>
          <p:cNvPr id="22" name="Snip Diagonal Corner Rectangle 21"/>
          <p:cNvSpPr/>
          <p:nvPr/>
        </p:nvSpPr>
        <p:spPr>
          <a:xfrm>
            <a:off x="323528" y="3962760"/>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Inflation</a:t>
            </a:r>
            <a:endParaRPr lang="en-US" sz="1400" b="1" dirty="0">
              <a:solidFill>
                <a:srgbClr val="FFFF00"/>
              </a:solidFill>
              <a:latin typeface="Verdana" pitchFamily="34" charset="0"/>
              <a:ea typeface="Verdana" pitchFamily="34" charset="0"/>
              <a:cs typeface="Verdana" pitchFamily="34" charset="0"/>
            </a:endParaRPr>
          </a:p>
        </p:txBody>
      </p:sp>
      <p:sp>
        <p:nvSpPr>
          <p:cNvPr id="23" name="Snip Diagonal Corner Rectangle 22"/>
          <p:cNvSpPr/>
          <p:nvPr/>
        </p:nvSpPr>
        <p:spPr>
          <a:xfrm>
            <a:off x="323528" y="4306808"/>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Average Retail Prices</a:t>
            </a:r>
            <a:endParaRPr lang="en-US" sz="1400" b="1" dirty="0">
              <a:solidFill>
                <a:srgbClr val="FFFF00"/>
              </a:solidFill>
              <a:latin typeface="Verdana" pitchFamily="34" charset="0"/>
              <a:ea typeface="Verdana" pitchFamily="34" charset="0"/>
              <a:cs typeface="Verdana" pitchFamily="34" charset="0"/>
            </a:endParaRPr>
          </a:p>
        </p:txBody>
      </p:sp>
      <p:sp>
        <p:nvSpPr>
          <p:cNvPr id="24" name="Snip Diagonal Corner Rectangle 23"/>
          <p:cNvSpPr/>
          <p:nvPr/>
        </p:nvSpPr>
        <p:spPr>
          <a:xfrm>
            <a:off x="323528" y="1268760"/>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Key Objectives of Budget</a:t>
            </a:r>
            <a:endParaRPr lang="en-US" sz="1400" b="1" dirty="0">
              <a:solidFill>
                <a:srgbClr val="FFFF00"/>
              </a:solidFill>
              <a:latin typeface="Verdana" pitchFamily="34" charset="0"/>
              <a:ea typeface="Verdana" pitchFamily="34" charset="0"/>
              <a:cs typeface="Verdana" pitchFamily="34" charset="0"/>
            </a:endParaRPr>
          </a:p>
        </p:txBody>
      </p:sp>
      <p:sp>
        <p:nvSpPr>
          <p:cNvPr id="25" name="Snip Diagonal Corner Rectangle 24"/>
          <p:cNvSpPr/>
          <p:nvPr/>
        </p:nvSpPr>
        <p:spPr>
          <a:xfrm>
            <a:off x="323528" y="4748256"/>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Comparative Economic Indicators 2012</a:t>
            </a:r>
            <a:endParaRPr lang="en-US" sz="1400" b="1" dirty="0">
              <a:solidFill>
                <a:srgbClr val="FFFF00"/>
              </a:solidFill>
              <a:latin typeface="Verdana" pitchFamily="34" charset="0"/>
              <a:ea typeface="Verdana" pitchFamily="34" charset="0"/>
              <a:cs typeface="Verdana" pitchFamily="34" charset="0"/>
            </a:endParaRPr>
          </a:p>
        </p:txBody>
      </p:sp>
      <p:sp>
        <p:nvSpPr>
          <p:cNvPr id="26" name="Snip Diagonal Corner Rectangle 25"/>
          <p:cNvSpPr/>
          <p:nvPr/>
        </p:nvSpPr>
        <p:spPr>
          <a:xfrm>
            <a:off x="323528" y="5301208"/>
            <a:ext cx="7344816" cy="27432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latin typeface="Verdana" pitchFamily="34" charset="0"/>
                <a:ea typeface="Verdana" pitchFamily="34" charset="0"/>
                <a:cs typeface="Verdana" pitchFamily="34" charset="0"/>
              </a:rPr>
              <a:t>Key Challenges 2012</a:t>
            </a:r>
            <a:endParaRPr lang="en-US" sz="1400" b="1" dirty="0">
              <a:solidFill>
                <a:srgbClr val="FFFF00"/>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4" name="Title 1"/>
          <p:cNvSpPr txBox="1">
            <a:spLocks/>
          </p:cNvSpPr>
          <p:nvPr/>
        </p:nvSpPr>
        <p:spPr bwMode="auto">
          <a:xfrm>
            <a:off x="323528" y="332656"/>
            <a:ext cx="3528392"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Comparative Economic Indicators 2012</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5"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6" name="Table 5"/>
          <p:cNvGraphicFramePr>
            <a:graphicFrameLocks noGrp="1"/>
          </p:cNvGraphicFramePr>
          <p:nvPr/>
        </p:nvGraphicFramePr>
        <p:xfrm>
          <a:off x="395536" y="1307936"/>
          <a:ext cx="8208912" cy="4785360"/>
        </p:xfrm>
        <a:graphic>
          <a:graphicData uri="http://schemas.openxmlformats.org/drawingml/2006/table">
            <a:tbl>
              <a:tblPr/>
              <a:tblGrid>
                <a:gridCol w="3902772"/>
                <a:gridCol w="1152992"/>
                <a:gridCol w="1064916"/>
                <a:gridCol w="1008112"/>
                <a:gridCol w="1080120"/>
              </a:tblGrid>
              <a:tr h="365760">
                <a:tc>
                  <a:txBody>
                    <a:bodyPr/>
                    <a:lstStyle/>
                    <a:p>
                      <a:pPr marL="0" marR="0" algn="ctr">
                        <a:spcBef>
                          <a:spcPts val="0"/>
                        </a:spcBef>
                        <a:spcAft>
                          <a:spcPts val="0"/>
                        </a:spcAft>
                      </a:pPr>
                      <a:r>
                        <a:rPr lang="en-US" sz="1400" b="1" dirty="0">
                          <a:solidFill>
                            <a:schemeClr val="accent1"/>
                          </a:solidFill>
                          <a:latin typeface="Book Antiqua" pitchFamily="18" charset="0"/>
                          <a:ea typeface="Times New Roman"/>
                          <a:cs typeface="Arial"/>
                        </a:rPr>
                        <a:t>Description</a:t>
                      </a:r>
                      <a:endParaRPr lang="en-US" sz="14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spcBef>
                          <a:spcPts val="0"/>
                        </a:spcBef>
                        <a:spcAft>
                          <a:spcPts val="0"/>
                        </a:spcAft>
                      </a:pPr>
                      <a:r>
                        <a:rPr lang="en-US" sz="1400" b="1" dirty="0">
                          <a:solidFill>
                            <a:schemeClr val="accent1"/>
                          </a:solidFill>
                          <a:latin typeface="Book Antiqua" pitchFamily="18" charset="0"/>
                          <a:ea typeface="Times New Roman"/>
                          <a:cs typeface="Arial"/>
                        </a:rPr>
                        <a:t>Bangladesh</a:t>
                      </a:r>
                      <a:endParaRPr lang="en-US" sz="14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spcBef>
                          <a:spcPts val="0"/>
                        </a:spcBef>
                        <a:spcAft>
                          <a:spcPts val="0"/>
                        </a:spcAft>
                      </a:pPr>
                      <a:r>
                        <a:rPr lang="en-US" sz="1400" b="1" dirty="0">
                          <a:solidFill>
                            <a:schemeClr val="accent1"/>
                          </a:solidFill>
                          <a:latin typeface="Book Antiqua" pitchFamily="18" charset="0"/>
                          <a:ea typeface="Times New Roman"/>
                          <a:cs typeface="Arial"/>
                        </a:rPr>
                        <a:t>India</a:t>
                      </a:r>
                      <a:endParaRPr lang="en-US" sz="14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spcBef>
                          <a:spcPts val="0"/>
                        </a:spcBef>
                        <a:spcAft>
                          <a:spcPts val="0"/>
                        </a:spcAft>
                      </a:pPr>
                      <a:r>
                        <a:rPr lang="en-US" sz="1400" b="1" dirty="0">
                          <a:solidFill>
                            <a:schemeClr val="accent1"/>
                          </a:solidFill>
                          <a:latin typeface="Book Antiqua" pitchFamily="18" charset="0"/>
                          <a:ea typeface="Times New Roman"/>
                          <a:cs typeface="Arial"/>
                        </a:rPr>
                        <a:t>Sri Lanka</a:t>
                      </a:r>
                      <a:endParaRPr lang="en-US" sz="14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spcBef>
                          <a:spcPts val="0"/>
                        </a:spcBef>
                        <a:spcAft>
                          <a:spcPts val="0"/>
                        </a:spcAft>
                      </a:pPr>
                      <a:r>
                        <a:rPr lang="en-US" sz="1400" b="1" dirty="0">
                          <a:solidFill>
                            <a:schemeClr val="accent1"/>
                          </a:solidFill>
                          <a:latin typeface="Book Antiqua" pitchFamily="18" charset="0"/>
                          <a:ea typeface="Times New Roman"/>
                          <a:cs typeface="Arial"/>
                        </a:rPr>
                        <a:t>Pakistan</a:t>
                      </a:r>
                      <a:endParaRPr lang="en-US" sz="14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74668">
                <a:tc gridSpan="5">
                  <a:txBody>
                    <a:bodyPr/>
                    <a:lstStyle/>
                    <a:p>
                      <a:endParaRPr lang="en-US" sz="800" dirty="0">
                        <a:solidFill>
                          <a:schemeClr val="accent1"/>
                        </a:solidFill>
                        <a:latin typeface="Book Antiqua" pitchFamily="18" charset="0"/>
                        <a:ea typeface="Times New Roman"/>
                        <a:cs typeface="Arial"/>
                      </a:endParaRPr>
                    </a:p>
                  </a:txBody>
                  <a:tcPr marL="65321" marR="653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endParaRPr lang="en-US" sz="800" dirty="0">
                        <a:solidFill>
                          <a:schemeClr val="accent1"/>
                        </a:solidFill>
                        <a:latin typeface="Book Antiqua" pitchFamily="18" charset="0"/>
                        <a:ea typeface="Times New Roman"/>
                        <a:cs typeface="Arial"/>
                      </a:endParaRPr>
                    </a:p>
                  </a:txBody>
                  <a:tcPr marL="65321" marR="653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endParaRPr lang="en-US" sz="800" dirty="0">
                        <a:solidFill>
                          <a:schemeClr val="accent1"/>
                        </a:solidFill>
                        <a:latin typeface="Book Antiqua" pitchFamily="18" charset="0"/>
                        <a:ea typeface="Times New Roman"/>
                        <a:cs typeface="Arial"/>
                      </a:endParaRPr>
                    </a:p>
                  </a:txBody>
                  <a:tcPr marL="65321" marR="653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endParaRPr lang="en-US" sz="800" dirty="0">
                        <a:solidFill>
                          <a:schemeClr val="accent1"/>
                        </a:solidFill>
                        <a:latin typeface="Book Antiqua" pitchFamily="18" charset="0"/>
                        <a:ea typeface="Times New Roman"/>
                        <a:cs typeface="Arial"/>
                      </a:endParaRPr>
                    </a:p>
                  </a:txBody>
                  <a:tcPr marL="65321" marR="653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endParaRPr lang="en-US" sz="800" dirty="0">
                        <a:solidFill>
                          <a:schemeClr val="accent1"/>
                        </a:solidFill>
                        <a:latin typeface="Book Antiqua" pitchFamily="18" charset="0"/>
                        <a:ea typeface="Times New Roman"/>
                        <a:cs typeface="Arial"/>
                      </a:endParaRPr>
                    </a:p>
                  </a:txBody>
                  <a:tcPr marL="65321" marR="653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GDP growth rates</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5.9%</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6.9%</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7.5%</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3.7%</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GDP (Nominal, USD billion)</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          126.41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1,572.05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64.05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227.80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GDP per capita (USD)</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              748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1,299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3,097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           1,372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91440">
                <a:tc gridSpan="5">
                  <a:txBody>
                    <a:bodyPr/>
                    <a:lstStyle/>
                    <a:p>
                      <a:pPr marL="0" marR="0">
                        <a:spcBef>
                          <a:spcPts val="0"/>
                        </a:spcBef>
                        <a:spcAft>
                          <a:spcPts val="0"/>
                        </a:spcAft>
                      </a:pPr>
                      <a:r>
                        <a:rPr lang="en-US" sz="800" dirty="0">
                          <a:solidFill>
                            <a:schemeClr val="accent1"/>
                          </a:solidFill>
                          <a:latin typeface="Book Antiqua" pitchFamily="18" charset="0"/>
                          <a:ea typeface="Times New Roman"/>
                          <a:cs typeface="Arial"/>
                        </a:rPr>
                        <a:t>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Overall fiscal deficit (% of GDP)</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5.0%</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5.9%</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12.4%</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7.4%</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Gross public debt (% of GDP)</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27.7%</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68.0%</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85.0%</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60.0%</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91440">
                <a:tc gridSpan="5">
                  <a:txBody>
                    <a:bodyPr/>
                    <a:lstStyle/>
                    <a:p>
                      <a:pPr marL="0" marR="0">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Inflation (Average Consumer Price Change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7.3%</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6.9%</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6.2%</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11.5%</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91440">
                <a:tc gridSpan="5">
                  <a:txBody>
                    <a:bodyPr/>
                    <a:lstStyle/>
                    <a:p>
                      <a:pPr marL="0" marR="0" rtl="0">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rtl="0">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rtl="0">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rtl="0">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ctr" rtl="0">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Population (million)</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              169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1,210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21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              181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Unemployment rate</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5.1%</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9.4%</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5.0%</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6.0%</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91440">
                <a:tc gridSpan="5">
                  <a:txBody>
                    <a:bodyPr/>
                    <a:lstStyle/>
                    <a:p>
                      <a:pPr marL="0" marR="0">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Investments (% of GDP)</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27.4%</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40.3%</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28.0%</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12.5%</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Gross National Savings (% of GDP)</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26.2%</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36.5%</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23.9%</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10.7%</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91440">
                <a:tc gridSpan="5">
                  <a:txBody>
                    <a:bodyPr/>
                    <a:lstStyle/>
                    <a:p>
                      <a:pPr marL="0" marR="0">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Exchange Reserves (USD billion)</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             5.28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284.10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5.63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           16.10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Exchange Rate LCU:USD</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a:solidFill>
                            <a:schemeClr val="accent1"/>
                          </a:solidFill>
                          <a:latin typeface="Book Antiqua" pitchFamily="18" charset="0"/>
                          <a:ea typeface="Times New Roman"/>
                          <a:cs typeface="Arial"/>
                        </a:rPr>
                        <a:t>           74.90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52.67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114.65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           90.80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91440">
                <a:tc gridSpan="5">
                  <a:txBody>
                    <a:bodyPr/>
                    <a:lstStyle/>
                    <a:p>
                      <a:pPr marL="0" marR="0">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pPr marL="0" marR="0" algn="r">
                        <a:spcBef>
                          <a:spcPts val="0"/>
                        </a:spcBef>
                        <a:spcAft>
                          <a:spcPts val="0"/>
                        </a:spcAft>
                      </a:pPr>
                      <a:endParaRPr lang="en-US" sz="800" dirty="0">
                        <a:solidFill>
                          <a:schemeClr val="accent1"/>
                        </a:solidFill>
                        <a:latin typeface="Book Antiqua" pitchFamily="18" charset="0"/>
                        <a:ea typeface="Times New Roman"/>
                        <a:cs typeface="Arial"/>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274320">
                <a:tc>
                  <a:txBody>
                    <a:bodyPr/>
                    <a:lstStyle/>
                    <a:p>
                      <a:pPr marL="0" marR="0">
                        <a:spcBef>
                          <a:spcPts val="0"/>
                        </a:spcBef>
                        <a:spcAft>
                          <a:spcPts val="0"/>
                        </a:spcAft>
                      </a:pPr>
                      <a:r>
                        <a:rPr lang="en-US" sz="1400" dirty="0">
                          <a:solidFill>
                            <a:schemeClr val="accent1"/>
                          </a:solidFill>
                          <a:latin typeface="Book Antiqua" pitchFamily="18" charset="0"/>
                          <a:ea typeface="Times New Roman"/>
                          <a:cs typeface="Arial"/>
                        </a:rPr>
                        <a:t>Workers Remittances (USD billion)</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           10.61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36.77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smtClean="0">
                          <a:solidFill>
                            <a:schemeClr val="accent1"/>
                          </a:solidFill>
                          <a:latin typeface="Book Antiqua" pitchFamily="18" charset="0"/>
                          <a:ea typeface="Times New Roman"/>
                          <a:cs typeface="Arial"/>
                        </a:rPr>
                        <a:t>           </a:t>
                      </a:r>
                      <a:r>
                        <a:rPr lang="en-US" sz="1400" dirty="0">
                          <a:solidFill>
                            <a:schemeClr val="accent1"/>
                          </a:solidFill>
                          <a:latin typeface="Book Antiqua" pitchFamily="18" charset="0"/>
                          <a:ea typeface="Times New Roman"/>
                          <a:cs typeface="Arial"/>
                        </a:rPr>
                        <a:t>6.50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r">
                        <a:spcBef>
                          <a:spcPts val="0"/>
                        </a:spcBef>
                        <a:spcAft>
                          <a:spcPts val="0"/>
                        </a:spcAft>
                      </a:pPr>
                      <a:r>
                        <a:rPr lang="en-US" sz="1400" dirty="0">
                          <a:solidFill>
                            <a:schemeClr val="accent1"/>
                          </a:solidFill>
                          <a:latin typeface="Book Antiqua" pitchFamily="18" charset="0"/>
                          <a:ea typeface="Times New Roman"/>
                          <a:cs typeface="Arial"/>
                        </a:rPr>
                        <a:t>           12.00 </a:t>
                      </a: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bl>
          </a:graphicData>
        </a:graphic>
      </p:graphicFrame>
      <p:sp>
        <p:nvSpPr>
          <p:cNvPr id="7" name="Slide Number Placeholder 6"/>
          <p:cNvSpPr>
            <a:spLocks noGrp="1"/>
          </p:cNvSpPr>
          <p:nvPr>
            <p:ph type="sldNum" sz="quarter" idx="12"/>
          </p:nvPr>
        </p:nvSpPr>
        <p:spPr>
          <a:xfrm>
            <a:off x="8297863" y="6386513"/>
            <a:ext cx="658812" cy="279400"/>
          </a:xfrm>
        </p:spPr>
        <p:txBody>
          <a:bodyPr/>
          <a:lstStyle/>
          <a:p>
            <a:pPr>
              <a:defRPr/>
            </a:pPr>
            <a:r>
              <a:rPr lang="en-GB" dirty="0" smtClean="0">
                <a:solidFill>
                  <a:schemeClr val="tx1"/>
                </a:solidFill>
              </a:rPr>
              <a:t>18</a:t>
            </a:r>
            <a:endParaRPr lang="en-GB"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19</a:t>
            </a:r>
            <a:endParaRPr lang="en-GB" dirty="0">
              <a:solidFill>
                <a:schemeClr val="tx1"/>
              </a:solidFill>
            </a:endParaRPr>
          </a:p>
        </p:txBody>
      </p:sp>
      <p:sp>
        <p:nvSpPr>
          <p:cNvPr id="37891"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21" name="Title 1"/>
          <p:cNvSpPr txBox="1">
            <a:spLocks/>
          </p:cNvSpPr>
          <p:nvPr/>
        </p:nvSpPr>
        <p:spPr bwMode="auto">
          <a:xfrm>
            <a:off x="323528" y="548680"/>
            <a:ext cx="3744416" cy="504800"/>
          </a:xfrm>
          <a:prstGeom prst="rect">
            <a:avLst/>
          </a:prstGeom>
          <a:noFill/>
          <a:ln w="9525">
            <a:noFill/>
            <a:miter lim="800000"/>
            <a:headEnd/>
            <a:tailEnd/>
          </a:ln>
        </p:spPr>
        <p:txBody>
          <a:bodyPr lIns="0" tIns="0" rIns="0" bIns="0" anchor="ctr"/>
          <a:lstStyle/>
          <a:p>
            <a:pPr>
              <a:defRPr/>
            </a:pPr>
            <a:r>
              <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Key Challenges</a:t>
            </a:r>
          </a:p>
        </p:txBody>
      </p:sp>
      <p:sp>
        <p:nvSpPr>
          <p:cNvPr id="37895" name="Rectangle 1"/>
          <p:cNvSpPr>
            <a:spLocks noChangeArrowheads="1"/>
          </p:cNvSpPr>
          <p:nvPr/>
        </p:nvSpPr>
        <p:spPr bwMode="auto">
          <a:xfrm>
            <a:off x="323850" y="1459915"/>
            <a:ext cx="8424863" cy="4585871"/>
          </a:xfrm>
          <a:prstGeom prst="rect">
            <a:avLst/>
          </a:prstGeom>
          <a:noFill/>
          <a:ln w="9525">
            <a:noFill/>
            <a:miter lim="800000"/>
            <a:headEnd/>
            <a:tailEnd/>
          </a:ln>
        </p:spPr>
        <p:txBody>
          <a:bodyPr anchor="ctr">
            <a:spAutoFit/>
          </a:bodyPr>
          <a:lstStyle/>
          <a:p>
            <a:pPr marL="463550" indent="-463550" eaLnBrk="0" hangingPunct="0">
              <a:spcBef>
                <a:spcPts val="600"/>
              </a:spcBef>
              <a:buFontTx/>
              <a:buChar char="•"/>
            </a:pPr>
            <a:r>
              <a:rPr lang="en-US" sz="2800" dirty="0">
                <a:solidFill>
                  <a:schemeClr val="accent1"/>
                </a:solidFill>
                <a:latin typeface="Book Antiqua" pitchFamily="18" charset="0"/>
                <a:cs typeface="Times New Roman" pitchFamily="18" charset="0"/>
              </a:rPr>
              <a:t>Low domestic resource </a:t>
            </a:r>
            <a:r>
              <a:rPr lang="en-US" sz="2800" dirty="0" smtClean="0">
                <a:solidFill>
                  <a:schemeClr val="accent1"/>
                </a:solidFill>
                <a:latin typeface="Book Antiqua" pitchFamily="18" charset="0"/>
                <a:cs typeface="Times New Roman" pitchFamily="18" charset="0"/>
              </a:rPr>
              <a:t>mobilization</a:t>
            </a:r>
          </a:p>
          <a:p>
            <a:pPr marL="463550" indent="-463550" eaLnBrk="0" hangingPunct="0">
              <a:spcBef>
                <a:spcPts val="600"/>
              </a:spcBef>
              <a:buFontTx/>
              <a:buChar char="•"/>
            </a:pPr>
            <a:r>
              <a:rPr lang="en-US" sz="2800" dirty="0" smtClean="0">
                <a:solidFill>
                  <a:schemeClr val="accent1"/>
                </a:solidFill>
                <a:latin typeface="Book Antiqua" pitchFamily="18" charset="0"/>
                <a:cs typeface="Times New Roman" pitchFamily="18" charset="0"/>
              </a:rPr>
              <a:t>Weak Institutions</a:t>
            </a:r>
          </a:p>
          <a:p>
            <a:pPr marL="463550" indent="-463550" eaLnBrk="0" hangingPunct="0">
              <a:spcBef>
                <a:spcPts val="600"/>
              </a:spcBef>
              <a:buFontTx/>
              <a:buChar char="•"/>
            </a:pPr>
            <a:r>
              <a:rPr lang="en-US" sz="2800" dirty="0" smtClean="0">
                <a:solidFill>
                  <a:schemeClr val="accent1"/>
                </a:solidFill>
                <a:latin typeface="Book Antiqua" pitchFamily="18" charset="0"/>
                <a:cs typeface="Times New Roman" pitchFamily="18" charset="0"/>
              </a:rPr>
              <a:t>Economic Inequality</a:t>
            </a:r>
          </a:p>
          <a:p>
            <a:pPr marL="463550" indent="-463550" eaLnBrk="0" hangingPunct="0">
              <a:spcBef>
                <a:spcPts val="600"/>
              </a:spcBef>
              <a:buFontTx/>
              <a:buChar char="•"/>
            </a:pPr>
            <a:r>
              <a:rPr lang="en-US" sz="2800" dirty="0" smtClean="0">
                <a:solidFill>
                  <a:schemeClr val="accent1"/>
                </a:solidFill>
                <a:latin typeface="Book Antiqua" pitchFamily="18" charset="0"/>
                <a:cs typeface="Times New Roman" pitchFamily="18" charset="0"/>
              </a:rPr>
              <a:t>High Ethnic diversity</a:t>
            </a:r>
          </a:p>
          <a:p>
            <a:pPr marL="463550" indent="-463550" eaLnBrk="0" hangingPunct="0">
              <a:spcBef>
                <a:spcPts val="600"/>
              </a:spcBef>
              <a:buFontTx/>
              <a:buChar char="•"/>
            </a:pPr>
            <a:r>
              <a:rPr lang="en-US" sz="2800" dirty="0" smtClean="0">
                <a:solidFill>
                  <a:schemeClr val="accent1"/>
                </a:solidFill>
                <a:latin typeface="Book Antiqua" pitchFamily="18" charset="0"/>
                <a:cs typeface="Times New Roman" pitchFamily="18" charset="0"/>
              </a:rPr>
              <a:t>Fiscal indiscipline</a:t>
            </a:r>
            <a:endParaRPr lang="en-US" sz="2800" dirty="0">
              <a:solidFill>
                <a:schemeClr val="accent1"/>
              </a:solidFill>
              <a:latin typeface="Book Antiqua" pitchFamily="18" charset="0"/>
            </a:endParaRPr>
          </a:p>
          <a:p>
            <a:pPr marL="463550" indent="-463550" eaLnBrk="0" hangingPunct="0">
              <a:spcBef>
                <a:spcPts val="600"/>
              </a:spcBef>
              <a:buFontTx/>
              <a:buChar char="•"/>
            </a:pPr>
            <a:r>
              <a:rPr lang="en-US" sz="2800" dirty="0">
                <a:solidFill>
                  <a:schemeClr val="accent1"/>
                </a:solidFill>
                <a:latin typeface="Book Antiqua" pitchFamily="18" charset="0"/>
                <a:cs typeface="Times New Roman" pitchFamily="18" charset="0"/>
              </a:rPr>
              <a:t>Low and declining productivity</a:t>
            </a:r>
            <a:endParaRPr lang="en-US" sz="2800" dirty="0">
              <a:solidFill>
                <a:schemeClr val="accent1"/>
              </a:solidFill>
              <a:latin typeface="Book Antiqua" pitchFamily="18" charset="0"/>
            </a:endParaRPr>
          </a:p>
          <a:p>
            <a:pPr marL="463550" indent="-463550" eaLnBrk="0" hangingPunct="0">
              <a:spcBef>
                <a:spcPts val="600"/>
              </a:spcBef>
              <a:buFontTx/>
              <a:buChar char="•"/>
            </a:pPr>
            <a:r>
              <a:rPr lang="en-US" sz="2800" dirty="0">
                <a:solidFill>
                  <a:schemeClr val="accent1"/>
                </a:solidFill>
                <a:latin typeface="Book Antiqua" pitchFamily="18" charset="0"/>
                <a:cs typeface="Times New Roman" pitchFamily="18" charset="0"/>
              </a:rPr>
              <a:t>Lower growth</a:t>
            </a:r>
            <a:endParaRPr lang="en-US" sz="2800" dirty="0">
              <a:solidFill>
                <a:schemeClr val="accent1"/>
              </a:solidFill>
              <a:latin typeface="Book Antiqua" pitchFamily="18" charset="0"/>
            </a:endParaRPr>
          </a:p>
          <a:p>
            <a:pPr marL="463550" indent="-463550" eaLnBrk="0" hangingPunct="0">
              <a:spcBef>
                <a:spcPts val="600"/>
              </a:spcBef>
              <a:buFontTx/>
              <a:buChar char="•"/>
            </a:pPr>
            <a:r>
              <a:rPr lang="en-US" sz="2800" dirty="0">
                <a:solidFill>
                  <a:schemeClr val="accent1"/>
                </a:solidFill>
                <a:latin typeface="Book Antiqua" pitchFamily="18" charset="0"/>
                <a:cs typeface="Times New Roman" pitchFamily="18" charset="0"/>
              </a:rPr>
              <a:t>High inflation</a:t>
            </a:r>
            <a:endParaRPr lang="en-US" sz="2800" dirty="0">
              <a:solidFill>
                <a:schemeClr val="accent1"/>
              </a:solidFill>
              <a:latin typeface="Book Antiqua" pitchFamily="18" charset="0"/>
            </a:endParaRPr>
          </a:p>
          <a:p>
            <a:pPr marL="463550" indent="-463550" eaLnBrk="0" hangingPunct="0">
              <a:spcBef>
                <a:spcPts val="600"/>
              </a:spcBef>
              <a:buFontTx/>
              <a:buChar char="•"/>
            </a:pPr>
            <a:r>
              <a:rPr lang="en-US" sz="2800" dirty="0">
                <a:solidFill>
                  <a:schemeClr val="accent1"/>
                </a:solidFill>
                <a:latin typeface="Book Antiqua" pitchFamily="18" charset="0"/>
                <a:cs typeface="Times New Roman" pitchFamily="18" charset="0"/>
              </a:rPr>
              <a:t>Inadequate investments and savings </a:t>
            </a:r>
            <a:r>
              <a:rPr lang="en-US" sz="2800" dirty="0" smtClean="0">
                <a:solidFill>
                  <a:schemeClr val="accent1"/>
                </a:solidFill>
                <a:latin typeface="Book Antiqua" pitchFamily="18" charset="0"/>
                <a:cs typeface="Times New Roman" pitchFamily="18" charset="0"/>
              </a:rPr>
              <a:t>rate</a:t>
            </a:r>
            <a:endParaRPr lang="en-US" sz="2800" dirty="0">
              <a:solidFill>
                <a:schemeClr val="accent1"/>
              </a:solidFill>
              <a:latin typeface="Book Antiqua" pitchFamily="18" charset="0"/>
            </a:endParaRPr>
          </a:p>
        </p:txBody>
      </p:sp>
      <p:sp>
        <p:nvSpPr>
          <p:cNvPr id="12"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20</a:t>
            </a:r>
            <a:endParaRPr lang="en-GB" dirty="0">
              <a:solidFill>
                <a:schemeClr val="tx1"/>
              </a:solidFill>
            </a:endParaRPr>
          </a:p>
        </p:txBody>
      </p:sp>
      <p:sp>
        <p:nvSpPr>
          <p:cNvPr id="38915"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21" name="Title 1"/>
          <p:cNvSpPr txBox="1">
            <a:spLocks/>
          </p:cNvSpPr>
          <p:nvPr/>
        </p:nvSpPr>
        <p:spPr bwMode="auto">
          <a:xfrm>
            <a:off x="323528" y="548680"/>
            <a:ext cx="3744416" cy="504800"/>
          </a:xfrm>
          <a:prstGeom prst="rect">
            <a:avLst/>
          </a:prstGeom>
          <a:noFill/>
          <a:ln w="9525">
            <a:noFill/>
            <a:miter lim="800000"/>
            <a:headEnd/>
            <a:tailEnd/>
          </a:ln>
        </p:spPr>
        <p:txBody>
          <a:bodyPr lIns="0" tIns="0" rIns="0" bIns="0" anchor="ctr"/>
          <a:lstStyle/>
          <a:p>
            <a:pPr>
              <a:defRPr/>
            </a:pPr>
            <a:r>
              <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Key Challenges</a:t>
            </a:r>
          </a:p>
        </p:txBody>
      </p:sp>
      <p:sp>
        <p:nvSpPr>
          <p:cNvPr id="38919" name="Rectangle 1"/>
          <p:cNvSpPr>
            <a:spLocks noChangeArrowheads="1"/>
          </p:cNvSpPr>
          <p:nvPr/>
        </p:nvSpPr>
        <p:spPr bwMode="auto">
          <a:xfrm>
            <a:off x="323850" y="1198304"/>
            <a:ext cx="8424863" cy="5109091"/>
          </a:xfrm>
          <a:prstGeom prst="rect">
            <a:avLst/>
          </a:prstGeom>
          <a:noFill/>
          <a:ln w="9525">
            <a:noFill/>
            <a:miter lim="800000"/>
            <a:headEnd/>
            <a:tailEnd/>
          </a:ln>
        </p:spPr>
        <p:txBody>
          <a:bodyPr anchor="ctr">
            <a:spAutoFit/>
          </a:bodyPr>
          <a:lstStyle/>
          <a:p>
            <a:pPr marL="463550" indent="-463550" eaLnBrk="0" hangingPunct="0">
              <a:spcBef>
                <a:spcPts val="600"/>
              </a:spcBef>
              <a:buFontTx/>
              <a:buChar char="•"/>
              <a:tabLst>
                <a:tab pos="215900" algn="l"/>
                <a:tab pos="457200" algn="l"/>
              </a:tabLst>
            </a:pPr>
            <a:r>
              <a:rPr lang="en-US" sz="2600" dirty="0" smtClean="0">
                <a:solidFill>
                  <a:schemeClr val="accent1"/>
                </a:solidFill>
                <a:latin typeface="Book Antiqua" pitchFamily="18" charset="0"/>
                <a:cs typeface="Times New Roman" pitchFamily="18" charset="0"/>
              </a:rPr>
              <a:t>Increasing reliance on external and domestic borrowings – sustainability</a:t>
            </a:r>
          </a:p>
          <a:p>
            <a:pPr marL="463550" indent="-463550" eaLnBrk="0" hangingPunct="0">
              <a:spcBef>
                <a:spcPts val="600"/>
              </a:spcBef>
              <a:buFontTx/>
              <a:buChar char="•"/>
              <a:tabLst>
                <a:tab pos="215900" algn="l"/>
                <a:tab pos="457200" algn="l"/>
              </a:tabLst>
            </a:pPr>
            <a:r>
              <a:rPr lang="en-US" sz="2600" dirty="0" smtClean="0">
                <a:solidFill>
                  <a:schemeClr val="accent1"/>
                </a:solidFill>
                <a:latin typeface="Book Antiqua" pitchFamily="18" charset="0"/>
                <a:cs typeface="Times New Roman" pitchFamily="18" charset="0"/>
              </a:rPr>
              <a:t>Reduction in FDIs</a:t>
            </a:r>
          </a:p>
          <a:p>
            <a:pPr marL="463550" indent="-463550" eaLnBrk="0" hangingPunct="0">
              <a:spcBef>
                <a:spcPts val="600"/>
              </a:spcBef>
              <a:buFontTx/>
              <a:buChar char="•"/>
              <a:tabLst>
                <a:tab pos="215900" algn="l"/>
                <a:tab pos="457200" algn="l"/>
              </a:tabLst>
            </a:pPr>
            <a:r>
              <a:rPr lang="en-US" sz="2600" dirty="0" smtClean="0">
                <a:solidFill>
                  <a:schemeClr val="accent1"/>
                </a:solidFill>
                <a:latin typeface="Book Antiqua" pitchFamily="18" charset="0"/>
                <a:cs typeface="Times New Roman" pitchFamily="18" charset="0"/>
              </a:rPr>
              <a:t>Struggle </a:t>
            </a:r>
            <a:r>
              <a:rPr lang="en-US" sz="2600" dirty="0">
                <a:solidFill>
                  <a:schemeClr val="accent1"/>
                </a:solidFill>
                <a:latin typeface="Book Antiqua" pitchFamily="18" charset="0"/>
                <a:cs typeface="Times New Roman" pitchFamily="18" charset="0"/>
              </a:rPr>
              <a:t>with macro-economic stabilization due to unsustainable fiscal policies</a:t>
            </a:r>
            <a:endParaRPr lang="en-US" sz="2600" dirty="0">
              <a:solidFill>
                <a:schemeClr val="accent1"/>
              </a:solidFill>
              <a:latin typeface="Book Antiqua" pitchFamily="18" charset="0"/>
            </a:endParaRPr>
          </a:p>
          <a:p>
            <a:pPr marL="463550" indent="-463550" eaLnBrk="0" hangingPunct="0">
              <a:spcBef>
                <a:spcPts val="600"/>
              </a:spcBef>
              <a:buFontTx/>
              <a:buChar char="•"/>
              <a:tabLst>
                <a:tab pos="215900" algn="l"/>
                <a:tab pos="457200" algn="l"/>
              </a:tabLst>
            </a:pPr>
            <a:r>
              <a:rPr lang="en-US" sz="2600" dirty="0">
                <a:solidFill>
                  <a:schemeClr val="accent1"/>
                </a:solidFill>
                <a:latin typeface="Book Antiqua" pitchFamily="18" charset="0"/>
                <a:cs typeface="Times New Roman" pitchFamily="18" charset="0"/>
              </a:rPr>
              <a:t>Legacy of Economic Distortions</a:t>
            </a:r>
            <a:endParaRPr lang="en-US" sz="2600" dirty="0">
              <a:solidFill>
                <a:schemeClr val="accent1"/>
              </a:solidFill>
              <a:latin typeface="Book Antiqua" pitchFamily="18" charset="0"/>
            </a:endParaRPr>
          </a:p>
          <a:p>
            <a:pPr marL="463550" indent="-463550" eaLnBrk="0" hangingPunct="0">
              <a:spcBef>
                <a:spcPts val="600"/>
              </a:spcBef>
              <a:buFontTx/>
              <a:buChar char="•"/>
              <a:tabLst>
                <a:tab pos="215900" algn="l"/>
                <a:tab pos="457200" algn="l"/>
              </a:tabLst>
            </a:pPr>
            <a:r>
              <a:rPr lang="en-US" sz="2600" dirty="0">
                <a:solidFill>
                  <a:schemeClr val="accent1"/>
                </a:solidFill>
                <a:latin typeface="Book Antiqua" pitchFamily="18" charset="0"/>
                <a:cs typeface="Times New Roman" pitchFamily="18" charset="0"/>
              </a:rPr>
              <a:t>Pressure of Demography</a:t>
            </a:r>
            <a:endParaRPr lang="en-US" sz="2600" dirty="0">
              <a:solidFill>
                <a:schemeClr val="accent1"/>
              </a:solidFill>
              <a:latin typeface="Book Antiqua" pitchFamily="18" charset="0"/>
            </a:endParaRPr>
          </a:p>
          <a:p>
            <a:pPr marL="463550" indent="-463550" eaLnBrk="0" hangingPunct="0">
              <a:spcBef>
                <a:spcPts val="600"/>
              </a:spcBef>
              <a:buFontTx/>
              <a:buChar char="•"/>
              <a:tabLst>
                <a:tab pos="215900" algn="l"/>
                <a:tab pos="457200" algn="l"/>
              </a:tabLst>
            </a:pPr>
            <a:r>
              <a:rPr lang="en-US" sz="2600" dirty="0">
                <a:solidFill>
                  <a:schemeClr val="accent1"/>
                </a:solidFill>
                <a:latin typeface="Book Antiqua" pitchFamily="18" charset="0"/>
                <a:cs typeface="Times New Roman" pitchFamily="18" charset="0"/>
              </a:rPr>
              <a:t>Ailing Public sector Enterprises</a:t>
            </a:r>
            <a:endParaRPr lang="en-US" sz="2600" dirty="0">
              <a:solidFill>
                <a:schemeClr val="accent1"/>
              </a:solidFill>
              <a:latin typeface="Book Antiqua" pitchFamily="18" charset="0"/>
            </a:endParaRPr>
          </a:p>
          <a:p>
            <a:pPr marL="463550" indent="-463550" eaLnBrk="0" hangingPunct="0">
              <a:spcBef>
                <a:spcPts val="600"/>
              </a:spcBef>
              <a:buFontTx/>
              <a:buChar char="•"/>
              <a:tabLst>
                <a:tab pos="215900" algn="l"/>
                <a:tab pos="457200" algn="l"/>
              </a:tabLst>
            </a:pPr>
            <a:r>
              <a:rPr lang="en-US" sz="2600" dirty="0">
                <a:solidFill>
                  <a:schemeClr val="accent1"/>
                </a:solidFill>
                <a:latin typeface="Book Antiqua" pitchFamily="18" charset="0"/>
                <a:cs typeface="Times New Roman" pitchFamily="18" charset="0"/>
              </a:rPr>
              <a:t>Security situation and war against terrorism</a:t>
            </a:r>
            <a:endParaRPr lang="en-US" sz="2600" dirty="0">
              <a:solidFill>
                <a:schemeClr val="accent1"/>
              </a:solidFill>
              <a:latin typeface="Book Antiqua" pitchFamily="18" charset="0"/>
            </a:endParaRPr>
          </a:p>
          <a:p>
            <a:pPr marL="463550" indent="-463550" eaLnBrk="0" hangingPunct="0">
              <a:spcBef>
                <a:spcPts val="600"/>
              </a:spcBef>
              <a:buFontTx/>
              <a:buChar char="•"/>
              <a:tabLst>
                <a:tab pos="215900" algn="l"/>
                <a:tab pos="457200" algn="l"/>
              </a:tabLst>
            </a:pPr>
            <a:r>
              <a:rPr lang="en-US" sz="2600" dirty="0">
                <a:solidFill>
                  <a:schemeClr val="accent1"/>
                </a:solidFill>
                <a:latin typeface="Book Antiqua" pitchFamily="18" charset="0"/>
                <a:cs typeface="Times New Roman" pitchFamily="18" charset="0"/>
              </a:rPr>
              <a:t>External </a:t>
            </a:r>
            <a:r>
              <a:rPr lang="en-US" sz="2600" dirty="0" smtClean="0">
                <a:solidFill>
                  <a:schemeClr val="accent1"/>
                </a:solidFill>
                <a:latin typeface="Book Antiqua" pitchFamily="18" charset="0"/>
                <a:cs typeface="Times New Roman" pitchFamily="18" charset="0"/>
              </a:rPr>
              <a:t>shocks</a:t>
            </a:r>
          </a:p>
          <a:p>
            <a:pPr marL="463550" indent="-463550" eaLnBrk="0" hangingPunct="0">
              <a:spcBef>
                <a:spcPts val="600"/>
              </a:spcBef>
              <a:buFontTx/>
              <a:buChar char="•"/>
              <a:tabLst>
                <a:tab pos="215900" algn="l"/>
                <a:tab pos="457200" algn="l"/>
              </a:tabLst>
            </a:pPr>
            <a:r>
              <a:rPr lang="en-US" sz="2600" dirty="0" smtClean="0">
                <a:solidFill>
                  <a:schemeClr val="accent1"/>
                </a:solidFill>
                <a:latin typeface="Book Antiqua" pitchFamily="18" charset="0"/>
                <a:cs typeface="Times New Roman" pitchFamily="18" charset="0"/>
              </a:rPr>
              <a:t>Geo-political tensions</a:t>
            </a:r>
            <a:endParaRPr lang="en-US" sz="2600" dirty="0">
              <a:solidFill>
                <a:schemeClr val="accent1"/>
              </a:solidFill>
              <a:latin typeface="Book Antiqua" pitchFamily="18" charset="0"/>
            </a:endParaRPr>
          </a:p>
        </p:txBody>
      </p:sp>
      <p:sp>
        <p:nvSpPr>
          <p:cNvPr id="12"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41989" name="Rectangle 5"/>
          <p:cNvSpPr>
            <a:spLocks noChangeArrowheads="1"/>
          </p:cNvSpPr>
          <p:nvPr/>
        </p:nvSpPr>
        <p:spPr bwMode="auto">
          <a:xfrm>
            <a:off x="2116138" y="2889250"/>
            <a:ext cx="5200650" cy="868363"/>
          </a:xfrm>
          <a:prstGeom prst="rect">
            <a:avLst/>
          </a:prstGeom>
          <a:noFill/>
          <a:ln w="9525">
            <a:noFill/>
            <a:miter lim="800000"/>
            <a:headEnd/>
            <a:tailEnd/>
          </a:ln>
        </p:spPr>
        <p:txBody>
          <a:bodyPr/>
          <a:lstStyle/>
          <a:p>
            <a:pPr>
              <a:spcBef>
                <a:spcPct val="20000"/>
              </a:spcBef>
            </a:pPr>
            <a:r>
              <a:rPr lang="en-US" sz="5400" b="1">
                <a:solidFill>
                  <a:srgbClr val="000099"/>
                </a:solidFill>
                <a:latin typeface="Book Antiqua" pitchFamily="18" charset="0"/>
              </a:rPr>
              <a:t>THANK</a:t>
            </a:r>
            <a:r>
              <a:rPr lang="en-US" sz="4000" b="1">
                <a:solidFill>
                  <a:srgbClr val="000099"/>
                </a:solidFill>
                <a:latin typeface="Book Antiqua" pitchFamily="18" charset="0"/>
              </a:rPr>
              <a:t> </a:t>
            </a:r>
            <a:r>
              <a:rPr lang="en-US" sz="5400" b="1">
                <a:solidFill>
                  <a:srgbClr val="000099"/>
                </a:solidFill>
                <a:latin typeface="Book Antiqua" pitchFamily="18" charset="0"/>
              </a:rPr>
              <a:t>YOU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6" name="Text Box 5"/>
          <p:cNvSpPr txBox="1">
            <a:spLocks noChangeArrowheads="1"/>
          </p:cNvSpPr>
          <p:nvPr/>
        </p:nvSpPr>
        <p:spPr bwMode="auto">
          <a:xfrm>
            <a:off x="1558925" y="1890713"/>
            <a:ext cx="6022975" cy="3405187"/>
          </a:xfrm>
          <a:prstGeom prst="rect">
            <a:avLst/>
          </a:prstGeom>
          <a:noFill/>
          <a:ln w="9525" algn="ctr">
            <a:noFill/>
            <a:miter lim="800000"/>
            <a:headEnd/>
            <a:tailEnd/>
          </a:ln>
          <a:effectLst/>
        </p:spPr>
        <p:txBody>
          <a:bodyPr anchorCtr="1"/>
          <a:lstStyle/>
          <a:p>
            <a:pPr eaLnBrk="0" hangingPunct="0">
              <a:lnSpc>
                <a:spcPct val="115000"/>
              </a:lnSpc>
              <a:spcBef>
                <a:spcPct val="20000"/>
              </a:spcBef>
              <a:defRPr/>
            </a:pPr>
            <a:r>
              <a:rPr lang="en-GB" sz="2400" u="sng" dirty="0">
                <a:solidFill>
                  <a:srgbClr val="000099"/>
                </a:solidFill>
                <a:latin typeface="Arial" charset="0"/>
                <a:cs typeface="Arial" charset="0"/>
              </a:rPr>
              <a:t>Presenter’s contact details</a:t>
            </a:r>
          </a:p>
          <a:p>
            <a:pPr eaLnBrk="0" hangingPunct="0">
              <a:lnSpc>
                <a:spcPct val="110000"/>
              </a:lnSpc>
              <a:spcBef>
                <a:spcPct val="20000"/>
              </a:spcBef>
              <a:defRPr/>
            </a:pPr>
            <a:r>
              <a:rPr lang="en-GB" sz="2400" dirty="0">
                <a:solidFill>
                  <a:srgbClr val="000099"/>
                </a:solidFill>
                <a:effectLst>
                  <a:outerShdw blurRad="38100" dist="38100" dir="2700000" algn="tl">
                    <a:srgbClr val="C0C0C0"/>
                  </a:outerShdw>
                </a:effectLst>
                <a:latin typeface="Arial" charset="0"/>
                <a:cs typeface="Arial" charset="0"/>
              </a:rPr>
              <a:t>SYED MASOUD ALI NAQVI</a:t>
            </a:r>
          </a:p>
          <a:p>
            <a:pPr eaLnBrk="0" hangingPunct="0">
              <a:lnSpc>
                <a:spcPct val="110000"/>
              </a:lnSpc>
              <a:spcBef>
                <a:spcPct val="20000"/>
              </a:spcBef>
              <a:defRPr/>
            </a:pPr>
            <a:r>
              <a:rPr lang="en-GB" sz="2400" dirty="0">
                <a:solidFill>
                  <a:srgbClr val="000099"/>
                </a:solidFill>
                <a:effectLst>
                  <a:outerShdw blurRad="38100" dist="38100" dir="2700000" algn="tl">
                    <a:srgbClr val="C0C0C0"/>
                  </a:outerShdw>
                </a:effectLst>
                <a:latin typeface="Arial" charset="0"/>
                <a:cs typeface="Arial" charset="0"/>
              </a:rPr>
              <a:t>Country Senior Partner</a:t>
            </a:r>
          </a:p>
          <a:p>
            <a:pPr eaLnBrk="0" hangingPunct="0">
              <a:lnSpc>
                <a:spcPct val="110000"/>
              </a:lnSpc>
              <a:spcBef>
                <a:spcPct val="20000"/>
              </a:spcBef>
              <a:defRPr/>
            </a:pPr>
            <a:r>
              <a:rPr lang="en-GB" sz="2400" dirty="0">
                <a:solidFill>
                  <a:srgbClr val="000099"/>
                </a:solidFill>
                <a:effectLst>
                  <a:outerShdw blurRad="38100" dist="38100" dir="2700000" algn="tl">
                    <a:srgbClr val="C0C0C0"/>
                  </a:outerShdw>
                </a:effectLst>
                <a:latin typeface="Arial" charset="0"/>
                <a:cs typeface="Arial" charset="0"/>
              </a:rPr>
              <a:t>KPMG </a:t>
            </a:r>
            <a:r>
              <a:rPr lang="en-GB" sz="2400" dirty="0" err="1">
                <a:solidFill>
                  <a:srgbClr val="000099"/>
                </a:solidFill>
                <a:effectLst>
                  <a:outerShdw blurRad="38100" dist="38100" dir="2700000" algn="tl">
                    <a:srgbClr val="C0C0C0"/>
                  </a:outerShdw>
                </a:effectLst>
                <a:latin typeface="Arial" charset="0"/>
                <a:cs typeface="Arial" charset="0"/>
              </a:rPr>
              <a:t>Taseer</a:t>
            </a:r>
            <a:r>
              <a:rPr lang="en-GB" sz="2400" dirty="0">
                <a:solidFill>
                  <a:srgbClr val="000099"/>
                </a:solidFill>
                <a:effectLst>
                  <a:outerShdw blurRad="38100" dist="38100" dir="2700000" algn="tl">
                    <a:srgbClr val="C0C0C0"/>
                  </a:outerShdw>
                </a:effectLst>
                <a:latin typeface="Arial" charset="0"/>
                <a:cs typeface="Arial" charset="0"/>
              </a:rPr>
              <a:t> </a:t>
            </a:r>
            <a:r>
              <a:rPr lang="en-GB" sz="2400" dirty="0" err="1">
                <a:solidFill>
                  <a:srgbClr val="000099"/>
                </a:solidFill>
                <a:effectLst>
                  <a:outerShdw blurRad="38100" dist="38100" dir="2700000" algn="tl">
                    <a:srgbClr val="C0C0C0"/>
                  </a:outerShdw>
                </a:effectLst>
                <a:latin typeface="Arial" charset="0"/>
                <a:cs typeface="Arial" charset="0"/>
              </a:rPr>
              <a:t>Hadi</a:t>
            </a:r>
            <a:r>
              <a:rPr lang="en-GB" sz="2400" dirty="0">
                <a:solidFill>
                  <a:srgbClr val="000099"/>
                </a:solidFill>
                <a:effectLst>
                  <a:outerShdw blurRad="38100" dist="38100" dir="2700000" algn="tl">
                    <a:srgbClr val="C0C0C0"/>
                  </a:outerShdw>
                </a:effectLst>
                <a:latin typeface="Arial" charset="0"/>
                <a:cs typeface="Arial" charset="0"/>
              </a:rPr>
              <a:t> &amp; Co.</a:t>
            </a:r>
          </a:p>
          <a:p>
            <a:pPr eaLnBrk="0" hangingPunct="0">
              <a:lnSpc>
                <a:spcPct val="110000"/>
              </a:lnSpc>
              <a:spcBef>
                <a:spcPct val="20000"/>
              </a:spcBef>
              <a:defRPr/>
            </a:pPr>
            <a:r>
              <a:rPr lang="en-GB" sz="2400" dirty="0">
                <a:solidFill>
                  <a:srgbClr val="000099"/>
                </a:solidFill>
                <a:effectLst>
                  <a:outerShdw blurRad="38100" dist="38100" dir="2700000" algn="tl">
                    <a:srgbClr val="C0C0C0"/>
                  </a:outerShdw>
                </a:effectLst>
                <a:latin typeface="Arial" charset="0"/>
                <a:cs typeface="Arial" charset="0"/>
              </a:rPr>
              <a:t>+92 (21) 3568 5847</a:t>
            </a:r>
          </a:p>
          <a:p>
            <a:pPr eaLnBrk="0" hangingPunct="0">
              <a:lnSpc>
                <a:spcPct val="110000"/>
              </a:lnSpc>
              <a:spcBef>
                <a:spcPct val="20000"/>
              </a:spcBef>
              <a:defRPr/>
            </a:pPr>
            <a:r>
              <a:rPr lang="en-GB" sz="2400" dirty="0">
                <a:solidFill>
                  <a:srgbClr val="000099"/>
                </a:solidFill>
                <a:effectLst>
                  <a:outerShdw blurRad="38100" dist="38100" dir="2700000" algn="tl">
                    <a:srgbClr val="C0C0C0"/>
                  </a:outerShdw>
                </a:effectLst>
                <a:latin typeface="Arial" charset="0"/>
                <a:cs typeface="Arial" charset="0"/>
              </a:rPr>
              <a:t>mnaqvi@kpmg.com</a:t>
            </a:r>
          </a:p>
          <a:p>
            <a:pPr eaLnBrk="0" hangingPunct="0">
              <a:lnSpc>
                <a:spcPct val="110000"/>
              </a:lnSpc>
              <a:spcBef>
                <a:spcPct val="20000"/>
              </a:spcBef>
              <a:defRPr/>
            </a:pPr>
            <a:r>
              <a:rPr lang="en-GB" sz="2400" dirty="0">
                <a:solidFill>
                  <a:srgbClr val="000099"/>
                </a:solidFill>
                <a:effectLst>
                  <a:outerShdw blurRad="38100" dist="38100" dir="2700000" algn="tl">
                    <a:srgbClr val="C0C0C0"/>
                  </a:outerShdw>
                </a:effectLst>
                <a:latin typeface="Arial" charset="0"/>
                <a:cs typeface="Arial" charset="0"/>
              </a:rPr>
              <a:t>www.kpmg.com.pk</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1</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graphicFrame>
        <p:nvGraphicFramePr>
          <p:cNvPr id="6" name="Group 169"/>
          <p:cNvGraphicFramePr>
            <a:graphicFrameLocks noGrp="1"/>
          </p:cNvGraphicFramePr>
          <p:nvPr>
            <p:ph idx="1"/>
          </p:nvPr>
        </p:nvGraphicFramePr>
        <p:xfrm>
          <a:off x="325438" y="1292225"/>
          <a:ext cx="8436149" cy="4840313"/>
        </p:xfrm>
        <a:graphic>
          <a:graphicData uri="http://schemas.openxmlformats.org/drawingml/2006/table">
            <a:tbl>
              <a:tblPr/>
              <a:tblGrid>
                <a:gridCol w="3224069"/>
                <a:gridCol w="1097280"/>
                <a:gridCol w="640080"/>
                <a:gridCol w="1097280"/>
                <a:gridCol w="640080"/>
                <a:gridCol w="1097280"/>
                <a:gridCol w="640080"/>
              </a:tblGrid>
              <a:tr h="341465">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2000" b="1" i="0" u="none" strike="noStrike" cap="none" normalizeH="0" baseline="0" dirty="0" smtClean="0">
                        <a:ln>
                          <a:noFill/>
                        </a:ln>
                        <a:solidFill>
                          <a:srgbClr val="000099"/>
                        </a:solidFill>
                        <a:effectLst/>
                        <a:latin typeface="Book Antiqua" pitchFamily="18" charset="0"/>
                      </a:endParaRPr>
                    </a:p>
                  </a:txBody>
                  <a:tcPr anchor="b" horzOverflow="overflow">
                    <a:lnL cap="flat">
                      <a:noFill/>
                    </a:lnL>
                    <a:lnR>
                      <a:noFill/>
                    </a:lnR>
                    <a:lnT cap="flat">
                      <a:noFill/>
                    </a:lnT>
                    <a:lnB>
                      <a:noFill/>
                    </a:lnB>
                    <a:lnTlToBr>
                      <a:noFill/>
                    </a:lnTlToBr>
                    <a:lnBlToTr>
                      <a:noFill/>
                    </a:lnBlToTr>
                    <a:noFill/>
                  </a:tcPr>
                </a:tc>
                <a:tc gridSpan="5">
                  <a:txBody>
                    <a:bodyPr/>
                    <a:lstStyle/>
                    <a:p>
                      <a:pPr marL="0" marR="0" lvl="0" indent="0" algn="ctr" defTabSz="914400" rtl="0" eaLnBrk="1" fontAlgn="t"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(Rupees in Billions)</a:t>
                      </a: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t" latinLnBrk="0" hangingPunct="1">
                        <a:lnSpc>
                          <a:spcPct val="80000"/>
                        </a:lnSpc>
                        <a:spcBef>
                          <a:spcPct val="0"/>
                        </a:spcBef>
                        <a:spcAft>
                          <a:spcPct val="0"/>
                        </a:spcAft>
                        <a:buClrTx/>
                        <a:buSzTx/>
                        <a:buFontTx/>
                        <a:buNone/>
                        <a:tabLst/>
                      </a:pPr>
                      <a:endParaRPr kumimoji="0" lang="en-GB" sz="1800" b="1" i="0" u="none" strike="noStrike" cap="none" normalizeH="0" baseline="0" dirty="0" smtClean="0">
                        <a:ln>
                          <a:noFill/>
                        </a:ln>
                        <a:solidFill>
                          <a:srgbClr val="000099"/>
                        </a:solidFill>
                        <a:effectLst/>
                        <a:latin typeface="Book Antiqua" pitchFamily="18" charset="0"/>
                      </a:endParaRPr>
                    </a:p>
                  </a:txBody>
                  <a:tcPr horzOverflow="overflow">
                    <a:lnL>
                      <a:noFill/>
                    </a:lnL>
                    <a:lnR cap="flat">
                      <a:noFill/>
                    </a:lnR>
                    <a:lnT cap="flat">
                      <a:noFill/>
                    </a:lnT>
                    <a:lnB>
                      <a:noFill/>
                    </a:lnB>
                    <a:lnTlToBr>
                      <a:noFill/>
                    </a:lnTlToBr>
                    <a:lnBlToTr>
                      <a:noFill/>
                    </a:lnBlToTr>
                    <a:noFill/>
                  </a:tcPr>
                </a:tc>
              </a:tr>
              <a:tr h="743070">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smtClean="0">
                          <a:ln>
                            <a:noFill/>
                          </a:ln>
                          <a:solidFill>
                            <a:srgbClr val="000099"/>
                          </a:solidFill>
                          <a:effectLst/>
                          <a:latin typeface="Book Antiqua" pitchFamily="18" charset="0"/>
                        </a:rPr>
                        <a:t>REVENUE</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Budget Estimate  2011-12</a:t>
                      </a:r>
                    </a:p>
                  </a:txBody>
                  <a:tcPr anchor="ctr" horzOverflow="overflow">
                    <a:lnL>
                      <a:noFill/>
                    </a:lnL>
                    <a:lnR>
                      <a:noFill/>
                    </a:lnR>
                    <a:lnT>
                      <a:noFill/>
                    </a:lnT>
                    <a:lnB>
                      <a:noFill/>
                    </a:lnB>
                    <a:lnTlToBr>
                      <a:noFill/>
                    </a:lnTlToBr>
                    <a:lnBlToTr>
                      <a:noFill/>
                    </a:lnBlToTr>
                    <a:solidFill>
                      <a:srgbClr val="80808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smtClean="0">
                          <a:ln>
                            <a:noFill/>
                          </a:ln>
                          <a:solidFill>
                            <a:srgbClr val="FFFF00"/>
                          </a:solidFill>
                          <a:effectLst/>
                          <a:latin typeface="Book Antiqua" pitchFamily="18" charset="0"/>
                        </a:rPr>
                        <a:t>%</a:t>
                      </a:r>
                    </a:p>
                  </a:txBody>
                  <a:tcPr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ctr" defTabSz="914400" rtl="0" eaLnBrk="1" fontAlgn="t"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Revised Estimate 2011-12</a:t>
                      </a:r>
                    </a:p>
                  </a:txBody>
                  <a:tcPr anchor="ctr" horzOverflow="overflow">
                    <a:lnL>
                      <a:noFill/>
                    </a:lnL>
                    <a:lnR>
                      <a:noFill/>
                    </a:lnR>
                    <a:lnT>
                      <a:noFill/>
                    </a:lnT>
                    <a:lnB>
                      <a:noFill/>
                    </a:lnB>
                    <a:lnTlToBr>
                      <a:noFill/>
                    </a:lnTlToBr>
                    <a:lnBlToTr>
                      <a:noFill/>
                    </a:lnBlToTr>
                    <a:solidFill>
                      <a:srgbClr val="808080"/>
                    </a:solid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0" lang="en-US" sz="1800" b="0" i="1" u="none" strike="noStrike" cap="none" normalizeH="0" baseline="0" dirty="0" smtClean="0">
                          <a:ln>
                            <a:noFill/>
                          </a:ln>
                          <a:solidFill>
                            <a:srgbClr val="FFFF00"/>
                          </a:solidFill>
                          <a:effectLst/>
                          <a:latin typeface="Book Antiqua" pitchFamily="18" charset="0"/>
                        </a:rPr>
                        <a:t>%</a:t>
                      </a:r>
                    </a:p>
                  </a:txBody>
                  <a:tcPr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ctr" defTabSz="914400" rtl="0" eaLnBrk="1" fontAlgn="t" latinLnBrk="0" hangingPunct="1">
                        <a:lnSpc>
                          <a:spcPct val="80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Budget Estimate 2012-13</a:t>
                      </a:r>
                    </a:p>
                  </a:txBody>
                  <a:tcPr anchor="ctr" horzOverflow="overflow">
                    <a:lnL>
                      <a:noFill/>
                    </a:lnL>
                    <a:lnR cap="flat">
                      <a:noFill/>
                    </a:lnR>
                    <a:lnT>
                      <a:noFill/>
                    </a:lnT>
                    <a:lnB>
                      <a:noFill/>
                    </a:lnB>
                    <a:lnTlToBr>
                      <a:noFill/>
                    </a:lnTlToBr>
                    <a:lnBlToTr>
                      <a:noFill/>
                    </a:lnBlToTr>
                    <a:solidFill>
                      <a:srgbClr val="808080"/>
                    </a:solidFill>
                  </a:tcPr>
                </a:tc>
                <a:tc>
                  <a:txBody>
                    <a:bodyPr/>
                    <a:lstStyle/>
                    <a:p>
                      <a:pPr marL="0" marR="0" lvl="0" indent="0" algn="ctr" defTabSz="914400" rtl="0" eaLnBrk="1" fontAlgn="t" latinLnBrk="0" hangingPunct="1">
                        <a:lnSpc>
                          <a:spcPct val="80000"/>
                        </a:lnSpc>
                        <a:spcBef>
                          <a:spcPct val="0"/>
                        </a:spcBef>
                        <a:spcAft>
                          <a:spcPct val="0"/>
                        </a:spcAft>
                        <a:buClrTx/>
                        <a:buSzTx/>
                        <a:buFontTx/>
                        <a:buNone/>
                        <a:tabLst/>
                      </a:pPr>
                      <a:r>
                        <a:rPr kumimoji="0" lang="en-GB" sz="1800" b="0" i="1" u="none" strike="noStrike" cap="none" normalizeH="0" baseline="0" dirty="0" smtClean="0">
                          <a:ln>
                            <a:noFill/>
                          </a:ln>
                          <a:solidFill>
                            <a:srgbClr val="FFFF00"/>
                          </a:solidFill>
                          <a:effectLst/>
                          <a:latin typeface="Book Antiqua" pitchFamily="18" charset="0"/>
                        </a:rPr>
                        <a:t>%</a:t>
                      </a:r>
                    </a:p>
                  </a:txBody>
                  <a:tcPr anchor="ctr" horzOverflow="overflow">
                    <a:lnL>
                      <a:noFill/>
                    </a:lnL>
                    <a:lnR cap="flat">
                      <a:noFill/>
                    </a:lnR>
                    <a:lnT>
                      <a:noFill/>
                    </a:lnT>
                    <a:lnB>
                      <a:noFill/>
                    </a:lnB>
                    <a:lnTlToBr>
                      <a:noFill/>
                    </a:lnTlToBr>
                    <a:lnBlToTr>
                      <a:noFill/>
                    </a:lnBlToTr>
                    <a:solidFill>
                      <a:schemeClr val="bg2">
                        <a:lumMod val="75000"/>
                      </a:schemeClr>
                    </a:solid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cap="none" normalizeH="0" baseline="0" dirty="0" smtClean="0">
                          <a:ln>
                            <a:noFill/>
                          </a:ln>
                          <a:solidFill>
                            <a:srgbClr val="000099"/>
                          </a:solidFill>
                          <a:effectLst/>
                          <a:latin typeface="Book Antiqua" pitchFamily="18" charset="0"/>
                        </a:rPr>
                        <a:t>Tax Revenue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1" i="0" u="none" strike="noStrike" cap="none" normalizeH="0" baseline="0" dirty="0" smtClean="0">
                        <a:ln>
                          <a:noFill/>
                        </a:ln>
                        <a:solidFill>
                          <a:srgbClr val="000099"/>
                        </a:solidFill>
                        <a:effectLst/>
                        <a:latin typeface="Book Antiqua"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600" b="0" i="1" u="none" strike="noStrike" cap="none" normalizeH="0" baseline="0" dirty="0" smtClean="0">
                        <a:ln>
                          <a:noFill/>
                        </a:ln>
                        <a:solidFill>
                          <a:schemeClr val="bg1"/>
                        </a:solidFill>
                        <a:effectLst/>
                        <a:latin typeface="Book Antiqua"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1" i="0" u="none" strike="noStrike" cap="none" normalizeH="0" baseline="0" dirty="0" smtClean="0">
                        <a:ln>
                          <a:noFill/>
                        </a:ln>
                        <a:solidFill>
                          <a:srgbClr val="000099"/>
                        </a:solidFill>
                        <a:effectLst/>
                        <a:latin typeface="Book Antiqua"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600" b="0" i="1" u="none" strike="noStrike" cap="none" normalizeH="0" baseline="0" dirty="0" smtClean="0">
                        <a:ln>
                          <a:noFill/>
                        </a:ln>
                        <a:solidFill>
                          <a:schemeClr val="bg1"/>
                        </a:solidFill>
                        <a:effectLst/>
                        <a:latin typeface="Book Antiqua"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1" i="0" u="none" strike="noStrike" cap="none" normalizeH="0" baseline="0" dirty="0" smtClean="0">
                        <a:ln>
                          <a:noFill/>
                        </a:ln>
                        <a:solidFill>
                          <a:srgbClr val="000099"/>
                        </a:solidFill>
                        <a:effectLst/>
                        <a:latin typeface="Book Antiqua" pitchFamily="18" charset="0"/>
                      </a:endParaRPr>
                    </a:p>
                  </a:txBody>
                  <a:tcPr anchor="ctr" horzOverflow="overflow">
                    <a:lnL>
                      <a:noFill/>
                    </a:lnL>
                    <a:lnR cap="flat">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600" b="0" i="1" u="none" strike="noStrike" cap="none" normalizeH="0" baseline="0" dirty="0" smtClean="0">
                        <a:ln>
                          <a:noFill/>
                        </a:ln>
                        <a:solidFill>
                          <a:schemeClr val="bg1"/>
                        </a:solidFill>
                        <a:effectLst/>
                        <a:latin typeface="Book Antiqua" pitchFamily="18" charset="0"/>
                      </a:endParaRPr>
                    </a:p>
                  </a:txBody>
                  <a:tcPr anchor="ctr" horzOverflow="overflow">
                    <a:lnL>
                      <a:noFill/>
                    </a:lnL>
                    <a:lnR cap="flat">
                      <a:noFill/>
                    </a:lnR>
                    <a:lnT>
                      <a:noFill/>
                    </a:lnT>
                    <a:lnB>
                      <a:noFill/>
                    </a:lnB>
                    <a:lnTlToBr>
                      <a:noFill/>
                    </a:lnTlToBr>
                    <a:lnBlToTr>
                      <a:noFill/>
                    </a:lnBlToTr>
                    <a:no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sng" strike="noStrike" cap="none" normalizeH="0" baseline="0" dirty="0" smtClean="0">
                          <a:ln>
                            <a:noFill/>
                          </a:ln>
                          <a:solidFill>
                            <a:srgbClr val="000099"/>
                          </a:solidFill>
                          <a:effectLst/>
                          <a:latin typeface="Book Antiqua" pitchFamily="18" charset="0"/>
                        </a:rPr>
                        <a:t>Direct Taxes</a:t>
                      </a:r>
                      <a:endParaRPr kumimoji="0" lang="en-GB" sz="1600" b="1" i="0" u="none" strike="noStrike" cap="none" normalizeH="0" baseline="0" dirty="0" smtClean="0">
                        <a:ln>
                          <a:noFill/>
                        </a:ln>
                        <a:solidFill>
                          <a:srgbClr val="000099"/>
                        </a:solidFill>
                        <a:effectLst/>
                        <a:latin typeface="Book Antiqua" pitchFamily="18" charset="0"/>
                      </a:endParaRPr>
                    </a:p>
                  </a:txBody>
                  <a:tcPr anchor="ctr" horzOverflow="overflow">
                    <a:lnL cap="flat">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1" i="0" u="none" strike="noStrike" cap="none" normalizeH="0" baseline="0" dirty="0" smtClean="0">
                        <a:ln>
                          <a:noFill/>
                        </a:ln>
                        <a:solidFill>
                          <a:srgbClr val="000099"/>
                        </a:solidFill>
                        <a:effectLst/>
                        <a:latin typeface="Book Antiqua" pitchFamily="18" charset="0"/>
                      </a:endParaRPr>
                    </a:p>
                  </a:txBody>
                  <a:tcPr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600" b="0" i="1" u="none" strike="noStrike" cap="none" normalizeH="0" baseline="0" dirty="0" smtClean="0">
                        <a:ln>
                          <a:noFill/>
                        </a:ln>
                        <a:solidFill>
                          <a:schemeClr val="bg1"/>
                        </a:solidFill>
                        <a:effectLst/>
                        <a:latin typeface="Book Antiqua" pitchFamily="18" charset="0"/>
                      </a:endParaRPr>
                    </a:p>
                  </a:txBody>
                  <a:tcPr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1" i="0" u="none" strike="noStrike" cap="none" normalizeH="0" baseline="0" dirty="0" smtClean="0">
                        <a:ln>
                          <a:noFill/>
                        </a:ln>
                        <a:solidFill>
                          <a:srgbClr val="000099"/>
                        </a:solidFill>
                        <a:effectLst/>
                        <a:latin typeface="Book Antiqua" pitchFamily="18" charset="0"/>
                      </a:endParaRPr>
                    </a:p>
                  </a:txBody>
                  <a:tcPr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600" b="0" i="1" u="none" strike="noStrike" cap="none" normalizeH="0" baseline="0" dirty="0" smtClean="0">
                        <a:ln>
                          <a:noFill/>
                        </a:ln>
                        <a:solidFill>
                          <a:schemeClr val="bg1"/>
                        </a:solidFill>
                        <a:effectLst/>
                        <a:latin typeface="Book Antiqua" pitchFamily="18" charset="0"/>
                      </a:endParaRPr>
                    </a:p>
                  </a:txBody>
                  <a:tcPr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1" i="0" u="none" strike="noStrike" cap="none" normalizeH="0" baseline="0" dirty="0" smtClean="0">
                        <a:ln>
                          <a:noFill/>
                        </a:ln>
                        <a:solidFill>
                          <a:srgbClr val="000099"/>
                        </a:solidFill>
                        <a:effectLst/>
                        <a:latin typeface="Book Antiqua" pitchFamily="18" charset="0"/>
                      </a:endParaRPr>
                    </a:p>
                  </a:txBody>
                  <a:tcPr anchor="ctr" horzOverflow="overflow">
                    <a:lnL>
                      <a:noFill/>
                    </a:lnL>
                    <a:lnR cap="flat">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Tx/>
                        <a:buSzTx/>
                        <a:buFontTx/>
                        <a:buNone/>
                        <a:tabLst/>
                      </a:pPr>
                      <a:endParaRPr kumimoji="0" lang="en-US" sz="1600" b="0" i="1" u="none" strike="noStrike" cap="none" normalizeH="0" baseline="0" dirty="0" smtClean="0">
                        <a:ln>
                          <a:noFill/>
                        </a:ln>
                        <a:solidFill>
                          <a:schemeClr val="bg1"/>
                        </a:solidFill>
                        <a:effectLst/>
                        <a:latin typeface="Book Antiqua" pitchFamily="18" charset="0"/>
                      </a:endParaRPr>
                    </a:p>
                  </a:txBody>
                  <a:tcPr anchor="ctr" horzOverflow="overflow">
                    <a:lnL>
                      <a:noFill/>
                    </a:lnL>
                    <a:lnR cap="flat">
                      <a:noFill/>
                    </a:lnR>
                    <a:lnT>
                      <a:noFill/>
                    </a:lnT>
                    <a:lnB w="12700" cap="flat" cmpd="sng" algn="ctr">
                      <a:solidFill>
                        <a:schemeClr val="bg1"/>
                      </a:solidFill>
                      <a:prstDash val="solid"/>
                      <a:round/>
                      <a:headEnd type="none" w="med" len="med"/>
                      <a:tailEnd type="none" w="med" len="med"/>
                    </a:lnB>
                    <a:lnTlToBr>
                      <a:noFill/>
                    </a:lnTlToBr>
                    <a:lnBlToTr>
                      <a:noFill/>
                    </a:lnBlToTr>
                    <a:no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Income tax</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dirty="0">
                          <a:solidFill>
                            <a:srgbClr val="FFFFFF"/>
                          </a:solidFill>
                          <a:latin typeface="Book Antiqua" pitchFamily="18" charset="0"/>
                        </a:rPr>
                        <a:t>            718.6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marL="0" algn="ctr" defTabSz="914400" rtl="0" eaLnBrk="1" fontAlgn="t" latinLnBrk="0" hangingPunct="1"/>
                      <a:r>
                        <a:rPr lang="en-US" sz="1400" b="0" i="0" u="none" strike="noStrike" kern="1200" dirty="0">
                          <a:solidFill>
                            <a:srgbClr val="FFFF00"/>
                          </a:solidFill>
                          <a:latin typeface="Book Antiqua" pitchFamily="18" charset="0"/>
                          <a:ea typeface="+mn-ea"/>
                          <a:cs typeface="+mn-cs"/>
                        </a:rPr>
                        <a:t>26.0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0" i="0" u="none" strike="noStrike" kern="1200" dirty="0">
                          <a:solidFill>
                            <a:schemeClr val="bg1"/>
                          </a:solidFill>
                          <a:latin typeface="Book Antiqua" pitchFamily="18" charset="0"/>
                          <a:ea typeface="+mn-ea"/>
                          <a:cs typeface="+mn-cs"/>
                        </a:rPr>
                        <a:t>            730.0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rgbClr val="FFFFFF"/>
                          </a:solidFill>
                          <a:latin typeface="Book Antiqua" pitchFamily="18" charset="0"/>
                        </a:rPr>
                        <a:t>            914.0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Others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rgbClr val="FFFFFF"/>
                          </a:solidFill>
                          <a:latin typeface="Book Antiqua" pitchFamily="18" charset="0"/>
                        </a:rPr>
                        <a:t>              25.0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marL="0" algn="ctr" defTabSz="914400" rtl="0" eaLnBrk="1" fontAlgn="t" latinLnBrk="0" hangingPunct="1"/>
                      <a:r>
                        <a:rPr lang="en-US" sz="1400" b="0" i="0" u="none" strike="noStrike" kern="1200" dirty="0">
                          <a:solidFill>
                            <a:srgbClr val="FFFF00"/>
                          </a:solidFill>
                          <a:latin typeface="Book Antiqua" pitchFamily="18" charset="0"/>
                          <a:ea typeface="+mn-ea"/>
                          <a:cs typeface="+mn-cs"/>
                        </a:rPr>
                        <a:t>0.9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0" i="0" u="none" strike="noStrike" kern="1200" dirty="0">
                          <a:solidFill>
                            <a:schemeClr val="bg1"/>
                          </a:solidFill>
                          <a:latin typeface="Book Antiqua" pitchFamily="18" charset="0"/>
                          <a:ea typeface="+mn-ea"/>
                          <a:cs typeface="+mn-cs"/>
                        </a:rPr>
                        <a:t>              15.0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rgbClr val="FFFFFF"/>
                          </a:solidFill>
                          <a:latin typeface="Book Antiqua" pitchFamily="18" charset="0"/>
                        </a:rPr>
                        <a:t>              18.0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74320">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Book Antiqua"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algn="r" fontAlgn="t"/>
                      <a:r>
                        <a:rPr lang="en-US" sz="1600" b="1" i="0" u="none" strike="noStrike" dirty="0">
                          <a:solidFill>
                            <a:srgbClr val="FFFFFF"/>
                          </a:solidFill>
                          <a:latin typeface="Book Antiqua" pitchFamily="18" charset="0"/>
                        </a:rPr>
                        <a:t>            743.6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marL="0" algn="ctr" defTabSz="914400" rtl="0" eaLnBrk="1" fontAlgn="t" latinLnBrk="0" hangingPunct="1"/>
                      <a:r>
                        <a:rPr lang="en-US" sz="1400" b="1" i="0" u="none" strike="noStrike" kern="1200" dirty="0">
                          <a:solidFill>
                            <a:srgbClr val="FFFF00"/>
                          </a:solidFill>
                          <a:latin typeface="Book Antiqua" pitchFamily="18" charset="0"/>
                          <a:ea typeface="+mn-ea"/>
                          <a:cs typeface="+mn-cs"/>
                        </a:rPr>
                        <a:t>26.9</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1" i="0" u="none" strike="noStrike" kern="1200" dirty="0">
                          <a:solidFill>
                            <a:schemeClr val="bg1"/>
                          </a:solidFill>
                          <a:latin typeface="Book Antiqua" pitchFamily="18" charset="0"/>
                          <a:ea typeface="+mn-ea"/>
                          <a:cs typeface="+mn-cs"/>
                        </a:rPr>
                        <a:t>            745.0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24.0</a:t>
                      </a:r>
                    </a:p>
                  </a:txBody>
                  <a:tcPr marL="9525" marR="9525" marT="9525" marB="0" anchor="ctr">
                    <a:lnL>
                      <a:noFill/>
                    </a:lnL>
                    <a:lnR>
                      <a:noFill/>
                    </a:lnR>
                    <a:lnT w="12700" cap="flat" cmpd="sng" algn="ctr">
                      <a:solidFill>
                        <a:schemeClr val="bg1"/>
                      </a:solidFill>
                      <a:prstDash val="solid"/>
                      <a:round/>
                      <a:headEnd type="none" w="med" len="med"/>
                      <a:tailEnd type="none" w="med" len="med"/>
                    </a:lnT>
                    <a:lnB>
                      <a:noFill/>
                    </a:lnB>
                    <a:lnTlToBr>
                      <a:noFill/>
                    </a:lnTlToBr>
                    <a:lnBlToTr>
                      <a:noFill/>
                    </a:lnBlToTr>
                    <a:solidFill>
                      <a:schemeClr val="bg2">
                        <a:lumMod val="75000"/>
                      </a:schemeClr>
                    </a:solidFill>
                  </a:tcPr>
                </a:tc>
                <a:tc>
                  <a:txBody>
                    <a:bodyPr/>
                    <a:lstStyle/>
                    <a:p>
                      <a:pPr algn="r" fontAlgn="t"/>
                      <a:r>
                        <a:rPr lang="en-US" sz="1600" b="1" i="0" u="none" strike="noStrike" dirty="0">
                          <a:solidFill>
                            <a:srgbClr val="FFFFFF"/>
                          </a:solidFill>
                          <a:latin typeface="Book Antiqua" pitchFamily="18" charset="0"/>
                        </a:rPr>
                        <a:t>            932.0 </a:t>
                      </a:r>
                    </a:p>
                  </a:txBody>
                  <a:tcPr marL="9525" marR="9525" marT="9525" marB="0" anchor="ctr">
                    <a:lnL>
                      <a:noFill/>
                    </a:lnL>
                    <a:lnR cap="flat">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29.1</a:t>
                      </a:r>
                    </a:p>
                  </a:txBody>
                  <a:tcPr marL="9525" marR="9525" marT="9525" marB="0" anchor="ctr">
                    <a:lnL>
                      <a:noFill/>
                    </a:lnL>
                    <a:lnR cap="flat">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lumMod val="75000"/>
                      </a:schemeClr>
                    </a:solid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sng" strike="noStrike" cap="none" normalizeH="0" baseline="0" dirty="0" smtClean="0">
                          <a:ln>
                            <a:noFill/>
                          </a:ln>
                          <a:solidFill>
                            <a:srgbClr val="000099"/>
                          </a:solidFill>
                          <a:effectLst/>
                          <a:latin typeface="Book Antiqua" pitchFamily="18" charset="0"/>
                        </a:rPr>
                        <a:t>Indirect Taxes</a:t>
                      </a:r>
                      <a:endParaRPr kumimoji="0" lang="en-GB" sz="1600" b="1" i="0" u="none" strike="noStrike" cap="none" normalizeH="0" baseline="0" dirty="0" smtClean="0">
                        <a:ln>
                          <a:noFill/>
                        </a:ln>
                        <a:solidFill>
                          <a:srgbClr val="000099"/>
                        </a:solidFill>
                        <a:effectLst/>
                        <a:latin typeface="Book Antiqua" pitchFamily="18" charset="0"/>
                      </a:endParaRPr>
                    </a:p>
                  </a:txBody>
                  <a:tcPr anchor="ctr" horzOverflow="overflow">
                    <a:lnL cap="flat">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r" fontAlgn="t"/>
                      <a:endParaRPr lang="en-US" sz="1600" b="0" i="0" u="none" strike="noStrike">
                        <a:solidFill>
                          <a:srgbClr val="FFFFFF"/>
                        </a:solidFill>
                        <a:latin typeface="Book Antiqua" pitchFamily="18" charset="0"/>
                      </a:endParaRP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algn="ctr" defTabSz="914400" rtl="0" eaLnBrk="1" fontAlgn="t" latinLnBrk="0" hangingPunct="1"/>
                      <a:endParaRPr lang="en-US" sz="1400" b="0" i="0" u="none" strike="noStrike" kern="1200" dirty="0">
                        <a:solidFill>
                          <a:srgbClr val="FFFF00"/>
                        </a:solidFill>
                        <a:latin typeface="Book Antiqua" pitchFamily="18" charset="0"/>
                        <a:ea typeface="+mn-ea"/>
                        <a:cs typeface="+mn-cs"/>
                      </a:endParaRPr>
                    </a:p>
                  </a:txBody>
                  <a:tcPr marL="9525" marR="9525" marT="9525" marB="0" anchor="ctr">
                    <a:lnL>
                      <a:noFill/>
                    </a:lnL>
                    <a:lnR>
                      <a:noFill/>
                    </a:lnR>
                    <a:lnT>
                      <a:noFill/>
                    </a:lnT>
                    <a:lnB>
                      <a:noFill/>
                    </a:lnB>
                    <a:lnTlToBr>
                      <a:noFill/>
                    </a:lnTlToBr>
                    <a:lnBlToTr>
                      <a:noFill/>
                    </a:lnBlToTr>
                    <a:noFill/>
                  </a:tcPr>
                </a:tc>
                <a:tc>
                  <a:txBody>
                    <a:bodyPr/>
                    <a:lstStyle/>
                    <a:p>
                      <a:pPr marL="0" algn="ctr" defTabSz="914400" rtl="0" eaLnBrk="1" fontAlgn="t" latinLnBrk="0" hangingPunct="1"/>
                      <a:endParaRPr lang="en-US" sz="1600" b="0" i="0" u="none" strike="noStrike" kern="1200" dirty="0">
                        <a:solidFill>
                          <a:schemeClr val="bg1"/>
                        </a:solidFill>
                        <a:latin typeface="Book Antiqua" pitchFamily="18" charset="0"/>
                        <a:ea typeface="+mn-ea"/>
                        <a:cs typeface="+mn-cs"/>
                      </a:endParaRP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fontAlgn="t"/>
                      <a:endParaRPr lang="en-US" sz="1400" b="0" i="0" u="none" strike="noStrike" dirty="0">
                        <a:solidFill>
                          <a:srgbClr val="FFFF00"/>
                        </a:solidFill>
                        <a:latin typeface="Book Antiqua" pitchFamily="18" charset="0"/>
                      </a:endParaRPr>
                    </a:p>
                  </a:txBody>
                  <a:tcPr marL="9525" marR="9525" marT="9525" marB="0" anchor="ctr">
                    <a:lnL>
                      <a:noFill/>
                    </a:lnL>
                    <a:lnR>
                      <a:noFill/>
                    </a:lnR>
                    <a:lnT>
                      <a:noFill/>
                    </a:lnT>
                    <a:lnB>
                      <a:noFill/>
                    </a:lnB>
                    <a:lnTlToBr>
                      <a:noFill/>
                    </a:lnTlToBr>
                    <a:lnBlToTr>
                      <a:noFill/>
                    </a:lnBlToTr>
                    <a:noFill/>
                  </a:tcPr>
                </a:tc>
                <a:tc>
                  <a:txBody>
                    <a:bodyPr/>
                    <a:lstStyle/>
                    <a:p>
                      <a:pPr algn="r" fontAlgn="t"/>
                      <a:endParaRPr lang="en-US" sz="1600" b="0" i="0" u="none" strike="noStrike" dirty="0">
                        <a:solidFill>
                          <a:srgbClr val="FFFFFF"/>
                        </a:solidFill>
                        <a:latin typeface="Book Antiqua" pitchFamily="18" charset="0"/>
                      </a:endParaRPr>
                    </a:p>
                  </a:txBody>
                  <a:tcPr marL="9525" marR="9525" marT="9525" marB="0" anchor="ctr">
                    <a:lnL>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fontAlgn="t"/>
                      <a:endParaRPr lang="en-US" sz="1400" b="0" i="0" u="none" strike="noStrike" dirty="0">
                        <a:solidFill>
                          <a:srgbClr val="FFFF00"/>
                        </a:solidFill>
                        <a:latin typeface="Book Antiqua" pitchFamily="18" charset="0"/>
                      </a:endParaRPr>
                    </a:p>
                  </a:txBody>
                  <a:tcPr marL="9525" marR="9525" marT="9525" marB="0" anchor="ctr">
                    <a:lnL>
                      <a:noFill/>
                    </a:lnL>
                    <a:lnR cap="flat">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Customs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rgbClr val="FFFFFF"/>
                          </a:solidFill>
                          <a:latin typeface="Book Antiqua" pitchFamily="18" charset="0"/>
                        </a:rPr>
                        <a:t>            206.4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marL="0" algn="ctr" defTabSz="914400" rtl="0" eaLnBrk="1" fontAlgn="t" latinLnBrk="0" hangingPunct="1"/>
                      <a:r>
                        <a:rPr lang="en-US" sz="1400" b="0" i="0" u="none" strike="noStrike" kern="1200" dirty="0">
                          <a:solidFill>
                            <a:srgbClr val="FFFF00"/>
                          </a:solidFill>
                          <a:latin typeface="Book Antiqua" pitchFamily="18" charset="0"/>
                          <a:ea typeface="+mn-ea"/>
                          <a:cs typeface="+mn-cs"/>
                        </a:rPr>
                        <a:t>7.5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0" i="0" u="none" strike="noStrike" kern="1200" dirty="0">
                          <a:solidFill>
                            <a:schemeClr val="bg1"/>
                          </a:solidFill>
                          <a:latin typeface="Book Antiqua" pitchFamily="18" charset="0"/>
                          <a:ea typeface="+mn-ea"/>
                          <a:cs typeface="+mn-cs"/>
                        </a:rPr>
                        <a:t>            215.0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6.9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algn="r" fontAlgn="t"/>
                      <a:r>
                        <a:rPr lang="en-US" sz="1600" b="0" i="0" u="none" strike="noStrike" dirty="0">
                          <a:solidFill>
                            <a:srgbClr val="FFFFFF"/>
                          </a:solidFill>
                          <a:latin typeface="Book Antiqua" pitchFamily="18" charset="0"/>
                        </a:rPr>
                        <a:t>            247.5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7.7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lumMod val="75000"/>
                      </a:schemeClr>
                    </a:solid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Sales tax</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rgbClr val="FFFFFF"/>
                          </a:solidFill>
                          <a:latin typeface="Book Antiqua" pitchFamily="18" charset="0"/>
                        </a:rPr>
                        <a:t>            836.7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marL="0" algn="ctr" defTabSz="914400" rtl="0" eaLnBrk="1" fontAlgn="t" latinLnBrk="0" hangingPunct="1"/>
                      <a:r>
                        <a:rPr lang="en-US" sz="1400" b="0" i="0" u="none" strike="noStrike" kern="1200" dirty="0">
                          <a:solidFill>
                            <a:srgbClr val="FFFF00"/>
                          </a:solidFill>
                          <a:latin typeface="Book Antiqua" pitchFamily="18" charset="0"/>
                          <a:ea typeface="+mn-ea"/>
                          <a:cs typeface="+mn-cs"/>
                        </a:rPr>
                        <a:t>30.2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0" i="0" u="none" strike="noStrike" kern="1200" dirty="0">
                          <a:solidFill>
                            <a:schemeClr val="bg1"/>
                          </a:solidFill>
                          <a:latin typeface="Book Antiqua" pitchFamily="18" charset="0"/>
                          <a:ea typeface="+mn-ea"/>
                          <a:cs typeface="+mn-cs"/>
                        </a:rPr>
                        <a:t>            852.0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27.4</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algn="r" fontAlgn="t"/>
                      <a:r>
                        <a:rPr lang="en-US" sz="1600" b="0" i="0" u="none" strike="noStrike" dirty="0">
                          <a:solidFill>
                            <a:srgbClr val="FFFFFF"/>
                          </a:solidFill>
                          <a:latin typeface="Book Antiqua" pitchFamily="18" charset="0"/>
                        </a:rPr>
                        <a:t>        1,076.5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lumMod val="75000"/>
                      </a:schemeClr>
                    </a:solid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Federal excise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rgbClr val="FFFFFF"/>
                          </a:solidFill>
                          <a:latin typeface="Book Antiqua" pitchFamily="18" charset="0"/>
                        </a:rPr>
                        <a:t>            165.6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marL="0" algn="ctr" defTabSz="914400" rtl="0" eaLnBrk="1" fontAlgn="t" latinLnBrk="0" hangingPunct="1"/>
                      <a:r>
                        <a:rPr lang="en-US" sz="1400" b="0" i="0" u="none" strike="noStrike" kern="1200" dirty="0">
                          <a:solidFill>
                            <a:srgbClr val="FFFF00"/>
                          </a:solidFill>
                          <a:latin typeface="Book Antiqua" pitchFamily="18" charset="0"/>
                          <a:ea typeface="+mn-ea"/>
                          <a:cs typeface="+mn-cs"/>
                        </a:rPr>
                        <a:t>6.0</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0" i="0" u="none" strike="noStrike" kern="1200" dirty="0">
                          <a:solidFill>
                            <a:schemeClr val="bg1"/>
                          </a:solidFill>
                          <a:latin typeface="Book Antiqua" pitchFamily="18" charset="0"/>
                          <a:ea typeface="+mn-ea"/>
                          <a:cs typeface="+mn-cs"/>
                        </a:rPr>
                        <a:t>            140.0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4.5</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algn="r" fontAlgn="t"/>
                      <a:r>
                        <a:rPr lang="en-US" sz="1600" b="0" i="0" u="none" strike="noStrike" dirty="0">
                          <a:solidFill>
                            <a:srgbClr val="FFFFFF"/>
                          </a:solidFill>
                          <a:latin typeface="Book Antiqua" pitchFamily="18" charset="0"/>
                        </a:rPr>
                        <a:t>            125.0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3.9</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lumMod val="75000"/>
                      </a:schemeClr>
                    </a:solid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Carbon Surcharge on POL/CNG</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rgbClr val="FFFFFF"/>
                          </a:solidFill>
                          <a:latin typeface="Book Antiqua" pitchFamily="18" charset="0"/>
                        </a:rPr>
                        <a:t>            120.0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marL="0" algn="ctr" defTabSz="914400" rtl="0" eaLnBrk="1" fontAlgn="t" latinLnBrk="0" hangingPunct="1"/>
                      <a:r>
                        <a:rPr lang="en-US" sz="1400" b="0" i="0" u="none" strike="noStrike" kern="1200" dirty="0">
                          <a:solidFill>
                            <a:srgbClr val="FFFF00"/>
                          </a:solidFill>
                          <a:latin typeface="Book Antiqua" pitchFamily="18" charset="0"/>
                          <a:ea typeface="+mn-ea"/>
                          <a:cs typeface="+mn-cs"/>
                        </a:rPr>
                        <a:t>4.3</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0" i="0" u="none" strike="noStrike" kern="1200" dirty="0">
                          <a:solidFill>
                            <a:schemeClr val="bg1"/>
                          </a:solidFill>
                          <a:latin typeface="Book Antiqua" pitchFamily="18" charset="0"/>
                          <a:ea typeface="+mn-ea"/>
                          <a:cs typeface="+mn-cs"/>
                        </a:rPr>
                        <a:t>              69.0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2.2</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algn="r" fontAlgn="t"/>
                      <a:r>
                        <a:rPr lang="en-US" sz="1600" b="0" i="0" u="none" strike="noStrike" dirty="0">
                          <a:solidFill>
                            <a:srgbClr val="FFFFFF"/>
                          </a:solidFill>
                          <a:latin typeface="Book Antiqua" pitchFamily="18" charset="0"/>
                        </a:rPr>
                        <a:t>            120.0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3.7</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lumMod val="75000"/>
                      </a:schemeClr>
                    </a:solidFill>
                  </a:tcPr>
                </a:tc>
              </a:tr>
              <a:tr h="27432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Others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rgbClr val="FFFFFF"/>
                          </a:solidFill>
                          <a:latin typeface="Book Antiqua" pitchFamily="18" charset="0"/>
                        </a:rPr>
                        <a:t>                1.9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marL="0" algn="ctr" defTabSz="914400" rtl="0" eaLnBrk="1" fontAlgn="t" latinLnBrk="0" hangingPunct="1"/>
                      <a:r>
                        <a:rPr lang="en-US" sz="1400" b="0" i="0" u="none" strike="noStrike" kern="1200" dirty="0">
                          <a:solidFill>
                            <a:srgbClr val="FFFF00"/>
                          </a:solidFill>
                          <a:latin typeface="Book Antiqua" pitchFamily="18" charset="0"/>
                          <a:ea typeface="+mn-ea"/>
                          <a:cs typeface="+mn-cs"/>
                        </a:rPr>
                        <a:t>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0" i="0" u="none" strike="noStrike" kern="1200" dirty="0">
                          <a:solidFill>
                            <a:schemeClr val="bg1"/>
                          </a:solidFill>
                          <a:latin typeface="Book Antiqua" pitchFamily="18" charset="0"/>
                          <a:ea typeface="+mn-ea"/>
                          <a:cs typeface="+mn-cs"/>
                        </a:rPr>
                        <a:t>                3.5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a:noFill/>
                    </a:lnB>
                    <a:lnTlToBr>
                      <a:noFill/>
                    </a:lnTlToBr>
                    <a:lnBlToTr>
                      <a:noFill/>
                    </a:lnBlToTr>
                    <a:solidFill>
                      <a:schemeClr val="bg2">
                        <a:lumMod val="75000"/>
                      </a:schemeClr>
                    </a:solidFill>
                  </a:tcPr>
                </a:tc>
                <a:tc>
                  <a:txBody>
                    <a:bodyPr/>
                    <a:lstStyle/>
                    <a:p>
                      <a:pPr algn="r" fontAlgn="t"/>
                      <a:r>
                        <a:rPr lang="en-US" sz="1600" b="0" i="0" u="none" strike="noStrike" dirty="0">
                          <a:solidFill>
                            <a:srgbClr val="FFFFFF"/>
                          </a:solidFill>
                          <a:latin typeface="Book Antiqua" pitchFamily="18" charset="0"/>
                        </a:rPr>
                        <a:t>                2.6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0.1</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2">
                        <a:lumMod val="75000"/>
                      </a:schemeClr>
                    </a:solidFill>
                  </a:tcPr>
                </a:tc>
              </a:tr>
              <a:tr h="274320">
                <a:tc>
                  <a:txBody>
                    <a:bodyPr/>
                    <a:lstStyle/>
                    <a:p>
                      <a:pPr marL="0" marR="0" lvl="0" indent="0" algn="l" defTabSz="914400" rtl="0" eaLnBrk="1" fontAlgn="base" latinLnBrk="0" hangingPunct="1">
                        <a:lnSpc>
                          <a:spcPct val="80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Book Antiqua" pitchFamily="18" charset="0"/>
                      </a:endParaRPr>
                    </a:p>
                  </a:txBody>
                  <a:tcPr anchor="ctr" horzOverflow="overflow">
                    <a:lnL cap="flat">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a:txBody>
                    <a:bodyPr/>
                    <a:lstStyle/>
                    <a:p>
                      <a:pPr algn="r" fontAlgn="t"/>
                      <a:r>
                        <a:rPr lang="en-US" sz="1600" b="1" i="0" u="none" strike="noStrike" dirty="0">
                          <a:solidFill>
                            <a:srgbClr val="FFFFFF"/>
                          </a:solidFill>
                          <a:latin typeface="Book Antiqua" pitchFamily="18" charset="0"/>
                        </a:rPr>
                        <a:t>        1,330.6 </a:t>
                      </a:r>
                    </a:p>
                  </a:txBody>
                  <a:tcPr marL="9525" marR="9525" marT="9525" marB="0" anchor="ctr">
                    <a:lnL>
                      <a:noFill/>
                    </a:lnL>
                    <a:lnR>
                      <a:noFill/>
                    </a:lnR>
                    <a:lnT w="12700"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marL="0" algn="ctr" defTabSz="914400" rtl="0" eaLnBrk="1" fontAlgn="t" latinLnBrk="0" hangingPunct="1"/>
                      <a:r>
                        <a:rPr lang="en-US" sz="1400" b="1" i="0" u="none" strike="noStrike" kern="1200" dirty="0">
                          <a:solidFill>
                            <a:srgbClr val="FFFF00"/>
                          </a:solidFill>
                          <a:latin typeface="Book Antiqua" pitchFamily="18" charset="0"/>
                          <a:ea typeface="+mn-ea"/>
                          <a:cs typeface="+mn-cs"/>
                        </a:rPr>
                        <a:t>48.1</a:t>
                      </a:r>
                    </a:p>
                  </a:txBody>
                  <a:tcPr marL="9525" marR="9525" marT="9525" marB="0" anchor="ctr">
                    <a:lnL>
                      <a:noFill/>
                    </a:lnL>
                    <a:lnR>
                      <a:noFill/>
                    </a:lnR>
                    <a:lnT>
                      <a:noFill/>
                    </a:lnT>
                    <a:lnB>
                      <a:noFill/>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1" i="0" u="none" strike="noStrike" kern="1200" dirty="0">
                          <a:solidFill>
                            <a:schemeClr val="bg1"/>
                          </a:solidFill>
                          <a:latin typeface="Book Antiqua" pitchFamily="18" charset="0"/>
                          <a:ea typeface="+mn-ea"/>
                          <a:cs typeface="+mn-cs"/>
                        </a:rPr>
                        <a:t>        1,279.5 </a:t>
                      </a:r>
                    </a:p>
                  </a:txBody>
                  <a:tcPr marL="9525" marR="9525" marT="9525" marB="0" anchor="ctr">
                    <a:lnL>
                      <a:noFill/>
                    </a:lnL>
                    <a:lnR>
                      <a:noFill/>
                    </a:lnR>
                    <a:lnT w="12700"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41.1</a:t>
                      </a:r>
                    </a:p>
                  </a:txBody>
                  <a:tcPr marL="9525" marR="9525" marT="9525" marB="0" anchor="ctr">
                    <a:lnL>
                      <a:noFill/>
                    </a:lnL>
                    <a:lnR>
                      <a:noFill/>
                    </a:lnR>
                    <a:lnT>
                      <a:noFill/>
                    </a:lnT>
                    <a:lnB>
                      <a:noFill/>
                    </a:lnB>
                    <a:lnTlToBr>
                      <a:noFill/>
                    </a:lnTlToBr>
                    <a:lnBlToTr>
                      <a:noFill/>
                    </a:lnBlToTr>
                    <a:solidFill>
                      <a:schemeClr val="bg2">
                        <a:lumMod val="75000"/>
                      </a:schemeClr>
                    </a:solidFill>
                  </a:tcPr>
                </a:tc>
                <a:tc>
                  <a:txBody>
                    <a:bodyPr/>
                    <a:lstStyle/>
                    <a:p>
                      <a:pPr algn="r" fontAlgn="t"/>
                      <a:r>
                        <a:rPr lang="en-US" sz="1600" b="1" i="0" u="none" strike="noStrike" dirty="0">
                          <a:solidFill>
                            <a:srgbClr val="FFFFFF"/>
                          </a:solidFill>
                          <a:latin typeface="Book Antiqua" pitchFamily="18" charset="0"/>
                        </a:rPr>
                        <a:t>        1,571.6 </a:t>
                      </a:r>
                    </a:p>
                  </a:txBody>
                  <a:tcPr marL="9525" marR="9525" marT="9525" marB="0" anchor="ctr">
                    <a:lnL>
                      <a:noFill/>
                    </a:lnL>
                    <a:lnR cap="flat">
                      <a:noFill/>
                    </a:lnR>
                    <a:lnT w="12700"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49.1</a:t>
                      </a:r>
                    </a:p>
                  </a:txBody>
                  <a:tcPr marL="9525" marR="9525" marT="9525" marB="0" anchor="ctr">
                    <a:lnL>
                      <a:noFill/>
                    </a:lnL>
                    <a:lnR cap="flat">
                      <a:noFill/>
                    </a:lnR>
                    <a:lnT w="12700" cap="flat" cmpd="sng" algn="ctr">
                      <a:solidFill>
                        <a:srgbClr val="FFFFFF"/>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r h="274320">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smtClean="0">
                          <a:ln>
                            <a:noFill/>
                          </a:ln>
                          <a:solidFill>
                            <a:srgbClr val="000099"/>
                          </a:solidFill>
                          <a:effectLst/>
                          <a:latin typeface="Book Antiqua" pitchFamily="18" charset="0"/>
                        </a:rPr>
                        <a:t>Total Tax Revenue:</a:t>
                      </a:r>
                    </a:p>
                  </a:txBody>
                  <a:tcPr anchor="ctr" horzOverflow="overflow">
                    <a:lnL cap="flat">
                      <a:noFill/>
                    </a:lnL>
                    <a:lnR>
                      <a:noFill/>
                    </a:lnR>
                    <a:lnT>
                      <a:noFill/>
                    </a:lnT>
                    <a:lnB cap="flat">
                      <a:noFill/>
                    </a:lnB>
                    <a:lnTlToBr>
                      <a:noFill/>
                    </a:lnTlToBr>
                    <a:lnBlToTr>
                      <a:noFill/>
                    </a:lnBlToTr>
                    <a:noFill/>
                  </a:tcPr>
                </a:tc>
                <a:tc>
                  <a:txBody>
                    <a:bodyPr/>
                    <a:lstStyle/>
                    <a:p>
                      <a:pPr algn="r" fontAlgn="t"/>
                      <a:r>
                        <a:rPr lang="en-US" sz="1600" b="1" i="0" u="none" strike="noStrike" dirty="0">
                          <a:solidFill>
                            <a:srgbClr val="FFFFFF"/>
                          </a:solidFill>
                          <a:latin typeface="Book Antiqua" pitchFamily="18" charset="0"/>
                        </a:rPr>
                        <a:t>        2,074.2 </a:t>
                      </a:r>
                    </a:p>
                  </a:txBody>
                  <a:tcPr marL="9525" marR="9525" marT="9525" marB="0" anchor="ctr">
                    <a:lnL>
                      <a:noFill/>
                    </a:lnL>
                    <a:lnR>
                      <a:noFill/>
                    </a:lnR>
                    <a:lnT w="28575" cap="flat" cmpd="sng" algn="ctr">
                      <a:solidFill>
                        <a:srgbClr val="000000"/>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33399"/>
                    </a:solidFill>
                  </a:tcPr>
                </a:tc>
                <a:tc>
                  <a:txBody>
                    <a:bodyPr/>
                    <a:lstStyle/>
                    <a:p>
                      <a:pPr marL="0" algn="ctr" defTabSz="914400" rtl="0" eaLnBrk="1" fontAlgn="t" latinLnBrk="0" hangingPunct="1"/>
                      <a:r>
                        <a:rPr lang="en-US" sz="1400" b="1" i="0" u="none" strike="noStrike" kern="1200" dirty="0">
                          <a:solidFill>
                            <a:srgbClr val="FFFF00"/>
                          </a:solidFill>
                          <a:latin typeface="Book Antiqua" pitchFamily="18" charset="0"/>
                          <a:ea typeface="+mn-ea"/>
                          <a:cs typeface="+mn-cs"/>
                        </a:rPr>
                        <a:t>75.0</a:t>
                      </a:r>
                    </a:p>
                  </a:txBody>
                  <a:tcPr marL="9525" marR="9525" marT="9525" marB="0" anchor="ctr">
                    <a:lnL>
                      <a:noFill/>
                    </a:lnL>
                    <a:lnR>
                      <a:noFill/>
                    </a:lnR>
                    <a:lnT>
                      <a:noFill/>
                    </a:lnT>
                    <a:lnB cap="flat">
                      <a:noFill/>
                    </a:lnB>
                    <a:lnTlToBr>
                      <a:noFill/>
                    </a:lnTlToBr>
                    <a:lnBlToTr>
                      <a:noFill/>
                    </a:lnBlToTr>
                    <a:solidFill>
                      <a:schemeClr val="bg2">
                        <a:lumMod val="75000"/>
                      </a:schemeClr>
                    </a:solidFill>
                  </a:tcPr>
                </a:tc>
                <a:tc>
                  <a:txBody>
                    <a:bodyPr/>
                    <a:lstStyle/>
                    <a:p>
                      <a:pPr marL="0" algn="ctr" defTabSz="914400" rtl="0" eaLnBrk="1" fontAlgn="t" latinLnBrk="0" hangingPunct="1"/>
                      <a:r>
                        <a:rPr lang="en-US" sz="1600" b="1" i="0" u="none" strike="noStrike" kern="1200" dirty="0">
                          <a:solidFill>
                            <a:schemeClr val="bg1"/>
                          </a:solidFill>
                          <a:latin typeface="Book Antiqua" pitchFamily="18" charset="0"/>
                          <a:ea typeface="+mn-ea"/>
                          <a:cs typeface="+mn-cs"/>
                        </a:rPr>
                        <a:t>        2,024.5 </a:t>
                      </a:r>
                    </a:p>
                  </a:txBody>
                  <a:tcPr marL="9525" marR="9525" marT="9525" marB="0" anchor="ctr">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65.1</a:t>
                      </a:r>
                    </a:p>
                  </a:txBody>
                  <a:tcPr marL="9525" marR="9525" marT="9525" marB="0" anchor="ctr">
                    <a:lnL>
                      <a:noFill/>
                    </a:lnL>
                    <a:lnR>
                      <a:noFill/>
                    </a:lnR>
                    <a:lnT>
                      <a:noFill/>
                    </a:lnT>
                    <a:lnB cap="flat">
                      <a:noFill/>
                    </a:lnB>
                    <a:lnTlToBr>
                      <a:noFill/>
                    </a:lnTlToBr>
                    <a:lnBlToTr>
                      <a:noFill/>
                    </a:lnBlToTr>
                    <a:solidFill>
                      <a:schemeClr val="bg2">
                        <a:lumMod val="75000"/>
                      </a:schemeClr>
                    </a:solidFill>
                  </a:tcPr>
                </a:tc>
                <a:tc>
                  <a:txBody>
                    <a:bodyPr/>
                    <a:lstStyle/>
                    <a:p>
                      <a:pPr algn="r" fontAlgn="t"/>
                      <a:r>
                        <a:rPr lang="en-US" sz="1600" b="1" i="0" u="none" strike="noStrike" dirty="0">
                          <a:solidFill>
                            <a:srgbClr val="FFFFFF"/>
                          </a:solidFill>
                          <a:latin typeface="Book Antiqua" pitchFamily="18" charset="0"/>
                        </a:rPr>
                        <a:t>        2,503.6 </a:t>
                      </a:r>
                    </a:p>
                  </a:txBody>
                  <a:tcPr marL="9525" marR="9525" marT="9525" marB="0" anchor="ctr">
                    <a:lnL>
                      <a:noFill/>
                    </a:lnL>
                    <a:lnR cap="flat">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78.2</a:t>
                      </a:r>
                    </a:p>
                  </a:txBody>
                  <a:tcPr marL="9525" marR="9525" marT="9525" marB="0" anchor="ctr">
                    <a:lnL>
                      <a:noFill/>
                    </a:lnL>
                    <a:lnR cap="flat">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Budget at a glance</a:t>
            </a: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2</a:t>
            </a:r>
            <a:endParaRPr lang="en-GB" dirty="0">
              <a:solidFill>
                <a:schemeClr val="tx1"/>
              </a:solidFill>
            </a:endParaRPr>
          </a:p>
        </p:txBody>
      </p:sp>
      <p:sp>
        <p:nvSpPr>
          <p:cNvPr id="16387"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graphicFrame>
        <p:nvGraphicFramePr>
          <p:cNvPr id="11" name="Group 167"/>
          <p:cNvGraphicFramePr>
            <a:graphicFrameLocks noGrp="1"/>
          </p:cNvGraphicFramePr>
          <p:nvPr>
            <p:ph idx="1"/>
          </p:nvPr>
        </p:nvGraphicFramePr>
        <p:xfrm>
          <a:off x="250825" y="1341438"/>
          <a:ext cx="8596456" cy="4824535"/>
        </p:xfrm>
        <a:graphic>
          <a:graphicData uri="http://schemas.openxmlformats.org/drawingml/2006/table">
            <a:tbl>
              <a:tblPr/>
              <a:tblGrid>
                <a:gridCol w="3384376"/>
                <a:gridCol w="1097280"/>
                <a:gridCol w="640080"/>
                <a:gridCol w="1097280"/>
                <a:gridCol w="640080"/>
                <a:gridCol w="1097280"/>
                <a:gridCol w="640080"/>
              </a:tblGrid>
              <a:tr h="333342">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1600" b="1" i="0" u="none" strike="noStrike" cap="none" normalizeH="0" baseline="0" dirty="0" smtClean="0">
                        <a:ln>
                          <a:noFill/>
                        </a:ln>
                        <a:solidFill>
                          <a:srgbClr val="000099"/>
                        </a:solidFill>
                        <a:effectLst/>
                        <a:latin typeface="Book Antiqua" pitchFamily="18" charset="0"/>
                      </a:endParaRPr>
                    </a:p>
                  </a:txBody>
                  <a:tcPr horzOverflow="overflow">
                    <a:lnL cap="flat">
                      <a:noFill/>
                    </a:lnL>
                    <a:lnR>
                      <a:noFill/>
                    </a:lnR>
                    <a:lnT cap="flat">
                      <a:noFill/>
                    </a:lnT>
                    <a:lnB>
                      <a:noFill/>
                    </a:lnB>
                    <a:lnTlToBr>
                      <a:noFill/>
                    </a:lnTlToBr>
                    <a:lnBlToTr>
                      <a:noFill/>
                    </a:lnBlToTr>
                    <a:noFill/>
                  </a:tcPr>
                </a:tc>
                <a:tc gridSpan="5">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(Rupees in Billions)</a:t>
                      </a: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endParaRPr kumimoji="0" lang="en-GB" sz="1800" b="1" i="0" u="none" strike="noStrike" cap="none" normalizeH="0" baseline="0" dirty="0" smtClean="0">
                        <a:ln>
                          <a:noFill/>
                        </a:ln>
                        <a:solidFill>
                          <a:srgbClr val="000099"/>
                        </a:solidFill>
                        <a:effectLst/>
                        <a:latin typeface="Book Antiqua" pitchFamily="18" charset="0"/>
                      </a:endParaRPr>
                    </a:p>
                  </a:txBody>
                  <a:tcPr horzOverflow="overflow">
                    <a:lnL>
                      <a:noFill/>
                    </a:lnL>
                    <a:lnR cap="flat">
                      <a:noFill/>
                    </a:lnR>
                    <a:lnT cap="flat">
                      <a:noFill/>
                    </a:lnT>
                    <a:lnB>
                      <a:noFill/>
                    </a:lnB>
                    <a:lnTlToBr>
                      <a:noFill/>
                    </a:lnTlToBr>
                    <a:lnBlToTr>
                      <a:noFill/>
                    </a:lnBlToTr>
                    <a:noFill/>
                  </a:tcPr>
                </a:tc>
              </a:tr>
              <a:tr h="760803">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0" lang="en-US" sz="1800" b="1" i="0" u="none" strike="noStrike" cap="none" normalizeH="0" baseline="0" dirty="0" smtClean="0">
                          <a:ln>
                            <a:noFill/>
                          </a:ln>
                          <a:solidFill>
                            <a:srgbClr val="000099"/>
                          </a:solidFill>
                          <a:effectLst/>
                          <a:latin typeface="Book Antiqua" pitchFamily="18" charset="0"/>
                        </a:rPr>
                        <a:t>REVENUE</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Budget Estimate  2011-12</a:t>
                      </a:r>
                    </a:p>
                  </a:txBody>
                  <a:tcPr anchor="ctr" horzOverflow="overflow">
                    <a:lnL>
                      <a:noFill/>
                    </a:lnL>
                    <a:lnR>
                      <a:noFill/>
                    </a:lnR>
                    <a:lnT>
                      <a:noFill/>
                    </a:lnT>
                    <a:lnB>
                      <a:noFill/>
                    </a:lnB>
                    <a:lnTlToBr>
                      <a:noFill/>
                    </a:lnTlToBr>
                    <a:lnBlToTr>
                      <a:noFill/>
                    </a:lnBlToTr>
                    <a:solidFill>
                      <a:srgbClr val="808080"/>
                    </a:solid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800" b="0" i="1" u="none" strike="noStrike" cap="none" normalizeH="0" baseline="0" dirty="0" smtClean="0">
                          <a:ln>
                            <a:noFill/>
                          </a:ln>
                          <a:solidFill>
                            <a:srgbClr val="FFFF00"/>
                          </a:solidFill>
                          <a:effectLst/>
                          <a:latin typeface="Book Antiqua" pitchFamily="18" charset="0"/>
                        </a:rPr>
                        <a:t>%</a:t>
                      </a:r>
                    </a:p>
                  </a:txBody>
                  <a:tcPr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Revised Estimate 2011-12</a:t>
                      </a:r>
                    </a:p>
                  </a:txBody>
                  <a:tcPr anchor="ctr" horzOverflow="overflow">
                    <a:lnL>
                      <a:noFill/>
                    </a:lnL>
                    <a:lnR>
                      <a:noFill/>
                    </a:lnR>
                    <a:lnT>
                      <a:noFill/>
                    </a:lnT>
                    <a:lnB>
                      <a:noFill/>
                    </a:lnB>
                    <a:lnTlToBr>
                      <a:noFill/>
                    </a:lnTlToBr>
                    <a:lnBlToTr>
                      <a:noFill/>
                    </a:lnBlToTr>
                    <a:solidFill>
                      <a:srgbClr val="808080"/>
                    </a:solid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800" b="0" i="1" u="none" strike="noStrike" cap="none" normalizeH="0" baseline="0" dirty="0" smtClean="0">
                          <a:ln>
                            <a:noFill/>
                          </a:ln>
                          <a:solidFill>
                            <a:srgbClr val="FFFF00"/>
                          </a:solidFill>
                          <a:effectLst/>
                          <a:latin typeface="Book Antiqua" pitchFamily="18" charset="0"/>
                        </a:rPr>
                        <a:t>%</a:t>
                      </a:r>
                    </a:p>
                  </a:txBody>
                  <a:tcPr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Budget Estimate 2012-13</a:t>
                      </a:r>
                    </a:p>
                  </a:txBody>
                  <a:tcPr anchor="ctr" horzOverflow="overflow">
                    <a:lnL>
                      <a:noFill/>
                    </a:lnL>
                    <a:lnR cap="flat">
                      <a:noFill/>
                    </a:lnR>
                    <a:lnT>
                      <a:noFill/>
                    </a:lnT>
                    <a:lnB>
                      <a:noFill/>
                    </a:lnB>
                    <a:lnTlToBr>
                      <a:noFill/>
                    </a:lnTlToBr>
                    <a:lnBlToTr>
                      <a:noFill/>
                    </a:lnBlToTr>
                    <a:solidFill>
                      <a:srgbClr val="808080"/>
                    </a:solid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0" i="1" u="none" strike="noStrike" cap="none" normalizeH="0" baseline="0" dirty="0" smtClean="0">
                          <a:ln>
                            <a:noFill/>
                          </a:ln>
                          <a:solidFill>
                            <a:srgbClr val="FFFF00"/>
                          </a:solidFill>
                          <a:effectLst/>
                          <a:latin typeface="Book Antiqua" pitchFamily="18" charset="0"/>
                        </a:rPr>
                        <a:t>%</a:t>
                      </a:r>
                    </a:p>
                  </a:txBody>
                  <a:tcPr anchor="ctr" horzOverflow="overflow">
                    <a:lnL>
                      <a:noFill/>
                    </a:lnL>
                    <a:lnR cap="flat">
                      <a:noFill/>
                    </a:lnR>
                    <a:lnT>
                      <a:noFill/>
                    </a:lnT>
                    <a:lnB w="12700" cap="flat" cmpd="sng" algn="ctr">
                      <a:noFill/>
                      <a:prstDash val="solid"/>
                      <a:round/>
                      <a:headEnd type="none" w="med" len="med"/>
                      <a:tailEnd type="none" w="med" len="med"/>
                    </a:lnB>
                    <a:lnTlToBr>
                      <a:noFill/>
                    </a:lnTlToBr>
                    <a:lnBlToTr>
                      <a:noFill/>
                    </a:lnBlToTr>
                    <a:solidFill>
                      <a:schemeClr val="bg2">
                        <a:lumMod val="75000"/>
                      </a:schemeClr>
                    </a:solidFill>
                  </a:tcPr>
                </a:tc>
              </a:tr>
              <a:tr h="373039">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smtClean="0">
                          <a:ln>
                            <a:noFill/>
                          </a:ln>
                          <a:solidFill>
                            <a:srgbClr val="000099"/>
                          </a:solidFill>
                          <a:effectLst/>
                          <a:latin typeface="Book Antiqua" pitchFamily="18" charset="0"/>
                        </a:rPr>
                        <a:t>Total Tax Revenue </a:t>
                      </a:r>
                      <a:r>
                        <a:rPr kumimoji="0" lang="en-US" sz="1600" b="1" i="0" u="none" strike="noStrike" cap="none" normalizeH="0" baseline="0" dirty="0" err="1" smtClean="0">
                          <a:ln>
                            <a:noFill/>
                          </a:ln>
                          <a:solidFill>
                            <a:srgbClr val="000099"/>
                          </a:solidFill>
                          <a:effectLst/>
                          <a:latin typeface="Book Antiqua" pitchFamily="18" charset="0"/>
                        </a:rPr>
                        <a:t>B/f</a:t>
                      </a:r>
                      <a:r>
                        <a:rPr kumimoji="0" lang="en-US" sz="1600" b="1" i="0" u="none" strike="noStrike" cap="none" normalizeH="0" baseline="0" dirty="0" smtClean="0">
                          <a:ln>
                            <a:noFill/>
                          </a:ln>
                          <a:solidFill>
                            <a:srgbClr val="000099"/>
                          </a:solidFill>
                          <a:effectLst/>
                          <a:latin typeface="Book Antiqua" pitchFamily="18" charset="0"/>
                        </a:rPr>
                        <a:t> :</a:t>
                      </a:r>
                    </a:p>
                  </a:txBody>
                  <a:tcPr anchor="ctr" horzOverflow="overflow">
                    <a:lnL cap="flat">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fontAlgn="t"/>
                      <a:r>
                        <a:rPr lang="en-US" sz="1600" b="1" i="0" u="none" strike="noStrike" dirty="0">
                          <a:solidFill>
                            <a:schemeClr val="bg1"/>
                          </a:solidFill>
                          <a:latin typeface="Book Antiqua" pitchFamily="18" charset="0"/>
                        </a:rPr>
                        <a:t>        2,074.2 </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75.0</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t"/>
                      <a:r>
                        <a:rPr lang="en-US" sz="1600" b="1" i="0" u="none" strike="noStrike" dirty="0">
                          <a:solidFill>
                            <a:schemeClr val="bg1"/>
                          </a:solidFill>
                          <a:latin typeface="Book Antiqua" pitchFamily="18" charset="0"/>
                        </a:rPr>
                        <a:t>        2,024.5 </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65.1</a:t>
                      </a: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t"/>
                      <a:r>
                        <a:rPr lang="en-US" sz="1600" b="1" i="0" u="none" strike="noStrike" dirty="0">
                          <a:solidFill>
                            <a:schemeClr val="bg1"/>
                          </a:solidFill>
                          <a:latin typeface="Book Antiqua" pitchFamily="18" charset="0"/>
                        </a:rPr>
                        <a:t>        2,503.6 </a:t>
                      </a:r>
                    </a:p>
                  </a:txBody>
                  <a:tcPr marL="9525" marR="9525" marT="9525" marB="0" anchor="ctr">
                    <a:lnL>
                      <a:noFill/>
                    </a:lnL>
                    <a:lnR cap="flat">
                      <a:noFill/>
                    </a:lnR>
                    <a:lnT>
                      <a:noFill/>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78.2</a:t>
                      </a: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3039">
                <a:tc>
                  <a:txBody>
                    <a:bodyPr/>
                    <a:lstStyle/>
                    <a:p>
                      <a:pPr marL="0" marR="0" lvl="0" indent="0" algn="just" defTabSz="914400" rtl="0" eaLnBrk="1" fontAlgn="t" latinLnBrk="0" hangingPunct="1">
                        <a:lnSpc>
                          <a:spcPct val="75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Non Tax Revenue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600" b="0" i="0" u="none" strike="noStrike" dirty="0">
                          <a:solidFill>
                            <a:schemeClr val="bg1"/>
                          </a:solidFill>
                          <a:latin typeface="Book Antiqua" pitchFamily="18" charset="0"/>
                        </a:rPr>
                        <a:t>            658.0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23.8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512.2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730.3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7303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Book Antiqua" pitchFamily="18" charset="0"/>
                      </a:endParaRPr>
                    </a:p>
                  </a:txBody>
                  <a:tcPr anchor="ctr" horzOverflow="overflow">
                    <a:lnL cap="flat">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fontAlgn="t"/>
                      <a:r>
                        <a:rPr lang="en-US" sz="1600" b="1" i="0" u="none" strike="noStrike" dirty="0">
                          <a:solidFill>
                            <a:schemeClr val="bg1"/>
                          </a:solidFill>
                          <a:latin typeface="Book Antiqua" pitchFamily="18" charset="0"/>
                        </a:rPr>
                        <a:t>        2,732.2 </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98.8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1" i="0" u="none" strike="noStrike" dirty="0">
                          <a:solidFill>
                            <a:schemeClr val="bg1"/>
                          </a:solidFill>
                          <a:latin typeface="Book Antiqua" pitchFamily="18" charset="0"/>
                        </a:rPr>
                        <a:t>        2,536.7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81.6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1" i="0" u="none" strike="noStrike" dirty="0">
                          <a:solidFill>
                            <a:schemeClr val="bg1"/>
                          </a:solidFill>
                          <a:latin typeface="Book Antiqua" pitchFamily="18" charset="0"/>
                        </a:rPr>
                        <a:t>        3,233.9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101.0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73039">
                <a:tc>
                  <a:txBody>
                    <a:bodyPr/>
                    <a:lstStyle/>
                    <a:p>
                      <a:pPr marL="0" marR="0" lvl="0" indent="0" algn="just" defTabSz="914400" rtl="0" eaLnBrk="1" fontAlgn="t" latinLnBrk="0" hangingPunct="1">
                        <a:lnSpc>
                          <a:spcPct val="75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Less Provincial Share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600" b="0" i="0" u="none" strike="noStrike" dirty="0">
                          <a:solidFill>
                            <a:schemeClr val="bg1"/>
                          </a:solidFill>
                          <a:latin typeface="Book Antiqua" pitchFamily="18" charset="0"/>
                        </a:rPr>
                        <a:t>        1,203.3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43.5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1,208.6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38.9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1,458.9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10000"/>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45.6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73039">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Book Antiqua" pitchFamily="18" charset="0"/>
                      </a:endParaRPr>
                    </a:p>
                  </a:txBody>
                  <a:tcPr anchor="ctr" horzOverflow="overflow">
                    <a:lnL cap="flat">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ctr" fontAlgn="t"/>
                      <a:r>
                        <a:rPr lang="en-US" sz="1600" b="1" i="0" u="none" strike="noStrike" dirty="0">
                          <a:solidFill>
                            <a:schemeClr val="bg1"/>
                          </a:solidFill>
                          <a:latin typeface="Book Antiqua" pitchFamily="18" charset="0"/>
                        </a:rPr>
                        <a:t>        1,528.9 </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55.3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1" i="0" u="none" strike="noStrike" dirty="0">
                          <a:solidFill>
                            <a:schemeClr val="bg1"/>
                          </a:solidFill>
                          <a:latin typeface="Book Antiqua" pitchFamily="18" charset="0"/>
                        </a:rPr>
                        <a:t>        1,328.1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42.7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1" i="0" u="none" strike="noStrike" dirty="0">
                          <a:solidFill>
                            <a:schemeClr val="bg1"/>
                          </a:solidFill>
                          <a:latin typeface="Book Antiqua" pitchFamily="18" charset="0"/>
                        </a:rPr>
                        <a:t>        1,775.0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1000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55.4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73039">
                <a:tc>
                  <a:txBody>
                    <a:bodyPr/>
                    <a:lstStyle/>
                    <a:p>
                      <a:pPr marL="0" marR="0" lvl="0" indent="0" algn="l" defTabSz="914400" rtl="0" eaLnBrk="1" fontAlgn="t" latinLnBrk="0" hangingPunct="1">
                        <a:lnSpc>
                          <a:spcPct val="75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Net Capital Receipts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600" b="0" i="0" u="none" strike="noStrike" dirty="0">
                          <a:solidFill>
                            <a:schemeClr val="bg1"/>
                          </a:solidFill>
                          <a:latin typeface="Book Antiqua" pitchFamily="18" charset="0"/>
                        </a:rPr>
                        <a:t>            395.7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14.3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525.5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16.9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477.8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14.9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73039">
                <a:tc>
                  <a:txBody>
                    <a:bodyPr/>
                    <a:lstStyle/>
                    <a:p>
                      <a:pPr marL="0" marR="0" lvl="0" indent="0" algn="l" defTabSz="914400" rtl="0" eaLnBrk="1" fontAlgn="t" latinLnBrk="0" hangingPunct="1">
                        <a:lnSpc>
                          <a:spcPct val="75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External Receipts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600" b="0" i="0" u="none" strike="noStrike" dirty="0">
                          <a:solidFill>
                            <a:schemeClr val="bg1"/>
                          </a:solidFill>
                          <a:latin typeface="Book Antiqua" pitchFamily="18" charset="0"/>
                        </a:rPr>
                        <a:t>            413.9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226.2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7.3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386.9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73039">
                <a:tc>
                  <a:txBody>
                    <a:bodyPr/>
                    <a:lstStyle/>
                    <a:p>
                      <a:pPr marL="0" marR="0" lvl="0" indent="0" algn="l" defTabSz="914400" rtl="0" eaLnBrk="1" fontAlgn="t" latinLnBrk="0" hangingPunct="1">
                        <a:lnSpc>
                          <a:spcPct val="75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Change in Provincial cash balance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600" b="0" i="0" u="none" strike="noStrike" dirty="0">
                          <a:solidFill>
                            <a:schemeClr val="bg1"/>
                          </a:solidFill>
                          <a:latin typeface="Book Antiqua" pitchFamily="18" charset="0"/>
                        </a:rPr>
                        <a:t>            124.9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90.7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79.5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73039">
                <a:tc>
                  <a:txBody>
                    <a:bodyPr/>
                    <a:lstStyle/>
                    <a:p>
                      <a:pPr marL="0" marR="0" lvl="0" indent="0" algn="l" defTabSz="914400" rtl="0" eaLnBrk="1" fontAlgn="t" latinLnBrk="0" hangingPunct="1">
                        <a:lnSpc>
                          <a:spcPct val="75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Bank Borrowings</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600" b="0" i="0" u="none" strike="noStrike" dirty="0">
                          <a:solidFill>
                            <a:schemeClr val="bg1"/>
                          </a:solidFill>
                          <a:latin typeface="Book Antiqua" pitchFamily="18" charset="0"/>
                        </a:rPr>
                        <a:t>            303.5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939.2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30.2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0" i="0" u="none" strike="noStrike" dirty="0">
                          <a:solidFill>
                            <a:schemeClr val="bg1"/>
                          </a:solidFill>
                          <a:latin typeface="Book Antiqua" pitchFamily="18" charset="0"/>
                        </a:rPr>
                        <a:t>            483.8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15.1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73039">
                <a:tc>
                  <a:txBody>
                    <a:bodyPr/>
                    <a:lstStyle/>
                    <a:p>
                      <a:pPr marL="0" marR="0" lvl="0" indent="0" algn="r" defTabSz="914400" rtl="0" eaLnBrk="1" fontAlgn="base" latinLnBrk="0" hangingPunct="1">
                        <a:lnSpc>
                          <a:spcPct val="75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Book Antiqua" pitchFamily="18" charset="0"/>
                        </a:rPr>
                        <a:t>TOTAL REVENUE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cap="flat">
                      <a:noFill/>
                    </a:lnB>
                    <a:lnTlToBr>
                      <a:noFill/>
                    </a:lnTlToBr>
                    <a:lnBlToTr>
                      <a:noFill/>
                    </a:lnBlToTr>
                    <a:noFill/>
                  </a:tcPr>
                </a:tc>
                <a:tc>
                  <a:txBody>
                    <a:bodyPr/>
                    <a:lstStyle/>
                    <a:p>
                      <a:pPr algn="ctr" fontAlgn="t"/>
                      <a:r>
                        <a:rPr lang="en-US" sz="1600" b="1" i="0" u="none" strike="noStrike" dirty="0">
                          <a:solidFill>
                            <a:schemeClr val="bg1"/>
                          </a:solidFill>
                          <a:latin typeface="Book Antiqua" pitchFamily="18" charset="0"/>
                        </a:rPr>
                        <a:t>        2,766.9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1" i="0" u="none" strike="noStrike" dirty="0">
                          <a:solidFill>
                            <a:schemeClr val="bg1"/>
                          </a:solidFill>
                          <a:latin typeface="Book Antiqua" pitchFamily="18" charset="0"/>
                        </a:rPr>
                        <a:t>        3,109.7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ctr" fontAlgn="t"/>
                      <a:r>
                        <a:rPr lang="en-US" sz="1600" b="1" i="0" u="none" strike="noStrike" dirty="0">
                          <a:solidFill>
                            <a:schemeClr val="bg1"/>
                          </a:solidFill>
                          <a:latin typeface="Book Antiqua" pitchFamily="18" charset="0"/>
                        </a:rPr>
                        <a:t>        3,203.0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13"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Budget at a glance</a:t>
            </a: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3</a:t>
            </a:r>
            <a:endParaRPr lang="en-GB" dirty="0">
              <a:solidFill>
                <a:schemeClr val="tx1"/>
              </a:solidFill>
            </a:endParaRPr>
          </a:p>
        </p:txBody>
      </p:sp>
      <p:sp>
        <p:nvSpPr>
          <p:cNvPr id="17411"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graphicFrame>
        <p:nvGraphicFramePr>
          <p:cNvPr id="11" name="Group 596"/>
          <p:cNvGraphicFramePr>
            <a:graphicFrameLocks noGrp="1"/>
          </p:cNvGraphicFramePr>
          <p:nvPr/>
        </p:nvGraphicFramePr>
        <p:xfrm>
          <a:off x="323850" y="1271588"/>
          <a:ext cx="8380430" cy="4943626"/>
        </p:xfrm>
        <a:graphic>
          <a:graphicData uri="http://schemas.openxmlformats.org/drawingml/2006/table">
            <a:tbl>
              <a:tblPr/>
              <a:tblGrid>
                <a:gridCol w="3168350"/>
                <a:gridCol w="1097280"/>
                <a:gridCol w="640080"/>
                <a:gridCol w="1097280"/>
                <a:gridCol w="640080"/>
                <a:gridCol w="1097280"/>
                <a:gridCol w="640080"/>
              </a:tblGrid>
              <a:tr h="324588">
                <a:tc>
                  <a:txBody>
                    <a:bodyPr/>
                    <a:lstStyle/>
                    <a:p>
                      <a:pPr marL="0" marR="0" lvl="0" indent="0" algn="l" defTabSz="914400" rtl="0" eaLnBrk="1" fontAlgn="base" latinLnBrk="0" hangingPunct="1">
                        <a:lnSpc>
                          <a:spcPct val="70000"/>
                        </a:lnSpc>
                        <a:spcBef>
                          <a:spcPct val="0"/>
                        </a:spcBef>
                        <a:spcAft>
                          <a:spcPct val="0"/>
                        </a:spcAft>
                        <a:buClrTx/>
                        <a:buSzTx/>
                        <a:buFontTx/>
                        <a:buNone/>
                        <a:tabLst/>
                      </a:pPr>
                      <a:endParaRPr kumimoji="0" lang="en-US" sz="2000" b="0" i="0" u="none" strike="noStrike" cap="none" normalizeH="0" baseline="0" dirty="0" smtClean="0">
                        <a:ln>
                          <a:noFill/>
                        </a:ln>
                        <a:solidFill>
                          <a:srgbClr val="FFFF00"/>
                        </a:solidFill>
                        <a:effectLst/>
                        <a:latin typeface="Arial" charset="0"/>
                      </a:endParaRPr>
                    </a:p>
                  </a:txBody>
                  <a:tcPr horzOverflow="overflow">
                    <a:lnL cap="flat">
                      <a:noFill/>
                    </a:lnL>
                    <a:lnR>
                      <a:noFill/>
                    </a:lnR>
                    <a:lnT cap="flat">
                      <a:noFill/>
                    </a:lnT>
                    <a:lnB>
                      <a:noFill/>
                    </a:lnB>
                    <a:lnTlToBr>
                      <a:noFill/>
                    </a:lnTlToBr>
                    <a:lnBlToTr>
                      <a:noFill/>
                    </a:lnBlToTr>
                    <a:noFill/>
                  </a:tcPr>
                </a:tc>
                <a:tc gridSpan="5">
                  <a:txBody>
                    <a:bodyPr/>
                    <a:lstStyle/>
                    <a:p>
                      <a:pPr marL="0" marR="0" lvl="0" indent="0" algn="ctr" defTabSz="914400" rtl="0" eaLnBrk="1" fontAlgn="t" latinLnBrk="0" hangingPunct="1">
                        <a:lnSpc>
                          <a:spcPct val="80000"/>
                        </a:lnSpc>
                        <a:spcBef>
                          <a:spcPct val="0"/>
                        </a:spcBef>
                        <a:spcAft>
                          <a:spcPct val="0"/>
                        </a:spcAft>
                        <a:buClrTx/>
                        <a:buSzTx/>
                        <a:buFontTx/>
                        <a:buNone/>
                        <a:tabLst/>
                      </a:pPr>
                      <a:r>
                        <a:rPr kumimoji="0" lang="en-GB" sz="1800" b="1" i="0" u="none" strike="noStrike" kern="1200" cap="none" normalizeH="0" baseline="0" dirty="0" smtClean="0">
                          <a:ln>
                            <a:noFill/>
                          </a:ln>
                          <a:solidFill>
                            <a:srgbClr val="000099"/>
                          </a:solidFill>
                          <a:effectLst/>
                          <a:latin typeface="Book Antiqua" pitchFamily="18" charset="0"/>
                          <a:ea typeface="+mn-ea"/>
                          <a:cs typeface="+mn-cs"/>
                        </a:rPr>
                        <a:t>(Rupees in Billions)</a:t>
                      </a: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t" latinLnBrk="0" hangingPunct="1">
                        <a:lnSpc>
                          <a:spcPct val="80000"/>
                        </a:lnSpc>
                        <a:spcBef>
                          <a:spcPct val="0"/>
                        </a:spcBef>
                        <a:spcAft>
                          <a:spcPct val="0"/>
                        </a:spcAft>
                        <a:buClrTx/>
                        <a:buSzTx/>
                        <a:buFontTx/>
                        <a:buNone/>
                        <a:tabLst/>
                      </a:pPr>
                      <a:endParaRPr kumimoji="0" lang="en-GB" sz="1800" b="1" i="0" u="none" strike="noStrike" kern="1200" cap="none" normalizeH="0" baseline="0" dirty="0" smtClean="0">
                        <a:ln>
                          <a:noFill/>
                        </a:ln>
                        <a:solidFill>
                          <a:srgbClr val="000099"/>
                        </a:solidFill>
                        <a:effectLst/>
                        <a:latin typeface="Book Antiqua" pitchFamily="18" charset="0"/>
                        <a:ea typeface="+mn-ea"/>
                        <a:cs typeface="+mn-cs"/>
                      </a:endParaRPr>
                    </a:p>
                  </a:txBody>
                  <a:tcPr horzOverflow="overflow">
                    <a:lnL>
                      <a:noFill/>
                    </a:lnL>
                    <a:lnR cap="flat">
                      <a:noFill/>
                    </a:lnR>
                    <a:lnT cap="flat">
                      <a:noFill/>
                    </a:lnT>
                    <a:lnB>
                      <a:noFill/>
                    </a:lnB>
                    <a:lnTlToBr>
                      <a:noFill/>
                    </a:lnTlToBr>
                    <a:lnBlToTr>
                      <a:noFill/>
                    </a:lnBlToTr>
                    <a:noFill/>
                  </a:tcPr>
                </a:tc>
              </a:tr>
              <a:tr h="611492">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0" lang="en-GB" sz="1800" b="1" i="0" u="none" strike="noStrike" kern="1200" cap="none" normalizeH="0" baseline="0" dirty="0" smtClean="0">
                          <a:ln>
                            <a:noFill/>
                          </a:ln>
                          <a:solidFill>
                            <a:srgbClr val="000099"/>
                          </a:solidFill>
                          <a:effectLst/>
                          <a:latin typeface="Book Antiqua" pitchFamily="18" charset="0"/>
                          <a:ea typeface="+mn-ea"/>
                          <a:cs typeface="+mn-cs"/>
                        </a:rPr>
                        <a:t>EXPENDITURE</a:t>
                      </a:r>
                      <a:endParaRPr kumimoji="0" lang="en-US" sz="1800" b="1" i="0" u="none" strike="noStrike" kern="1200" cap="none" normalizeH="0" baseline="0" dirty="0" smtClean="0">
                        <a:ln>
                          <a:noFill/>
                        </a:ln>
                        <a:solidFill>
                          <a:srgbClr val="000099"/>
                        </a:solidFill>
                        <a:effectLst/>
                        <a:latin typeface="Book Antiqua" pitchFamily="18" charset="0"/>
                        <a:ea typeface="+mn-ea"/>
                        <a:cs typeface="+mn-cs"/>
                      </a:endParaRPr>
                    </a:p>
                  </a:txBody>
                  <a:tcPr marB="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kern="1200" cap="none" normalizeH="0" baseline="0" dirty="0" smtClean="0">
                          <a:ln>
                            <a:noFill/>
                          </a:ln>
                          <a:solidFill>
                            <a:srgbClr val="000099"/>
                          </a:solidFill>
                          <a:effectLst/>
                          <a:latin typeface="Book Antiqua" pitchFamily="18" charset="0"/>
                          <a:ea typeface="+mn-ea"/>
                          <a:cs typeface="+mn-cs"/>
                        </a:rPr>
                        <a:t>Budget Estimate  2011-12</a:t>
                      </a:r>
                    </a:p>
                  </a:txBody>
                  <a:tcPr marB="0" anchor="ctr" horzOverflow="overflow">
                    <a:lnL>
                      <a:noFill/>
                    </a:lnL>
                    <a:lnR>
                      <a:noFill/>
                    </a:lnR>
                    <a:lnT>
                      <a:noFill/>
                    </a:lnT>
                    <a:lnB>
                      <a:noFill/>
                    </a:lnB>
                    <a:lnTlToBr>
                      <a:noFill/>
                    </a:lnTlToBr>
                    <a:lnBlToTr>
                      <a:noFill/>
                    </a:lnBlToTr>
                    <a:solidFill>
                      <a:srgbClr val="808080"/>
                    </a:solid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800" b="0" i="1" u="none" strike="noStrike" cap="none" normalizeH="0" baseline="0" dirty="0" smtClean="0">
                          <a:ln>
                            <a:noFill/>
                          </a:ln>
                          <a:solidFill>
                            <a:srgbClr val="FFFF00"/>
                          </a:solidFill>
                          <a:effectLst/>
                          <a:latin typeface="Book Antiqua" pitchFamily="18" charset="0"/>
                        </a:rPr>
                        <a:t>%</a:t>
                      </a:r>
                    </a:p>
                  </a:txBody>
                  <a:tcPr marB="0"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kern="1200" cap="none" normalizeH="0" baseline="0" dirty="0" smtClean="0">
                          <a:ln>
                            <a:noFill/>
                          </a:ln>
                          <a:solidFill>
                            <a:srgbClr val="000099"/>
                          </a:solidFill>
                          <a:effectLst/>
                          <a:latin typeface="Book Antiqua" pitchFamily="18" charset="0"/>
                          <a:ea typeface="+mn-ea"/>
                          <a:cs typeface="+mn-cs"/>
                        </a:rPr>
                        <a:t>Revised Estimate 2011-12</a:t>
                      </a:r>
                    </a:p>
                  </a:txBody>
                  <a:tcPr marB="0" anchor="ctr" horzOverflow="overflow">
                    <a:lnL>
                      <a:noFill/>
                    </a:lnL>
                    <a:lnR>
                      <a:noFill/>
                    </a:lnR>
                    <a:lnT>
                      <a:noFill/>
                    </a:lnT>
                    <a:lnB>
                      <a:noFill/>
                    </a:lnB>
                    <a:lnTlToBr>
                      <a:noFill/>
                    </a:lnTlToBr>
                    <a:lnBlToTr>
                      <a:noFill/>
                    </a:lnBlToTr>
                    <a:solidFill>
                      <a:srgbClr val="808080"/>
                    </a:solid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r>
                        <a:rPr kumimoji="0" lang="en-US" sz="1800" b="0" i="1" u="none" strike="noStrike" cap="none" normalizeH="0" baseline="0" dirty="0" smtClean="0">
                          <a:ln>
                            <a:noFill/>
                          </a:ln>
                          <a:solidFill>
                            <a:srgbClr val="FFFF00"/>
                          </a:solidFill>
                          <a:effectLst/>
                          <a:latin typeface="Book Antiqua" pitchFamily="18" charset="0"/>
                        </a:rPr>
                        <a:t>%</a:t>
                      </a:r>
                    </a:p>
                  </a:txBody>
                  <a:tcPr marB="0"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kern="1200" cap="none" normalizeH="0" baseline="0" dirty="0" smtClean="0">
                          <a:ln>
                            <a:noFill/>
                          </a:ln>
                          <a:solidFill>
                            <a:srgbClr val="000099"/>
                          </a:solidFill>
                          <a:effectLst/>
                          <a:latin typeface="Book Antiqua" pitchFamily="18" charset="0"/>
                          <a:ea typeface="+mn-ea"/>
                          <a:cs typeface="+mn-cs"/>
                        </a:rPr>
                        <a:t>Budget Estimate </a:t>
                      </a:r>
                      <a:r>
                        <a:rPr kumimoji="0" lang="en-GB" sz="1800" b="1" i="0" u="none" strike="noStrike" cap="none" normalizeH="0" baseline="0" dirty="0" smtClean="0">
                          <a:ln>
                            <a:noFill/>
                          </a:ln>
                          <a:solidFill>
                            <a:srgbClr val="000099"/>
                          </a:solidFill>
                          <a:effectLst/>
                          <a:latin typeface="Book Antiqua" pitchFamily="18" charset="0"/>
                        </a:rPr>
                        <a:t>2012-13</a:t>
                      </a:r>
                      <a:endParaRPr kumimoji="0" lang="en-GB" sz="1800" b="1" i="0" u="none" strike="noStrike" kern="1200" cap="none" normalizeH="0" baseline="0" dirty="0" smtClean="0">
                        <a:ln>
                          <a:noFill/>
                        </a:ln>
                        <a:solidFill>
                          <a:srgbClr val="000099"/>
                        </a:solidFill>
                        <a:effectLst/>
                        <a:latin typeface="Book Antiqua" pitchFamily="18" charset="0"/>
                        <a:ea typeface="+mn-ea"/>
                        <a:cs typeface="+mn-cs"/>
                      </a:endParaRPr>
                    </a:p>
                  </a:txBody>
                  <a:tcPr marB="0" anchor="ctr" horzOverflow="overflow">
                    <a:lnL>
                      <a:noFill/>
                    </a:lnL>
                    <a:lnR cap="flat">
                      <a:noFill/>
                    </a:lnR>
                    <a:lnT>
                      <a:noFill/>
                    </a:lnT>
                    <a:lnB>
                      <a:noFill/>
                    </a:lnB>
                    <a:lnTlToBr>
                      <a:noFill/>
                    </a:lnTlToBr>
                    <a:lnBlToTr>
                      <a:noFill/>
                    </a:lnBlToTr>
                    <a:solidFill>
                      <a:srgbClr val="808080"/>
                    </a:solid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0" i="1" u="none" strike="noStrike" kern="1200" cap="none" normalizeH="0" baseline="0" dirty="0" smtClean="0">
                          <a:ln>
                            <a:noFill/>
                          </a:ln>
                          <a:solidFill>
                            <a:srgbClr val="FFFF00"/>
                          </a:solidFill>
                          <a:effectLst/>
                          <a:latin typeface="Book Antiqua" pitchFamily="18" charset="0"/>
                          <a:ea typeface="+mn-ea"/>
                          <a:cs typeface="+mn-cs"/>
                        </a:rPr>
                        <a:t>%</a:t>
                      </a:r>
                    </a:p>
                  </a:txBody>
                  <a:tcPr marB="0" anchor="ctr" horzOverflow="overflow">
                    <a:lnL>
                      <a:noFill/>
                    </a:lnL>
                    <a:lnR cap="flat">
                      <a:noFill/>
                    </a:lnR>
                    <a:lnT>
                      <a:noFill/>
                    </a:lnT>
                    <a:lnB>
                      <a:noFill/>
                    </a:lnB>
                    <a:lnTlToBr>
                      <a:noFill/>
                    </a:lnTlToBr>
                    <a:lnBlToTr>
                      <a:noFill/>
                    </a:lnBlToTr>
                    <a:solidFill>
                      <a:schemeClr val="bg2">
                        <a:lumMod val="75000"/>
                      </a:schemeClr>
                    </a:solidFill>
                  </a:tcPr>
                </a:tc>
              </a:tr>
              <a:tr h="101711">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kern="1200" cap="none" normalizeH="0" baseline="0" dirty="0" smtClean="0">
                          <a:ln>
                            <a:noFill/>
                          </a:ln>
                          <a:solidFill>
                            <a:srgbClr val="000099"/>
                          </a:solidFill>
                          <a:effectLst/>
                          <a:latin typeface="Book Antiqua" pitchFamily="18" charset="0"/>
                          <a:ea typeface="+mn-ea"/>
                          <a:cs typeface="+mn-cs"/>
                        </a:rPr>
                        <a:t>Current Expenditure</a:t>
                      </a:r>
                    </a:p>
                  </a:txBody>
                  <a:tcPr marB="0"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0000"/>
                        </a:lnSpc>
                        <a:spcBef>
                          <a:spcPct val="0"/>
                        </a:spcBef>
                        <a:spcAft>
                          <a:spcPct val="0"/>
                        </a:spcAft>
                        <a:buClrTx/>
                        <a:buSzTx/>
                        <a:buFontTx/>
                        <a:buNone/>
                        <a:tabLst/>
                      </a:pPr>
                      <a:endParaRPr kumimoji="0" lang="en-US" sz="2000" b="0" i="0" u="none" strike="noStrike" cap="none" normalizeH="0" baseline="0" dirty="0" smtClean="0">
                        <a:ln>
                          <a:noFill/>
                        </a:ln>
                        <a:solidFill>
                          <a:srgbClr val="FFFF00"/>
                        </a:solidFill>
                        <a:effectLst/>
                        <a:latin typeface="Arial" charset="0"/>
                      </a:endParaRPr>
                    </a:p>
                  </a:txBody>
                  <a:tcPr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US" sz="1800" b="0" i="1" u="none" strike="noStrike" cap="none" normalizeH="0" baseline="0" dirty="0" smtClean="0">
                        <a:ln>
                          <a:noFill/>
                        </a:ln>
                        <a:solidFill>
                          <a:schemeClr val="bg1"/>
                        </a:solidFill>
                        <a:effectLst/>
                        <a:latin typeface="Book Antiqua" pitchFamily="18" charset="0"/>
                      </a:endParaRPr>
                    </a:p>
                  </a:txBody>
                  <a:tcPr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70000"/>
                        </a:lnSpc>
                        <a:spcBef>
                          <a:spcPct val="0"/>
                        </a:spcBef>
                        <a:spcAft>
                          <a:spcPct val="0"/>
                        </a:spcAft>
                        <a:buClrTx/>
                        <a:buSzTx/>
                        <a:buFontTx/>
                        <a:buNone/>
                        <a:tabLst/>
                      </a:pPr>
                      <a:endParaRPr kumimoji="0" lang="en-US" sz="2000" b="0" i="0" u="none" strike="noStrike" cap="none" normalizeH="0" baseline="0" dirty="0" smtClean="0">
                        <a:ln>
                          <a:noFill/>
                        </a:ln>
                        <a:solidFill>
                          <a:srgbClr val="FFFF00"/>
                        </a:solidFill>
                        <a:effectLst/>
                        <a:latin typeface="Arial" charset="0"/>
                      </a:endParaRPr>
                    </a:p>
                  </a:txBody>
                  <a:tcPr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US" sz="1800" b="0" i="1" u="none" strike="noStrike" cap="none" normalizeH="0" baseline="0" dirty="0" smtClean="0">
                        <a:ln>
                          <a:noFill/>
                        </a:ln>
                        <a:solidFill>
                          <a:schemeClr val="bg1"/>
                        </a:solidFill>
                        <a:effectLst/>
                        <a:latin typeface="Book Antiqua" pitchFamily="18" charset="0"/>
                      </a:endParaRPr>
                    </a:p>
                  </a:txBody>
                  <a:tcPr marB="0" anchor="ctr" horzOverflow="overflow">
                    <a:lnL>
                      <a:noFill/>
                    </a:lnL>
                    <a:lnR>
                      <a:noFill/>
                    </a:lnR>
                    <a:lnT>
                      <a:noFill/>
                    </a:lnT>
                    <a:lnB>
                      <a:noFill/>
                    </a:lnB>
                    <a:lnTlToBr>
                      <a:noFill/>
                    </a:lnTlToBr>
                    <a:lnBlToTr>
                      <a:noFill/>
                    </a:lnBlToTr>
                    <a:noFill/>
                  </a:tcPr>
                </a:tc>
                <a:tc>
                  <a:txBody>
                    <a:bodyPr/>
                    <a:lstStyle/>
                    <a:p>
                      <a:endParaRPr lang="en-US" dirty="0"/>
                    </a:p>
                  </a:txBody>
                  <a:tcPr marB="0" anchor="ctr" horzOverflow="overflow">
                    <a:lnL>
                      <a:noFill/>
                    </a:lnL>
                    <a:lnR cap="flat">
                      <a:noFill/>
                    </a:lnR>
                    <a:lnT>
                      <a:noFill/>
                    </a:lnT>
                    <a:lnB>
                      <a:noFill/>
                    </a:lnB>
                    <a:lnTlToBr>
                      <a:noFill/>
                    </a:lnTlToBr>
                    <a:lnBlToTr>
                      <a:noFill/>
                    </a:lnBlToTr>
                    <a:noFill/>
                  </a:tcPr>
                </a:tc>
                <a:tc>
                  <a:txBody>
                    <a:bodyPr/>
                    <a:lstStyle/>
                    <a:p>
                      <a:pPr algn="ctr"/>
                      <a:endParaRPr lang="en-US" sz="1800" i="1" dirty="0">
                        <a:solidFill>
                          <a:schemeClr val="bg1"/>
                        </a:solidFill>
                        <a:latin typeface="Book Antiqua" pitchFamily="18" charset="0"/>
                      </a:endParaRPr>
                    </a:p>
                  </a:txBody>
                  <a:tcPr marB="0" anchor="ctr" horzOverflow="overflow">
                    <a:lnL>
                      <a:noFill/>
                    </a:lnL>
                    <a:lnR cap="flat">
                      <a:noFill/>
                    </a:lnR>
                    <a:lnT>
                      <a:noFill/>
                    </a:lnT>
                    <a:lnB>
                      <a:noFill/>
                    </a:lnB>
                    <a:lnTlToBr>
                      <a:noFill/>
                    </a:lnTlToBr>
                    <a:lnBlToTr>
                      <a:noFill/>
                    </a:lnBlToTr>
                    <a:noFill/>
                  </a:tcPr>
                </a:tc>
              </a:tr>
              <a:tr h="0">
                <a:tc>
                  <a:txBody>
                    <a:bodyPr/>
                    <a:lstStyle/>
                    <a:p>
                      <a:pPr marL="0" marR="0" lvl="0" indent="0" algn="just" defTabSz="914400" rtl="0" eaLnBrk="1" fontAlgn="t" latinLnBrk="0" hangingPunct="1">
                        <a:lnSpc>
                          <a:spcPct val="80000"/>
                        </a:lnSpc>
                        <a:spcBef>
                          <a:spcPct val="0"/>
                        </a:spcBef>
                        <a:spcAft>
                          <a:spcPct val="0"/>
                        </a:spcAft>
                        <a:buClrTx/>
                        <a:buSzTx/>
                        <a:buFontTx/>
                        <a:buNone/>
                        <a:tabLst/>
                      </a:pPr>
                      <a:r>
                        <a:rPr kumimoji="0" lang="en-GB" sz="1600" b="1" i="0" u="none" strike="noStrike" kern="1200" cap="none" normalizeH="0" baseline="0" dirty="0" smtClean="0">
                          <a:ln>
                            <a:noFill/>
                          </a:ln>
                          <a:solidFill>
                            <a:srgbClr val="000099"/>
                          </a:solidFill>
                          <a:effectLst/>
                          <a:latin typeface="Book Antiqua" pitchFamily="18" charset="0"/>
                          <a:ea typeface="+mn-ea"/>
                          <a:cs typeface="+mn-cs"/>
                        </a:rPr>
                        <a:t>General Public Services</a:t>
                      </a:r>
                    </a:p>
                  </a:txBody>
                  <a:tcPr marB="0" anchor="ctr" horzOverflow="overflow">
                    <a:lnL cap="flat">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0"/>
                        </a:spcBef>
                        <a:spcAft>
                          <a:spcPct val="0"/>
                        </a:spcAft>
                        <a:buClrTx/>
                        <a:buSzTx/>
                        <a:buFontTx/>
                        <a:buNone/>
                        <a:tabLst/>
                      </a:pPr>
                      <a:endParaRPr kumimoji="0" lang="en-US" sz="2000" b="0" i="0" u="none" strike="noStrike" cap="none" normalizeH="0" baseline="0" dirty="0" smtClean="0">
                        <a:ln>
                          <a:noFill/>
                        </a:ln>
                        <a:solidFill>
                          <a:srgbClr val="FFFF00"/>
                        </a:solidFill>
                        <a:effectLst/>
                        <a:latin typeface="Arial" charset="0"/>
                      </a:endParaRPr>
                    </a:p>
                  </a:txBody>
                  <a:tcPr marB="0" anchor="ctr"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US" sz="1800" b="0" i="1" u="none" strike="noStrike" cap="none" normalizeH="0" baseline="0" dirty="0" smtClean="0">
                        <a:ln>
                          <a:noFill/>
                        </a:ln>
                        <a:solidFill>
                          <a:schemeClr val="bg1"/>
                        </a:solidFill>
                        <a:effectLst/>
                        <a:latin typeface="Book Antiqua" pitchFamily="18" charset="0"/>
                      </a:endParaRPr>
                    </a:p>
                  </a:txBody>
                  <a:tcPr marB="0"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0"/>
                        </a:spcBef>
                        <a:spcAft>
                          <a:spcPct val="0"/>
                        </a:spcAft>
                        <a:buClrTx/>
                        <a:buSzTx/>
                        <a:buFontTx/>
                        <a:buNone/>
                        <a:tabLst/>
                      </a:pPr>
                      <a:endParaRPr kumimoji="0" lang="en-US" sz="2000" b="0" i="0" u="none" strike="noStrike" cap="none" normalizeH="0" baseline="0" dirty="0" smtClean="0">
                        <a:ln>
                          <a:noFill/>
                        </a:ln>
                        <a:solidFill>
                          <a:srgbClr val="FFFF00"/>
                        </a:solidFill>
                        <a:effectLst/>
                        <a:latin typeface="Arial" charset="0"/>
                      </a:endParaRPr>
                    </a:p>
                  </a:txBody>
                  <a:tcPr marB="0"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70000"/>
                        </a:lnSpc>
                        <a:spcBef>
                          <a:spcPct val="0"/>
                        </a:spcBef>
                        <a:spcAft>
                          <a:spcPct val="0"/>
                        </a:spcAft>
                        <a:buClrTx/>
                        <a:buSzTx/>
                        <a:buFontTx/>
                        <a:buNone/>
                        <a:tabLst/>
                      </a:pPr>
                      <a:endParaRPr kumimoji="0" lang="en-US" sz="1800" b="0" i="1" u="none" strike="noStrike" cap="none" normalizeH="0" baseline="0" dirty="0" smtClean="0">
                        <a:ln>
                          <a:noFill/>
                        </a:ln>
                        <a:solidFill>
                          <a:schemeClr val="bg1"/>
                        </a:solidFill>
                        <a:effectLst/>
                        <a:latin typeface="Book Antiqua" pitchFamily="18" charset="0"/>
                      </a:endParaRPr>
                    </a:p>
                  </a:txBody>
                  <a:tcPr marB="0" anchor="ctr"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t" latinLnBrk="0" hangingPunct="1">
                        <a:lnSpc>
                          <a:spcPct val="70000"/>
                        </a:lnSpc>
                        <a:spcBef>
                          <a:spcPct val="0"/>
                        </a:spcBef>
                        <a:spcAft>
                          <a:spcPct val="0"/>
                        </a:spcAft>
                        <a:buClrTx/>
                        <a:buSzTx/>
                        <a:buFontTx/>
                        <a:buNone/>
                        <a:tabLst/>
                      </a:pPr>
                      <a:r>
                        <a:rPr kumimoji="0" lang="en-GB" sz="2000" b="1" i="0" u="none" strike="noStrike" cap="none" normalizeH="0" baseline="0" dirty="0" smtClean="0">
                          <a:ln>
                            <a:noFill/>
                          </a:ln>
                          <a:solidFill>
                            <a:srgbClr val="FFFF00"/>
                          </a:solidFill>
                          <a:effectLst/>
                          <a:latin typeface="Book Antiqua" pitchFamily="18" charset="0"/>
                        </a:rPr>
                        <a:t> </a:t>
                      </a:r>
                      <a:endParaRPr kumimoji="0" lang="en-GB" sz="2000" b="1" i="0" u="none" strike="noStrike" cap="none" normalizeH="0" baseline="0" dirty="0" smtClean="0">
                        <a:ln>
                          <a:noFill/>
                        </a:ln>
                        <a:solidFill>
                          <a:srgbClr val="FFFF00"/>
                        </a:solidFill>
                        <a:effectLst/>
                        <a:latin typeface="Arial" charset="0"/>
                      </a:endParaRPr>
                    </a:p>
                  </a:txBody>
                  <a:tcPr marB="0" anchor="ctr" horzOverflow="overflow">
                    <a:lnL>
                      <a:noFill/>
                    </a:lnL>
                    <a:lnR cap="flat">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70000"/>
                        </a:lnSpc>
                        <a:spcBef>
                          <a:spcPct val="0"/>
                        </a:spcBef>
                        <a:spcAft>
                          <a:spcPct val="0"/>
                        </a:spcAft>
                        <a:buClrTx/>
                        <a:buSzTx/>
                        <a:buFontTx/>
                        <a:buNone/>
                        <a:tabLst/>
                      </a:pPr>
                      <a:endParaRPr kumimoji="0" lang="en-GB" sz="1800" b="1" i="1" u="none" strike="noStrike" cap="none" normalizeH="0" baseline="0" dirty="0" smtClean="0">
                        <a:ln>
                          <a:noFill/>
                        </a:ln>
                        <a:solidFill>
                          <a:schemeClr val="bg1"/>
                        </a:solidFill>
                        <a:effectLst/>
                        <a:latin typeface="Book Antiqua" pitchFamily="18" charset="0"/>
                      </a:endParaRPr>
                    </a:p>
                  </a:txBody>
                  <a:tcPr marB="0" anchor="ctr" horzOverflow="overflow">
                    <a:lnL>
                      <a:noFill/>
                    </a:lnL>
                    <a:lnR cap="flat">
                      <a:noFill/>
                    </a:lnR>
                    <a:lnT>
                      <a:noFill/>
                    </a:lnT>
                    <a:lnB w="12700" cap="flat" cmpd="sng" algn="ctr">
                      <a:solidFill>
                        <a:schemeClr val="bg1"/>
                      </a:solidFill>
                      <a:prstDash val="solid"/>
                      <a:round/>
                      <a:headEnd type="none" w="med" len="med"/>
                      <a:tailEnd type="none" w="med" len="med"/>
                    </a:lnB>
                    <a:lnTlToBr>
                      <a:noFill/>
                    </a:lnTlToBr>
                    <a:lnBlToTr>
                      <a:noFill/>
                    </a:lnBlToTr>
                    <a:noFill/>
                  </a:tcPr>
                </a:tc>
              </a:tr>
              <a:tr h="289539">
                <a:tc>
                  <a:txBody>
                    <a:bodyPr/>
                    <a:lstStyle/>
                    <a:p>
                      <a:pPr marL="0" marR="0" lvl="0" indent="0" algn="l" defTabSz="914400" rtl="0" eaLnBrk="1" fontAlgn="t" latinLnBrk="0" hangingPunct="1">
                        <a:lnSpc>
                          <a:spcPct val="75000"/>
                        </a:lnSpc>
                        <a:spcBef>
                          <a:spcPct val="0"/>
                        </a:spcBef>
                        <a:spcAft>
                          <a:spcPct val="0"/>
                        </a:spcAft>
                        <a:buClrTx/>
                        <a:buSzTx/>
                        <a:buFontTx/>
                        <a:buNone/>
                        <a:tabLst/>
                      </a:pPr>
                      <a:r>
                        <a:rPr kumimoji="0" lang="en-GB" sz="1600" b="1" i="0" u="none" strike="noStrike" kern="1200" cap="none" normalizeH="0" baseline="0" dirty="0" smtClean="0">
                          <a:ln>
                            <a:noFill/>
                          </a:ln>
                          <a:solidFill>
                            <a:schemeClr val="bg1"/>
                          </a:solidFill>
                          <a:effectLst/>
                          <a:latin typeface="Book Antiqua" pitchFamily="18" charset="0"/>
                          <a:ea typeface="+mn-ea"/>
                          <a:cs typeface="+mn-cs"/>
                        </a:rPr>
                        <a:t>Debt Servicing</a:t>
                      </a: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dirty="0">
                          <a:solidFill>
                            <a:schemeClr val="bg1"/>
                          </a:solidFill>
                          <a:latin typeface="Book Antiqua" pitchFamily="18" charset="0"/>
                        </a:rPr>
                        <a:t>        1,034.2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37.4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chemeClr val="bg1"/>
                          </a:solidFill>
                          <a:latin typeface="Book Antiqua" pitchFamily="18" charset="0"/>
                        </a:rPr>
                        <a:t>            980.7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1,141.7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35.6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89539">
                <a:tc>
                  <a:txBody>
                    <a:bodyPr/>
                    <a:lstStyle/>
                    <a:p>
                      <a:pPr marL="0" marR="0" lvl="0" indent="0" algn="l" defTabSz="914400" rtl="0" eaLnBrk="1" fontAlgn="t" latinLnBrk="0" hangingPunct="1">
                        <a:lnSpc>
                          <a:spcPct val="75000"/>
                        </a:lnSpc>
                        <a:spcBef>
                          <a:spcPct val="0"/>
                        </a:spcBef>
                        <a:spcAft>
                          <a:spcPct val="0"/>
                        </a:spcAft>
                        <a:buClrTx/>
                        <a:buSzTx/>
                        <a:buFontTx/>
                        <a:buNone/>
                        <a:tabLst/>
                      </a:pPr>
                      <a:r>
                        <a:rPr kumimoji="0" lang="en-GB" sz="1600" b="1" i="0" u="none" strike="noStrike" kern="1200" cap="none" normalizeH="0" baseline="0" dirty="0" smtClean="0">
                          <a:ln>
                            <a:noFill/>
                          </a:ln>
                          <a:solidFill>
                            <a:schemeClr val="bg1"/>
                          </a:solidFill>
                          <a:effectLst/>
                          <a:latin typeface="Book Antiqua" pitchFamily="18" charset="0"/>
                          <a:ea typeface="+mn-ea"/>
                          <a:cs typeface="+mn-cs"/>
                        </a:rPr>
                        <a:t>Grants &amp; transfers</a:t>
                      </a: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295.0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10.7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chemeClr val="bg1"/>
                          </a:solidFill>
                          <a:latin typeface="Book Antiqua" pitchFamily="18" charset="0"/>
                        </a:rPr>
                        <a:t>            251.4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8.1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312.3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9.8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89539">
                <a:tc>
                  <a:txBody>
                    <a:bodyPr/>
                    <a:lstStyle/>
                    <a:p>
                      <a:pPr marL="0" marR="0" lvl="0" indent="0" algn="l" defTabSz="914400" rtl="0" eaLnBrk="1" fontAlgn="t" latinLnBrk="0" hangingPunct="1">
                        <a:lnSpc>
                          <a:spcPct val="75000"/>
                        </a:lnSpc>
                        <a:spcBef>
                          <a:spcPct val="0"/>
                        </a:spcBef>
                        <a:spcAft>
                          <a:spcPct val="0"/>
                        </a:spcAft>
                        <a:buClrTx/>
                        <a:buSzTx/>
                        <a:buFontTx/>
                        <a:buNone/>
                        <a:tabLst/>
                      </a:pPr>
                      <a:r>
                        <a:rPr kumimoji="0" lang="en-GB" sz="1600" b="1" i="0" u="none" strike="noStrike" kern="1200" cap="none" normalizeH="0" baseline="0" dirty="0" smtClean="0">
                          <a:ln>
                            <a:noFill/>
                          </a:ln>
                          <a:solidFill>
                            <a:schemeClr val="bg1"/>
                          </a:solidFill>
                          <a:effectLst/>
                          <a:latin typeface="Book Antiqua" pitchFamily="18" charset="0"/>
                          <a:ea typeface="+mn-ea"/>
                          <a:cs typeface="+mn-cs"/>
                        </a:rPr>
                        <a:t>Superannuation and pensions</a:t>
                      </a: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96.1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chemeClr val="bg1"/>
                          </a:solidFill>
                          <a:latin typeface="Book Antiqua" pitchFamily="18" charset="0"/>
                        </a:rPr>
                        <a:t>            135.4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4.4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129.1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4.0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89539">
                <a:tc>
                  <a:txBody>
                    <a:bodyPr/>
                    <a:lstStyle/>
                    <a:p>
                      <a:pPr marL="0" marR="0" lvl="0" indent="0" algn="l" defTabSz="914400" rtl="0" eaLnBrk="1" fontAlgn="t" latinLnBrk="0" hangingPunct="1">
                        <a:lnSpc>
                          <a:spcPct val="75000"/>
                        </a:lnSpc>
                        <a:spcBef>
                          <a:spcPct val="0"/>
                        </a:spcBef>
                        <a:spcAft>
                          <a:spcPct val="0"/>
                        </a:spcAft>
                        <a:buClrTx/>
                        <a:buSzTx/>
                        <a:buFontTx/>
                        <a:buNone/>
                        <a:tabLst/>
                      </a:pPr>
                      <a:r>
                        <a:rPr kumimoji="0" lang="en-GB" sz="1600" b="1" i="0" u="none" strike="noStrike" kern="1200" cap="none" normalizeH="0" baseline="0" dirty="0" smtClean="0">
                          <a:ln>
                            <a:noFill/>
                          </a:ln>
                          <a:solidFill>
                            <a:schemeClr val="bg1"/>
                          </a:solidFill>
                          <a:effectLst/>
                          <a:latin typeface="Book Antiqua" pitchFamily="18" charset="0"/>
                          <a:ea typeface="+mn-ea"/>
                          <a:cs typeface="+mn-cs"/>
                        </a:rPr>
                        <a:t>Subsidies</a:t>
                      </a: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166.4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6.0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512.3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16.5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209.0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6.6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89539">
                <a:tc>
                  <a:txBody>
                    <a:bodyPr/>
                    <a:lstStyle/>
                    <a:p>
                      <a:pPr marL="0" marR="0" lvl="0" indent="0" algn="l" defTabSz="914400" rtl="0" eaLnBrk="1" fontAlgn="t" latinLnBrk="0" hangingPunct="1">
                        <a:lnSpc>
                          <a:spcPct val="75000"/>
                        </a:lnSpc>
                        <a:spcBef>
                          <a:spcPct val="0"/>
                        </a:spcBef>
                        <a:spcAft>
                          <a:spcPct val="0"/>
                        </a:spcAft>
                        <a:buClrTx/>
                        <a:buSzTx/>
                        <a:buFontTx/>
                        <a:buNone/>
                        <a:tabLst/>
                        <a:defRPr/>
                      </a:pPr>
                      <a:r>
                        <a:rPr kumimoji="0" lang="en-GB" sz="1600" b="1" i="0" u="none" strike="noStrike" kern="1200" cap="none" normalizeH="0" baseline="0" dirty="0" smtClean="0">
                          <a:ln>
                            <a:noFill/>
                          </a:ln>
                          <a:solidFill>
                            <a:schemeClr val="bg1"/>
                          </a:solidFill>
                          <a:effectLst/>
                          <a:latin typeface="Book Antiqua" pitchFamily="18" charset="0"/>
                          <a:ea typeface="+mn-ea"/>
                          <a:cs typeface="+mn-cs"/>
                        </a:rPr>
                        <a:t>Others</a:t>
                      </a: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68.3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18.2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0.5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84.7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120731">
                <a:tc>
                  <a:txBody>
                    <a:bodyPr/>
                    <a:lstStyle/>
                    <a:p>
                      <a:pPr marL="0" marR="0" lvl="0" indent="0" algn="l" defTabSz="914400" rtl="0" eaLnBrk="1" fontAlgn="base" latinLnBrk="0" hangingPunct="1">
                        <a:lnSpc>
                          <a:spcPct val="70000"/>
                        </a:lnSpc>
                        <a:spcBef>
                          <a:spcPct val="0"/>
                        </a:spcBef>
                        <a:spcAft>
                          <a:spcPct val="0"/>
                        </a:spcAft>
                        <a:buClrTx/>
                        <a:buSzTx/>
                        <a:buFontTx/>
                        <a:buNone/>
                        <a:tabLst/>
                      </a:pPr>
                      <a:endParaRPr kumimoji="0" lang="en-US" sz="2000" b="0" i="0" u="none" strike="noStrike" cap="none" normalizeH="0" baseline="0" dirty="0" smtClean="0">
                        <a:ln>
                          <a:noFill/>
                        </a:ln>
                        <a:solidFill>
                          <a:srgbClr val="FFFF00"/>
                        </a:solidFill>
                        <a:effectLst/>
                        <a:latin typeface="Arial" charset="0"/>
                      </a:endParaRPr>
                    </a:p>
                  </a:txBody>
                  <a:tcPr marB="0" anchor="ctr" horzOverflow="overflow">
                    <a:lnL cap="flat">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r" fontAlgn="t"/>
                      <a:r>
                        <a:rPr lang="en-US" sz="1600" b="1" i="0" u="none" strike="noStrike" dirty="0">
                          <a:solidFill>
                            <a:schemeClr val="bg1"/>
                          </a:solidFill>
                          <a:latin typeface="Book Antiqua" pitchFamily="18" charset="0"/>
                        </a:rPr>
                        <a:t>        1,660.0 </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60.0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1" i="0" u="none" strike="noStrike" dirty="0">
                          <a:solidFill>
                            <a:schemeClr val="bg1"/>
                          </a:solidFill>
                          <a:latin typeface="Book Antiqua" pitchFamily="18" charset="0"/>
                        </a:rPr>
                        <a:t>        1,898.0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61.0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1" i="0" u="none" strike="noStrike" dirty="0">
                          <a:solidFill>
                            <a:schemeClr val="bg1"/>
                          </a:solidFill>
                          <a:latin typeface="Book Antiqua" pitchFamily="18" charset="0"/>
                        </a:rPr>
                        <a:t>        1,876.8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58.6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89539">
                <a:tc>
                  <a:txBody>
                    <a:bodyPr/>
                    <a:lstStyle/>
                    <a:p>
                      <a:pPr marL="0" marR="0" lvl="0" indent="0" algn="just" defTabSz="914400" rtl="0" eaLnBrk="1" fontAlgn="t" latinLnBrk="0" hangingPunct="1">
                        <a:lnSpc>
                          <a:spcPct val="7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Defence Affairs &amp; Services</a:t>
                      </a:r>
                      <a:endParaRPr kumimoji="0" lang="en-GB" sz="1600" b="1" i="0" u="none" strike="noStrike" cap="none" normalizeH="0" baseline="0" dirty="0" smtClean="0">
                        <a:ln>
                          <a:noFill/>
                        </a:ln>
                        <a:solidFill>
                          <a:schemeClr val="bg1"/>
                        </a:solidFill>
                        <a:effectLst/>
                        <a:latin typeface="Arial" charset="0"/>
                      </a:endParaRP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495.2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17.9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510.2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16.4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chemeClr val="bg1"/>
                          </a:solidFill>
                          <a:latin typeface="Book Antiqua" pitchFamily="18" charset="0"/>
                        </a:rPr>
                        <a:t>            545.4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17.0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80396">
                <a:tc>
                  <a:txBody>
                    <a:bodyPr/>
                    <a:lstStyle/>
                    <a:p>
                      <a:pPr marL="0" marR="0" lvl="0" indent="0" algn="just" defTabSz="914400" rtl="0" eaLnBrk="1" fontAlgn="t" latinLnBrk="0" hangingPunct="1">
                        <a:lnSpc>
                          <a:spcPct val="70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Economic Affairs</a:t>
                      </a:r>
                      <a:endParaRPr kumimoji="0" lang="en-GB" sz="1600" b="1" i="0" u="none" strike="noStrike" cap="none" normalizeH="0" baseline="0" dirty="0" smtClean="0">
                        <a:ln>
                          <a:noFill/>
                        </a:ln>
                        <a:solidFill>
                          <a:schemeClr val="bg1"/>
                        </a:solidFill>
                        <a:effectLst/>
                        <a:latin typeface="Arial" charset="0"/>
                      </a:endParaRP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50.3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72.2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chemeClr val="bg1"/>
                          </a:solidFill>
                          <a:latin typeface="Book Antiqua" pitchFamily="18" charset="0"/>
                        </a:rPr>
                        <a:t>              53.6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80396">
                <a:tc>
                  <a:txBody>
                    <a:bodyPr/>
                    <a:lstStyle/>
                    <a:p>
                      <a:pPr marL="0" marR="0" lvl="0" indent="0" algn="just" defTabSz="914400" rtl="0" eaLnBrk="1" fontAlgn="t" latinLnBrk="0" hangingPunct="1">
                        <a:lnSpc>
                          <a:spcPct val="70000"/>
                        </a:lnSpc>
                        <a:spcBef>
                          <a:spcPct val="0"/>
                        </a:spcBef>
                        <a:spcAft>
                          <a:spcPct val="0"/>
                        </a:spcAft>
                        <a:buClrTx/>
                        <a:buSzTx/>
                        <a:buFontTx/>
                        <a:buNone/>
                        <a:tabLst/>
                      </a:pPr>
                      <a:r>
                        <a:rPr kumimoji="0" lang="en-GB" sz="1600" b="1" i="0" u="none" strike="noStrike" kern="1200" cap="none" normalizeH="0" baseline="0" dirty="0" smtClean="0">
                          <a:ln>
                            <a:noFill/>
                          </a:ln>
                          <a:solidFill>
                            <a:schemeClr val="bg1"/>
                          </a:solidFill>
                          <a:effectLst/>
                          <a:latin typeface="Book Antiqua" pitchFamily="18" charset="0"/>
                          <a:ea typeface="+mn-ea"/>
                          <a:cs typeface="+mn-cs"/>
                        </a:rPr>
                        <a:t>Public Order and Safety Affairs</a:t>
                      </a: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59.6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61.9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chemeClr val="bg1"/>
                          </a:solidFill>
                          <a:latin typeface="Book Antiqua" pitchFamily="18" charset="0"/>
                        </a:rPr>
                        <a:t>              70.2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80396">
                <a:tc>
                  <a:txBody>
                    <a:bodyPr/>
                    <a:lstStyle/>
                    <a:p>
                      <a:pPr marL="0" marR="0" lvl="0" indent="0" algn="just" defTabSz="914400" rtl="0" eaLnBrk="1" fontAlgn="t" latinLnBrk="0" hangingPunct="1">
                        <a:lnSpc>
                          <a:spcPct val="70000"/>
                        </a:lnSpc>
                        <a:spcBef>
                          <a:spcPct val="0"/>
                        </a:spcBef>
                        <a:spcAft>
                          <a:spcPct val="0"/>
                        </a:spcAft>
                        <a:buClrTx/>
                        <a:buSzTx/>
                        <a:buFontTx/>
                        <a:buNone/>
                        <a:tabLst/>
                      </a:pPr>
                      <a:r>
                        <a:rPr kumimoji="0" lang="en-GB" sz="1600" b="1" i="0" u="none" strike="noStrike" kern="1200" cap="none" normalizeH="0" baseline="0" dirty="0" smtClean="0">
                          <a:ln>
                            <a:noFill/>
                          </a:ln>
                          <a:solidFill>
                            <a:schemeClr val="bg1"/>
                          </a:solidFill>
                          <a:effectLst/>
                          <a:latin typeface="Book Antiqua" pitchFamily="18" charset="0"/>
                          <a:ea typeface="+mn-ea"/>
                          <a:cs typeface="+mn-cs"/>
                        </a:rPr>
                        <a:t>Education Affairs &amp; Services</a:t>
                      </a: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39.5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45.2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chemeClr val="bg1"/>
                          </a:solidFill>
                          <a:latin typeface="Book Antiqua" pitchFamily="18" charset="0"/>
                        </a:rPr>
                        <a:t>              47.9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280396">
                <a:tc>
                  <a:txBody>
                    <a:bodyPr/>
                    <a:lstStyle/>
                    <a:p>
                      <a:pPr marL="0" marR="0" lvl="0" indent="0" algn="just" defTabSz="914400" rtl="0" eaLnBrk="1" fontAlgn="t" latinLnBrk="0" hangingPunct="1">
                        <a:lnSpc>
                          <a:spcPct val="70000"/>
                        </a:lnSpc>
                        <a:spcBef>
                          <a:spcPct val="0"/>
                        </a:spcBef>
                        <a:spcAft>
                          <a:spcPct val="0"/>
                        </a:spcAft>
                        <a:buClrTx/>
                        <a:buSzTx/>
                        <a:buFontTx/>
                        <a:buNone/>
                        <a:tabLst/>
                        <a:defRPr/>
                      </a:pPr>
                      <a:r>
                        <a:rPr kumimoji="0" lang="en-GB" sz="1600" b="1" i="0" u="none" strike="noStrike" cap="none" normalizeH="0" baseline="0" dirty="0" smtClean="0">
                          <a:ln>
                            <a:noFill/>
                          </a:ln>
                          <a:solidFill>
                            <a:schemeClr val="bg1"/>
                          </a:solidFill>
                          <a:effectLst/>
                          <a:latin typeface="Book Antiqua" pitchFamily="18" charset="0"/>
                        </a:rPr>
                        <a:t>Others</a:t>
                      </a:r>
                      <a:endParaRPr kumimoji="0" lang="en-GB" sz="1600" b="1" i="0" u="none" strike="noStrike" cap="none" normalizeH="0" baseline="0" dirty="0" smtClean="0">
                        <a:ln>
                          <a:noFill/>
                        </a:ln>
                        <a:solidFill>
                          <a:schemeClr val="bg1"/>
                        </a:solidFill>
                        <a:effectLst/>
                        <a:latin typeface="Arial" charset="0"/>
                      </a:endParaRPr>
                    </a:p>
                  </a:txBody>
                  <a:tcPr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10.3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44.4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18.0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0.6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189138">
                <a:tc>
                  <a:txBody>
                    <a:bodyPr/>
                    <a:lstStyle/>
                    <a:p>
                      <a:pPr marL="0" marR="0" lvl="0" indent="0" algn="l" defTabSz="914400" rtl="0" eaLnBrk="1" fontAlgn="base" latinLnBrk="0" hangingPunct="1">
                        <a:lnSpc>
                          <a:spcPct val="70000"/>
                        </a:lnSpc>
                        <a:spcBef>
                          <a:spcPct val="0"/>
                        </a:spcBef>
                        <a:spcAft>
                          <a:spcPct val="0"/>
                        </a:spcAft>
                        <a:buClrTx/>
                        <a:buSzTx/>
                        <a:buFontTx/>
                        <a:buNone/>
                        <a:tabLst/>
                      </a:pPr>
                      <a:endParaRPr kumimoji="0" lang="en-US" sz="2000" b="0" i="0" u="none" strike="noStrike" cap="none" normalizeH="0" baseline="0" dirty="0" smtClean="0">
                        <a:ln>
                          <a:noFill/>
                        </a:ln>
                        <a:solidFill>
                          <a:srgbClr val="FFFF00"/>
                        </a:solidFill>
                        <a:effectLst/>
                        <a:latin typeface="Arial" charset="0"/>
                      </a:endParaRPr>
                    </a:p>
                  </a:txBody>
                  <a:tcPr marB="0" anchor="ctr" horzOverflow="overflow">
                    <a:lnL cap="flat">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c>
                  <a:txBody>
                    <a:bodyPr/>
                    <a:lstStyle/>
                    <a:p>
                      <a:pPr algn="r" fontAlgn="t"/>
                      <a:r>
                        <a:rPr lang="en-US" sz="1600" b="1" i="0" u="none" strike="noStrike" dirty="0">
                          <a:solidFill>
                            <a:schemeClr val="bg1"/>
                          </a:solidFill>
                          <a:latin typeface="Book Antiqua" pitchFamily="18" charset="0"/>
                        </a:rPr>
                        <a:t>        2,314.9 </a:t>
                      </a:r>
                    </a:p>
                  </a:txBody>
                  <a:tcPr marL="9525" marR="9525" marT="9525" marB="0" anchor="ctr">
                    <a:lnL>
                      <a:noFill/>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83.7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1" i="0" u="none" strike="noStrike" dirty="0">
                          <a:solidFill>
                            <a:schemeClr val="bg1"/>
                          </a:solidFill>
                          <a:latin typeface="Book Antiqua" pitchFamily="18" charset="0"/>
                        </a:rPr>
                        <a:t>        2,631.9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84.6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1" i="0" u="none" strike="noStrike" dirty="0">
                          <a:solidFill>
                            <a:schemeClr val="bg1"/>
                          </a:solidFill>
                          <a:latin typeface="Book Antiqua" pitchFamily="18" charset="0"/>
                        </a:rPr>
                        <a:t>        2,611.9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81.6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13"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Budget at a glance</a:t>
            </a: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4</a:t>
            </a:r>
            <a:endParaRPr lang="en-GB" dirty="0">
              <a:solidFill>
                <a:schemeClr val="tx1"/>
              </a:solidFill>
            </a:endParaRPr>
          </a:p>
        </p:txBody>
      </p:sp>
      <p:sp>
        <p:nvSpPr>
          <p:cNvPr id="18435"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graphicFrame>
        <p:nvGraphicFramePr>
          <p:cNvPr id="11" name="Group 167"/>
          <p:cNvGraphicFramePr>
            <a:graphicFrameLocks noGrp="1"/>
          </p:cNvGraphicFramePr>
          <p:nvPr>
            <p:ph idx="1"/>
          </p:nvPr>
        </p:nvGraphicFramePr>
        <p:xfrm>
          <a:off x="395288" y="1341438"/>
          <a:ext cx="8321040" cy="3157952"/>
        </p:xfrm>
        <a:graphic>
          <a:graphicData uri="http://schemas.openxmlformats.org/drawingml/2006/table">
            <a:tbl>
              <a:tblPr/>
              <a:tblGrid>
                <a:gridCol w="3108960"/>
                <a:gridCol w="1097280"/>
                <a:gridCol w="640080"/>
                <a:gridCol w="1097280"/>
                <a:gridCol w="640080"/>
                <a:gridCol w="1097280"/>
                <a:gridCol w="640080"/>
              </a:tblGrid>
              <a:tr h="315894">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1600" b="1" i="0" u="none" strike="noStrike" cap="none" normalizeH="0" baseline="0" dirty="0" smtClean="0">
                        <a:ln>
                          <a:noFill/>
                        </a:ln>
                        <a:solidFill>
                          <a:srgbClr val="000099"/>
                        </a:solidFill>
                        <a:effectLst/>
                        <a:latin typeface="Book Antiqua" pitchFamily="18" charset="0"/>
                      </a:endParaRPr>
                    </a:p>
                  </a:txBody>
                  <a:tcPr horzOverflow="overflow">
                    <a:lnL cap="flat">
                      <a:noFill/>
                    </a:lnL>
                    <a:lnR>
                      <a:noFill/>
                    </a:lnR>
                    <a:lnT cap="flat">
                      <a:noFill/>
                    </a:lnT>
                    <a:lnB>
                      <a:noFill/>
                    </a:lnB>
                    <a:lnTlToBr>
                      <a:noFill/>
                    </a:lnTlToBr>
                    <a:lnBlToTr>
                      <a:noFill/>
                    </a:lnBlToTr>
                    <a:noFill/>
                  </a:tcPr>
                </a:tc>
                <a:tc gridSpan="5">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(Rupees in Billions)</a:t>
                      </a:r>
                    </a:p>
                  </a:txBody>
                  <a:tcPr horzOverflow="overflow">
                    <a:lnL>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endParaRPr kumimoji="0" lang="en-GB" sz="1800" b="1" i="0" u="none" strike="noStrike" cap="none" normalizeH="0" baseline="0" dirty="0" smtClean="0">
                        <a:ln>
                          <a:noFill/>
                        </a:ln>
                        <a:solidFill>
                          <a:srgbClr val="000099"/>
                        </a:solidFill>
                        <a:effectLst/>
                        <a:latin typeface="Book Antiqua" pitchFamily="18" charset="0"/>
                      </a:endParaRPr>
                    </a:p>
                  </a:txBody>
                  <a:tcPr horzOverflow="overflow">
                    <a:lnL>
                      <a:noFill/>
                    </a:lnL>
                    <a:lnR cap="flat">
                      <a:noFill/>
                    </a:lnR>
                    <a:lnT cap="flat">
                      <a:noFill/>
                    </a:lnT>
                    <a:lnB>
                      <a:noFill/>
                    </a:lnB>
                    <a:lnTlToBr>
                      <a:noFill/>
                    </a:lnTlToBr>
                    <a:lnBlToTr>
                      <a:noFill/>
                    </a:lnBlToTr>
                    <a:noFill/>
                  </a:tcPr>
                </a:tc>
              </a:tr>
              <a:tr h="720980">
                <a:tc>
                  <a:txBody>
                    <a:bodyPr/>
                    <a:lstStyle/>
                    <a:p>
                      <a:pPr marL="0" marR="0" lvl="0" indent="0" algn="l" defTabSz="914400" rtl="0" eaLnBrk="1" fontAlgn="base" latinLnBrk="0" hangingPunct="1">
                        <a:lnSpc>
                          <a:spcPct val="75000"/>
                        </a:lnSpc>
                        <a:spcBef>
                          <a:spcPct val="0"/>
                        </a:spcBef>
                        <a:spcAft>
                          <a:spcPct val="0"/>
                        </a:spcAft>
                        <a:buClrTx/>
                        <a:buSzTx/>
                        <a:buFontTx/>
                        <a:buNone/>
                        <a:tabLst/>
                      </a:pPr>
                      <a:r>
                        <a:rPr kumimoji="0" lang="en-GB" sz="1800" b="1" i="0" u="none" strike="noStrike" kern="1200" cap="none" normalizeH="0" baseline="0" dirty="0" smtClean="0">
                          <a:ln>
                            <a:noFill/>
                          </a:ln>
                          <a:solidFill>
                            <a:srgbClr val="000099"/>
                          </a:solidFill>
                          <a:effectLst/>
                          <a:latin typeface="Book Antiqua" pitchFamily="18" charset="0"/>
                          <a:ea typeface="+mn-ea"/>
                          <a:cs typeface="+mn-cs"/>
                        </a:rPr>
                        <a:t>EXPENDITURE</a:t>
                      </a:r>
                      <a:endParaRPr kumimoji="0" lang="en-US" sz="1800" b="1" i="0" u="none" strike="noStrike" kern="1200" cap="none" normalizeH="0" baseline="0" dirty="0" smtClean="0">
                        <a:ln>
                          <a:noFill/>
                        </a:ln>
                        <a:solidFill>
                          <a:srgbClr val="000099"/>
                        </a:solidFill>
                        <a:effectLst/>
                        <a:latin typeface="Book Antiqua" pitchFamily="18" charset="0"/>
                        <a:ea typeface="+mn-ea"/>
                        <a:cs typeface="+mn-cs"/>
                      </a:endParaRPr>
                    </a:p>
                  </a:txBody>
                  <a:tcPr anchor="ctr" horzOverflow="overflow">
                    <a:lnL cap="flat">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Budget Estimate  2011-12</a:t>
                      </a:r>
                    </a:p>
                  </a:txBody>
                  <a:tcPr anchor="ctr" horzOverflow="overflow">
                    <a:lnL>
                      <a:noFill/>
                    </a:lnL>
                    <a:lnR>
                      <a:noFill/>
                    </a:lnR>
                    <a:lnT>
                      <a:noFill/>
                    </a:lnT>
                    <a:lnB>
                      <a:noFill/>
                    </a:lnB>
                    <a:lnTlToBr>
                      <a:noFill/>
                    </a:lnTlToBr>
                    <a:lnBlToTr>
                      <a:noFill/>
                    </a:lnBlToTr>
                    <a:solidFill>
                      <a:srgbClr val="808080"/>
                    </a:solid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800" b="0" i="1" u="none" strike="noStrike" cap="none" normalizeH="0" baseline="0" dirty="0" smtClean="0">
                          <a:ln>
                            <a:noFill/>
                          </a:ln>
                          <a:solidFill>
                            <a:srgbClr val="FFFF00"/>
                          </a:solidFill>
                          <a:effectLst/>
                          <a:latin typeface="Book Antiqua" pitchFamily="18" charset="0"/>
                        </a:rPr>
                        <a:t>%</a:t>
                      </a:r>
                    </a:p>
                  </a:txBody>
                  <a:tcPr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Revised Estimate 2011-12</a:t>
                      </a:r>
                    </a:p>
                  </a:txBody>
                  <a:tcPr anchor="ctr" horzOverflow="overflow">
                    <a:lnL>
                      <a:noFill/>
                    </a:lnL>
                    <a:lnR>
                      <a:noFill/>
                    </a:lnR>
                    <a:lnT>
                      <a:noFill/>
                    </a:lnT>
                    <a:lnB>
                      <a:noFill/>
                    </a:lnB>
                    <a:lnTlToBr>
                      <a:noFill/>
                    </a:lnTlToBr>
                    <a:lnBlToTr>
                      <a:noFill/>
                    </a:lnBlToTr>
                    <a:solidFill>
                      <a:srgbClr val="808080"/>
                    </a:solidFill>
                  </a:tcPr>
                </a:tc>
                <a:tc>
                  <a:txBody>
                    <a:bodyPr/>
                    <a:lstStyle/>
                    <a:p>
                      <a:pPr marL="0" marR="0" lvl="0" indent="0" algn="ctr" defTabSz="914400" rtl="0" eaLnBrk="1" fontAlgn="base" latinLnBrk="0" hangingPunct="1">
                        <a:lnSpc>
                          <a:spcPct val="75000"/>
                        </a:lnSpc>
                        <a:spcBef>
                          <a:spcPct val="0"/>
                        </a:spcBef>
                        <a:spcAft>
                          <a:spcPct val="0"/>
                        </a:spcAft>
                        <a:buClrTx/>
                        <a:buSzTx/>
                        <a:buFontTx/>
                        <a:buNone/>
                        <a:tabLst/>
                      </a:pPr>
                      <a:r>
                        <a:rPr kumimoji="0" lang="en-US" sz="1800" b="0" i="1" u="none" strike="noStrike" cap="none" normalizeH="0" baseline="0" dirty="0" smtClean="0">
                          <a:ln>
                            <a:noFill/>
                          </a:ln>
                          <a:solidFill>
                            <a:srgbClr val="FFFF00"/>
                          </a:solidFill>
                          <a:effectLst/>
                          <a:latin typeface="Book Antiqua" pitchFamily="18" charset="0"/>
                        </a:rPr>
                        <a:t>%</a:t>
                      </a:r>
                    </a:p>
                  </a:txBody>
                  <a:tcPr anchor="ctr" horzOverflow="overflow">
                    <a:lnL>
                      <a:noFill/>
                    </a:lnL>
                    <a:lnR>
                      <a:noFill/>
                    </a:lnR>
                    <a:lnT>
                      <a:noFill/>
                    </a:lnT>
                    <a:lnB>
                      <a:noFill/>
                    </a:lnB>
                    <a:lnTlToBr>
                      <a:noFill/>
                    </a:lnTlToBr>
                    <a:lnBlToTr>
                      <a:noFill/>
                    </a:lnBlToTr>
                    <a:solidFill>
                      <a:schemeClr val="bg2">
                        <a:lumMod val="75000"/>
                      </a:schemeClr>
                    </a:solid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1" i="0" u="none" strike="noStrike" cap="none" normalizeH="0" baseline="0" dirty="0" smtClean="0">
                          <a:ln>
                            <a:noFill/>
                          </a:ln>
                          <a:solidFill>
                            <a:srgbClr val="000099"/>
                          </a:solidFill>
                          <a:effectLst/>
                          <a:latin typeface="Book Antiqua" pitchFamily="18" charset="0"/>
                        </a:rPr>
                        <a:t>Budget Estimate 2012-13</a:t>
                      </a:r>
                    </a:p>
                  </a:txBody>
                  <a:tcPr anchor="ctr" horzOverflow="overflow">
                    <a:lnL>
                      <a:noFill/>
                    </a:lnL>
                    <a:lnR cap="flat">
                      <a:noFill/>
                    </a:lnR>
                    <a:lnT>
                      <a:noFill/>
                    </a:lnT>
                    <a:lnB>
                      <a:noFill/>
                    </a:lnB>
                    <a:lnTlToBr>
                      <a:noFill/>
                    </a:lnTlToBr>
                    <a:lnBlToTr>
                      <a:noFill/>
                    </a:lnBlToTr>
                    <a:solidFill>
                      <a:srgbClr val="808080"/>
                    </a:solidFill>
                  </a:tcPr>
                </a:tc>
                <a:tc>
                  <a:txBody>
                    <a:bodyPr/>
                    <a:lstStyle/>
                    <a:p>
                      <a:pPr marL="0" marR="0" lvl="0" indent="0" algn="ctr" defTabSz="914400" rtl="0" eaLnBrk="1" fontAlgn="t" latinLnBrk="0" hangingPunct="1">
                        <a:lnSpc>
                          <a:spcPct val="75000"/>
                        </a:lnSpc>
                        <a:spcBef>
                          <a:spcPct val="0"/>
                        </a:spcBef>
                        <a:spcAft>
                          <a:spcPct val="0"/>
                        </a:spcAft>
                        <a:buClrTx/>
                        <a:buSzTx/>
                        <a:buFontTx/>
                        <a:buNone/>
                        <a:tabLst/>
                      </a:pPr>
                      <a:r>
                        <a:rPr kumimoji="0" lang="en-GB" sz="1800" b="0" i="1" u="none" strike="noStrike" cap="none" normalizeH="0" baseline="0" dirty="0" smtClean="0">
                          <a:ln>
                            <a:noFill/>
                          </a:ln>
                          <a:solidFill>
                            <a:srgbClr val="FFFF00"/>
                          </a:solidFill>
                          <a:effectLst/>
                          <a:latin typeface="Book Antiqua" pitchFamily="18" charset="0"/>
                        </a:rPr>
                        <a:t>%</a:t>
                      </a:r>
                    </a:p>
                  </a:txBody>
                  <a:tcPr anchor="ctr" horzOverflow="overflow">
                    <a:lnL>
                      <a:noFill/>
                    </a:lnL>
                    <a:lnR cap="flat">
                      <a:noFill/>
                    </a:lnR>
                    <a:lnT>
                      <a:noFill/>
                    </a:lnT>
                    <a:lnB>
                      <a:noFill/>
                    </a:lnB>
                    <a:lnTlToBr>
                      <a:noFill/>
                    </a:lnTlToBr>
                    <a:lnBlToTr>
                      <a:noFill/>
                    </a:lnBlToTr>
                    <a:solidFill>
                      <a:schemeClr val="bg2">
                        <a:lumMod val="75000"/>
                      </a:schemeClr>
                    </a:solidFill>
                  </a:tcPr>
                </a:tc>
              </a:tr>
              <a:tr h="353513">
                <a:tc>
                  <a:txBody>
                    <a:bodyPr/>
                    <a:lstStyle/>
                    <a:p>
                      <a:pPr marL="0" marR="0" lvl="0" indent="0" algn="r"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smtClean="0">
                          <a:ln>
                            <a:noFill/>
                          </a:ln>
                          <a:solidFill>
                            <a:srgbClr val="000099"/>
                          </a:solidFill>
                          <a:effectLst/>
                          <a:latin typeface="Book Antiqua" pitchFamily="18" charset="0"/>
                        </a:rPr>
                        <a:t>Total Expenditure </a:t>
                      </a:r>
                      <a:r>
                        <a:rPr kumimoji="0" lang="en-US" sz="1600" b="1" i="0" u="none" strike="noStrike" cap="none" normalizeH="0" baseline="0" dirty="0" err="1" smtClean="0">
                          <a:ln>
                            <a:noFill/>
                          </a:ln>
                          <a:solidFill>
                            <a:srgbClr val="000099"/>
                          </a:solidFill>
                          <a:effectLst/>
                          <a:latin typeface="Book Antiqua" pitchFamily="18" charset="0"/>
                        </a:rPr>
                        <a:t>B/f</a:t>
                      </a:r>
                      <a:r>
                        <a:rPr kumimoji="0" lang="en-US" sz="1600" b="1" i="0" u="none" strike="noStrike" cap="none" normalizeH="0" baseline="0" dirty="0" smtClean="0">
                          <a:ln>
                            <a:noFill/>
                          </a:ln>
                          <a:solidFill>
                            <a:srgbClr val="000099"/>
                          </a:solidFill>
                          <a:effectLst/>
                          <a:latin typeface="Book Antiqua" pitchFamily="18" charset="0"/>
                        </a:rPr>
                        <a:t> :</a:t>
                      </a:r>
                    </a:p>
                  </a:txBody>
                  <a:tcPr anchor="ct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algn="r" fontAlgn="t"/>
                      <a:r>
                        <a:rPr lang="en-US" sz="1600" b="1" i="0" u="none" strike="noStrike" dirty="0">
                          <a:solidFill>
                            <a:schemeClr val="bg1"/>
                          </a:solidFill>
                          <a:latin typeface="Book Antiqua" pitchFamily="18" charset="0"/>
                        </a:rPr>
                        <a:t>        2,314.9 </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83.7</a:t>
                      </a:r>
                    </a:p>
                  </a:txBody>
                  <a:tcPr marL="9525" marR="9525" marT="9525" marB="0" anchor="ctr">
                    <a:lnL>
                      <a:noFill/>
                    </a:lnL>
                    <a:lnR>
                      <a:noFill/>
                    </a:lnR>
                    <a:lnT>
                      <a:noFill/>
                    </a:lnT>
                    <a:lnB>
                      <a:noFill/>
                    </a:lnB>
                    <a:lnTlToBr>
                      <a:noFill/>
                    </a:lnTlToBr>
                    <a:lnBlToTr>
                      <a:noFill/>
                    </a:lnBlToTr>
                    <a:solidFill>
                      <a:schemeClr val="bg2">
                        <a:lumMod val="75000"/>
                      </a:schemeClr>
                    </a:solidFill>
                  </a:tcPr>
                </a:tc>
                <a:tc>
                  <a:txBody>
                    <a:bodyPr/>
                    <a:lstStyle/>
                    <a:p>
                      <a:pPr algn="r" fontAlgn="t"/>
                      <a:r>
                        <a:rPr lang="en-US" sz="1600" b="1" i="0" u="none" strike="noStrike" dirty="0">
                          <a:solidFill>
                            <a:schemeClr val="bg1"/>
                          </a:solidFill>
                          <a:latin typeface="Book Antiqua" pitchFamily="18" charset="0"/>
                        </a:rPr>
                        <a:t>        2,631.9 </a:t>
                      </a:r>
                    </a:p>
                  </a:txBody>
                  <a:tcPr marL="9525" marR="9525" marT="9525" marB="0" anchor="ctr">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84.6</a:t>
                      </a:r>
                    </a:p>
                  </a:txBody>
                  <a:tcPr marL="9525" marR="9525" marT="9525" marB="0" anchor="ctr">
                    <a:lnL>
                      <a:noFill/>
                    </a:lnL>
                    <a:lnR>
                      <a:noFill/>
                    </a:lnR>
                    <a:lnT>
                      <a:noFill/>
                    </a:lnT>
                    <a:lnB>
                      <a:noFill/>
                    </a:lnB>
                    <a:lnTlToBr>
                      <a:noFill/>
                    </a:lnTlToBr>
                    <a:lnBlToTr>
                      <a:noFill/>
                    </a:lnBlToTr>
                    <a:solidFill>
                      <a:schemeClr val="bg2">
                        <a:lumMod val="75000"/>
                      </a:schemeClr>
                    </a:solidFill>
                  </a:tcPr>
                </a:tc>
                <a:tc>
                  <a:txBody>
                    <a:bodyPr/>
                    <a:lstStyle/>
                    <a:p>
                      <a:pPr algn="r" fontAlgn="t"/>
                      <a:r>
                        <a:rPr lang="en-US" sz="1600" b="1" i="0" u="none" strike="noStrike" dirty="0">
                          <a:solidFill>
                            <a:schemeClr val="bg1"/>
                          </a:solidFill>
                          <a:latin typeface="Book Antiqua" pitchFamily="18" charset="0"/>
                        </a:rPr>
                        <a:t>        2,611.9 </a:t>
                      </a:r>
                    </a:p>
                  </a:txBody>
                  <a:tcPr marL="9525" marR="9525" marT="9525" marB="0" anchor="ctr">
                    <a:lnL>
                      <a:noFill/>
                    </a:lnL>
                    <a:lnR cap="flat">
                      <a:noFill/>
                    </a:lnR>
                    <a:lnT>
                      <a:noFill/>
                    </a:lnT>
                    <a:lnB w="12700" cap="flat" cmpd="sng" algn="ctr">
                      <a:solidFill>
                        <a:srgbClr val="FFFFFF"/>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81.6</a:t>
                      </a:r>
                    </a:p>
                  </a:txBody>
                  <a:tcPr marL="9525" marR="9525" marT="9525" marB="0" anchor="ctr">
                    <a:lnL>
                      <a:noFill/>
                    </a:lnL>
                    <a:lnR cap="flat">
                      <a:noFill/>
                    </a:lnR>
                    <a:lnT>
                      <a:noFill/>
                    </a:lnT>
                    <a:lnB w="12700" cap="flat" cmpd="sng" algn="ctr">
                      <a:noFill/>
                      <a:prstDash val="solid"/>
                      <a:round/>
                      <a:headEnd type="none" w="med" len="med"/>
                      <a:tailEnd type="none" w="med" len="med"/>
                    </a:lnB>
                    <a:lnTlToBr>
                      <a:noFill/>
                    </a:lnTlToBr>
                    <a:lnBlToTr>
                      <a:noFill/>
                    </a:lnBlToTr>
                    <a:solidFill>
                      <a:schemeClr val="bg2">
                        <a:lumMod val="75000"/>
                      </a:schemeClr>
                    </a:solidFill>
                  </a:tcPr>
                </a:tc>
              </a:tr>
              <a:tr h="353513">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1" i="0" u="none" strike="noStrike" cap="none" normalizeH="0" baseline="0" dirty="0" smtClean="0">
                          <a:ln>
                            <a:noFill/>
                          </a:ln>
                          <a:solidFill>
                            <a:srgbClr val="000099"/>
                          </a:solidFill>
                          <a:effectLst/>
                          <a:latin typeface="Book Antiqua" pitchFamily="18" charset="0"/>
                        </a:rPr>
                        <a:t>Development Expenditure</a:t>
                      </a:r>
                    </a:p>
                  </a:txBody>
                  <a:tcPr anchor="ctr" horzOverflow="overflow">
                    <a:lnL w="12700" cap="flat" cmpd="sng" algn="ctr">
                      <a:no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r" fontAlgn="t"/>
                      <a:endParaRPr lang="en-US" sz="1600" b="0" i="0" u="none" strike="noStrike">
                        <a:solidFill>
                          <a:schemeClr val="bg1"/>
                        </a:solidFill>
                        <a:latin typeface="Book Antiqua" pitchFamily="18" charset="0"/>
                      </a:endParaRP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t"/>
                      <a:endParaRPr lang="en-US" sz="1400" b="0" i="0" u="none" strike="noStrike" dirty="0">
                        <a:solidFill>
                          <a:srgbClr val="FFFF00"/>
                        </a:solidFill>
                        <a:latin typeface="Book Antiqua" pitchFamily="18" charset="0"/>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r" fontAlgn="t"/>
                      <a:endParaRPr lang="en-US" sz="1600" b="0" i="0" u="none" strike="noStrike" dirty="0">
                        <a:solidFill>
                          <a:schemeClr val="bg1"/>
                        </a:solidFill>
                        <a:latin typeface="Book Antiqua" pitchFamily="18" charset="0"/>
                      </a:endParaRPr>
                    </a:p>
                  </a:txBody>
                  <a:tcPr marL="9525" marR="9525" marT="9525" marB="0" anchor="ctr">
                    <a:lnL>
                      <a:noFill/>
                    </a:lnL>
                    <a:lnR>
                      <a:noFill/>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t"/>
                      <a:endParaRPr lang="en-US" sz="1400" b="0" i="0" u="none" strike="noStrike" dirty="0">
                        <a:solidFill>
                          <a:srgbClr val="FFFF00"/>
                        </a:solidFill>
                        <a:latin typeface="Book Antiqua" pitchFamily="18" charset="0"/>
                      </a:endParaRPr>
                    </a:p>
                  </a:txBody>
                  <a:tcPr marL="9525" marR="9525" marT="9525" marB="0" anchor="ctr">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r" fontAlgn="t"/>
                      <a:endParaRPr lang="en-US" sz="1600" b="0" i="0" u="none" strike="noStrike">
                        <a:solidFill>
                          <a:schemeClr val="bg1"/>
                        </a:solidFill>
                        <a:latin typeface="Book Antiqua" pitchFamily="18" charset="0"/>
                      </a:endParaRPr>
                    </a:p>
                  </a:txBody>
                  <a:tcPr marL="9525" marR="9525" marT="9525" marB="0" anchor="ctr">
                    <a:lnL>
                      <a:noFill/>
                    </a:lnL>
                    <a:lnR cap="flat">
                      <a:noFill/>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algn="ctr" fontAlgn="t"/>
                      <a:endParaRPr lang="en-US" sz="1400" b="0" i="0" u="none" strike="noStrike" dirty="0">
                        <a:solidFill>
                          <a:srgbClr val="FFFF00"/>
                        </a:solidFill>
                        <a:latin typeface="Book Antiqua" pitchFamily="18" charset="0"/>
                      </a:endParaRPr>
                    </a:p>
                  </a:txBody>
                  <a:tcPr marL="9525" marR="9525" marT="9525" marB="0" anchor="ctr">
                    <a:lnL>
                      <a:noFill/>
                    </a:lnL>
                    <a:lnR cap="flat">
                      <a:noFill/>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53513">
                <a:tc>
                  <a:txBody>
                    <a:bodyPr/>
                    <a:lstStyle/>
                    <a:p>
                      <a:pPr marL="0" marR="0" lvl="0" indent="0" algn="just" defTabSz="914400" rtl="0" eaLnBrk="1" fontAlgn="t" latinLnBrk="0" hangingPunct="1">
                        <a:lnSpc>
                          <a:spcPct val="75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PSDP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355.0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356.0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436.8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13.6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53513">
                <a:tc>
                  <a:txBody>
                    <a:bodyPr/>
                    <a:lstStyle/>
                    <a:p>
                      <a:pPr marL="0" marR="0" lvl="0" indent="0" algn="just" defTabSz="914400" rtl="0" eaLnBrk="1" fontAlgn="t" latinLnBrk="0" hangingPunct="1">
                        <a:lnSpc>
                          <a:spcPct val="75000"/>
                        </a:lnSpc>
                        <a:spcBef>
                          <a:spcPct val="0"/>
                        </a:spcBef>
                        <a:spcAft>
                          <a:spcPct val="0"/>
                        </a:spcAft>
                        <a:buClrTx/>
                        <a:buSzTx/>
                        <a:buFontTx/>
                        <a:buNone/>
                        <a:tabLst/>
                      </a:pPr>
                      <a:r>
                        <a:rPr kumimoji="0" lang="en-GB" sz="1600" b="1" i="0" u="none" strike="noStrike" cap="none" normalizeH="0" baseline="0" dirty="0" smtClean="0">
                          <a:ln>
                            <a:noFill/>
                          </a:ln>
                          <a:solidFill>
                            <a:schemeClr val="bg1"/>
                          </a:solidFill>
                          <a:effectLst/>
                          <a:latin typeface="Book Antiqua" pitchFamily="18" charset="0"/>
                        </a:rPr>
                        <a:t>Others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r" fontAlgn="t"/>
                      <a:r>
                        <a:rPr lang="en-US" sz="1600" b="0" i="0" u="none" strike="noStrike">
                          <a:solidFill>
                            <a:schemeClr val="bg1"/>
                          </a:solidFill>
                          <a:latin typeface="Book Antiqua" pitchFamily="18" charset="0"/>
                        </a:rPr>
                        <a:t>              97.0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a:solidFill>
                            <a:schemeClr val="bg1"/>
                          </a:solidFill>
                          <a:latin typeface="Book Antiqua" pitchFamily="18" charset="0"/>
                        </a:rPr>
                        <a:t>            121.8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3.9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0" i="0" u="none" strike="noStrike" dirty="0">
                          <a:solidFill>
                            <a:schemeClr val="bg1"/>
                          </a:solidFill>
                          <a:latin typeface="Book Antiqua" pitchFamily="18" charset="0"/>
                        </a:rPr>
                        <a:t>            154.3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6699"/>
                    </a:solidFill>
                  </a:tcPr>
                </a:tc>
                <a:tc>
                  <a:txBody>
                    <a:bodyPr/>
                    <a:lstStyle/>
                    <a:p>
                      <a:pPr algn="ctr" fontAlgn="t"/>
                      <a:r>
                        <a:rPr lang="en-US" sz="1400" b="0" i="0" u="none" strike="noStrike" dirty="0">
                          <a:solidFill>
                            <a:srgbClr val="FFFF00"/>
                          </a:solidFill>
                          <a:latin typeface="Book Antiqua" pitchFamily="18" charset="0"/>
                        </a:rPr>
                        <a:t>4.8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53513">
                <a:tc>
                  <a:txBody>
                    <a:bodyPr/>
                    <a:lstStyle/>
                    <a:p>
                      <a:pPr marL="0" marR="0" lvl="0" indent="0" algn="l" defTabSz="914400" rtl="0" eaLnBrk="1" fontAlgn="base" latinLnBrk="0" hangingPunct="1">
                        <a:lnSpc>
                          <a:spcPct val="75000"/>
                        </a:lnSpc>
                        <a:spcBef>
                          <a:spcPct val="0"/>
                        </a:spcBef>
                        <a:spcAft>
                          <a:spcPct val="0"/>
                        </a:spcAft>
                        <a:buClrTx/>
                        <a:buSzTx/>
                        <a:buFontTx/>
                        <a:buNone/>
                        <a:tabLst/>
                      </a:pPr>
                      <a:endParaRPr kumimoji="0" lang="en-US" sz="1600" b="1" i="0" u="none" strike="noStrike" cap="none" normalizeH="0" baseline="0" dirty="0" smtClean="0">
                        <a:ln>
                          <a:noFill/>
                        </a:ln>
                        <a:solidFill>
                          <a:schemeClr val="bg1"/>
                        </a:solidFill>
                        <a:effectLst/>
                        <a:latin typeface="Book Antiqua" pitchFamily="18" charset="0"/>
                      </a:endParaRPr>
                    </a:p>
                  </a:txBody>
                  <a:tcPr anchor="ctr" horzOverflow="overflow">
                    <a:lnL cap="flat">
                      <a:noFill/>
                    </a:lnL>
                    <a:lnR>
                      <a:noFill/>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fontAlgn="t"/>
                      <a:r>
                        <a:rPr lang="en-US" sz="1600" b="1" i="0" u="none" strike="noStrike">
                          <a:solidFill>
                            <a:schemeClr val="bg1"/>
                          </a:solidFill>
                          <a:latin typeface="Book Antiqua" pitchFamily="18" charset="0"/>
                        </a:rPr>
                        <a:t>            452.0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16.3</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1" i="0" u="none" strike="noStrike">
                          <a:solidFill>
                            <a:schemeClr val="bg1"/>
                          </a:solidFill>
                          <a:latin typeface="Book Antiqua" pitchFamily="18" charset="0"/>
                        </a:rPr>
                        <a:t>            477.8 </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15.4</a:t>
                      </a:r>
                    </a:p>
                  </a:txBody>
                  <a:tcPr marL="9525" marR="9525" marT="9525" marB="0" anchor="ctr">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1" i="0" u="none" strike="noStrike" dirty="0">
                          <a:solidFill>
                            <a:schemeClr val="bg1"/>
                          </a:solidFill>
                          <a:latin typeface="Book Antiqua" pitchFamily="18" charset="0"/>
                        </a:rPr>
                        <a:t>            591.1 </a:t>
                      </a:r>
                    </a:p>
                  </a:txBody>
                  <a:tcPr marL="9525" marR="9525" marT="9525" marB="0" anchor="ctr">
                    <a:lnL>
                      <a:noFill/>
                    </a:lnL>
                    <a:lnR cap="flat">
                      <a:noFill/>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18.4</a:t>
                      </a:r>
                    </a:p>
                  </a:txBody>
                  <a:tcPr marL="9525" marR="9525" marT="9525" marB="0" anchor="ctr">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r h="353513">
                <a:tc>
                  <a:txBody>
                    <a:bodyPr/>
                    <a:lstStyle/>
                    <a:p>
                      <a:pPr marL="0" marR="0" lvl="0" indent="0" algn="r" defTabSz="914400" rtl="0" eaLnBrk="1" fontAlgn="base" latinLnBrk="0" hangingPunct="1">
                        <a:lnSpc>
                          <a:spcPct val="75000"/>
                        </a:lnSpc>
                        <a:spcBef>
                          <a:spcPct val="0"/>
                        </a:spcBef>
                        <a:spcAft>
                          <a:spcPct val="0"/>
                        </a:spcAft>
                        <a:buClrTx/>
                        <a:buSzTx/>
                        <a:buFontTx/>
                        <a:buNone/>
                        <a:tabLst/>
                      </a:pPr>
                      <a:r>
                        <a:rPr kumimoji="0" lang="en-US" sz="1600" b="1" i="0" u="none" strike="noStrike" cap="none" normalizeH="0" baseline="0" dirty="0" smtClean="0">
                          <a:ln>
                            <a:noFill/>
                          </a:ln>
                          <a:solidFill>
                            <a:srgbClr val="000066"/>
                          </a:solidFill>
                          <a:effectLst/>
                          <a:latin typeface="Book Antiqua" pitchFamily="18" charset="0"/>
                        </a:rPr>
                        <a:t>TOTAL EXPENDITURE :</a:t>
                      </a:r>
                    </a:p>
                  </a:txBody>
                  <a:tcPr anchor="ctr" horzOverflow="overflow">
                    <a:lnL cap="flat">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cap="flat">
                      <a:noFill/>
                    </a:lnB>
                    <a:lnTlToBr>
                      <a:noFill/>
                    </a:lnTlToBr>
                    <a:lnBlToTr>
                      <a:noFill/>
                    </a:lnBlToTr>
                    <a:noFill/>
                  </a:tcPr>
                </a:tc>
                <a:tc>
                  <a:txBody>
                    <a:bodyPr/>
                    <a:lstStyle/>
                    <a:p>
                      <a:pPr algn="r" fontAlgn="t"/>
                      <a:r>
                        <a:rPr lang="en-US" sz="1600" b="1" i="0" u="none" strike="noStrike" dirty="0">
                          <a:solidFill>
                            <a:schemeClr val="bg1"/>
                          </a:solidFill>
                          <a:latin typeface="Book Antiqua" pitchFamily="18" charset="0"/>
                        </a:rPr>
                        <a:t>        2,766.9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1" i="0" u="none" strike="noStrike" dirty="0">
                          <a:solidFill>
                            <a:schemeClr val="bg1"/>
                          </a:solidFill>
                          <a:latin typeface="Book Antiqua" pitchFamily="18" charset="0"/>
                        </a:rPr>
                        <a:t>        3,109.7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algn="r" fontAlgn="t"/>
                      <a:r>
                        <a:rPr lang="en-US" sz="1600" b="1" i="0" u="none" strike="noStrike" dirty="0">
                          <a:solidFill>
                            <a:schemeClr val="bg1"/>
                          </a:solidFill>
                          <a:latin typeface="Book Antiqua" pitchFamily="18" charset="0"/>
                        </a:rPr>
                        <a:t>        3,203.0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p>
                      <a:pPr algn="ctr" fontAlgn="t"/>
                      <a:r>
                        <a:rPr lang="en-US" sz="1400" b="1" i="0" u="none" strike="noStrike" dirty="0">
                          <a:solidFill>
                            <a:srgbClr val="FFFF00"/>
                          </a:solidFill>
                          <a:latin typeface="Book Antiqua" pitchFamily="18" charset="0"/>
                        </a:rPr>
                        <a:t>100.0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r>
            </a:tbl>
          </a:graphicData>
        </a:graphic>
      </p:graphicFrame>
      <p:sp>
        <p:nvSpPr>
          <p:cNvPr id="13"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Budget at a glance</a:t>
            </a: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1</a:t>
            </a:r>
            <a:endParaRPr lang="en-GB" dirty="0">
              <a:solidFill>
                <a:schemeClr val="tx1"/>
              </a:solidFill>
            </a:endParaRPr>
          </a:p>
        </p:txBody>
      </p:sp>
      <p:sp>
        <p:nvSpPr>
          <p:cNvPr id="18435"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3" name="Title 1"/>
          <p:cNvSpPr txBox="1">
            <a:spLocks/>
          </p:cNvSpPr>
          <p:nvPr/>
        </p:nvSpPr>
        <p:spPr bwMode="auto">
          <a:xfrm>
            <a:off x="323528" y="332656"/>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Key Objectives for the Budget </a:t>
            </a: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2011-12</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4"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11" name="Group 80"/>
          <p:cNvGraphicFramePr>
            <a:graphicFrameLocks noGrp="1"/>
          </p:cNvGraphicFramePr>
          <p:nvPr>
            <p:ph idx="1"/>
          </p:nvPr>
        </p:nvGraphicFramePr>
        <p:xfrm>
          <a:off x="346303" y="1340766"/>
          <a:ext cx="8366857" cy="4574641"/>
        </p:xfrm>
        <a:graphic>
          <a:graphicData uri="http://schemas.openxmlformats.org/drawingml/2006/table">
            <a:tbl>
              <a:tblPr/>
              <a:tblGrid>
                <a:gridCol w="2627589"/>
                <a:gridCol w="208280"/>
                <a:gridCol w="2405041"/>
                <a:gridCol w="208280"/>
                <a:gridCol w="2917667"/>
              </a:tblGrid>
              <a:tr h="1411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Further reduction Fiscal Deficit.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tx1"/>
                        </a:gs>
                        <a:gs pos="100000">
                          <a:srgbClr val="3333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Reduction of inflation to single digit.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tx1"/>
                        </a:gs>
                        <a:gs pos="100000">
                          <a:srgbClr val="3333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Develop a broad equitable and stable Revenue Mobilization system.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tx1"/>
                        </a:gs>
                        <a:gs pos="100000">
                          <a:srgbClr val="3333FF"/>
                        </a:gs>
                      </a:gsLst>
                      <a:path path="shape">
                        <a:fillToRect l="50000" t="50000" r="50000" b="50000"/>
                      </a:path>
                    </a:gradFill>
                  </a:tcPr>
                </a:tc>
              </a:tr>
              <a:tr h="1725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1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Maintaining and further developing safety nets.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1"/>
                        </a:gs>
                        <a:gs pos="100000">
                          <a:srgbClr val="3333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smtClean="0">
                        <a:ln>
                          <a:noFill/>
                        </a:ln>
                        <a:solidFill>
                          <a:srgbClr val="FFFF00"/>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Focus on PSDP on infra-structure and Human Resource Development.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1"/>
                        </a:gs>
                        <a:gs pos="100000">
                          <a:srgbClr val="3333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Restructuring of Loss incurring PSE.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1"/>
                        </a:gs>
                        <a:gs pos="100000">
                          <a:srgbClr val="3333FF"/>
                        </a:gs>
                      </a:gsLst>
                      <a:path path="shape">
                        <a:fillToRect l="50000" t="50000" r="50000" b="50000"/>
                      </a:path>
                    </a:gradFill>
                  </a:tcPr>
                </a:tc>
              </a:tr>
              <a:tr h="167259">
                <a:tc>
                  <a:txBody>
                    <a:bodyPr/>
                    <a:lstStyle/>
                    <a:p>
                      <a:pPr marL="0" marR="0" lvl="0" indent="0" algn="ctr" defTabSz="914400" rtl="0" eaLnBrk="1" fontAlgn="base" latinLnBrk="0" hangingPunct="1">
                        <a:lnSpc>
                          <a:spcPct val="50000"/>
                        </a:lnSpc>
                        <a:spcBef>
                          <a:spcPct val="0"/>
                        </a:spcBef>
                        <a:spcAft>
                          <a:spcPct val="0"/>
                        </a:spcAft>
                        <a:buClrTx/>
                        <a:buSzTx/>
                        <a:buFontTx/>
                        <a:buNone/>
                        <a:tabLst/>
                      </a:pPr>
                      <a:endParaRPr kumimoji="0" lang="en-US" sz="600" b="1" i="0" u="none" strike="noStrike" cap="none" normalizeH="0" baseline="0" dirty="0" smtClean="0">
                        <a:ln>
                          <a:noFill/>
                        </a:ln>
                        <a:solidFill>
                          <a:srgbClr val="000099"/>
                        </a:solidFill>
                        <a:effectLst/>
                        <a:latin typeface="Verdana" pitchFamily="34" charset="0"/>
                        <a:ea typeface="Verdana" pitchFamily="34" charset="0"/>
                        <a:cs typeface="Verdana" pitchFamily="34" charset="0"/>
                      </a:endParaRPr>
                    </a:p>
                  </a:txBody>
                  <a:tcPr anchor="ct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0000"/>
                        </a:lnSpc>
                        <a:spcBef>
                          <a:spcPct val="0"/>
                        </a:spcBef>
                        <a:spcAft>
                          <a:spcPct val="0"/>
                        </a:spcAft>
                        <a:buClrTx/>
                        <a:buSzTx/>
                        <a:buFontTx/>
                        <a:buNone/>
                        <a:tabLst/>
                      </a:pPr>
                      <a:endParaRPr kumimoji="0" lang="en-US" sz="600" b="1" i="0" u="none" strike="noStrike" cap="none" normalizeH="0" baseline="0" dirty="0" smtClean="0">
                        <a:ln>
                          <a:noFill/>
                        </a:ln>
                        <a:solidFill>
                          <a:srgbClr val="000099"/>
                        </a:solidFill>
                        <a:effectLst/>
                        <a:latin typeface="Verdana" pitchFamily="34" charset="0"/>
                        <a:ea typeface="Verdana" pitchFamily="34" charset="0"/>
                        <a:cs typeface="Verdana"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50000"/>
                        </a:lnSpc>
                        <a:spcBef>
                          <a:spcPct val="0"/>
                        </a:spcBef>
                        <a:spcAft>
                          <a:spcPct val="0"/>
                        </a:spcAft>
                        <a:buClrTx/>
                        <a:buSzTx/>
                        <a:buFontTx/>
                        <a:buNone/>
                        <a:tabLst/>
                      </a:pPr>
                      <a:endParaRPr kumimoji="0" lang="en-US" sz="600" b="1" i="0" u="none" strike="noStrike" cap="none" normalizeH="0" baseline="0" dirty="0" smtClean="0">
                        <a:ln>
                          <a:noFill/>
                        </a:ln>
                        <a:solidFill>
                          <a:srgbClr val="000099"/>
                        </a:solidFill>
                        <a:effectLst/>
                        <a:latin typeface="Verdana" pitchFamily="34" charset="0"/>
                        <a:ea typeface="Verdana" pitchFamily="34" charset="0"/>
                        <a:cs typeface="Verdana"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50000"/>
                        </a:lnSpc>
                        <a:spcBef>
                          <a:spcPct val="0"/>
                        </a:spcBef>
                        <a:spcAft>
                          <a:spcPct val="0"/>
                        </a:spcAft>
                        <a:buClrTx/>
                        <a:buSzTx/>
                        <a:buFontTx/>
                        <a:buNone/>
                        <a:tabLst/>
                      </a:pPr>
                      <a:endParaRPr kumimoji="0" lang="en-US" sz="600" b="1" i="0" u="none" strike="noStrike" cap="none" normalizeH="0" baseline="0" dirty="0" smtClean="0">
                        <a:ln>
                          <a:noFill/>
                        </a:ln>
                        <a:solidFill>
                          <a:srgbClr val="000099"/>
                        </a:solidFill>
                        <a:effectLst/>
                        <a:latin typeface="Verdana" pitchFamily="34" charset="0"/>
                        <a:ea typeface="Verdana" pitchFamily="34" charset="0"/>
                        <a:cs typeface="Verdana"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50000"/>
                        </a:lnSpc>
                        <a:spcBef>
                          <a:spcPct val="0"/>
                        </a:spcBef>
                        <a:spcAft>
                          <a:spcPct val="0"/>
                        </a:spcAft>
                        <a:buClrTx/>
                        <a:buSzTx/>
                        <a:buFontTx/>
                        <a:buNone/>
                        <a:tabLst/>
                      </a:pPr>
                      <a:endParaRPr kumimoji="0" lang="en-US" sz="600" b="1" i="0" u="none" strike="noStrike" cap="none" normalizeH="0" baseline="0" dirty="0" smtClean="0">
                        <a:ln>
                          <a:noFill/>
                        </a:ln>
                        <a:solidFill>
                          <a:srgbClr val="000099"/>
                        </a:solidFill>
                        <a:effectLst/>
                        <a:latin typeface="Verdana" pitchFamily="34" charset="0"/>
                        <a:ea typeface="Verdana" pitchFamily="34" charset="0"/>
                        <a:cs typeface="Verdana" pitchFamily="34" charset="0"/>
                      </a:endParaRPr>
                    </a:p>
                  </a:txBody>
                  <a:tcPr anchor="ct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1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Progressive elimination of untargeted subsidies.</a:t>
                      </a:r>
                      <a:endParaRPr kumimoji="0" lang="en-GB" sz="1400" b="1" i="0" u="none" strike="noStrike" cap="none" normalizeH="0" baseline="0" dirty="0" smtClean="0">
                        <a:ln>
                          <a:noFill/>
                        </a:ln>
                        <a:solidFill>
                          <a:srgbClr val="000066"/>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1"/>
                        </a:gs>
                        <a:gs pos="100000">
                          <a:srgbClr val="3333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000099"/>
                        </a:solidFill>
                        <a:effectLst/>
                        <a:latin typeface="Verdana" pitchFamily="34" charset="0"/>
                        <a:ea typeface="Verdana" pitchFamily="34" charset="0"/>
                        <a:cs typeface="Verdana"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50000"/>
                        </a:lnSpc>
                        <a:spcBef>
                          <a:spcPct val="0"/>
                        </a:spcBef>
                        <a:spcAft>
                          <a:spcPct val="0"/>
                        </a:spcAft>
                        <a:buClrTx/>
                        <a:buSzTx/>
                        <a:buFontTx/>
                        <a:buNone/>
                        <a:tabLst/>
                      </a:pPr>
                      <a:endParaRPr kumimoji="0" lang="en-GB" sz="600" b="1" i="0" u="none" strike="noStrike" cap="none" normalizeH="0" baseline="0" dirty="0" smtClean="0">
                        <a:ln>
                          <a:noFill/>
                        </a:ln>
                        <a:solidFill>
                          <a:srgbClr val="000099"/>
                        </a:solidFill>
                        <a:effectLst/>
                        <a:latin typeface="Verdana" pitchFamily="34" charset="0"/>
                        <a:ea typeface="Verdana" pitchFamily="34"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C00000"/>
                          </a:solidFill>
                          <a:effectLst/>
                          <a:latin typeface="Verdana" pitchFamily="34" charset="0"/>
                          <a:ea typeface="Verdana" pitchFamily="34" charset="0"/>
                          <a:cs typeface="Verdana" pitchFamily="34" charset="0"/>
                        </a:rPr>
                        <a:t>KEY OBJECTIVES FOR THE BUDGET 2011-12</a:t>
                      </a:r>
                      <a:endParaRPr kumimoji="0" lang="en-GB" sz="1600" b="1" i="0" u="none" strike="noStrike" cap="none" normalizeH="0" baseline="0" dirty="0" smtClean="0">
                        <a:ln>
                          <a:noFill/>
                        </a:ln>
                        <a:solidFill>
                          <a:srgbClr val="000099"/>
                        </a:solidFill>
                        <a:effectLst/>
                        <a:latin typeface="Verdana" pitchFamily="34" charset="0"/>
                        <a:ea typeface="Verdana" pitchFamily="34"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bg1"/>
                        </a:gs>
                        <a:gs pos="100000">
                          <a:srgbClr val="3333FF"/>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smtClean="0">
                        <a:ln>
                          <a:noFill/>
                        </a:ln>
                        <a:solidFill>
                          <a:srgbClr val="000099"/>
                        </a:solidFill>
                        <a:effectLst/>
                        <a:latin typeface="Verdana" pitchFamily="34" charset="0"/>
                        <a:ea typeface="Verdana" pitchFamily="34" charset="0"/>
                        <a:cs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00" b="1" i="0" u="none" strike="noStrike" cap="none" normalizeH="0" baseline="0" dirty="0" smtClean="0">
                        <a:ln>
                          <a:noFill/>
                        </a:ln>
                        <a:solidFill>
                          <a:srgbClr val="000099"/>
                        </a:solidFill>
                        <a:effectLst/>
                        <a:latin typeface="Verdana" pitchFamily="34" charset="0"/>
                        <a:ea typeface="Verdana" pitchFamily="34" charset="0"/>
                        <a:cs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rgbClr val="FFFF00"/>
                          </a:solidFill>
                          <a:effectLst/>
                          <a:latin typeface="Verdana" pitchFamily="34" charset="0"/>
                          <a:ea typeface="Verdana" pitchFamily="34" charset="0"/>
                          <a:cs typeface="Verdana" pitchFamily="34" charset="0"/>
                        </a:rPr>
                        <a:t>Reduction of Public  Debt to  sustainable level.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rotWithShape="0">
                      <a:gsLst>
                        <a:gs pos="0">
                          <a:schemeClr val="tx1"/>
                        </a:gs>
                        <a:gs pos="100000">
                          <a:srgbClr val="3333FF"/>
                        </a:gs>
                      </a:gsLst>
                      <a:path path="shape">
                        <a:fillToRect l="50000" t="50000" r="50000" b="50000"/>
                      </a:path>
                    </a:gra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4" name="Title 1"/>
          <p:cNvSpPr txBox="1">
            <a:spLocks/>
          </p:cNvSpPr>
          <p:nvPr/>
        </p:nvSpPr>
        <p:spPr bwMode="auto">
          <a:xfrm>
            <a:off x="323528" y="332656"/>
            <a:ext cx="3528392"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Budgetary Targets and Revised Estimates</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5"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6" name="Table 5"/>
          <p:cNvGraphicFramePr>
            <a:graphicFrameLocks noGrp="1"/>
          </p:cNvGraphicFramePr>
          <p:nvPr/>
        </p:nvGraphicFramePr>
        <p:xfrm>
          <a:off x="350824" y="1241464"/>
          <a:ext cx="8352926" cy="5027043"/>
        </p:xfrm>
        <a:graphic>
          <a:graphicData uri="http://schemas.openxmlformats.org/drawingml/2006/table">
            <a:tbl>
              <a:tblPr/>
              <a:tblGrid>
                <a:gridCol w="3212601"/>
                <a:gridCol w="1710412"/>
                <a:gridCol w="1710412"/>
                <a:gridCol w="1719501"/>
              </a:tblGrid>
              <a:tr h="504048">
                <a:tc>
                  <a:txBody>
                    <a:bodyPr/>
                    <a:lstStyle/>
                    <a:p>
                      <a:pPr marL="0" marR="0" indent="0" algn="ctr" defTabSz="914400" rtl="0" eaLnBrk="1" fontAlgn="auto" latinLnBrk="0" hangingPunct="1">
                        <a:lnSpc>
                          <a:spcPts val="1300"/>
                        </a:lnSpc>
                        <a:spcBef>
                          <a:spcPts val="0"/>
                        </a:spcBef>
                        <a:spcAft>
                          <a:spcPts val="1300"/>
                        </a:spcAft>
                        <a:buClrTx/>
                        <a:buSzTx/>
                        <a:buFontTx/>
                        <a:buNone/>
                        <a:tabLst/>
                        <a:defRPr/>
                      </a:pPr>
                      <a:r>
                        <a:rPr lang="en-US" sz="1400" b="1" dirty="0" smtClean="0">
                          <a:solidFill>
                            <a:schemeClr val="accent1"/>
                          </a:solidFill>
                          <a:latin typeface="Book Antiqua" pitchFamily="18" charset="0"/>
                          <a:ea typeface="Times New Roman"/>
                          <a:cs typeface="+mn-cs"/>
                        </a:rPr>
                        <a:t>Description</a:t>
                      </a:r>
                      <a:endParaRPr lang="en-US" sz="1400" dirty="0" smtClean="0">
                        <a:solidFill>
                          <a:schemeClr val="accent1"/>
                        </a:solidFill>
                        <a:latin typeface="Book Antiqua" pitchFamily="18" charset="0"/>
                        <a:ea typeface="Times New Roman"/>
                        <a:cs typeface="+mn-cs"/>
                      </a:endParaRP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Budget </a:t>
                      </a:r>
                      <a:r>
                        <a:rPr lang="en-US" sz="1400" b="1" dirty="0" smtClean="0">
                          <a:solidFill>
                            <a:schemeClr val="accent1"/>
                          </a:solidFill>
                          <a:latin typeface="Book Antiqua" pitchFamily="18" charset="0"/>
                          <a:ea typeface="Times New Roman"/>
                          <a:cs typeface="Times New Roman"/>
                        </a:rPr>
                        <a:t>              2011-12</a:t>
                      </a:r>
                      <a:endParaRPr lang="en-US" sz="1400" dirty="0">
                        <a:solidFill>
                          <a:schemeClr val="accent1"/>
                        </a:solidFill>
                        <a:latin typeface="Book Antiqua" pitchFamily="18" charset="0"/>
                        <a:ea typeface="Times New Roman"/>
                        <a:cs typeface="Times New Roman"/>
                      </a:endParaRP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srcRect/>
                      <a:tile tx="0" ty="0" sx="100000" sy="100000" flip="none" algn="ctr"/>
                    </a:blipFill>
                  </a:tcPr>
                </a:tc>
                <a:tc>
                  <a:txBody>
                    <a:bodyPr/>
                    <a:lstStyle/>
                    <a:p>
                      <a:pPr marL="0" marR="0" algn="ctr">
                        <a:lnSpc>
                          <a:spcPts val="1300"/>
                        </a:lnSpc>
                        <a:spcBef>
                          <a:spcPts val="0"/>
                        </a:spcBef>
                        <a:spcAft>
                          <a:spcPts val="1300"/>
                        </a:spcAft>
                      </a:pPr>
                      <a:r>
                        <a:rPr lang="en-US" sz="1400" b="1" dirty="0" smtClean="0">
                          <a:solidFill>
                            <a:schemeClr val="accent1"/>
                          </a:solidFill>
                          <a:latin typeface="Book Antiqua" pitchFamily="18" charset="0"/>
                          <a:ea typeface="Times New Roman"/>
                          <a:cs typeface="Times New Roman"/>
                        </a:rPr>
                        <a:t>Revised              </a:t>
                      </a:r>
                      <a:r>
                        <a:rPr lang="en-US" sz="1400" b="1" dirty="0">
                          <a:solidFill>
                            <a:schemeClr val="accent1"/>
                          </a:solidFill>
                          <a:latin typeface="Book Antiqua" pitchFamily="18" charset="0"/>
                          <a:ea typeface="Times New Roman"/>
                          <a:cs typeface="Times New Roman"/>
                        </a:rPr>
                        <a:t>2011-12</a:t>
                      </a:r>
                      <a:endParaRPr lang="en-US" sz="1400" dirty="0">
                        <a:solidFill>
                          <a:schemeClr val="accent1"/>
                        </a:solidFill>
                        <a:latin typeface="Book Antiqua" pitchFamily="18" charset="0"/>
                        <a:ea typeface="Times New Roman"/>
                        <a:cs typeface="Times New Roman"/>
                      </a:endParaRP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srcRect/>
                      <a:tile tx="0" ty="0" sx="100000" sy="100000" flip="none" algn="ctr"/>
                    </a:blipFill>
                  </a:tcPr>
                </a:tc>
                <a:tc>
                  <a:txBody>
                    <a:bodyPr/>
                    <a:lstStyle/>
                    <a:p>
                      <a:pPr marL="0" marR="0" algn="ctr">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Budget </a:t>
                      </a:r>
                      <a:r>
                        <a:rPr lang="en-US" sz="1400" b="1" dirty="0" smtClean="0">
                          <a:solidFill>
                            <a:schemeClr val="accent1"/>
                          </a:solidFill>
                          <a:latin typeface="Book Antiqua" pitchFamily="18" charset="0"/>
                          <a:ea typeface="Times New Roman"/>
                          <a:cs typeface="Times New Roman"/>
                        </a:rPr>
                        <a:t>              2012-13</a:t>
                      </a:r>
                      <a:endParaRPr lang="en-US" sz="1400" dirty="0">
                        <a:solidFill>
                          <a:schemeClr val="accent1"/>
                        </a:solidFill>
                        <a:latin typeface="Book Antiqua" pitchFamily="18" charset="0"/>
                        <a:ea typeface="Times New Roman"/>
                        <a:cs typeface="Times New Roman"/>
                      </a:endParaRP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srcRect/>
                      <a:tile tx="0" ty="0" sx="100000" sy="100000" flip="none" algn="ctr"/>
                    </a:blipFill>
                  </a:tcPr>
                </a:tc>
              </a:tr>
              <a:tr h="301533">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Real GDP Growth (%)</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4.2</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3.7</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4.3</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Inflation (%)</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12.0</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11.5</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9.5</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0" marR="0" algn="l">
                        <a:lnSpc>
                          <a:spcPts val="1300"/>
                        </a:lnSpc>
                        <a:spcBef>
                          <a:spcPts val="0"/>
                        </a:spcBef>
                        <a:spcAft>
                          <a:spcPts val="1300"/>
                        </a:spcAft>
                      </a:pPr>
                      <a:endParaRPr lang="en-US" sz="1400" dirty="0">
                        <a:solidFill>
                          <a:schemeClr val="accent1"/>
                        </a:solidFill>
                        <a:latin typeface="Book Antiqua" pitchFamily="18" charset="0"/>
                        <a:ea typeface="Times New Roman"/>
                        <a:cs typeface="Times New Roman"/>
                      </a:endParaRP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gridSpan="3">
                  <a:txBody>
                    <a:bodyPr/>
                    <a:lstStyle/>
                    <a:p>
                      <a:pPr marL="0" marR="217170" algn="ctr">
                        <a:lnSpc>
                          <a:spcPts val="1300"/>
                        </a:lnSpc>
                        <a:spcBef>
                          <a:spcPts val="0"/>
                        </a:spcBef>
                        <a:spcAft>
                          <a:spcPts val="1300"/>
                        </a:spcAft>
                      </a:pPr>
                      <a:r>
                        <a:rPr lang="en-US" sz="1400" u="sng" dirty="0">
                          <a:solidFill>
                            <a:schemeClr val="accent1"/>
                          </a:solidFill>
                          <a:latin typeface="Book Antiqua" pitchFamily="18" charset="0"/>
                          <a:ea typeface="Times New Roman"/>
                          <a:cs typeface="Times New Roman"/>
                        </a:rPr>
                        <a:t>(as percentage of GDP unless otherwise indicated)</a:t>
                      </a:r>
                      <a:endParaRPr lang="en-US" sz="1400" dirty="0">
                        <a:solidFill>
                          <a:schemeClr val="accent1"/>
                        </a:solidFill>
                        <a:latin typeface="Book Antiqua" pitchFamily="18" charset="0"/>
                        <a:ea typeface="Times New Roman"/>
                        <a:cs typeface="Times New Roman"/>
                      </a:endParaRP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hMerge="1">
                  <a:txBody>
                    <a:bodyPr/>
                    <a:lstStyle/>
                    <a:p>
                      <a:endParaRPr lang="en-US"/>
                    </a:p>
                  </a:txBody>
                  <a:tcPr/>
                </a:tc>
                <a:tc hMerge="1">
                  <a:txBody>
                    <a:bodyPr/>
                    <a:lstStyle/>
                    <a:p>
                      <a:endParaRPr lang="en-US"/>
                    </a:p>
                  </a:txBody>
                  <a:tcPr/>
                </a:tc>
              </a:tr>
              <a:tr h="301533">
                <a:tc>
                  <a:txBody>
                    <a:bodyPr/>
                    <a:lstStyle/>
                    <a:p>
                      <a:pPr marL="0" marR="0" algn="l">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Total Revenue</a:t>
                      </a:r>
                      <a:endParaRPr lang="en-US" sz="1400" dirty="0">
                        <a:solidFill>
                          <a:schemeClr val="accent1"/>
                        </a:solidFill>
                        <a:latin typeface="Book Antiqua" pitchFamily="18" charset="0"/>
                        <a:ea typeface="Times New Roman"/>
                        <a:cs typeface="Times New Roman"/>
                      </a:endParaRP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13.6</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12.9</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14.3</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114300" marR="0" indent="-11430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	Tax Revenue</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10.2</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10.3</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11.1</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114300" marR="0" indent="-11430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	FBR Tax Revenue</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9.3</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9.5</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10.1</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114300" marR="0" indent="-11430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	Non Tax Revenue</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3.4</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2.6</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3.2</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0" marR="0" algn="l">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Total Expenditure</a:t>
                      </a:r>
                      <a:endParaRPr lang="en-US" sz="1400" dirty="0">
                        <a:solidFill>
                          <a:schemeClr val="accent1"/>
                        </a:solidFill>
                        <a:latin typeface="Book Antiqua" pitchFamily="18" charset="0"/>
                        <a:ea typeface="Times New Roman"/>
                        <a:cs typeface="Times New Roman"/>
                      </a:endParaRP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17.7</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20.3</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19.0</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114300" marR="0" indent="-11430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	Current Expenditure</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14.1</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16.3</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14.5</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114300" marR="0" indent="-11430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	Development Expenditure</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3.6</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3.9</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4.4</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0" marR="0" algn="l">
                        <a:lnSpc>
                          <a:spcPts val="1300"/>
                        </a:lnSpc>
                        <a:spcBef>
                          <a:spcPts val="0"/>
                        </a:spcBef>
                        <a:spcAft>
                          <a:spcPts val="1300"/>
                        </a:spcAft>
                      </a:pPr>
                      <a:r>
                        <a:rPr lang="en-US" sz="1400" b="1" dirty="0">
                          <a:solidFill>
                            <a:schemeClr val="accent1"/>
                          </a:solidFill>
                          <a:latin typeface="Book Antiqua" pitchFamily="18" charset="0"/>
                          <a:ea typeface="Times New Roman"/>
                          <a:cs typeface="Times New Roman"/>
                        </a:rPr>
                        <a:t>Fiscal Balance (Overall Deficit)</a:t>
                      </a:r>
                      <a:endParaRPr lang="en-US" sz="1400" dirty="0">
                        <a:solidFill>
                          <a:schemeClr val="accent1"/>
                        </a:solidFill>
                        <a:latin typeface="Book Antiqua" pitchFamily="18" charset="0"/>
                        <a:ea typeface="Times New Roman"/>
                        <a:cs typeface="Times New Roman"/>
                      </a:endParaRP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-4.0</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-7.4*</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-4.7</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11430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Revenue Balance</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-0.5</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-3.4</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-0.3</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11430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Total Public Debt</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56.7</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60.0</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56.5</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11430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GDP at market prices (Rs. In billion)</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21,041</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20,654</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23,655</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301533">
                <a:tc>
                  <a:txBody>
                    <a:bodyPr/>
                    <a:lstStyle/>
                    <a:p>
                      <a:pPr marL="114300" marR="0" algn="l">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Bank borrowings (Rs. in billion)</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304</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a:solidFill>
                            <a:schemeClr val="accent1"/>
                          </a:solidFill>
                          <a:latin typeface="Book Antiqua" pitchFamily="18" charset="0"/>
                          <a:ea typeface="Times New Roman"/>
                          <a:cs typeface="Times New Roman"/>
                        </a:rPr>
                        <a:t>939</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c>
                  <a:txBody>
                    <a:bodyPr/>
                    <a:lstStyle/>
                    <a:p>
                      <a:pPr marL="0" marR="217170" algn="ctr">
                        <a:lnSpc>
                          <a:spcPts val="1300"/>
                        </a:lnSpc>
                        <a:spcBef>
                          <a:spcPts val="0"/>
                        </a:spcBef>
                        <a:spcAft>
                          <a:spcPts val="1300"/>
                        </a:spcAft>
                      </a:pPr>
                      <a:r>
                        <a:rPr lang="en-US" sz="1400" dirty="0">
                          <a:solidFill>
                            <a:schemeClr val="accent1"/>
                          </a:solidFill>
                          <a:latin typeface="Book Antiqua" pitchFamily="18" charset="0"/>
                          <a:ea typeface="Times New Roman"/>
                          <a:cs typeface="Times New Roman"/>
                        </a:rPr>
                        <a:t>484</a:t>
                      </a:r>
                    </a:p>
                  </a:txBody>
                  <a:tcPr marL="65127" marR="651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bl>
          </a:graphicData>
        </a:graphic>
      </p:graphicFrame>
      <p:sp>
        <p:nvSpPr>
          <p:cNvPr id="7" name="Slide Number Placeholder 6"/>
          <p:cNvSpPr>
            <a:spLocks noGrp="1"/>
          </p:cNvSpPr>
          <p:nvPr>
            <p:ph type="sldNum" sz="quarter" idx="12"/>
          </p:nvPr>
        </p:nvSpPr>
        <p:spPr>
          <a:xfrm>
            <a:off x="8297863" y="6386513"/>
            <a:ext cx="658812" cy="279400"/>
          </a:xfrm>
        </p:spPr>
        <p:txBody>
          <a:bodyPr/>
          <a:lstStyle/>
          <a:p>
            <a:pPr>
              <a:defRPr/>
            </a:pPr>
            <a:r>
              <a:rPr lang="en-GB" dirty="0" smtClean="0">
                <a:solidFill>
                  <a:schemeClr val="tx1"/>
                </a:solidFill>
              </a:rPr>
              <a:t>2</a:t>
            </a:r>
            <a:endParaRPr lang="en-GB"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3</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GDP Growth</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25" name="Table 24"/>
          <p:cNvGraphicFramePr>
            <a:graphicFrameLocks noGrp="1"/>
          </p:cNvGraphicFramePr>
          <p:nvPr/>
        </p:nvGraphicFramePr>
        <p:xfrm>
          <a:off x="323523" y="1281802"/>
          <a:ext cx="8412480" cy="4953000"/>
        </p:xfrm>
        <a:graphic>
          <a:graphicData uri="http://schemas.openxmlformats.org/drawingml/2006/table">
            <a:tbl>
              <a:tblPr/>
              <a:tblGrid>
                <a:gridCol w="2286000"/>
                <a:gridCol w="612648"/>
                <a:gridCol w="612648"/>
                <a:gridCol w="612648"/>
                <a:gridCol w="612648"/>
                <a:gridCol w="612648"/>
                <a:gridCol w="612648"/>
                <a:gridCol w="612648"/>
                <a:gridCol w="612648"/>
                <a:gridCol w="612648"/>
                <a:gridCol w="612648"/>
              </a:tblGrid>
              <a:tr h="411480">
                <a:tc>
                  <a:txBody>
                    <a:bodyPr/>
                    <a:lstStyle/>
                    <a:p>
                      <a:pPr marL="0" marR="0">
                        <a:spcBef>
                          <a:spcPts val="600"/>
                        </a:spcBef>
                        <a:spcAft>
                          <a:spcPts val="600"/>
                        </a:spcAft>
                      </a:pPr>
                      <a:r>
                        <a:rPr lang="en-US" sz="1400" b="1" dirty="0">
                          <a:solidFill>
                            <a:schemeClr val="accent1"/>
                          </a:solidFill>
                          <a:latin typeface="Book Antiqua" pitchFamily="18" charset="0"/>
                          <a:ea typeface="Times New Roman"/>
                        </a:rPr>
                        <a:t/>
                      </a:r>
                      <a:br>
                        <a:rPr lang="en-US" sz="1400" b="1" dirty="0">
                          <a:solidFill>
                            <a:schemeClr val="accent1"/>
                          </a:solidFill>
                          <a:latin typeface="Book Antiqua" pitchFamily="18" charset="0"/>
                          <a:ea typeface="Times New Roman"/>
                        </a:rPr>
                      </a:br>
                      <a:endParaRPr lang="en-US" sz="1400" dirty="0">
                        <a:solidFill>
                          <a:schemeClr val="accent1"/>
                        </a:solidFill>
                        <a:latin typeface="Book Antiqua" pitchFamily="18" charset="0"/>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11-12 (P)</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10-11</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09-10</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08-09</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07-08</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06-07</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05-06</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04-05</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03-04</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Book Antiqua" pitchFamily="18" charset="0"/>
                          <a:ea typeface="Times New Roman"/>
                        </a:rPr>
                        <a:t>02-03</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411480">
                <a:tc>
                  <a:txBody>
                    <a:bodyPr/>
                    <a:lstStyle/>
                    <a:p>
                      <a:pPr marL="0" marR="0">
                        <a:spcBef>
                          <a:spcPts val="240"/>
                        </a:spcBef>
                        <a:spcAft>
                          <a:spcPts val="600"/>
                        </a:spcAft>
                      </a:pPr>
                      <a:r>
                        <a:rPr lang="en-US" sz="1400" dirty="0">
                          <a:solidFill>
                            <a:schemeClr val="accent1"/>
                          </a:solidFill>
                          <a:latin typeface="Book Antiqua" pitchFamily="18" charset="0"/>
                          <a:ea typeface="Times New Roman"/>
                        </a:rPr>
                        <a:t>Nominal GDP </a:t>
                      </a:r>
                      <a:r>
                        <a:rPr lang="en-US" sz="1400" dirty="0" smtClean="0">
                          <a:solidFill>
                            <a:schemeClr val="accent1"/>
                          </a:solidFill>
                          <a:latin typeface="Book Antiqua" pitchFamily="18" charset="0"/>
                          <a:ea typeface="Times New Roman"/>
                        </a:rPr>
                        <a:t>US$ billion</a:t>
                      </a:r>
                      <a:endParaRPr lang="en-US" sz="1400" dirty="0">
                        <a:solidFill>
                          <a:schemeClr val="accent1"/>
                        </a:solidFill>
                        <a:latin typeface="Book Antiqua" pitchFamily="18" charset="0"/>
                        <a:ea typeface="Times New Roman"/>
                      </a:endParaRPr>
                    </a:p>
                  </a:txBody>
                  <a:tcPr marL="63500" marR="63500"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227.8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210.8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177.0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162.1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163.8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a:solidFill>
                            <a:schemeClr val="accent1"/>
                          </a:solidFill>
                          <a:latin typeface="Book Antiqua" pitchFamily="18" charset="0"/>
                          <a:ea typeface="Times New Roman"/>
                        </a:rPr>
                        <a:t>143.0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a:solidFill>
                            <a:schemeClr val="accent1"/>
                          </a:solidFill>
                          <a:latin typeface="Book Antiqua" pitchFamily="18" charset="0"/>
                          <a:ea typeface="Times New Roman"/>
                        </a:rPr>
                        <a:t>127.4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109.5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98.0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82.4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11480">
                <a:tc>
                  <a:txBody>
                    <a:bodyPr/>
                    <a:lstStyle/>
                    <a:p>
                      <a:pPr marL="0" marR="0">
                        <a:spcBef>
                          <a:spcPts val="240"/>
                        </a:spcBef>
                        <a:spcAft>
                          <a:spcPts val="600"/>
                        </a:spcAft>
                      </a:pPr>
                      <a:r>
                        <a:rPr lang="en-US" sz="1400" dirty="0">
                          <a:solidFill>
                            <a:schemeClr val="accent1"/>
                          </a:solidFill>
                          <a:latin typeface="Book Antiqua" pitchFamily="18" charset="0"/>
                          <a:ea typeface="Times New Roman"/>
                        </a:rPr>
                        <a:t>Nominal GDP </a:t>
                      </a:r>
                      <a:r>
                        <a:rPr lang="en-US" sz="1400" dirty="0" err="1" smtClean="0">
                          <a:solidFill>
                            <a:schemeClr val="accent1"/>
                          </a:solidFill>
                          <a:latin typeface="Book Antiqua" pitchFamily="18" charset="0"/>
                          <a:ea typeface="Times New Roman"/>
                        </a:rPr>
                        <a:t>Rs.million</a:t>
                      </a:r>
                      <a:endParaRPr lang="en-US" sz="1400" dirty="0">
                        <a:solidFill>
                          <a:schemeClr val="accent1"/>
                        </a:solidFill>
                        <a:latin typeface="Book Antiqua" pitchFamily="18" charset="0"/>
                        <a:ea typeface="Times New Roman"/>
                      </a:endParaRP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20,654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18,033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14,804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12,724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10,243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8,673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7,623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6,500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5,641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4,876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411480">
                <a:tc>
                  <a:txBody>
                    <a:bodyPr/>
                    <a:lstStyle/>
                    <a:p>
                      <a:pPr marL="0" marR="0">
                        <a:spcBef>
                          <a:spcPts val="240"/>
                        </a:spcBef>
                        <a:spcAft>
                          <a:spcPts val="600"/>
                        </a:spcAft>
                      </a:pPr>
                      <a:r>
                        <a:rPr lang="en-US" sz="1400" dirty="0">
                          <a:solidFill>
                            <a:schemeClr val="accent1"/>
                          </a:solidFill>
                          <a:latin typeface="Book Antiqua" pitchFamily="18" charset="0"/>
                          <a:ea typeface="Times New Roman"/>
                        </a:rPr>
                        <a:t>Real GDP Growth % </a:t>
                      </a:r>
                    </a:p>
                  </a:txBody>
                  <a:tcPr marL="63500" marR="63500"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3.7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3.0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3.1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3.7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6.8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5.8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9.0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7.5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4.7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11480">
                <a:tc gridSpan="11">
                  <a:txBody>
                    <a:bodyPr/>
                    <a:lstStyle/>
                    <a:p>
                      <a:pPr marL="0" marR="0" algn="ctr">
                        <a:spcBef>
                          <a:spcPts val="240"/>
                        </a:spcBef>
                        <a:spcAft>
                          <a:spcPts val="600"/>
                        </a:spcAft>
                      </a:pPr>
                      <a:r>
                        <a:rPr lang="en-US" sz="1400" b="1" dirty="0" err="1">
                          <a:solidFill>
                            <a:schemeClr val="accent1"/>
                          </a:solidFill>
                          <a:latin typeface="Book Antiqua" pitchFamily="18" charset="0"/>
                          <a:ea typeface="Times New Roman"/>
                        </a:rPr>
                        <a:t>Sectoral</a:t>
                      </a:r>
                      <a:r>
                        <a:rPr lang="en-US" sz="1400" b="1" dirty="0">
                          <a:solidFill>
                            <a:schemeClr val="accent1"/>
                          </a:solidFill>
                          <a:latin typeface="Book Antiqua" pitchFamily="18" charset="0"/>
                          <a:ea typeface="Times New Roman"/>
                        </a:rPr>
                        <a:t> GDP Growth %</a:t>
                      </a: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411480">
                <a:tc>
                  <a:txBody>
                    <a:bodyPr/>
                    <a:lstStyle/>
                    <a:p>
                      <a:pPr marL="0" marR="0">
                        <a:spcBef>
                          <a:spcPts val="240"/>
                        </a:spcBef>
                        <a:spcAft>
                          <a:spcPts val="600"/>
                        </a:spcAft>
                      </a:pPr>
                      <a:r>
                        <a:rPr lang="en-US" sz="1400" dirty="0">
                          <a:solidFill>
                            <a:schemeClr val="accent1"/>
                          </a:solidFill>
                          <a:latin typeface="Book Antiqua" pitchFamily="18" charset="0"/>
                          <a:ea typeface="Times New Roman"/>
                        </a:rPr>
                        <a:t>Agriculture </a:t>
                      </a:r>
                    </a:p>
                  </a:txBody>
                  <a:tcPr marL="63500" marR="63500"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3.1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2.4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0.6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4.0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4.1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6.3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6.5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2.4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4.1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11480">
                <a:tc>
                  <a:txBody>
                    <a:bodyPr/>
                    <a:lstStyle/>
                    <a:p>
                      <a:pPr marL="0" marR="0">
                        <a:spcBef>
                          <a:spcPts val="240"/>
                        </a:spcBef>
                        <a:spcAft>
                          <a:spcPts val="600"/>
                        </a:spcAft>
                      </a:pPr>
                      <a:r>
                        <a:rPr lang="en-US" sz="1400" dirty="0">
                          <a:solidFill>
                            <a:schemeClr val="accent1"/>
                          </a:solidFill>
                          <a:latin typeface="Book Antiqua" pitchFamily="18" charset="0"/>
                          <a:ea typeface="Times New Roman"/>
                        </a:rPr>
                        <a:t>Manufacturing </a:t>
                      </a: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3.6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3.0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a:solidFill>
                            <a:schemeClr val="accent1"/>
                          </a:solidFill>
                          <a:latin typeface="Book Antiqua" pitchFamily="18" charset="0"/>
                          <a:ea typeface="Times New Roman"/>
                        </a:rPr>
                        <a:t>5.5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-3.6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4.8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8.3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8.7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15.5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14.0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6.9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411480">
                <a:tc>
                  <a:txBody>
                    <a:bodyPr/>
                    <a:lstStyle/>
                    <a:p>
                      <a:pPr marL="0" marR="0">
                        <a:spcBef>
                          <a:spcPts val="240"/>
                        </a:spcBef>
                        <a:spcAft>
                          <a:spcPts val="600"/>
                        </a:spcAft>
                      </a:pPr>
                      <a:r>
                        <a:rPr lang="en-US" sz="1400" dirty="0">
                          <a:solidFill>
                            <a:schemeClr val="accent1"/>
                          </a:solidFill>
                          <a:latin typeface="Book Antiqua" pitchFamily="18" charset="0"/>
                          <a:ea typeface="Times New Roman"/>
                        </a:rPr>
                        <a:t>Services </a:t>
                      </a:r>
                    </a:p>
                  </a:txBody>
                  <a:tcPr marL="63500" marR="63500"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4.0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4.4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a:solidFill>
                            <a:schemeClr val="accent1"/>
                          </a:solidFill>
                          <a:latin typeface="Book Antiqua" pitchFamily="18" charset="0"/>
                          <a:ea typeface="Times New Roman"/>
                        </a:rPr>
                        <a:t>2.6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6.0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a:solidFill>
                            <a:schemeClr val="accent1"/>
                          </a:solidFill>
                          <a:latin typeface="Book Antiqua" pitchFamily="18" charset="0"/>
                          <a:ea typeface="Times New Roman"/>
                        </a:rPr>
                        <a:t>7.0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6.3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8.5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a:solidFill>
                            <a:schemeClr val="accent1"/>
                          </a:solidFill>
                          <a:latin typeface="Book Antiqua" pitchFamily="18" charset="0"/>
                          <a:ea typeface="Times New Roman"/>
                        </a:rPr>
                        <a:t>5.9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5.2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11480">
                <a:tc gridSpan="11">
                  <a:txBody>
                    <a:bodyPr/>
                    <a:lstStyle/>
                    <a:p>
                      <a:pPr marL="0" marR="0" algn="ctr">
                        <a:spcBef>
                          <a:spcPts val="240"/>
                        </a:spcBef>
                        <a:spcAft>
                          <a:spcPts val="600"/>
                        </a:spcAft>
                      </a:pPr>
                      <a:r>
                        <a:rPr lang="en-US" sz="1400" b="1" dirty="0" err="1">
                          <a:solidFill>
                            <a:schemeClr val="accent1"/>
                          </a:solidFill>
                          <a:latin typeface="Book Antiqua" pitchFamily="18" charset="0"/>
                          <a:ea typeface="Times New Roman"/>
                        </a:rPr>
                        <a:t>Sectoral</a:t>
                      </a:r>
                      <a:r>
                        <a:rPr lang="en-US" sz="1400" b="1" dirty="0">
                          <a:solidFill>
                            <a:schemeClr val="accent1"/>
                          </a:solidFill>
                          <a:latin typeface="Book Antiqua" pitchFamily="18" charset="0"/>
                          <a:ea typeface="Times New Roman"/>
                        </a:rPr>
                        <a:t> Share in GDP %</a:t>
                      </a: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24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pPr marL="0" marR="0" algn="r">
                        <a:spcBef>
                          <a:spcPts val="0"/>
                        </a:spcBef>
                        <a:spcAft>
                          <a:spcPts val="6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411480">
                <a:tc>
                  <a:txBody>
                    <a:bodyPr/>
                    <a:lstStyle/>
                    <a:p>
                      <a:pPr marL="0" marR="0">
                        <a:spcBef>
                          <a:spcPts val="240"/>
                        </a:spcBef>
                        <a:spcAft>
                          <a:spcPts val="600"/>
                        </a:spcAft>
                      </a:pPr>
                      <a:r>
                        <a:rPr lang="en-US" sz="1400" dirty="0">
                          <a:solidFill>
                            <a:schemeClr val="accent1"/>
                          </a:solidFill>
                          <a:latin typeface="Book Antiqua" pitchFamily="18" charset="0"/>
                          <a:ea typeface="Times New Roman"/>
                        </a:rPr>
                        <a:t>Agriculture </a:t>
                      </a:r>
                    </a:p>
                  </a:txBody>
                  <a:tcPr marL="63500" marR="63500"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21.3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21.8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a:solidFill>
                            <a:schemeClr val="accent1"/>
                          </a:solidFill>
                          <a:latin typeface="Book Antiqua" pitchFamily="18" charset="0"/>
                          <a:ea typeface="Times New Roman"/>
                        </a:rPr>
                        <a:t>21.2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a:solidFill>
                            <a:schemeClr val="accent1"/>
                          </a:solidFill>
                          <a:latin typeface="Book Antiqua" pitchFamily="18" charset="0"/>
                          <a:ea typeface="Times New Roman"/>
                        </a:rPr>
                        <a:t>20.9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a:solidFill>
                            <a:schemeClr val="accent1"/>
                          </a:solidFill>
                          <a:latin typeface="Book Antiqua" pitchFamily="18" charset="0"/>
                          <a:ea typeface="Times New Roman"/>
                        </a:rPr>
                        <a:t>21.1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21.9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22.5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22.4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22.9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24.0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11480">
                <a:tc>
                  <a:txBody>
                    <a:bodyPr/>
                    <a:lstStyle/>
                    <a:p>
                      <a:pPr marL="0" marR="0">
                        <a:spcBef>
                          <a:spcPts val="240"/>
                        </a:spcBef>
                        <a:spcAft>
                          <a:spcPts val="600"/>
                        </a:spcAft>
                      </a:pPr>
                      <a:r>
                        <a:rPr lang="en-US" sz="1400" dirty="0">
                          <a:solidFill>
                            <a:schemeClr val="accent1"/>
                          </a:solidFill>
                          <a:latin typeface="Book Antiqua" pitchFamily="18" charset="0"/>
                          <a:ea typeface="Times New Roman"/>
                        </a:rPr>
                        <a:t>Manufacturing </a:t>
                      </a:r>
                    </a:p>
                  </a:txBody>
                  <a:tcPr marL="63500" marR="6350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19.2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18.2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a:solidFill>
                            <a:schemeClr val="accent1"/>
                          </a:solidFill>
                          <a:latin typeface="Book Antiqua" pitchFamily="18" charset="0"/>
                          <a:ea typeface="Times New Roman"/>
                        </a:rPr>
                        <a:t>18.6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a:solidFill>
                            <a:schemeClr val="accent1"/>
                          </a:solidFill>
                          <a:latin typeface="Book Antiqua" pitchFamily="18" charset="0"/>
                          <a:ea typeface="Times New Roman"/>
                        </a:rPr>
                        <a:t>18.7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600"/>
                        </a:spcAft>
                      </a:pPr>
                      <a:r>
                        <a:rPr lang="en-US" sz="1400">
                          <a:solidFill>
                            <a:schemeClr val="accent1"/>
                          </a:solidFill>
                          <a:latin typeface="Book Antiqua" pitchFamily="18" charset="0"/>
                          <a:ea typeface="Times New Roman"/>
                        </a:rPr>
                        <a:t>18.7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a:solidFill>
                            <a:schemeClr val="accent1"/>
                          </a:solidFill>
                          <a:latin typeface="Book Antiqua" pitchFamily="18" charset="0"/>
                          <a:ea typeface="Times New Roman"/>
                        </a:rPr>
                        <a:t>19.0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18.8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18.3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17.3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16.3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411480">
                <a:tc>
                  <a:txBody>
                    <a:bodyPr/>
                    <a:lstStyle/>
                    <a:p>
                      <a:pPr marL="0" marR="0">
                        <a:spcBef>
                          <a:spcPts val="240"/>
                        </a:spcBef>
                        <a:spcAft>
                          <a:spcPts val="600"/>
                        </a:spcAft>
                      </a:pPr>
                      <a:r>
                        <a:rPr lang="en-US" sz="1400" dirty="0">
                          <a:solidFill>
                            <a:schemeClr val="accent1"/>
                          </a:solidFill>
                          <a:latin typeface="Book Antiqua" pitchFamily="18" charset="0"/>
                          <a:ea typeface="Times New Roman"/>
                        </a:rPr>
                        <a:t>Services </a:t>
                      </a:r>
                    </a:p>
                  </a:txBody>
                  <a:tcPr marL="63500" marR="63500"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52.9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52.9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52.4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53.3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600"/>
                        </a:spcAft>
                      </a:pPr>
                      <a:r>
                        <a:rPr lang="en-US" sz="1400" dirty="0">
                          <a:solidFill>
                            <a:schemeClr val="accent1"/>
                          </a:solidFill>
                          <a:latin typeface="Book Antiqua" pitchFamily="18" charset="0"/>
                          <a:ea typeface="Times New Roman"/>
                        </a:rPr>
                        <a:t>53.5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51.8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51.7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51.3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51.6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0"/>
                        </a:spcBef>
                        <a:spcAft>
                          <a:spcPts val="600"/>
                        </a:spcAft>
                      </a:pPr>
                      <a:r>
                        <a:rPr lang="en-US" sz="1400" dirty="0">
                          <a:solidFill>
                            <a:schemeClr val="accent1"/>
                          </a:solidFill>
                          <a:latin typeface="Book Antiqua" pitchFamily="18" charset="0"/>
                          <a:ea typeface="Times New Roman"/>
                        </a:rPr>
                        <a:t>52.4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4</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GDP Growth</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Chart 7"/>
          <p:cNvGraphicFramePr/>
          <p:nvPr/>
        </p:nvGraphicFramePr>
        <p:xfrm>
          <a:off x="323528" y="1340768"/>
          <a:ext cx="8352928" cy="4824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5</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Overall Deficit</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Table 7"/>
          <p:cNvGraphicFramePr>
            <a:graphicFrameLocks noGrp="1"/>
          </p:cNvGraphicFramePr>
          <p:nvPr/>
        </p:nvGraphicFramePr>
        <p:xfrm>
          <a:off x="359779" y="1268760"/>
          <a:ext cx="8413837" cy="4937760"/>
        </p:xfrm>
        <a:graphic>
          <a:graphicData uri="http://schemas.openxmlformats.org/drawingml/2006/table">
            <a:tbl>
              <a:tblPr/>
              <a:tblGrid>
                <a:gridCol w="2013037"/>
                <a:gridCol w="640080"/>
                <a:gridCol w="640080"/>
                <a:gridCol w="640080"/>
                <a:gridCol w="640080"/>
                <a:gridCol w="640080"/>
                <a:gridCol w="640080"/>
                <a:gridCol w="640080"/>
                <a:gridCol w="640080"/>
                <a:gridCol w="640080"/>
                <a:gridCol w="640080"/>
              </a:tblGrid>
              <a:tr h="457200">
                <a:tc>
                  <a:txBody>
                    <a:bodyPr/>
                    <a:lstStyle/>
                    <a:p>
                      <a:pPr marL="0" marR="0">
                        <a:spcBef>
                          <a:spcPts val="240"/>
                        </a:spcBef>
                        <a:spcAft>
                          <a:spcPts val="1200"/>
                        </a:spcAft>
                      </a:pPr>
                      <a:endParaRPr lang="en-US" sz="1400" dirty="0">
                        <a:solidFill>
                          <a:schemeClr val="accent1"/>
                        </a:solidFill>
                        <a:latin typeface="Book Antiqua" pitchFamily="18" charset="0"/>
                        <a:ea typeface="Times New Roman"/>
                      </a:endParaRPr>
                    </a:p>
                  </a:txBody>
                  <a:tcPr marL="64736" marR="647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dirty="0">
                          <a:solidFill>
                            <a:schemeClr val="accent1"/>
                          </a:solidFill>
                          <a:latin typeface="Book Antiqua" pitchFamily="18" charset="0"/>
                          <a:ea typeface="Times New Roman"/>
                        </a:rPr>
                        <a:t>11-12 (P)</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dirty="0">
                          <a:solidFill>
                            <a:schemeClr val="accent1"/>
                          </a:solidFill>
                          <a:latin typeface="Book Antiqua" pitchFamily="18" charset="0"/>
                          <a:ea typeface="Times New Roman"/>
                        </a:rPr>
                        <a:t>10-11</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dirty="0">
                          <a:solidFill>
                            <a:schemeClr val="accent1"/>
                          </a:solidFill>
                          <a:latin typeface="Book Antiqua" pitchFamily="18" charset="0"/>
                          <a:ea typeface="Times New Roman"/>
                        </a:rPr>
                        <a:t>09-10</a:t>
                      </a: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Book Antiqua" pitchFamily="18" charset="0"/>
                          <a:ea typeface="Times New Roman"/>
                        </a:rPr>
                        <a:t>08-09</a:t>
                      </a:r>
                      <a:endParaRPr lang="en-US" sz="140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Book Antiqua" pitchFamily="18" charset="0"/>
                          <a:ea typeface="Times New Roman"/>
                        </a:rPr>
                        <a:t>07-08</a:t>
                      </a:r>
                      <a:endParaRPr lang="en-US" sz="140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Book Antiqua" pitchFamily="18" charset="0"/>
                          <a:ea typeface="Times New Roman"/>
                        </a:rPr>
                        <a:t>06-07</a:t>
                      </a:r>
                      <a:endParaRPr lang="en-US" sz="140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Book Antiqua" pitchFamily="18" charset="0"/>
                          <a:ea typeface="Times New Roman"/>
                        </a:rPr>
                        <a:t>05-06</a:t>
                      </a:r>
                      <a:endParaRPr lang="en-US" sz="140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Book Antiqua" pitchFamily="18" charset="0"/>
                          <a:ea typeface="Times New Roman"/>
                        </a:rPr>
                        <a:t>04-05</a:t>
                      </a:r>
                      <a:endParaRPr lang="en-US" sz="140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Book Antiqua" pitchFamily="18" charset="0"/>
                          <a:ea typeface="Times New Roman"/>
                        </a:rPr>
                        <a:t>03-04</a:t>
                      </a:r>
                      <a:endParaRPr lang="en-US" sz="140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600"/>
                        </a:spcBef>
                        <a:spcAft>
                          <a:spcPts val="1800"/>
                        </a:spcAft>
                      </a:pPr>
                      <a:r>
                        <a:rPr lang="en-US" sz="1400" b="1">
                          <a:solidFill>
                            <a:schemeClr val="accent1"/>
                          </a:solidFill>
                          <a:latin typeface="Book Antiqua" pitchFamily="18" charset="0"/>
                          <a:ea typeface="Times New Roman"/>
                        </a:rPr>
                        <a:t>02-03</a:t>
                      </a:r>
                      <a:endParaRPr lang="en-US" sz="140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365760">
                <a:tc gridSpan="11">
                  <a:txBody>
                    <a:bodyPr/>
                    <a:lstStyle/>
                    <a:p>
                      <a:pPr marL="0" marR="0" algn="ctr">
                        <a:spcBef>
                          <a:spcPts val="240"/>
                        </a:spcBef>
                        <a:spcAft>
                          <a:spcPts val="1200"/>
                        </a:spcAft>
                      </a:pPr>
                      <a:r>
                        <a:rPr lang="en-US" sz="1400" b="1" dirty="0">
                          <a:solidFill>
                            <a:schemeClr val="accent1"/>
                          </a:solidFill>
                          <a:latin typeface="Book Antiqua" pitchFamily="18" charset="0"/>
                          <a:ea typeface="Times New Roman"/>
                        </a:rPr>
                        <a:t>(US $ million)</a:t>
                      </a:r>
                    </a:p>
                  </a:txBody>
                  <a:tcPr marL="64736" marR="6473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hMerge="1">
                  <a:txBody>
                    <a:bodyPr/>
                    <a:lstStyle/>
                    <a:p>
                      <a:pPr marL="0" marR="0" algn="ctr">
                        <a:spcBef>
                          <a:spcPts val="240"/>
                        </a:spcBef>
                        <a:spcAft>
                          <a:spcPts val="1200"/>
                        </a:spcAft>
                      </a:pPr>
                      <a:endParaRPr lang="en-US" sz="1400" dirty="0">
                        <a:solidFill>
                          <a:schemeClr val="accent1"/>
                        </a:solidFill>
                        <a:latin typeface="Book Antiqua" pitchFamily="18" charset="0"/>
                        <a:ea typeface="Times New Roman"/>
                      </a:endParaRP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r>
              <a:tr h="457200">
                <a:tc>
                  <a:txBody>
                    <a:bodyPr/>
                    <a:lstStyle/>
                    <a:p>
                      <a:pPr marL="0" marR="0">
                        <a:spcBef>
                          <a:spcPts val="240"/>
                        </a:spcBef>
                        <a:spcAft>
                          <a:spcPts val="1200"/>
                        </a:spcAft>
                      </a:pPr>
                      <a:r>
                        <a:rPr lang="en-US" sz="1400">
                          <a:solidFill>
                            <a:schemeClr val="accent1"/>
                          </a:solidFill>
                          <a:latin typeface="Book Antiqua" pitchFamily="18" charset="0"/>
                          <a:ea typeface="Times New Roman"/>
                        </a:rPr>
                        <a:t>Exports</a:t>
                      </a:r>
                    </a:p>
                  </a:txBody>
                  <a:tcPr marL="64736" marR="647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20,474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25,356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19,673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19,121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20,427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17,278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16,553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14,482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12,396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10,889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457200">
                <a:tc>
                  <a:txBody>
                    <a:bodyPr/>
                    <a:lstStyle/>
                    <a:p>
                      <a:pPr marL="0" marR="0">
                        <a:spcBef>
                          <a:spcPts val="240"/>
                        </a:spcBef>
                        <a:spcAft>
                          <a:spcPts val="1200"/>
                        </a:spcAft>
                      </a:pPr>
                      <a:r>
                        <a:rPr lang="en-US" sz="1400">
                          <a:solidFill>
                            <a:schemeClr val="accent1"/>
                          </a:solidFill>
                          <a:latin typeface="Book Antiqua" pitchFamily="18" charset="0"/>
                          <a:ea typeface="Times New Roman"/>
                        </a:rPr>
                        <a:t>Imports</a:t>
                      </a:r>
                    </a:p>
                  </a:txBody>
                  <a:tcPr marL="64736" marR="64736"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33,157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35,872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31,209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31,747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35,397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26,989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25,017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18,996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13,604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11,333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r>
              <a:tr h="457200">
                <a:tc>
                  <a:txBody>
                    <a:bodyPr/>
                    <a:lstStyle/>
                    <a:p>
                      <a:pPr marL="0" marR="0">
                        <a:spcBef>
                          <a:spcPts val="240"/>
                        </a:spcBef>
                        <a:spcAft>
                          <a:spcPts val="1200"/>
                        </a:spcAft>
                      </a:pPr>
                      <a:r>
                        <a:rPr lang="en-US" sz="1400">
                          <a:solidFill>
                            <a:schemeClr val="accent1"/>
                          </a:solidFill>
                          <a:latin typeface="Book Antiqua" pitchFamily="18" charset="0"/>
                          <a:ea typeface="Times New Roman"/>
                        </a:rPr>
                        <a:t>Trade Balance</a:t>
                      </a:r>
                    </a:p>
                  </a:txBody>
                  <a:tcPr marL="64736" marR="647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-12,683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-10,516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-11,536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-12,626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-14,970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-9,711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-8,464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-4,514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-1,208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-444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457200">
                <a:tc>
                  <a:txBody>
                    <a:bodyPr/>
                    <a:lstStyle/>
                    <a:p>
                      <a:pPr marL="0" marR="0">
                        <a:spcBef>
                          <a:spcPts val="240"/>
                        </a:spcBef>
                        <a:spcAft>
                          <a:spcPts val="1200"/>
                        </a:spcAft>
                      </a:pPr>
                      <a:r>
                        <a:rPr lang="en-US" sz="1400">
                          <a:solidFill>
                            <a:schemeClr val="accent1"/>
                          </a:solidFill>
                          <a:latin typeface="Book Antiqua" pitchFamily="18" charset="0"/>
                          <a:ea typeface="Times New Roman"/>
                        </a:rPr>
                        <a:t>Services – net</a:t>
                      </a:r>
                    </a:p>
                  </a:txBody>
                  <a:tcPr marL="64736" marR="64736"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-2,347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-1,940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-1,690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-3,381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-6,457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accent1"/>
                          </a:solidFill>
                          <a:latin typeface="Book Antiqua" pitchFamily="18" charset="0"/>
                          <a:ea typeface="Times New Roman"/>
                        </a:rPr>
                        <a:t>-4,170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accent1"/>
                          </a:solidFill>
                          <a:latin typeface="Book Antiqua" pitchFamily="18" charset="0"/>
                          <a:ea typeface="Times New Roman"/>
                        </a:rPr>
                        <a:t>-4,432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0"/>
                        </a:spcBef>
                        <a:spcAft>
                          <a:spcPts val="0"/>
                        </a:spcAft>
                      </a:pPr>
                      <a:r>
                        <a:rPr lang="en-US" sz="1400" dirty="0">
                          <a:solidFill>
                            <a:schemeClr val="accent1"/>
                          </a:solidFill>
                          <a:latin typeface="Book Antiqua" pitchFamily="18" charset="0"/>
                          <a:ea typeface="Times New Roman"/>
                        </a:rPr>
                        <a:t>-3,293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accent1"/>
                          </a:solidFill>
                          <a:latin typeface="Book Antiqua" pitchFamily="18" charset="0"/>
                          <a:ea typeface="Times New Roman"/>
                        </a:rPr>
                        <a:t>-1,387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0"/>
                        </a:spcBef>
                        <a:spcAft>
                          <a:spcPts val="0"/>
                        </a:spcAft>
                      </a:pPr>
                      <a:r>
                        <a:rPr lang="en-US" sz="1400">
                          <a:solidFill>
                            <a:schemeClr val="accent1"/>
                          </a:solidFill>
                          <a:latin typeface="Book Antiqua" pitchFamily="18" charset="0"/>
                          <a:ea typeface="Times New Roman"/>
                        </a:rPr>
                        <a:t>83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r>
              <a:tr h="457200">
                <a:tc>
                  <a:txBody>
                    <a:bodyPr/>
                    <a:lstStyle/>
                    <a:p>
                      <a:pPr marL="0" marR="0">
                        <a:spcBef>
                          <a:spcPts val="240"/>
                        </a:spcBef>
                        <a:spcAft>
                          <a:spcPts val="1200"/>
                        </a:spcAft>
                      </a:pPr>
                      <a:r>
                        <a:rPr lang="en-US" sz="1400">
                          <a:solidFill>
                            <a:schemeClr val="accent1"/>
                          </a:solidFill>
                          <a:latin typeface="Book Antiqua" pitchFamily="18" charset="0"/>
                          <a:ea typeface="Times New Roman"/>
                        </a:rPr>
                        <a:t>Current Transfer – net</a:t>
                      </a:r>
                    </a:p>
                  </a:txBody>
                  <a:tcPr marL="64736" marR="647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14,291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15,687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12,562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11,154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11,476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10,585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10,548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8,659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6,116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5,737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457200">
                <a:tc>
                  <a:txBody>
                    <a:bodyPr/>
                    <a:lstStyle/>
                    <a:p>
                      <a:pPr marL="0" marR="0">
                        <a:spcBef>
                          <a:spcPts val="240"/>
                        </a:spcBef>
                        <a:spcAft>
                          <a:spcPts val="1200"/>
                        </a:spcAft>
                      </a:pPr>
                      <a:r>
                        <a:rPr lang="en-US" sz="1400">
                          <a:solidFill>
                            <a:schemeClr val="accent1"/>
                          </a:solidFill>
                          <a:latin typeface="Book Antiqua" pitchFamily="18" charset="0"/>
                          <a:ea typeface="Times New Roman"/>
                        </a:rPr>
                        <a:t>(Workers’ remittances)</a:t>
                      </a:r>
                    </a:p>
                  </a:txBody>
                  <a:tcPr marL="64736" marR="64736"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10,877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11,201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8,906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7,811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6,449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5,494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4,600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4,168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3,871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4,237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r>
              <a:tr h="457200">
                <a:tc>
                  <a:txBody>
                    <a:bodyPr/>
                    <a:lstStyle/>
                    <a:p>
                      <a:pPr marL="0" marR="0">
                        <a:spcBef>
                          <a:spcPts val="240"/>
                        </a:spcBef>
                        <a:spcAft>
                          <a:spcPts val="1200"/>
                        </a:spcAft>
                      </a:pPr>
                      <a:r>
                        <a:rPr lang="en-US" sz="1400">
                          <a:solidFill>
                            <a:schemeClr val="accent1"/>
                          </a:solidFill>
                          <a:latin typeface="Book Antiqua" pitchFamily="18" charset="0"/>
                          <a:ea typeface="Times New Roman"/>
                        </a:rPr>
                        <a:t>Income Account Balance – net</a:t>
                      </a:r>
                    </a:p>
                  </a:txBody>
                  <a:tcPr marL="64736" marR="647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-2,655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-3,017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-3,281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-4,407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-3,923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-3,582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-2,667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-2,386</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-2,207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-2,211</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457200">
                <a:tc>
                  <a:txBody>
                    <a:bodyPr/>
                    <a:lstStyle/>
                    <a:p>
                      <a:pPr marL="0" marR="0">
                        <a:spcBef>
                          <a:spcPts val="240"/>
                        </a:spcBef>
                        <a:spcAft>
                          <a:spcPts val="1200"/>
                        </a:spcAft>
                      </a:pPr>
                      <a:r>
                        <a:rPr lang="en-US" sz="1400">
                          <a:solidFill>
                            <a:schemeClr val="accent1"/>
                          </a:solidFill>
                          <a:latin typeface="Book Antiqua" pitchFamily="18" charset="0"/>
                          <a:ea typeface="Times New Roman"/>
                        </a:rPr>
                        <a:t>Current Account</a:t>
                      </a:r>
                    </a:p>
                  </a:txBody>
                  <a:tcPr marL="64736" marR="64736"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-3,394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214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-3,945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-9,260</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-13,874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-6,878</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-5,015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-1,534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1,314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3,165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r>
              <a:tr h="457200">
                <a:tc>
                  <a:txBody>
                    <a:bodyPr/>
                    <a:lstStyle/>
                    <a:p>
                      <a:pPr marL="0" marR="0">
                        <a:spcBef>
                          <a:spcPts val="240"/>
                        </a:spcBef>
                        <a:spcAft>
                          <a:spcPts val="1200"/>
                        </a:spcAft>
                      </a:pPr>
                      <a:r>
                        <a:rPr lang="en-US" sz="1400">
                          <a:solidFill>
                            <a:schemeClr val="accent1"/>
                          </a:solidFill>
                          <a:latin typeface="Book Antiqua" pitchFamily="18" charset="0"/>
                          <a:ea typeface="Times New Roman"/>
                        </a:rPr>
                        <a:t>Overall deficit (% of GDP)</a:t>
                      </a:r>
                    </a:p>
                  </a:txBody>
                  <a:tcPr marL="64736" marR="64736"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7.4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5.9</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6.3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5.3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7.5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4.5</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4.3</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3.2</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a:solidFill>
                            <a:schemeClr val="accent1"/>
                          </a:solidFill>
                          <a:latin typeface="Book Antiqua" pitchFamily="18" charset="0"/>
                          <a:ea typeface="Times New Roman"/>
                        </a:rPr>
                        <a:t>2.4</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240"/>
                        </a:spcBef>
                        <a:spcAft>
                          <a:spcPts val="1200"/>
                        </a:spcAft>
                      </a:pPr>
                      <a:r>
                        <a:rPr lang="en-US" sz="1400" dirty="0">
                          <a:solidFill>
                            <a:schemeClr val="accent1"/>
                          </a:solidFill>
                          <a:latin typeface="Book Antiqua" pitchFamily="18" charset="0"/>
                          <a:ea typeface="Times New Roman"/>
                        </a:rPr>
                        <a:t>3.7</a:t>
                      </a:r>
                    </a:p>
                  </a:txBody>
                  <a:tcPr marL="0" marR="0"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6</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Overall Deficit</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Chart 7"/>
          <p:cNvGraphicFramePr/>
          <p:nvPr/>
        </p:nvGraphicFramePr>
        <p:xfrm>
          <a:off x="323528" y="1340768"/>
          <a:ext cx="8424936" cy="4846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a:defRPr/>
            </a:pPr>
            <a:r>
              <a:rPr lang="en-GB" dirty="0" smtClean="0">
                <a:solidFill>
                  <a:schemeClr val="tx1"/>
                </a:solidFill>
              </a:rPr>
              <a:t>7</a:t>
            </a:r>
            <a:endParaRPr lang="en-GB" dirty="0">
              <a:solidFill>
                <a:schemeClr val="tx1"/>
              </a:solidFill>
            </a:endParaRPr>
          </a:p>
        </p:txBody>
      </p:sp>
      <p:sp>
        <p:nvSpPr>
          <p:cNvPr id="15363" name="Rectangle 54"/>
          <p:cNvSpPr>
            <a:spLocks noChangeArrowheads="1"/>
          </p:cNvSpPr>
          <p:nvPr>
            <p:custDataLst>
              <p:tags r:id="rId1"/>
            </p:custDataLst>
          </p:nvPr>
        </p:nvSpPr>
        <p:spPr bwMode="auto">
          <a:xfrm>
            <a:off x="250825" y="1196975"/>
            <a:ext cx="8569325" cy="5106988"/>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7200000"/>
          </a:gradFill>
          <a:ln w="9525">
            <a:solidFill>
              <a:schemeClr val="accent1"/>
            </a:solidFill>
            <a:miter lim="800000"/>
            <a:headEnd/>
            <a:tailEnd/>
          </a:ln>
        </p:spPr>
        <p:txBody>
          <a:bodyPr lIns="54000" tIns="54000" rIns="54000" bIns="54000"/>
          <a:lstStyle/>
          <a:p>
            <a:pPr marL="180975" lvl="1" indent="-179388">
              <a:spcBef>
                <a:spcPct val="30000"/>
              </a:spcBef>
              <a:buClr>
                <a:schemeClr val="tx2"/>
              </a:buClr>
              <a:buSzPct val="85000"/>
              <a:buFont typeface="Wingdings" pitchFamily="2" charset="2"/>
              <a:buNone/>
            </a:pPr>
            <a:endParaRPr lang="en-US" sz="1100">
              <a:latin typeface="Verdana" pitchFamily="34" charset="0"/>
            </a:endParaRPr>
          </a:p>
        </p:txBody>
      </p:sp>
      <p:sp>
        <p:nvSpPr>
          <p:cNvPr id="9" name="Date Placeholder 4"/>
          <p:cNvSpPr>
            <a:spLocks noGrp="1"/>
          </p:cNvSpPr>
          <p:nvPr>
            <p:ph type="dt" sz="quarter" idx="10"/>
          </p:nvPr>
        </p:nvSpPr>
        <p:spPr>
          <a:xfrm>
            <a:off x="5076825" y="6386513"/>
            <a:ext cx="1655763" cy="279400"/>
          </a:xfrm>
        </p:spPr>
        <p:txBody>
          <a:bodyPr/>
          <a:lstStyle/>
          <a:p>
            <a:pPr algn="ctr">
              <a:defRPr/>
            </a:pPr>
            <a:fld id="{AD596AA2-8CDC-4AF8-9EE2-9E9CB9CC82ED}" type="datetime3">
              <a:rPr lang="en-GB">
                <a:solidFill>
                  <a:schemeClr val="tx1"/>
                </a:solidFill>
              </a:rPr>
              <a:pPr algn="ctr">
                <a:defRPr/>
              </a:pPr>
              <a:t>4 June, 2012</a:t>
            </a:fld>
            <a:endParaRPr lang="en-GB" dirty="0">
              <a:solidFill>
                <a:schemeClr val="tx1"/>
              </a:solidFill>
            </a:endParaRPr>
          </a:p>
        </p:txBody>
      </p:sp>
      <p:sp>
        <p:nvSpPr>
          <p:cNvPr id="12" name="Title 1"/>
          <p:cNvSpPr txBox="1">
            <a:spLocks/>
          </p:cNvSpPr>
          <p:nvPr/>
        </p:nvSpPr>
        <p:spPr bwMode="auto">
          <a:xfrm>
            <a:off x="323528" y="548680"/>
            <a:ext cx="2880320" cy="504800"/>
          </a:xfrm>
          <a:prstGeom prst="rect">
            <a:avLst/>
          </a:prstGeom>
          <a:noFill/>
          <a:ln w="9525">
            <a:noFill/>
            <a:miter lim="800000"/>
            <a:headEnd/>
            <a:tailEnd/>
          </a:ln>
        </p:spPr>
        <p:txBody>
          <a:bodyPr lIns="0" tIns="0" rIns="0" bIns="0" anchor="ctr"/>
          <a:lstStyle/>
          <a:p>
            <a:pPr>
              <a:defRPr/>
            </a:pPr>
            <a:r>
              <a:rPr lang="en-US" sz="2400" b="1" kern="0" dirty="0" smtClean="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rPr>
              <a:t>Public Debt</a:t>
            </a:r>
            <a:endParaRPr lang="en-US" sz="2400" b="1" kern="0" dirty="0">
              <a:gradFill>
                <a:gsLst>
                  <a:gs pos="0">
                    <a:srgbClr val="FFFFFF"/>
                  </a:gs>
                  <a:gs pos="7001">
                    <a:srgbClr val="E6E6E6"/>
                  </a:gs>
                  <a:gs pos="32001">
                    <a:srgbClr val="7D8496"/>
                  </a:gs>
                  <a:gs pos="47000">
                    <a:srgbClr val="E6E6E6"/>
                  </a:gs>
                  <a:gs pos="85001">
                    <a:srgbClr val="7D8496"/>
                  </a:gs>
                  <a:gs pos="100000">
                    <a:srgbClr val="E6E6E6"/>
                  </a:gs>
                </a:gsLst>
                <a:lin ang="5400000" scaled="0"/>
              </a:gradFill>
              <a:latin typeface="+mj-lt"/>
              <a:ea typeface="+mj-ea"/>
              <a:cs typeface="+mj-cs"/>
            </a:endParaRPr>
          </a:p>
        </p:txBody>
      </p:sp>
      <p:sp>
        <p:nvSpPr>
          <p:cNvPr id="10" name="Title 1"/>
          <p:cNvSpPr>
            <a:spLocks noGrp="1"/>
          </p:cNvSpPr>
          <p:nvPr>
            <p:ph type="title"/>
          </p:nvPr>
        </p:nvSpPr>
        <p:spPr>
          <a:xfrm>
            <a:off x="5724128" y="144016"/>
            <a:ext cx="3024584" cy="764704"/>
          </a:xfrm>
        </p:spPr>
        <p:txBody>
          <a:bodyPr/>
          <a:lstStyle/>
          <a:p>
            <a:pPr algn="r" eaLnBrk="1" hangingPunct="1"/>
            <a:r>
              <a:rPr lang="en-US" sz="2800" dirty="0" smtClean="0"/>
              <a:t>Impact of Budget on Economy</a:t>
            </a:r>
          </a:p>
        </p:txBody>
      </p:sp>
      <p:graphicFrame>
        <p:nvGraphicFramePr>
          <p:cNvPr id="8" name="Table 7"/>
          <p:cNvGraphicFramePr>
            <a:graphicFrameLocks noGrp="1"/>
          </p:cNvGraphicFramePr>
          <p:nvPr/>
        </p:nvGraphicFramePr>
        <p:xfrm>
          <a:off x="323528" y="1340768"/>
          <a:ext cx="8366760" cy="4824533"/>
        </p:xfrm>
        <a:graphic>
          <a:graphicData uri="http://schemas.openxmlformats.org/drawingml/2006/table">
            <a:tbl>
              <a:tblPr/>
              <a:tblGrid>
                <a:gridCol w="2194560"/>
                <a:gridCol w="685800"/>
                <a:gridCol w="685800"/>
                <a:gridCol w="685800"/>
                <a:gridCol w="685800"/>
                <a:gridCol w="685800"/>
                <a:gridCol w="685800"/>
                <a:gridCol w="685800"/>
                <a:gridCol w="685800"/>
                <a:gridCol w="685800"/>
              </a:tblGrid>
              <a:tr h="689219">
                <a:tc>
                  <a:txBody>
                    <a:bodyPr/>
                    <a:lstStyle/>
                    <a:p>
                      <a:pPr marL="0" marR="0">
                        <a:spcBef>
                          <a:spcPts val="0"/>
                        </a:spcBef>
                        <a:spcAft>
                          <a:spcPts val="600"/>
                        </a:spcAft>
                      </a:pPr>
                      <a:endParaRPr lang="en-US" sz="1400" dirty="0">
                        <a:solidFill>
                          <a:schemeClr val="accent1"/>
                        </a:solidFill>
                        <a:latin typeface="Arial"/>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11-12 (P)</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10-11</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09-10</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08-09</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dirty="0">
                          <a:solidFill>
                            <a:schemeClr val="accent1"/>
                          </a:solidFill>
                          <a:latin typeface="Arial"/>
                          <a:ea typeface="Times New Roman"/>
                        </a:rPr>
                        <a:t>07-08</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a:solidFill>
                            <a:schemeClr val="accent1"/>
                          </a:solidFill>
                          <a:latin typeface="Arial"/>
                          <a:ea typeface="Times New Roman"/>
                        </a:rPr>
                        <a:t>04-05</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a:solidFill>
                            <a:schemeClr val="accent1"/>
                          </a:solidFill>
                          <a:latin typeface="Arial"/>
                          <a:ea typeface="Times New Roman"/>
                        </a:rPr>
                        <a:t>99-00</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a:solidFill>
                            <a:schemeClr val="accent1"/>
                          </a:solidFill>
                          <a:latin typeface="Arial"/>
                          <a:ea typeface="Times New Roman"/>
                        </a:rPr>
                        <a:t>94-95</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c>
                  <a:txBody>
                    <a:bodyPr/>
                    <a:lstStyle/>
                    <a:p>
                      <a:pPr marL="0" marR="0" algn="ctr">
                        <a:spcBef>
                          <a:spcPts val="0"/>
                        </a:spcBef>
                        <a:spcAft>
                          <a:spcPts val="600"/>
                        </a:spcAft>
                      </a:pPr>
                      <a:r>
                        <a:rPr lang="en-US" sz="1400" b="1">
                          <a:solidFill>
                            <a:schemeClr val="accent1"/>
                          </a:solidFill>
                          <a:latin typeface="Arial"/>
                          <a:ea typeface="Times New Roman"/>
                        </a:rPr>
                        <a:t>89-90</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noFill/>
                  </a:tcPr>
                </a:tc>
              </a:tr>
              <a:tr h="689219">
                <a:tc>
                  <a:txBody>
                    <a:bodyPr/>
                    <a:lstStyle/>
                    <a:p>
                      <a:pPr marL="0" marR="0">
                        <a:spcBef>
                          <a:spcPts val="240"/>
                        </a:spcBef>
                        <a:spcAft>
                          <a:spcPts val="1200"/>
                        </a:spcAft>
                      </a:pPr>
                      <a:r>
                        <a:rPr lang="en-US" sz="1400" b="1" dirty="0">
                          <a:solidFill>
                            <a:schemeClr val="accent1"/>
                          </a:solidFill>
                          <a:latin typeface="Arial"/>
                          <a:ea typeface="Times New Roman"/>
                        </a:rPr>
                        <a:t>Public Debt (Rs. billion)</a:t>
                      </a:r>
                      <a:endParaRPr lang="en-US" sz="1400" dirty="0">
                        <a:solidFill>
                          <a:schemeClr val="accent1"/>
                        </a:solidFill>
                        <a:latin typeface="Times New Roman"/>
                        <a:ea typeface="Times New Roman"/>
                      </a:endParaRPr>
                    </a:p>
                  </a:txBody>
                  <a:tcPr marL="64168" marR="64168"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12,024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10,709</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b="1" dirty="0">
                          <a:solidFill>
                            <a:schemeClr val="accent1"/>
                          </a:solidFill>
                          <a:latin typeface="Arial"/>
                          <a:ea typeface="Times New Roman"/>
                        </a:rPr>
                        <a:t>8,938</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b="1" dirty="0">
                          <a:solidFill>
                            <a:schemeClr val="accent1"/>
                          </a:solidFill>
                          <a:latin typeface="Arial"/>
                          <a:ea typeface="Times New Roman"/>
                        </a:rPr>
                        <a:t>7,595</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b="1" dirty="0">
                          <a:solidFill>
                            <a:schemeClr val="accent1"/>
                          </a:solidFill>
                          <a:latin typeface="Arial"/>
                          <a:ea typeface="Times New Roman"/>
                        </a:rPr>
                        <a:t>6,055</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b="1" dirty="0">
                          <a:solidFill>
                            <a:schemeClr val="accent1"/>
                          </a:solidFill>
                          <a:latin typeface="Arial"/>
                          <a:ea typeface="Times New Roman"/>
                        </a:rPr>
                        <a:t>4,091</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3.018</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1,662</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801</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89219">
                <a:tc>
                  <a:txBody>
                    <a:bodyPr/>
                    <a:lstStyle/>
                    <a:p>
                      <a:pPr marL="0" marR="0">
                        <a:spcBef>
                          <a:spcPts val="240"/>
                        </a:spcBef>
                        <a:spcAft>
                          <a:spcPts val="1200"/>
                        </a:spcAft>
                      </a:pPr>
                      <a:r>
                        <a:rPr lang="en-US" sz="1400" dirty="0">
                          <a:solidFill>
                            <a:schemeClr val="accent1"/>
                          </a:solidFill>
                          <a:latin typeface="Arial"/>
                          <a:ea typeface="Times New Roman"/>
                        </a:rPr>
                        <a:t>Domestic</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7,206</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6,015</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4,654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3,859</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3,275</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2,178</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1,576</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790</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374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689219">
                <a:tc>
                  <a:txBody>
                    <a:bodyPr/>
                    <a:lstStyle/>
                    <a:p>
                      <a:pPr marL="0" marR="0">
                        <a:spcBef>
                          <a:spcPts val="240"/>
                        </a:spcBef>
                        <a:spcAft>
                          <a:spcPts val="1200"/>
                        </a:spcAft>
                      </a:pPr>
                      <a:r>
                        <a:rPr lang="en-US" sz="1400" dirty="0">
                          <a:solidFill>
                            <a:schemeClr val="accent1"/>
                          </a:solidFill>
                          <a:latin typeface="Arial"/>
                          <a:ea typeface="Times New Roman"/>
                        </a:rPr>
                        <a:t>Foreign currency</a:t>
                      </a:r>
                      <a:endParaRPr lang="en-US" sz="1400" dirty="0">
                        <a:solidFill>
                          <a:schemeClr val="accent1"/>
                        </a:solidFill>
                        <a:latin typeface="Times New Roman"/>
                        <a:ea typeface="Times New Roman"/>
                      </a:endParaRPr>
                    </a:p>
                  </a:txBody>
                  <a:tcPr marL="64168" marR="64168"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4,818</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4,694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4,284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3,736</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2,780</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1,913</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1,442</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863</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428</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89219">
                <a:tc>
                  <a:txBody>
                    <a:bodyPr/>
                    <a:lstStyle/>
                    <a:p>
                      <a:pPr marL="0" marR="0">
                        <a:spcBef>
                          <a:spcPts val="240"/>
                        </a:spcBef>
                        <a:spcAft>
                          <a:spcPts val="1200"/>
                        </a:spcAft>
                      </a:pPr>
                      <a:r>
                        <a:rPr lang="en-US" sz="1400" b="1" dirty="0">
                          <a:solidFill>
                            <a:schemeClr val="accent1"/>
                          </a:solidFill>
                          <a:latin typeface="Arial"/>
                          <a:ea typeface="Times New Roman"/>
                        </a:rPr>
                        <a:t>Public Debt (% of GDP)</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58.2</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59.4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60.2</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59.7</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59.1</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62.9</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b="1">
                          <a:solidFill>
                            <a:schemeClr val="accent1"/>
                          </a:solidFill>
                          <a:latin typeface="Arial"/>
                          <a:ea typeface="Times New Roman"/>
                        </a:rPr>
                        <a:t>78.9</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b="1" dirty="0">
                          <a:solidFill>
                            <a:schemeClr val="accent1"/>
                          </a:solidFill>
                          <a:latin typeface="Arial"/>
                          <a:ea typeface="Times New Roman"/>
                        </a:rPr>
                        <a:t>89.1</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b="1" dirty="0">
                          <a:solidFill>
                            <a:schemeClr val="accent1"/>
                          </a:solidFill>
                          <a:latin typeface="Arial"/>
                          <a:ea typeface="Times New Roman"/>
                        </a:rPr>
                        <a:t>91.7</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r h="689219">
                <a:tc>
                  <a:txBody>
                    <a:bodyPr/>
                    <a:lstStyle/>
                    <a:p>
                      <a:pPr marL="0" marR="0">
                        <a:spcBef>
                          <a:spcPts val="240"/>
                        </a:spcBef>
                        <a:spcAft>
                          <a:spcPts val="1200"/>
                        </a:spcAft>
                      </a:pPr>
                      <a:r>
                        <a:rPr lang="en-US" sz="1400" dirty="0">
                          <a:solidFill>
                            <a:schemeClr val="accent1"/>
                          </a:solidFill>
                          <a:latin typeface="Arial"/>
                          <a:ea typeface="Times New Roman"/>
                        </a:rPr>
                        <a:t>Domestic</a:t>
                      </a:r>
                      <a:endParaRPr lang="en-US" sz="1400" dirty="0">
                        <a:solidFill>
                          <a:schemeClr val="accent1"/>
                        </a:solidFill>
                        <a:latin typeface="Times New Roman"/>
                        <a:ea typeface="Times New Roman"/>
                      </a:endParaRPr>
                    </a:p>
                  </a:txBody>
                  <a:tcPr marL="64168" marR="64168" marT="0" marB="0" anchor="ctr">
                    <a:lnL w="12700" cap="flat" cmpd="sng" algn="ctr">
                      <a:solidFill>
                        <a:srgbClr val="4F81BD"/>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34.9</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33.4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31.4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30.3</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32.0</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33.5</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41.2</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42.3</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42.8</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89219">
                <a:tc>
                  <a:txBody>
                    <a:bodyPr/>
                    <a:lstStyle/>
                    <a:p>
                      <a:pPr marL="0" marR="0">
                        <a:spcBef>
                          <a:spcPts val="240"/>
                        </a:spcBef>
                        <a:spcAft>
                          <a:spcPts val="1200"/>
                        </a:spcAft>
                      </a:pPr>
                      <a:r>
                        <a:rPr lang="en-US" sz="1400" dirty="0">
                          <a:solidFill>
                            <a:schemeClr val="accent1"/>
                          </a:solidFill>
                          <a:latin typeface="Arial"/>
                          <a:ea typeface="Times New Roman"/>
                        </a:rPr>
                        <a:t>Foreign currency</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23.3</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26.0</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28.9</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29.4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27.1</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29.4</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a:solidFill>
                            <a:schemeClr val="accent1"/>
                          </a:solidFill>
                          <a:latin typeface="Arial"/>
                          <a:ea typeface="Times New Roman"/>
                        </a:rPr>
                        <a:t>37.7</a:t>
                      </a:r>
                      <a:endParaRPr lang="en-US" sz="140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46.8</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a:txBody>
                    <a:bodyPr/>
                    <a:lstStyle/>
                    <a:p>
                      <a:pPr marL="0" marR="0" algn="ctr">
                        <a:spcBef>
                          <a:spcPts val="240"/>
                        </a:spcBef>
                        <a:spcAft>
                          <a:spcPts val="1200"/>
                        </a:spcAft>
                      </a:pPr>
                      <a:r>
                        <a:rPr lang="en-US" sz="1400" dirty="0">
                          <a:solidFill>
                            <a:schemeClr val="accent1"/>
                          </a:solidFill>
                          <a:latin typeface="Arial"/>
                          <a:ea typeface="Times New Roman"/>
                        </a:rPr>
                        <a:t>48.9</a:t>
                      </a:r>
                      <a:endParaRPr lang="en-US" sz="1400" dirty="0">
                        <a:solidFill>
                          <a:schemeClr val="accent1"/>
                        </a:solidFill>
                        <a:latin typeface="Times New Roman"/>
                        <a:ea typeface="Times New Roman"/>
                      </a:endParaRPr>
                    </a:p>
                  </a:txBody>
                  <a:tcPr marL="64168" marR="64168" marT="0" marB="0" anchor="ctr">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0.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1.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2.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3.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4.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5.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6.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7.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8.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19.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2.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20.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21.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22.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23.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24.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25.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26.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27.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3.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4.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5.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6.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7.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8.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ags/tag9.xml><?xml version="1.0" encoding="utf-8"?>
<p:tagLst xmlns:a="http://schemas.openxmlformats.org/drawingml/2006/main" xmlns:r="http://schemas.openxmlformats.org/officeDocument/2006/relationships" xmlns:p="http://schemas.openxmlformats.org/presentationml/2006/main">
  <p:tag name="FAS_TOP" val="332.375"/>
  <p:tag name="FAS_LEFT" val="21.5"/>
  <p:tag name="FAS_HEIGHT" val="164.375"/>
  <p:tag name="FAS_WIDTH" val="363"/>
</p:tagLst>
</file>

<file path=ppt/theme/theme1.xml><?xml version="1.0" encoding="utf-8"?>
<a:theme xmlns:a="http://schemas.openxmlformats.org/drawingml/2006/main" name="Default Design">
  <a:themeElements>
    <a:clrScheme name="KPMG 3">
      <a:dk1>
        <a:srgbClr val="000000"/>
      </a:dk1>
      <a:lt1>
        <a:srgbClr val="FFFFFF"/>
      </a:lt1>
      <a:dk2>
        <a:srgbClr val="000000"/>
      </a:dk2>
      <a:lt2>
        <a:srgbClr val="B9BABB"/>
      </a:lt2>
      <a:accent1>
        <a:srgbClr val="002060"/>
      </a:accent1>
      <a:accent2>
        <a:srgbClr val="007C92"/>
      </a:accent2>
      <a:accent3>
        <a:srgbClr val="409DAD"/>
      </a:accent3>
      <a:accent4>
        <a:srgbClr val="80BDC8"/>
      </a:accent4>
      <a:accent5>
        <a:srgbClr val="BFDEE4"/>
      </a:accent5>
      <a:accent6>
        <a:srgbClr val="6A7F10"/>
      </a:accent6>
      <a:hlink>
        <a:srgbClr val="B9BABB"/>
      </a:hlink>
      <a:folHlink>
        <a:srgbClr val="74767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338D"/>
        </a:accent1>
        <a:accent2>
          <a:srgbClr val="6A7F10"/>
        </a:accent2>
        <a:accent3>
          <a:srgbClr val="FFFFFF"/>
        </a:accent3>
        <a:accent4>
          <a:srgbClr val="000000"/>
        </a:accent4>
        <a:accent5>
          <a:srgbClr val="AAADC5"/>
        </a:accent5>
        <a:accent6>
          <a:srgbClr val="5F720D"/>
        </a:accent6>
        <a:hlink>
          <a:srgbClr val="8E258D"/>
        </a:hlink>
        <a:folHlink>
          <a:srgbClr val="007C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PMG 1">
    <a:dk1>
      <a:srgbClr val="000000"/>
    </a:dk1>
    <a:lt1>
      <a:srgbClr val="FFFFFF"/>
    </a:lt1>
    <a:dk2>
      <a:srgbClr val="000000"/>
    </a:dk2>
    <a:lt2>
      <a:srgbClr val="808080"/>
    </a:lt2>
    <a:accent1>
      <a:srgbClr val="00338D"/>
    </a:accent1>
    <a:accent2>
      <a:srgbClr val="6A7F10"/>
    </a:accent2>
    <a:accent3>
      <a:srgbClr val="8E258D"/>
    </a:accent3>
    <a:accent4>
      <a:srgbClr val="007C92"/>
    </a:accent4>
    <a:accent5>
      <a:srgbClr val="B4BF87"/>
    </a:accent5>
    <a:accent6>
      <a:srgbClr val="DADFC3"/>
    </a:accent6>
    <a:hlink>
      <a:srgbClr val="BBBABB"/>
    </a:hlink>
    <a:folHlink>
      <a:srgbClr val="747678"/>
    </a:folHlink>
  </a:clrScheme>
</a:themeOverride>
</file>

<file path=docProps/app.xml><?xml version="1.0" encoding="utf-8"?>
<Properties xmlns="http://schemas.openxmlformats.org/officeDocument/2006/extended-properties" xmlns:vt="http://schemas.openxmlformats.org/officeDocument/2006/docPropsVTypes">
  <Template/>
  <TotalTime>2501</TotalTime>
  <Words>2239</Words>
  <Application>Microsoft Office PowerPoint</Application>
  <PresentationFormat>On-screen Show (4:3)</PresentationFormat>
  <Paragraphs>1233</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Default Design</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Impact of Budget on Economy</vt:lpstr>
      <vt:lpstr>Slide 23</vt:lpstr>
      <vt:lpstr>Slide 24</vt:lpstr>
      <vt:lpstr>Impact of Budget on Economy</vt:lpstr>
      <vt:lpstr>Impact of Budget on Economy</vt:lpstr>
      <vt:lpstr>Impact of Budget on Economy</vt:lpstr>
      <vt:lpstr>Impact of Budget on Economy</vt:lpstr>
    </vt:vector>
  </TitlesOfParts>
  <Company>www.mediasterling.com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KMPG PPT</dc:title>
  <dc:creator>Mediasterling Ltd</dc:creator>
  <cp:keywords>v.1.1</cp:keywords>
  <dc:description>built by: www.mediasterling.com</dc:description>
  <cp:lastModifiedBy>AHimani</cp:lastModifiedBy>
  <cp:revision>467</cp:revision>
  <dcterms:created xsi:type="dcterms:W3CDTF">2010-08-10T17:25:36Z</dcterms:created>
  <dcterms:modified xsi:type="dcterms:W3CDTF">2012-06-04T11:18:26Z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ies>
</file>