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theme/theme14.xml" ContentType="application/vnd.openxmlformats-officedocument.them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1"/>
    <p:sldMasterId id="2147483662" r:id="rId2"/>
    <p:sldMasterId id="2147483653" r:id="rId3"/>
    <p:sldMasterId id="2147483654" r:id="rId4"/>
    <p:sldMasterId id="2147483655" r:id="rId5"/>
    <p:sldMasterId id="2147483668" r:id="rId6"/>
    <p:sldMasterId id="2147483660" r:id="rId7"/>
    <p:sldMasterId id="2147483661" r:id="rId8"/>
    <p:sldMasterId id="2147483656" r:id="rId9"/>
    <p:sldMasterId id="2147483657" r:id="rId10"/>
    <p:sldMasterId id="2147483658" r:id="rId11"/>
    <p:sldMasterId id="2147483659" r:id="rId12"/>
  </p:sldMasterIdLst>
  <p:notesMasterIdLst>
    <p:notesMasterId r:id="rId48"/>
  </p:notesMasterIdLst>
  <p:handoutMasterIdLst>
    <p:handoutMasterId r:id="rId49"/>
  </p:handoutMasterIdLst>
  <p:sldIdLst>
    <p:sldId id="287" r:id="rId13"/>
    <p:sldId id="258" r:id="rId14"/>
    <p:sldId id="308" r:id="rId15"/>
    <p:sldId id="309" r:id="rId16"/>
    <p:sldId id="325" r:id="rId17"/>
    <p:sldId id="310" r:id="rId18"/>
    <p:sldId id="326" r:id="rId19"/>
    <p:sldId id="311" r:id="rId20"/>
    <p:sldId id="300" r:id="rId21"/>
    <p:sldId id="312" r:id="rId22"/>
    <p:sldId id="327" r:id="rId23"/>
    <p:sldId id="328" r:id="rId24"/>
    <p:sldId id="314" r:id="rId25"/>
    <p:sldId id="315" r:id="rId26"/>
    <p:sldId id="335" r:id="rId27"/>
    <p:sldId id="334" r:id="rId28"/>
    <p:sldId id="316" r:id="rId29"/>
    <p:sldId id="336" r:id="rId30"/>
    <p:sldId id="294" r:id="rId31"/>
    <p:sldId id="290" r:id="rId32"/>
    <p:sldId id="293" r:id="rId33"/>
    <p:sldId id="301" r:id="rId34"/>
    <p:sldId id="313" r:id="rId35"/>
    <p:sldId id="333" r:id="rId36"/>
    <p:sldId id="317" r:id="rId37"/>
    <p:sldId id="318" r:id="rId38"/>
    <p:sldId id="329" r:id="rId39"/>
    <p:sldId id="323" r:id="rId40"/>
    <p:sldId id="321" r:id="rId41"/>
    <p:sldId id="320" r:id="rId42"/>
    <p:sldId id="330" r:id="rId43"/>
    <p:sldId id="322" r:id="rId44"/>
    <p:sldId id="324" r:id="rId45"/>
    <p:sldId id="296" r:id="rId46"/>
    <p:sldId id="276" r:id="rId47"/>
  </p:sldIdLst>
  <p:sldSz cx="9144000" cy="6858000" type="screen4x3"/>
  <p:notesSz cx="7086600" cy="9410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FAE600"/>
    <a:srgbClr val="B4B4B4"/>
    <a:srgbClr val="FFD200"/>
    <a:srgbClr val="000000"/>
    <a:srgbClr val="646464"/>
    <a:srgbClr val="80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294" autoAdjust="0"/>
    <p:restoredTop sz="89594" autoAdjust="0"/>
  </p:normalViewPr>
  <p:slideViewPr>
    <p:cSldViewPr snapToObjects="1">
      <p:cViewPr varScale="1">
        <p:scale>
          <a:sx n="70" d="100"/>
          <a:sy n="70" d="100"/>
        </p:scale>
        <p:origin x="-9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0"/>
    </p:cViewPr>
  </p:sorterViewPr>
  <p:notesViewPr>
    <p:cSldViewPr snapToObjects="1">
      <p:cViewPr>
        <p:scale>
          <a:sx n="75" d="100"/>
          <a:sy n="75" d="100"/>
        </p:scale>
        <p:origin x="-648" y="954"/>
      </p:cViewPr>
      <p:guideLst>
        <p:guide orient="horz" pos="2964"/>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48FBD-7AA2-48FF-A26C-FE7B9C2F6A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D8AE74E-4E08-4096-B264-0AA09406AAF7}" type="pres">
      <dgm:prSet presAssocID="{6F148FBD-7AA2-48FF-A26C-FE7B9C2F6ACA}" presName="linear" presStyleCnt="0">
        <dgm:presLayoutVars>
          <dgm:animLvl val="lvl"/>
          <dgm:resizeHandles val="exact"/>
        </dgm:presLayoutVars>
      </dgm:prSet>
      <dgm:spPr/>
      <dgm:t>
        <a:bodyPr/>
        <a:lstStyle/>
        <a:p>
          <a:endParaRPr lang="en-US"/>
        </a:p>
      </dgm:t>
    </dgm:pt>
  </dgm:ptLst>
  <dgm:cxnLst>
    <dgm:cxn modelId="{F13A29A1-A6D3-4509-9504-682052DA2C95}" type="presOf" srcId="{6F148FBD-7AA2-48FF-A26C-FE7B9C2F6ACA}" destId="{1D8AE74E-4E08-4096-B264-0AA09406AAF7}"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48FBD-7AA2-48FF-A26C-FE7B9C2F6A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7CCD686-D8D8-4BF4-A5D4-120837457A3B}">
      <dgm:prSet phldrT="[Text]"/>
      <dgm:spPr/>
      <dgm:t>
        <a:bodyPr/>
        <a:lstStyle/>
        <a:p>
          <a:r>
            <a:rPr lang="en-US" dirty="0"/>
            <a:t>Time limit for assessment &amp; recovery of tax for inadvertence, error or misconstruction, enhanced to 5 years from 3 years</a:t>
          </a:r>
        </a:p>
      </dgm:t>
    </dgm:pt>
    <dgm:pt modelId="{D347F0AB-69EC-4F80-AD2D-8F7ED08EF6E6}" type="parTrans" cxnId="{90932F3F-B406-40DB-8936-82FF4DD29202}">
      <dgm:prSet/>
      <dgm:spPr/>
      <dgm:t>
        <a:bodyPr/>
        <a:lstStyle/>
        <a:p>
          <a:endParaRPr lang="en-US"/>
        </a:p>
      </dgm:t>
    </dgm:pt>
    <dgm:pt modelId="{E6F25052-AD24-4F98-BBA3-7341521E8CAE}" type="sibTrans" cxnId="{90932F3F-B406-40DB-8936-82FF4DD29202}">
      <dgm:prSet/>
      <dgm:spPr/>
      <dgm:t>
        <a:bodyPr/>
        <a:lstStyle/>
        <a:p>
          <a:endParaRPr lang="en-US"/>
        </a:p>
      </dgm:t>
    </dgm:pt>
    <dgm:pt modelId="{CA9325F2-E38B-4E13-AD52-DA2E15F95B87}">
      <dgm:prSet phldrT="[Text]"/>
      <dgm:spPr/>
      <dgm:t>
        <a:bodyPr/>
        <a:lstStyle/>
        <a:p>
          <a:r>
            <a:rPr lang="en-US" dirty="0"/>
            <a:t>The Commissioner will now have powers to grant extension for passing an order for a period of up to 90 days instead of 60 days</a:t>
          </a:r>
        </a:p>
      </dgm:t>
    </dgm:pt>
    <dgm:pt modelId="{A5E7DA9A-1B99-41B9-AD9C-2A1394C3FC61}" type="parTrans" cxnId="{F6E9EB38-7C92-4F41-9AE7-F60EA875CDFA}">
      <dgm:prSet/>
      <dgm:spPr/>
      <dgm:t>
        <a:bodyPr/>
        <a:lstStyle/>
        <a:p>
          <a:endParaRPr lang="en-US"/>
        </a:p>
      </dgm:t>
    </dgm:pt>
    <dgm:pt modelId="{064901AB-FD97-4092-872F-8AC092F00257}" type="sibTrans" cxnId="{F6E9EB38-7C92-4F41-9AE7-F60EA875CDFA}">
      <dgm:prSet/>
      <dgm:spPr/>
      <dgm:t>
        <a:bodyPr/>
        <a:lstStyle/>
        <a:p>
          <a:endParaRPr lang="en-US"/>
        </a:p>
      </dgm:t>
    </dgm:pt>
    <dgm:pt modelId="{33402015-663C-44B1-9E5C-5DE63B2CDE2F}">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SRO 555(I)/1996 dated 01 July 1996 has been rescinded enabling any officer to carry out assessment and recovery proceedings  under sections 11 and 36 as per the threshold amount assigned to each rank.</a:t>
          </a:r>
        </a:p>
      </dgm:t>
    </dgm:pt>
    <dgm:pt modelId="{EF178996-D153-44A0-B663-5EDD74D64DA7}" type="parTrans" cxnId="{68B22B1A-9113-4A50-AF9C-6DCBB4774C6C}">
      <dgm:prSet/>
      <dgm:spPr/>
      <dgm:t>
        <a:bodyPr/>
        <a:lstStyle/>
        <a:p>
          <a:endParaRPr lang="en-US"/>
        </a:p>
      </dgm:t>
    </dgm:pt>
    <dgm:pt modelId="{BC5DEA79-06C0-4221-B2A4-AA0399EF05AB}" type="sibTrans" cxnId="{68B22B1A-9113-4A50-AF9C-6DCBB4774C6C}">
      <dgm:prSet/>
      <dgm:spPr/>
      <dgm:t>
        <a:bodyPr/>
        <a:lstStyle/>
        <a:p>
          <a:endParaRPr lang="en-US"/>
        </a:p>
      </dgm:t>
    </dgm:pt>
    <dgm:pt modelId="{1D8AE74E-4E08-4096-B264-0AA09406AAF7}" type="pres">
      <dgm:prSet presAssocID="{6F148FBD-7AA2-48FF-A26C-FE7B9C2F6ACA}" presName="linear" presStyleCnt="0">
        <dgm:presLayoutVars>
          <dgm:animLvl val="lvl"/>
          <dgm:resizeHandles val="exact"/>
        </dgm:presLayoutVars>
      </dgm:prSet>
      <dgm:spPr/>
      <dgm:t>
        <a:bodyPr/>
        <a:lstStyle/>
        <a:p>
          <a:endParaRPr lang="en-US"/>
        </a:p>
      </dgm:t>
    </dgm:pt>
    <dgm:pt modelId="{9A582062-3131-470E-8A51-DA88A10D5A19}" type="pres">
      <dgm:prSet presAssocID="{57CCD686-D8D8-4BF4-A5D4-120837457A3B}" presName="parentText" presStyleLbl="node1" presStyleIdx="0" presStyleCnt="3" custLinFactY="-10639" custLinFactNeighborY="-100000">
        <dgm:presLayoutVars>
          <dgm:chMax val="0"/>
          <dgm:bulletEnabled val="1"/>
        </dgm:presLayoutVars>
      </dgm:prSet>
      <dgm:spPr/>
      <dgm:t>
        <a:bodyPr/>
        <a:lstStyle/>
        <a:p>
          <a:endParaRPr lang="en-US"/>
        </a:p>
      </dgm:t>
    </dgm:pt>
    <dgm:pt modelId="{ED7E11D7-08BF-4DAD-810C-1F3BB559ABC7}" type="pres">
      <dgm:prSet presAssocID="{E6F25052-AD24-4F98-BBA3-7341521E8CAE}" presName="spacer" presStyleCnt="0"/>
      <dgm:spPr/>
    </dgm:pt>
    <dgm:pt modelId="{24CA03F9-69F4-4DB6-BFB3-EC0434F4C21E}" type="pres">
      <dgm:prSet presAssocID="{CA9325F2-E38B-4E13-AD52-DA2E15F95B87}" presName="parentText" presStyleLbl="node1" presStyleIdx="1" presStyleCnt="3" custLinFactY="4381" custLinFactNeighborY="100000">
        <dgm:presLayoutVars>
          <dgm:chMax val="0"/>
          <dgm:bulletEnabled val="1"/>
        </dgm:presLayoutVars>
      </dgm:prSet>
      <dgm:spPr/>
      <dgm:t>
        <a:bodyPr/>
        <a:lstStyle/>
        <a:p>
          <a:endParaRPr lang="en-US"/>
        </a:p>
      </dgm:t>
    </dgm:pt>
    <dgm:pt modelId="{6656FF64-62F4-4457-925C-B98517B7A492}" type="pres">
      <dgm:prSet presAssocID="{064901AB-FD97-4092-872F-8AC092F00257}" presName="spacer" presStyleCnt="0"/>
      <dgm:spPr/>
    </dgm:pt>
    <dgm:pt modelId="{1AEA5E98-2702-4273-AE0D-61BB39F038DD}" type="pres">
      <dgm:prSet presAssocID="{33402015-663C-44B1-9E5C-5DE63B2CDE2F}" presName="parentText" presStyleLbl="node1" presStyleIdx="2" presStyleCnt="3" custLinFactY="25676" custLinFactNeighborY="100000">
        <dgm:presLayoutVars>
          <dgm:chMax val="0"/>
          <dgm:bulletEnabled val="1"/>
        </dgm:presLayoutVars>
      </dgm:prSet>
      <dgm:spPr/>
      <dgm:t>
        <a:bodyPr/>
        <a:lstStyle/>
        <a:p>
          <a:endParaRPr lang="en-US"/>
        </a:p>
      </dgm:t>
    </dgm:pt>
  </dgm:ptLst>
  <dgm:cxnLst>
    <dgm:cxn modelId="{F6E9EB38-7C92-4F41-9AE7-F60EA875CDFA}" srcId="{6F148FBD-7AA2-48FF-A26C-FE7B9C2F6ACA}" destId="{CA9325F2-E38B-4E13-AD52-DA2E15F95B87}" srcOrd="1" destOrd="0" parTransId="{A5E7DA9A-1B99-41B9-AD9C-2A1394C3FC61}" sibTransId="{064901AB-FD97-4092-872F-8AC092F00257}"/>
    <dgm:cxn modelId="{90932F3F-B406-40DB-8936-82FF4DD29202}" srcId="{6F148FBD-7AA2-48FF-A26C-FE7B9C2F6ACA}" destId="{57CCD686-D8D8-4BF4-A5D4-120837457A3B}" srcOrd="0" destOrd="0" parTransId="{D347F0AB-69EC-4F80-AD2D-8F7ED08EF6E6}" sibTransId="{E6F25052-AD24-4F98-BBA3-7341521E8CAE}"/>
    <dgm:cxn modelId="{68B22B1A-9113-4A50-AF9C-6DCBB4774C6C}" srcId="{6F148FBD-7AA2-48FF-A26C-FE7B9C2F6ACA}" destId="{33402015-663C-44B1-9E5C-5DE63B2CDE2F}" srcOrd="2" destOrd="0" parTransId="{EF178996-D153-44A0-B663-5EDD74D64DA7}" sibTransId="{BC5DEA79-06C0-4221-B2A4-AA0399EF05AB}"/>
    <dgm:cxn modelId="{6005FE9C-E599-4949-8E9E-90D20395A5EC}" type="presOf" srcId="{6F148FBD-7AA2-48FF-A26C-FE7B9C2F6ACA}" destId="{1D8AE74E-4E08-4096-B264-0AA09406AAF7}" srcOrd="0" destOrd="0" presId="urn:microsoft.com/office/officeart/2005/8/layout/vList2"/>
    <dgm:cxn modelId="{DF6D2B3E-B434-4456-AB15-4B2C8F261EA2}" type="presOf" srcId="{57CCD686-D8D8-4BF4-A5D4-120837457A3B}" destId="{9A582062-3131-470E-8A51-DA88A10D5A19}" srcOrd="0" destOrd="0" presId="urn:microsoft.com/office/officeart/2005/8/layout/vList2"/>
    <dgm:cxn modelId="{AC0CB8D4-4C3C-496C-AB85-36B9CF19CA19}" type="presOf" srcId="{CA9325F2-E38B-4E13-AD52-DA2E15F95B87}" destId="{24CA03F9-69F4-4DB6-BFB3-EC0434F4C21E}" srcOrd="0" destOrd="0" presId="urn:microsoft.com/office/officeart/2005/8/layout/vList2"/>
    <dgm:cxn modelId="{4CFE4648-62B1-4778-A1BF-82A8E684CC0B}" type="presOf" srcId="{33402015-663C-44B1-9E5C-5DE63B2CDE2F}" destId="{1AEA5E98-2702-4273-AE0D-61BB39F038DD}" srcOrd="0" destOrd="0" presId="urn:microsoft.com/office/officeart/2005/8/layout/vList2"/>
    <dgm:cxn modelId="{41553ED5-2F1A-43CD-AEEB-DC5D1F2769DB}" type="presParOf" srcId="{1D8AE74E-4E08-4096-B264-0AA09406AAF7}" destId="{9A582062-3131-470E-8A51-DA88A10D5A19}" srcOrd="0" destOrd="0" presId="urn:microsoft.com/office/officeart/2005/8/layout/vList2"/>
    <dgm:cxn modelId="{98C3F89B-4AA6-4250-B377-3CE042C43041}" type="presParOf" srcId="{1D8AE74E-4E08-4096-B264-0AA09406AAF7}" destId="{ED7E11D7-08BF-4DAD-810C-1F3BB559ABC7}" srcOrd="1" destOrd="0" presId="urn:microsoft.com/office/officeart/2005/8/layout/vList2"/>
    <dgm:cxn modelId="{CE7E3920-9BB2-4E43-98AF-C2C93F325C63}" type="presParOf" srcId="{1D8AE74E-4E08-4096-B264-0AA09406AAF7}" destId="{24CA03F9-69F4-4DB6-BFB3-EC0434F4C21E}" srcOrd="2" destOrd="0" presId="urn:microsoft.com/office/officeart/2005/8/layout/vList2"/>
    <dgm:cxn modelId="{6C0588A2-E5A2-4588-B662-97795FB2602B}" type="presParOf" srcId="{1D8AE74E-4E08-4096-B264-0AA09406AAF7}" destId="{6656FF64-62F4-4457-925C-B98517B7A492}" srcOrd="3" destOrd="0" presId="urn:microsoft.com/office/officeart/2005/8/layout/vList2"/>
    <dgm:cxn modelId="{3BD49D74-9C3C-4416-B70E-E7521D77045F}" type="presParOf" srcId="{1D8AE74E-4E08-4096-B264-0AA09406AAF7}" destId="{1AEA5E98-2702-4273-AE0D-61BB39F038DD}"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48FBD-7AA2-48FF-A26C-FE7B9C2F6ACA}"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US"/>
        </a:p>
      </dgm:t>
    </dgm:pt>
    <dgm:pt modelId="{57CCD686-D8D8-4BF4-A5D4-120837457A3B}">
      <dgm:prSet phldrT="[Text]" custT="1">
        <dgm:style>
          <a:lnRef idx="2">
            <a:schemeClr val="accent6"/>
          </a:lnRef>
          <a:fillRef idx="1">
            <a:schemeClr val="lt1"/>
          </a:fillRef>
          <a:effectRef idx="0">
            <a:schemeClr val="accent6"/>
          </a:effectRef>
          <a:fontRef idx="minor">
            <a:schemeClr val="dk1"/>
          </a:fontRef>
        </dgm:style>
      </dgm:prSet>
      <dgm:spPr/>
      <dgm:t>
        <a:bodyPr/>
        <a:lstStyle/>
        <a:p>
          <a:pPr algn="l"/>
          <a:r>
            <a:rPr lang="en-US" sz="2000" b="0" dirty="0"/>
            <a:t>Input tax on such supplies will no longer be available.</a:t>
          </a:r>
        </a:p>
      </dgm:t>
    </dgm:pt>
    <dgm:pt modelId="{D347F0AB-69EC-4F80-AD2D-8F7ED08EF6E6}" type="parTrans" cxnId="{90932F3F-B406-40DB-8936-82FF4DD29202}">
      <dgm:prSet/>
      <dgm:spPr/>
      <dgm:t>
        <a:bodyPr/>
        <a:lstStyle/>
        <a:p>
          <a:endParaRPr lang="en-US"/>
        </a:p>
      </dgm:t>
    </dgm:pt>
    <dgm:pt modelId="{E6F25052-AD24-4F98-BBA3-7341521E8CAE}" type="sibTrans" cxnId="{90932F3F-B406-40DB-8936-82FF4DD29202}">
      <dgm:prSet/>
      <dgm:spPr/>
      <dgm:t>
        <a:bodyPr/>
        <a:lstStyle/>
        <a:p>
          <a:endParaRPr lang="en-US"/>
        </a:p>
      </dgm:t>
    </dgm:pt>
    <dgm:pt modelId="{CA9325F2-E38B-4E13-AD52-DA2E15F95B87}">
      <dgm:prSet phldrT="[Text]" custT="1"/>
      <dgm:spPr/>
      <dgm:t>
        <a:bodyPr/>
        <a:lstStyle/>
        <a:p>
          <a:r>
            <a:rPr lang="en-US" sz="2000" dirty="0"/>
            <a:t>Rules 50A, 50B and 50C of Chapter VIIA to Sales Tax Rules, 2006 regarding  zero rated supplies made against international tenders have been revised to incorporate the change.</a:t>
          </a:r>
        </a:p>
      </dgm:t>
    </dgm:pt>
    <dgm:pt modelId="{A5E7DA9A-1B99-41B9-AD9C-2A1394C3FC61}" type="parTrans" cxnId="{F6E9EB38-7C92-4F41-9AE7-F60EA875CDFA}">
      <dgm:prSet/>
      <dgm:spPr/>
      <dgm:t>
        <a:bodyPr/>
        <a:lstStyle/>
        <a:p>
          <a:endParaRPr lang="en-US"/>
        </a:p>
      </dgm:t>
    </dgm:pt>
    <dgm:pt modelId="{064901AB-FD97-4092-872F-8AC092F00257}" type="sibTrans" cxnId="{F6E9EB38-7C92-4F41-9AE7-F60EA875CDFA}">
      <dgm:prSet/>
      <dgm:spPr/>
      <dgm:t>
        <a:bodyPr/>
        <a:lstStyle/>
        <a:p>
          <a:endParaRPr lang="en-US"/>
        </a:p>
      </dgm:t>
    </dgm:pt>
    <dgm:pt modelId="{E3B885E9-146E-483F-A14D-A175D493E1B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000" dirty="0"/>
            <a:t>Exemption provided by SRO 551(I)/2008 dated 11 June 2008 has been removed. Materials imported for manufacture of goods to be supplied against international tender  will be taxable w.e.f. 2 June 2012.</a:t>
          </a:r>
        </a:p>
      </dgm:t>
    </dgm:pt>
    <dgm:pt modelId="{27A8C01A-D01A-4295-8D09-025CEFACB8F7}" type="parTrans" cxnId="{EC755168-9DD3-4397-8BE3-A68EF7A08B7E}">
      <dgm:prSet/>
      <dgm:spPr/>
      <dgm:t>
        <a:bodyPr/>
        <a:lstStyle/>
        <a:p>
          <a:endParaRPr lang="en-US"/>
        </a:p>
      </dgm:t>
    </dgm:pt>
    <dgm:pt modelId="{8703CE1C-5533-4C4B-A312-16DF47EF2A57}" type="sibTrans" cxnId="{EC755168-9DD3-4397-8BE3-A68EF7A08B7E}">
      <dgm:prSet/>
      <dgm:spPr/>
      <dgm:t>
        <a:bodyPr/>
        <a:lstStyle/>
        <a:p>
          <a:endParaRPr lang="en-US"/>
        </a:p>
      </dgm:t>
    </dgm:pt>
    <dgm:pt modelId="{1D8AE74E-4E08-4096-B264-0AA09406AAF7}" type="pres">
      <dgm:prSet presAssocID="{6F148FBD-7AA2-48FF-A26C-FE7B9C2F6ACA}" presName="linear" presStyleCnt="0">
        <dgm:presLayoutVars>
          <dgm:animLvl val="lvl"/>
          <dgm:resizeHandles val="exact"/>
        </dgm:presLayoutVars>
      </dgm:prSet>
      <dgm:spPr/>
      <dgm:t>
        <a:bodyPr/>
        <a:lstStyle/>
        <a:p>
          <a:endParaRPr lang="en-US"/>
        </a:p>
      </dgm:t>
    </dgm:pt>
    <dgm:pt modelId="{9A582062-3131-470E-8A51-DA88A10D5A19}" type="pres">
      <dgm:prSet presAssocID="{57CCD686-D8D8-4BF4-A5D4-120837457A3B}" presName="parentText" presStyleLbl="node1" presStyleIdx="0" presStyleCnt="3" custScaleY="101843" custLinFactY="-22883" custLinFactNeighborY="-100000">
        <dgm:presLayoutVars>
          <dgm:chMax val="0"/>
          <dgm:bulletEnabled val="1"/>
        </dgm:presLayoutVars>
      </dgm:prSet>
      <dgm:spPr/>
      <dgm:t>
        <a:bodyPr/>
        <a:lstStyle/>
        <a:p>
          <a:endParaRPr lang="en-US"/>
        </a:p>
      </dgm:t>
    </dgm:pt>
    <dgm:pt modelId="{ED7E11D7-08BF-4DAD-810C-1F3BB559ABC7}" type="pres">
      <dgm:prSet presAssocID="{E6F25052-AD24-4F98-BBA3-7341521E8CAE}" presName="spacer" presStyleCnt="0"/>
      <dgm:spPr/>
      <dgm:t>
        <a:bodyPr/>
        <a:lstStyle/>
        <a:p>
          <a:endParaRPr lang="en-US"/>
        </a:p>
      </dgm:t>
    </dgm:pt>
    <dgm:pt modelId="{E217889E-4F4D-4001-BF21-FCC9B2925919}" type="pres">
      <dgm:prSet presAssocID="{E3B885E9-146E-483F-A14D-A175D493E1BB}" presName="parentText" presStyleLbl="node1" presStyleIdx="1" presStyleCnt="3" custScaleY="138127" custLinFactY="-5710" custLinFactNeighborY="-100000">
        <dgm:presLayoutVars>
          <dgm:chMax val="0"/>
          <dgm:bulletEnabled val="1"/>
        </dgm:presLayoutVars>
      </dgm:prSet>
      <dgm:spPr/>
      <dgm:t>
        <a:bodyPr/>
        <a:lstStyle/>
        <a:p>
          <a:endParaRPr lang="en-US"/>
        </a:p>
      </dgm:t>
    </dgm:pt>
    <dgm:pt modelId="{B6F434A3-7738-4CD9-8939-739A4C3B8CEC}" type="pres">
      <dgm:prSet presAssocID="{8703CE1C-5533-4C4B-A312-16DF47EF2A57}" presName="spacer" presStyleCnt="0"/>
      <dgm:spPr/>
      <dgm:t>
        <a:bodyPr/>
        <a:lstStyle/>
        <a:p>
          <a:endParaRPr lang="en-US"/>
        </a:p>
      </dgm:t>
    </dgm:pt>
    <dgm:pt modelId="{24CA03F9-69F4-4DB6-BFB3-EC0434F4C21E}" type="pres">
      <dgm:prSet presAssocID="{CA9325F2-E38B-4E13-AD52-DA2E15F95B87}" presName="parentText" presStyleLbl="node1" presStyleIdx="2" presStyleCnt="3" custScaleY="111669" custLinFactY="4386" custLinFactNeighborY="100000">
        <dgm:presLayoutVars>
          <dgm:chMax val="0"/>
          <dgm:bulletEnabled val="1"/>
        </dgm:presLayoutVars>
      </dgm:prSet>
      <dgm:spPr/>
      <dgm:t>
        <a:bodyPr/>
        <a:lstStyle/>
        <a:p>
          <a:endParaRPr lang="en-US"/>
        </a:p>
      </dgm:t>
    </dgm:pt>
  </dgm:ptLst>
  <dgm:cxnLst>
    <dgm:cxn modelId="{F6E9EB38-7C92-4F41-9AE7-F60EA875CDFA}" srcId="{6F148FBD-7AA2-48FF-A26C-FE7B9C2F6ACA}" destId="{CA9325F2-E38B-4E13-AD52-DA2E15F95B87}" srcOrd="2" destOrd="0" parTransId="{A5E7DA9A-1B99-41B9-AD9C-2A1394C3FC61}" sibTransId="{064901AB-FD97-4092-872F-8AC092F00257}"/>
    <dgm:cxn modelId="{C6818ABE-69E4-4FFC-9B01-D24448D7E088}" type="presOf" srcId="{E3B885E9-146E-483F-A14D-A175D493E1BB}" destId="{E217889E-4F4D-4001-BF21-FCC9B2925919}" srcOrd="0" destOrd="0" presId="urn:microsoft.com/office/officeart/2005/8/layout/vList2"/>
    <dgm:cxn modelId="{90932F3F-B406-40DB-8936-82FF4DD29202}" srcId="{6F148FBD-7AA2-48FF-A26C-FE7B9C2F6ACA}" destId="{57CCD686-D8D8-4BF4-A5D4-120837457A3B}" srcOrd="0" destOrd="0" parTransId="{D347F0AB-69EC-4F80-AD2D-8F7ED08EF6E6}" sibTransId="{E6F25052-AD24-4F98-BBA3-7341521E8CAE}"/>
    <dgm:cxn modelId="{B5C1A9B3-3342-4945-9A24-92CAC3746D5B}" type="presOf" srcId="{CA9325F2-E38B-4E13-AD52-DA2E15F95B87}" destId="{24CA03F9-69F4-4DB6-BFB3-EC0434F4C21E}" srcOrd="0" destOrd="0" presId="urn:microsoft.com/office/officeart/2005/8/layout/vList2"/>
    <dgm:cxn modelId="{93B8CE37-2E68-458C-AA3E-4A8A26453297}" type="presOf" srcId="{6F148FBD-7AA2-48FF-A26C-FE7B9C2F6ACA}" destId="{1D8AE74E-4E08-4096-B264-0AA09406AAF7}" srcOrd="0" destOrd="0" presId="urn:microsoft.com/office/officeart/2005/8/layout/vList2"/>
    <dgm:cxn modelId="{EC755168-9DD3-4397-8BE3-A68EF7A08B7E}" srcId="{6F148FBD-7AA2-48FF-A26C-FE7B9C2F6ACA}" destId="{E3B885E9-146E-483F-A14D-A175D493E1BB}" srcOrd="1" destOrd="0" parTransId="{27A8C01A-D01A-4295-8D09-025CEFACB8F7}" sibTransId="{8703CE1C-5533-4C4B-A312-16DF47EF2A57}"/>
    <dgm:cxn modelId="{A66D8B79-3B6B-46D8-B012-630706CB44C4}" type="presOf" srcId="{57CCD686-D8D8-4BF4-A5D4-120837457A3B}" destId="{9A582062-3131-470E-8A51-DA88A10D5A19}" srcOrd="0" destOrd="0" presId="urn:microsoft.com/office/officeart/2005/8/layout/vList2"/>
    <dgm:cxn modelId="{4B0F473E-DFBA-4516-8281-0EA3C42CC72D}" type="presParOf" srcId="{1D8AE74E-4E08-4096-B264-0AA09406AAF7}" destId="{9A582062-3131-470E-8A51-DA88A10D5A19}" srcOrd="0" destOrd="0" presId="urn:microsoft.com/office/officeart/2005/8/layout/vList2"/>
    <dgm:cxn modelId="{DE29897E-92CA-4A2D-AB23-AD4E4E8020C1}" type="presParOf" srcId="{1D8AE74E-4E08-4096-B264-0AA09406AAF7}" destId="{ED7E11D7-08BF-4DAD-810C-1F3BB559ABC7}" srcOrd="1" destOrd="0" presId="urn:microsoft.com/office/officeart/2005/8/layout/vList2"/>
    <dgm:cxn modelId="{0CE12D14-640F-43E7-A478-13D352391F8E}" type="presParOf" srcId="{1D8AE74E-4E08-4096-B264-0AA09406AAF7}" destId="{E217889E-4F4D-4001-BF21-FCC9B2925919}" srcOrd="2" destOrd="0" presId="urn:microsoft.com/office/officeart/2005/8/layout/vList2"/>
    <dgm:cxn modelId="{AFE205D9-603F-4F4A-B94C-06A9DBE5B5EC}" type="presParOf" srcId="{1D8AE74E-4E08-4096-B264-0AA09406AAF7}" destId="{B6F434A3-7738-4CD9-8939-739A4C3B8CEC}" srcOrd="3" destOrd="0" presId="urn:microsoft.com/office/officeart/2005/8/layout/vList2"/>
    <dgm:cxn modelId="{C8BAEF9D-C045-482B-95D3-322C5832D966}" type="presParOf" srcId="{1D8AE74E-4E08-4096-B264-0AA09406AAF7}" destId="{24CA03F9-69F4-4DB6-BFB3-EC0434F4C21E}"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73F78C-F43B-4B5F-B6FB-C0023E66B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2EE98D-74E8-4CB8-8121-F9F9B83FFF24}">
      <dgm:prSet>
        <dgm:style>
          <a:lnRef idx="2">
            <a:schemeClr val="accent2"/>
          </a:lnRef>
          <a:fillRef idx="1">
            <a:schemeClr val="lt1"/>
          </a:fillRef>
          <a:effectRef idx="0">
            <a:schemeClr val="accent2"/>
          </a:effectRef>
          <a:fontRef idx="minor">
            <a:schemeClr val="dk1"/>
          </a:fontRef>
        </dgm:style>
      </dgm:prSet>
      <dgm:spPr/>
      <dgm:t>
        <a:bodyPr/>
        <a:lstStyle/>
        <a:p>
          <a:pPr algn="ctr" rtl="0"/>
          <a:r>
            <a:rPr lang="en-US" dirty="0"/>
            <a:t>The standard rate of </a:t>
          </a:r>
          <a:r>
            <a:rPr lang="en-US" b="1" dirty="0"/>
            <a:t>16%</a:t>
          </a:r>
          <a:r>
            <a:rPr lang="en-US" dirty="0"/>
            <a:t> will now be applicable on these items </a:t>
          </a:r>
        </a:p>
      </dgm:t>
    </dgm:pt>
    <dgm:pt modelId="{8062851C-571E-4DCA-B983-07D0C84877FA}" type="parTrans" cxnId="{709CBF4F-83C5-4F8C-8A35-4F1144AC9ACE}">
      <dgm:prSet/>
      <dgm:spPr/>
      <dgm:t>
        <a:bodyPr/>
        <a:lstStyle/>
        <a:p>
          <a:endParaRPr lang="en-US"/>
        </a:p>
      </dgm:t>
    </dgm:pt>
    <dgm:pt modelId="{9D025143-76EC-47E6-8A9B-FCBD55462CED}" type="sibTrans" cxnId="{709CBF4F-83C5-4F8C-8A35-4F1144AC9ACE}">
      <dgm:prSet/>
      <dgm:spPr/>
      <dgm:t>
        <a:bodyPr/>
        <a:lstStyle/>
        <a:p>
          <a:endParaRPr lang="en-US"/>
        </a:p>
      </dgm:t>
    </dgm:pt>
    <dgm:pt modelId="{BBCC3498-1F7A-4AD7-A25A-406F370992AA}" type="pres">
      <dgm:prSet presAssocID="{8073F78C-F43B-4B5F-B6FB-C0023E66B12A}" presName="linear" presStyleCnt="0">
        <dgm:presLayoutVars>
          <dgm:animLvl val="lvl"/>
          <dgm:resizeHandles val="exact"/>
        </dgm:presLayoutVars>
      </dgm:prSet>
      <dgm:spPr/>
      <dgm:t>
        <a:bodyPr/>
        <a:lstStyle/>
        <a:p>
          <a:endParaRPr lang="en-US"/>
        </a:p>
      </dgm:t>
    </dgm:pt>
    <dgm:pt modelId="{6C76CAEF-A879-4F21-B786-B54E95EE24B3}" type="pres">
      <dgm:prSet presAssocID="{0A2EE98D-74E8-4CB8-8121-F9F9B83FFF24}" presName="parentText" presStyleLbl="node1" presStyleIdx="0" presStyleCnt="1" custLinFactNeighborY="1245">
        <dgm:presLayoutVars>
          <dgm:chMax val="0"/>
          <dgm:bulletEnabled val="1"/>
        </dgm:presLayoutVars>
      </dgm:prSet>
      <dgm:spPr/>
      <dgm:t>
        <a:bodyPr/>
        <a:lstStyle/>
        <a:p>
          <a:endParaRPr lang="en-US"/>
        </a:p>
      </dgm:t>
    </dgm:pt>
  </dgm:ptLst>
  <dgm:cxnLst>
    <dgm:cxn modelId="{709CBF4F-83C5-4F8C-8A35-4F1144AC9ACE}" srcId="{8073F78C-F43B-4B5F-B6FB-C0023E66B12A}" destId="{0A2EE98D-74E8-4CB8-8121-F9F9B83FFF24}" srcOrd="0" destOrd="0" parTransId="{8062851C-571E-4DCA-B983-07D0C84877FA}" sibTransId="{9D025143-76EC-47E6-8A9B-FCBD55462CED}"/>
    <dgm:cxn modelId="{9D3F9D4E-3991-43A3-BB89-B6DF5638176E}" type="presOf" srcId="{8073F78C-F43B-4B5F-B6FB-C0023E66B12A}" destId="{BBCC3498-1F7A-4AD7-A25A-406F370992AA}" srcOrd="0" destOrd="0" presId="urn:microsoft.com/office/officeart/2005/8/layout/vList2"/>
    <dgm:cxn modelId="{07EFCB18-1BC4-40EB-A2BE-8B10BF840FCA}" type="presOf" srcId="{0A2EE98D-74E8-4CB8-8121-F9F9B83FFF24}" destId="{6C76CAEF-A879-4F21-B786-B54E95EE24B3}" srcOrd="0" destOrd="0" presId="urn:microsoft.com/office/officeart/2005/8/layout/vList2"/>
    <dgm:cxn modelId="{9450ED6F-B477-4A78-8AE2-AAB1161A079D}" type="presParOf" srcId="{BBCC3498-1F7A-4AD7-A25A-406F370992AA}" destId="{6C76CAEF-A879-4F21-B786-B54E95EE24B3}"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D00CB-A814-46FB-B39A-42963651839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890313D-CBA7-47C4-954A-710FF5728DFC}">
      <dgm:prSet phldrT="[Text]"/>
      <dgm:spPr/>
      <dgm:t>
        <a:bodyPr/>
        <a:lstStyle/>
        <a:p>
          <a:r>
            <a:rPr lang="en-US" b="0" dirty="0"/>
            <a:t>Conditions at import stage</a:t>
          </a:r>
        </a:p>
      </dgm:t>
    </dgm:pt>
    <dgm:pt modelId="{23263359-04FD-4ABC-8D32-581DCB517CE9}" type="parTrans" cxnId="{93A66890-A5C1-403B-A11C-8EB699A5DCE1}">
      <dgm:prSet/>
      <dgm:spPr/>
      <dgm:t>
        <a:bodyPr/>
        <a:lstStyle/>
        <a:p>
          <a:endParaRPr lang="en-US"/>
        </a:p>
      </dgm:t>
    </dgm:pt>
    <dgm:pt modelId="{468FF528-C211-4B81-8D48-3F687B95F663}" type="sibTrans" cxnId="{93A66890-A5C1-403B-A11C-8EB699A5DCE1}">
      <dgm:prSet/>
      <dgm:spPr/>
      <dgm:t>
        <a:bodyPr/>
        <a:lstStyle/>
        <a:p>
          <a:endParaRPr lang="en-US"/>
        </a:p>
      </dgm:t>
    </dgm:pt>
    <dgm:pt modelId="{D73D49A1-D4D1-48B4-81DC-F9C67CA6AF9A}">
      <dgm:prSet phldrT="[Text]"/>
      <dgm:spPr/>
      <dgm:t>
        <a:bodyPr/>
        <a:lstStyle/>
        <a:p>
          <a:r>
            <a:rPr lang="en-US" dirty="0"/>
            <a:t>Registered manufacturers or Industrial importers are required to give post dated </a:t>
          </a:r>
          <a:r>
            <a:rPr lang="en-US" dirty="0" err="1"/>
            <a:t>cheques</a:t>
          </a:r>
          <a:r>
            <a:rPr lang="en-US" dirty="0"/>
            <a:t> covering the sales tax amount which would be returned after filing of a first sales tax return after import of plant and machinery. </a:t>
          </a:r>
        </a:p>
      </dgm:t>
    </dgm:pt>
    <dgm:pt modelId="{C00E2078-B29B-4354-A007-84B4DA96F297}" type="parTrans" cxnId="{325C3D73-67BD-480F-8A5B-B59E30B50502}">
      <dgm:prSet/>
      <dgm:spPr/>
      <dgm:t>
        <a:bodyPr/>
        <a:lstStyle/>
        <a:p>
          <a:endParaRPr lang="en-US"/>
        </a:p>
      </dgm:t>
    </dgm:pt>
    <dgm:pt modelId="{C4A0783B-E3B5-4630-9160-DD5D10E1E1DA}" type="sibTrans" cxnId="{325C3D73-67BD-480F-8A5B-B59E30B50502}">
      <dgm:prSet/>
      <dgm:spPr/>
      <dgm:t>
        <a:bodyPr/>
        <a:lstStyle/>
        <a:p>
          <a:endParaRPr lang="en-US"/>
        </a:p>
      </dgm:t>
    </dgm:pt>
    <dgm:pt modelId="{B4A65FF7-4CA7-49D4-A851-C69CDBCEC5FC}">
      <dgm:prSet phldrT="[Text]"/>
      <dgm:spPr/>
      <dgm:t>
        <a:bodyPr/>
        <a:lstStyle/>
        <a:p>
          <a:r>
            <a:rPr lang="en-US" dirty="0"/>
            <a:t>Commercial importers are required to make an advance payment or issue a bank guarantee / pay order of the sales tax amount which would be returned or refunded upon provision of next supply to a registered manufacturer or industrial user. </a:t>
          </a:r>
        </a:p>
      </dgm:t>
    </dgm:pt>
    <dgm:pt modelId="{9C5AFED6-58AE-4AEC-9551-7E5DC456CBEF}" type="parTrans" cxnId="{CC0CE429-6371-4A72-901A-3C967A8CF765}">
      <dgm:prSet/>
      <dgm:spPr/>
      <dgm:t>
        <a:bodyPr/>
        <a:lstStyle/>
        <a:p>
          <a:endParaRPr lang="en-US"/>
        </a:p>
      </dgm:t>
    </dgm:pt>
    <dgm:pt modelId="{E1162EE0-7F27-46A8-B976-B2C9BBD7796E}" type="sibTrans" cxnId="{CC0CE429-6371-4A72-901A-3C967A8CF765}">
      <dgm:prSet/>
      <dgm:spPr/>
      <dgm:t>
        <a:bodyPr/>
        <a:lstStyle/>
        <a:p>
          <a:endParaRPr lang="en-US"/>
        </a:p>
      </dgm:t>
    </dgm:pt>
    <dgm:pt modelId="{DA84EF71-383B-4585-855C-C1CDEC25BAEE}">
      <dgm:prSet phldrT="[Text]"/>
      <dgm:spPr/>
      <dgm:t>
        <a:bodyPr/>
        <a:lstStyle/>
        <a:p>
          <a:endParaRPr lang="en-US" dirty="0"/>
        </a:p>
      </dgm:t>
    </dgm:pt>
    <dgm:pt modelId="{C5C2474F-FC88-49EA-B71C-B96D6EBEA25D}" type="parTrans" cxnId="{2D0A47A6-38CE-4E2B-8926-5C817DEA54E5}">
      <dgm:prSet/>
      <dgm:spPr/>
      <dgm:t>
        <a:bodyPr/>
        <a:lstStyle/>
        <a:p>
          <a:endParaRPr lang="en-US"/>
        </a:p>
      </dgm:t>
    </dgm:pt>
    <dgm:pt modelId="{561AA05F-20C5-4DA1-A186-4773B3FA7613}" type="sibTrans" cxnId="{2D0A47A6-38CE-4E2B-8926-5C817DEA54E5}">
      <dgm:prSet/>
      <dgm:spPr/>
      <dgm:t>
        <a:bodyPr/>
        <a:lstStyle/>
        <a:p>
          <a:endParaRPr lang="en-US"/>
        </a:p>
      </dgm:t>
    </dgm:pt>
    <dgm:pt modelId="{928ADF80-E642-423F-AAD2-E80AF8E7CF8B}" type="pres">
      <dgm:prSet presAssocID="{D7ED00CB-A814-46FB-B39A-42963651839B}" presName="linear" presStyleCnt="0">
        <dgm:presLayoutVars>
          <dgm:dir/>
          <dgm:animLvl val="lvl"/>
          <dgm:resizeHandles val="exact"/>
        </dgm:presLayoutVars>
      </dgm:prSet>
      <dgm:spPr/>
      <dgm:t>
        <a:bodyPr/>
        <a:lstStyle/>
        <a:p>
          <a:endParaRPr lang="en-US"/>
        </a:p>
      </dgm:t>
    </dgm:pt>
    <dgm:pt modelId="{7E8011FF-4AE7-4141-8FAC-CA0C7D626DD2}" type="pres">
      <dgm:prSet presAssocID="{0890313D-CBA7-47C4-954A-710FF5728DFC}" presName="parentLin" presStyleCnt="0"/>
      <dgm:spPr/>
    </dgm:pt>
    <dgm:pt modelId="{9748036E-490A-4691-99BC-CC90D115E17E}" type="pres">
      <dgm:prSet presAssocID="{0890313D-CBA7-47C4-954A-710FF5728DFC}" presName="parentLeftMargin" presStyleLbl="node1" presStyleIdx="0" presStyleCnt="1"/>
      <dgm:spPr/>
      <dgm:t>
        <a:bodyPr/>
        <a:lstStyle/>
        <a:p>
          <a:endParaRPr lang="en-US"/>
        </a:p>
      </dgm:t>
    </dgm:pt>
    <dgm:pt modelId="{1D9F52A3-0153-46BF-9D54-9EC7AA37C2EC}" type="pres">
      <dgm:prSet presAssocID="{0890313D-CBA7-47C4-954A-710FF5728DFC}" presName="parentText" presStyleLbl="node1" presStyleIdx="0" presStyleCnt="1">
        <dgm:presLayoutVars>
          <dgm:chMax val="0"/>
          <dgm:bulletEnabled val="1"/>
        </dgm:presLayoutVars>
      </dgm:prSet>
      <dgm:spPr/>
      <dgm:t>
        <a:bodyPr/>
        <a:lstStyle/>
        <a:p>
          <a:endParaRPr lang="en-US"/>
        </a:p>
      </dgm:t>
    </dgm:pt>
    <dgm:pt modelId="{832201B3-90EC-458C-AFD8-81FF40A69690}" type="pres">
      <dgm:prSet presAssocID="{0890313D-CBA7-47C4-954A-710FF5728DFC}" presName="negativeSpace" presStyleCnt="0"/>
      <dgm:spPr/>
    </dgm:pt>
    <dgm:pt modelId="{CF4128F5-7E36-4627-A1FD-559A06DFEDF1}" type="pres">
      <dgm:prSet presAssocID="{0890313D-CBA7-47C4-954A-710FF5728DFC}" presName="childText" presStyleLbl="conFgAcc1" presStyleIdx="0" presStyleCnt="1">
        <dgm:presLayoutVars>
          <dgm:bulletEnabled val="1"/>
        </dgm:presLayoutVars>
      </dgm:prSet>
      <dgm:spPr/>
      <dgm:t>
        <a:bodyPr/>
        <a:lstStyle/>
        <a:p>
          <a:endParaRPr lang="en-US"/>
        </a:p>
      </dgm:t>
    </dgm:pt>
  </dgm:ptLst>
  <dgm:cxnLst>
    <dgm:cxn modelId="{63A05089-6756-4E73-987C-3E1F3DA735D0}" type="presOf" srcId="{0890313D-CBA7-47C4-954A-710FF5728DFC}" destId="{1D9F52A3-0153-46BF-9D54-9EC7AA37C2EC}" srcOrd="1" destOrd="0" presId="urn:microsoft.com/office/officeart/2005/8/layout/list1"/>
    <dgm:cxn modelId="{2D0A47A6-38CE-4E2B-8926-5C817DEA54E5}" srcId="{0890313D-CBA7-47C4-954A-710FF5728DFC}" destId="{DA84EF71-383B-4585-855C-C1CDEC25BAEE}" srcOrd="1" destOrd="0" parTransId="{C5C2474F-FC88-49EA-B71C-B96D6EBEA25D}" sibTransId="{561AA05F-20C5-4DA1-A186-4773B3FA7613}"/>
    <dgm:cxn modelId="{93A66890-A5C1-403B-A11C-8EB699A5DCE1}" srcId="{D7ED00CB-A814-46FB-B39A-42963651839B}" destId="{0890313D-CBA7-47C4-954A-710FF5728DFC}" srcOrd="0" destOrd="0" parTransId="{23263359-04FD-4ABC-8D32-581DCB517CE9}" sibTransId="{468FF528-C211-4B81-8D48-3F687B95F663}"/>
    <dgm:cxn modelId="{814D213C-4A72-448D-AEC3-61A2A90B6BAA}" type="presOf" srcId="{0890313D-CBA7-47C4-954A-710FF5728DFC}" destId="{9748036E-490A-4691-99BC-CC90D115E17E}" srcOrd="0" destOrd="0" presId="urn:microsoft.com/office/officeart/2005/8/layout/list1"/>
    <dgm:cxn modelId="{B20D1753-DC93-4924-AF3D-DCB1C76502EF}" type="presOf" srcId="{D7ED00CB-A814-46FB-B39A-42963651839B}" destId="{928ADF80-E642-423F-AAD2-E80AF8E7CF8B}" srcOrd="0" destOrd="0" presId="urn:microsoft.com/office/officeart/2005/8/layout/list1"/>
    <dgm:cxn modelId="{90E5C746-F6E9-4427-ABC1-B914D285220D}" type="presOf" srcId="{DA84EF71-383B-4585-855C-C1CDEC25BAEE}" destId="{CF4128F5-7E36-4627-A1FD-559A06DFEDF1}" srcOrd="0" destOrd="1" presId="urn:microsoft.com/office/officeart/2005/8/layout/list1"/>
    <dgm:cxn modelId="{325C3D73-67BD-480F-8A5B-B59E30B50502}" srcId="{0890313D-CBA7-47C4-954A-710FF5728DFC}" destId="{D73D49A1-D4D1-48B4-81DC-F9C67CA6AF9A}" srcOrd="0" destOrd="0" parTransId="{C00E2078-B29B-4354-A007-84B4DA96F297}" sibTransId="{C4A0783B-E3B5-4630-9160-DD5D10E1E1DA}"/>
    <dgm:cxn modelId="{F6C58242-7F1D-43E2-B56C-36509AA33DDB}" type="presOf" srcId="{B4A65FF7-4CA7-49D4-A851-C69CDBCEC5FC}" destId="{CF4128F5-7E36-4627-A1FD-559A06DFEDF1}" srcOrd="0" destOrd="2" presId="urn:microsoft.com/office/officeart/2005/8/layout/list1"/>
    <dgm:cxn modelId="{CC0CE429-6371-4A72-901A-3C967A8CF765}" srcId="{0890313D-CBA7-47C4-954A-710FF5728DFC}" destId="{B4A65FF7-4CA7-49D4-A851-C69CDBCEC5FC}" srcOrd="2" destOrd="0" parTransId="{9C5AFED6-58AE-4AEC-9551-7E5DC456CBEF}" sibTransId="{E1162EE0-7F27-46A8-B976-B2C9BBD7796E}"/>
    <dgm:cxn modelId="{FA4C4C54-2D94-4096-B1C9-35CE0F90A64F}" type="presOf" srcId="{D73D49A1-D4D1-48B4-81DC-F9C67CA6AF9A}" destId="{CF4128F5-7E36-4627-A1FD-559A06DFEDF1}" srcOrd="0" destOrd="0" presId="urn:microsoft.com/office/officeart/2005/8/layout/list1"/>
    <dgm:cxn modelId="{8B60C4AD-596B-4FB1-A92A-13AADC1940F0}" type="presParOf" srcId="{928ADF80-E642-423F-AAD2-E80AF8E7CF8B}" destId="{7E8011FF-4AE7-4141-8FAC-CA0C7D626DD2}" srcOrd="0" destOrd="0" presId="urn:microsoft.com/office/officeart/2005/8/layout/list1"/>
    <dgm:cxn modelId="{D297C59A-2163-4872-B345-E752ED2EA6EA}" type="presParOf" srcId="{7E8011FF-4AE7-4141-8FAC-CA0C7D626DD2}" destId="{9748036E-490A-4691-99BC-CC90D115E17E}" srcOrd="0" destOrd="0" presId="urn:microsoft.com/office/officeart/2005/8/layout/list1"/>
    <dgm:cxn modelId="{ED0CD4CC-EB2B-42D8-B2A7-F7705D53FAB1}" type="presParOf" srcId="{7E8011FF-4AE7-4141-8FAC-CA0C7D626DD2}" destId="{1D9F52A3-0153-46BF-9D54-9EC7AA37C2EC}" srcOrd="1" destOrd="0" presId="urn:microsoft.com/office/officeart/2005/8/layout/list1"/>
    <dgm:cxn modelId="{B5396D8D-3CB1-4037-928F-5484835F3DDB}" type="presParOf" srcId="{928ADF80-E642-423F-AAD2-E80AF8E7CF8B}" destId="{832201B3-90EC-458C-AFD8-81FF40A69690}" srcOrd="1" destOrd="0" presId="urn:microsoft.com/office/officeart/2005/8/layout/list1"/>
    <dgm:cxn modelId="{34DC9964-73CD-4568-9360-34E3CBC0CFB6}" type="presParOf" srcId="{928ADF80-E642-423F-AAD2-E80AF8E7CF8B}" destId="{CF4128F5-7E36-4627-A1FD-559A06DFEDF1}"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F2791C-759E-4E5D-8899-4E740C14D3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38C98FE-A899-4857-8B18-4FDE1383BCCB}">
      <dgm:prSet phldrT="[Text]"/>
      <dgm:spPr/>
      <dgm:t>
        <a:bodyPr/>
        <a:lstStyle/>
        <a:p>
          <a:r>
            <a:rPr lang="en-US" dirty="0"/>
            <a:t>Lubricating oil</a:t>
          </a:r>
        </a:p>
      </dgm:t>
    </dgm:pt>
    <dgm:pt modelId="{309AB00B-3396-48A8-8264-11225C63D5E9}" type="parTrans" cxnId="{5B291D8B-2EFB-4715-A1E7-B320BA932AF4}">
      <dgm:prSet/>
      <dgm:spPr/>
      <dgm:t>
        <a:bodyPr/>
        <a:lstStyle/>
        <a:p>
          <a:endParaRPr lang="en-US"/>
        </a:p>
      </dgm:t>
    </dgm:pt>
    <dgm:pt modelId="{B1829AE7-77D5-4312-B579-5B3354E6FD88}" type="sibTrans" cxnId="{5B291D8B-2EFB-4715-A1E7-B320BA932AF4}">
      <dgm:prSet/>
      <dgm:spPr/>
      <dgm:t>
        <a:bodyPr/>
        <a:lstStyle/>
        <a:p>
          <a:endParaRPr lang="en-US"/>
        </a:p>
      </dgm:t>
    </dgm:pt>
    <dgm:pt modelId="{D4EE7777-BAFC-4A4E-9A53-0D6E649D582C}">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Base lube oil</a:t>
          </a:r>
        </a:p>
      </dgm:t>
    </dgm:pt>
    <dgm:pt modelId="{2325B404-99D8-4E01-A684-86670A8DA072}" type="parTrans" cxnId="{E1016AF8-BFD7-4981-A23B-4A4302D87DDD}">
      <dgm:prSet/>
      <dgm:spPr/>
      <dgm:t>
        <a:bodyPr/>
        <a:lstStyle/>
        <a:p>
          <a:endParaRPr lang="en-US"/>
        </a:p>
      </dgm:t>
    </dgm:pt>
    <dgm:pt modelId="{6768387C-35D8-4A1D-8FA5-857DF7776710}" type="sibTrans" cxnId="{E1016AF8-BFD7-4981-A23B-4A4302D87DDD}">
      <dgm:prSet/>
      <dgm:spPr/>
      <dgm:t>
        <a:bodyPr/>
        <a:lstStyle/>
        <a:p>
          <a:endParaRPr lang="en-US"/>
        </a:p>
      </dgm:t>
    </dgm:pt>
    <dgm:pt modelId="{25824C36-8538-4866-A888-169157B86914}">
      <dgm:prSet phldrT="[Text]"/>
      <dgm:spPr/>
      <dgm:t>
        <a:bodyPr/>
        <a:lstStyle/>
        <a:p>
          <a:r>
            <a:rPr lang="en-US" dirty="0"/>
            <a:t>Perfumes</a:t>
          </a:r>
        </a:p>
      </dgm:t>
    </dgm:pt>
    <dgm:pt modelId="{6FC9A1A7-3EAF-41A2-BF6B-4BDBB1D806CD}" type="parTrans" cxnId="{C32E9175-22FA-4560-BBA4-F2B875C009BC}">
      <dgm:prSet/>
      <dgm:spPr/>
      <dgm:t>
        <a:bodyPr/>
        <a:lstStyle/>
        <a:p>
          <a:endParaRPr lang="en-US"/>
        </a:p>
      </dgm:t>
    </dgm:pt>
    <dgm:pt modelId="{E185EC61-E689-443B-B823-C7E66F3F1C61}" type="sibTrans" cxnId="{C32E9175-22FA-4560-BBA4-F2B875C009BC}">
      <dgm:prSet/>
      <dgm:spPr/>
      <dgm:t>
        <a:bodyPr/>
        <a:lstStyle/>
        <a:p>
          <a:endParaRPr lang="en-US"/>
        </a:p>
      </dgm:t>
    </dgm:pt>
    <dgm:pt modelId="{2C552D4D-3CA9-43F1-A3A3-F6061CD756A8}">
      <dgm:prSet phldrT="[Text]"/>
      <dgm:spPr/>
      <dgm:t>
        <a:bodyPr/>
        <a:lstStyle/>
        <a:p>
          <a:r>
            <a:rPr lang="en-US" dirty="0"/>
            <a:t>Beauty or make-up preparations</a:t>
          </a:r>
        </a:p>
      </dgm:t>
    </dgm:pt>
    <dgm:pt modelId="{41C27A5A-C2F7-4D67-AF25-2614CA116ABF}" type="parTrans" cxnId="{DE1C591A-29CF-4B08-923E-DAFD974B5C63}">
      <dgm:prSet/>
      <dgm:spPr/>
      <dgm:t>
        <a:bodyPr/>
        <a:lstStyle/>
        <a:p>
          <a:endParaRPr lang="en-US"/>
        </a:p>
      </dgm:t>
    </dgm:pt>
    <dgm:pt modelId="{7C03B293-FC51-4981-85D7-524AA7483E9F}" type="sibTrans" cxnId="{DE1C591A-29CF-4B08-923E-DAFD974B5C63}">
      <dgm:prSet/>
      <dgm:spPr/>
      <dgm:t>
        <a:bodyPr/>
        <a:lstStyle/>
        <a:p>
          <a:endParaRPr lang="en-US"/>
        </a:p>
      </dgm:t>
    </dgm:pt>
    <dgm:pt modelId="{A79852E8-E1A1-4D9C-8EA0-91D57C016936}" type="pres">
      <dgm:prSet presAssocID="{B1F2791C-759E-4E5D-8899-4E740C14D371}" presName="linear" presStyleCnt="0">
        <dgm:presLayoutVars>
          <dgm:animLvl val="lvl"/>
          <dgm:resizeHandles val="exact"/>
        </dgm:presLayoutVars>
      </dgm:prSet>
      <dgm:spPr/>
      <dgm:t>
        <a:bodyPr/>
        <a:lstStyle/>
        <a:p>
          <a:endParaRPr lang="en-US"/>
        </a:p>
      </dgm:t>
    </dgm:pt>
    <dgm:pt modelId="{4AC26863-6E30-47A5-9ED1-EB579FD58AF2}" type="pres">
      <dgm:prSet presAssocID="{838C98FE-A899-4857-8B18-4FDE1383BCCB}" presName="parentText" presStyleLbl="node1" presStyleIdx="0" presStyleCnt="4" custScaleY="48655" custLinFactY="-27941" custLinFactNeighborY="-100000">
        <dgm:presLayoutVars>
          <dgm:chMax val="0"/>
          <dgm:bulletEnabled val="1"/>
        </dgm:presLayoutVars>
      </dgm:prSet>
      <dgm:spPr/>
      <dgm:t>
        <a:bodyPr/>
        <a:lstStyle/>
        <a:p>
          <a:endParaRPr lang="en-US"/>
        </a:p>
      </dgm:t>
    </dgm:pt>
    <dgm:pt modelId="{77FE87D6-20BF-433C-AA6B-34512B25FBC1}" type="pres">
      <dgm:prSet presAssocID="{B1829AE7-77D5-4312-B579-5B3354E6FD88}" presName="spacer" presStyleCnt="0"/>
      <dgm:spPr/>
    </dgm:pt>
    <dgm:pt modelId="{61043120-C79D-4007-868C-E202A8F850F6}" type="pres">
      <dgm:prSet presAssocID="{D4EE7777-BAFC-4A4E-9A53-0D6E649D582C}" presName="parentText" presStyleLbl="node1" presStyleIdx="1" presStyleCnt="4" custScaleY="48655" custLinFactY="-15521" custLinFactNeighborY="-100000">
        <dgm:presLayoutVars>
          <dgm:chMax val="0"/>
          <dgm:bulletEnabled val="1"/>
        </dgm:presLayoutVars>
      </dgm:prSet>
      <dgm:spPr/>
      <dgm:t>
        <a:bodyPr/>
        <a:lstStyle/>
        <a:p>
          <a:endParaRPr lang="en-US"/>
        </a:p>
      </dgm:t>
    </dgm:pt>
    <dgm:pt modelId="{E88DD7FF-5F13-4463-B383-836AAF46A555}" type="pres">
      <dgm:prSet presAssocID="{6768387C-35D8-4A1D-8FA5-857DF7776710}" presName="spacer" presStyleCnt="0"/>
      <dgm:spPr/>
    </dgm:pt>
    <dgm:pt modelId="{DD8B34DB-0473-4463-979F-46CA6874D5D1}" type="pres">
      <dgm:prSet presAssocID="{25824C36-8538-4866-A888-169157B86914}" presName="parentText" presStyleLbl="node1" presStyleIdx="2" presStyleCnt="4" custScaleY="48655" custLinFactY="-3545" custLinFactNeighborY="-100000">
        <dgm:presLayoutVars>
          <dgm:chMax val="0"/>
          <dgm:bulletEnabled val="1"/>
        </dgm:presLayoutVars>
      </dgm:prSet>
      <dgm:spPr/>
      <dgm:t>
        <a:bodyPr/>
        <a:lstStyle/>
        <a:p>
          <a:endParaRPr lang="en-US"/>
        </a:p>
      </dgm:t>
    </dgm:pt>
    <dgm:pt modelId="{7B55F308-3BCB-4525-988E-B44C9146AD7E}" type="pres">
      <dgm:prSet presAssocID="{E185EC61-E689-443B-B823-C7E66F3F1C61}" presName="spacer" presStyleCnt="0"/>
      <dgm:spPr/>
    </dgm:pt>
    <dgm:pt modelId="{A06713C1-070D-4198-B183-0B5F734E5AEB}" type="pres">
      <dgm:prSet presAssocID="{2C552D4D-3CA9-43F1-A3A3-F6061CD756A8}" presName="parentText" presStyleLbl="node1" presStyleIdx="3" presStyleCnt="4" custScaleY="48655">
        <dgm:presLayoutVars>
          <dgm:chMax val="0"/>
          <dgm:bulletEnabled val="1"/>
        </dgm:presLayoutVars>
      </dgm:prSet>
      <dgm:spPr/>
      <dgm:t>
        <a:bodyPr/>
        <a:lstStyle/>
        <a:p>
          <a:endParaRPr lang="en-US"/>
        </a:p>
      </dgm:t>
    </dgm:pt>
  </dgm:ptLst>
  <dgm:cxnLst>
    <dgm:cxn modelId="{1EDDA69A-1D2A-4576-AB09-93D877BEE916}" type="presOf" srcId="{D4EE7777-BAFC-4A4E-9A53-0D6E649D582C}" destId="{61043120-C79D-4007-868C-E202A8F850F6}" srcOrd="0" destOrd="0" presId="urn:microsoft.com/office/officeart/2005/8/layout/vList2"/>
    <dgm:cxn modelId="{BA0D8CC2-6D16-4272-B945-3C6FC7F8898B}" type="presOf" srcId="{838C98FE-A899-4857-8B18-4FDE1383BCCB}" destId="{4AC26863-6E30-47A5-9ED1-EB579FD58AF2}" srcOrd="0" destOrd="0" presId="urn:microsoft.com/office/officeart/2005/8/layout/vList2"/>
    <dgm:cxn modelId="{663993B6-CEFB-48DD-8C71-73FFF8E322A8}" type="presOf" srcId="{B1F2791C-759E-4E5D-8899-4E740C14D371}" destId="{A79852E8-E1A1-4D9C-8EA0-91D57C016936}" srcOrd="0" destOrd="0" presId="urn:microsoft.com/office/officeart/2005/8/layout/vList2"/>
    <dgm:cxn modelId="{E1016AF8-BFD7-4981-A23B-4A4302D87DDD}" srcId="{B1F2791C-759E-4E5D-8899-4E740C14D371}" destId="{D4EE7777-BAFC-4A4E-9A53-0D6E649D582C}" srcOrd="1" destOrd="0" parTransId="{2325B404-99D8-4E01-A684-86670A8DA072}" sibTransId="{6768387C-35D8-4A1D-8FA5-857DF7776710}"/>
    <dgm:cxn modelId="{DE1C591A-29CF-4B08-923E-DAFD974B5C63}" srcId="{B1F2791C-759E-4E5D-8899-4E740C14D371}" destId="{2C552D4D-3CA9-43F1-A3A3-F6061CD756A8}" srcOrd="3" destOrd="0" parTransId="{41C27A5A-C2F7-4D67-AF25-2614CA116ABF}" sibTransId="{7C03B293-FC51-4981-85D7-524AA7483E9F}"/>
    <dgm:cxn modelId="{339CA90D-A783-45DA-9835-A08004FA4EC3}" type="presOf" srcId="{25824C36-8538-4866-A888-169157B86914}" destId="{DD8B34DB-0473-4463-979F-46CA6874D5D1}" srcOrd="0" destOrd="0" presId="urn:microsoft.com/office/officeart/2005/8/layout/vList2"/>
    <dgm:cxn modelId="{5B291D8B-2EFB-4715-A1E7-B320BA932AF4}" srcId="{B1F2791C-759E-4E5D-8899-4E740C14D371}" destId="{838C98FE-A899-4857-8B18-4FDE1383BCCB}" srcOrd="0" destOrd="0" parTransId="{309AB00B-3396-48A8-8264-11225C63D5E9}" sibTransId="{B1829AE7-77D5-4312-B579-5B3354E6FD88}"/>
    <dgm:cxn modelId="{1013121C-06E1-44C2-8A45-CF605895DA5B}" type="presOf" srcId="{2C552D4D-3CA9-43F1-A3A3-F6061CD756A8}" destId="{A06713C1-070D-4198-B183-0B5F734E5AEB}" srcOrd="0" destOrd="0" presId="urn:microsoft.com/office/officeart/2005/8/layout/vList2"/>
    <dgm:cxn modelId="{C32E9175-22FA-4560-BBA4-F2B875C009BC}" srcId="{B1F2791C-759E-4E5D-8899-4E740C14D371}" destId="{25824C36-8538-4866-A888-169157B86914}" srcOrd="2" destOrd="0" parTransId="{6FC9A1A7-3EAF-41A2-BF6B-4BDBB1D806CD}" sibTransId="{E185EC61-E689-443B-B823-C7E66F3F1C61}"/>
    <dgm:cxn modelId="{7785B309-086E-4614-A847-6428FE3EECA3}" type="presParOf" srcId="{A79852E8-E1A1-4D9C-8EA0-91D57C016936}" destId="{4AC26863-6E30-47A5-9ED1-EB579FD58AF2}" srcOrd="0" destOrd="0" presId="urn:microsoft.com/office/officeart/2005/8/layout/vList2"/>
    <dgm:cxn modelId="{7D113BC8-991C-4D3E-BBF2-CBB0189EC3CB}" type="presParOf" srcId="{A79852E8-E1A1-4D9C-8EA0-91D57C016936}" destId="{77FE87D6-20BF-433C-AA6B-34512B25FBC1}" srcOrd="1" destOrd="0" presId="urn:microsoft.com/office/officeart/2005/8/layout/vList2"/>
    <dgm:cxn modelId="{887308D7-8572-486E-B4BC-59C4D36B602B}" type="presParOf" srcId="{A79852E8-E1A1-4D9C-8EA0-91D57C016936}" destId="{61043120-C79D-4007-868C-E202A8F850F6}" srcOrd="2" destOrd="0" presId="urn:microsoft.com/office/officeart/2005/8/layout/vList2"/>
    <dgm:cxn modelId="{A98E341F-A28D-4FC4-BEA3-FF22A8ABC4F2}" type="presParOf" srcId="{A79852E8-E1A1-4D9C-8EA0-91D57C016936}" destId="{E88DD7FF-5F13-4463-B383-836AAF46A555}" srcOrd="3" destOrd="0" presId="urn:microsoft.com/office/officeart/2005/8/layout/vList2"/>
    <dgm:cxn modelId="{FAD52B9F-E6A8-4885-9479-FC1B6A9C087A}" type="presParOf" srcId="{A79852E8-E1A1-4D9C-8EA0-91D57C016936}" destId="{DD8B34DB-0473-4463-979F-46CA6874D5D1}" srcOrd="4" destOrd="0" presId="urn:microsoft.com/office/officeart/2005/8/layout/vList2"/>
    <dgm:cxn modelId="{E984FEB4-FD0B-4116-8DE3-FA0C4B3920A3}" type="presParOf" srcId="{A79852E8-E1A1-4D9C-8EA0-91D57C016936}" destId="{7B55F308-3BCB-4525-988E-B44C9146AD7E}" srcOrd="5" destOrd="0" presId="urn:microsoft.com/office/officeart/2005/8/layout/vList2"/>
    <dgm:cxn modelId="{B0A4AD56-EDD1-494E-B5C1-9E49AF0531F7}" type="presParOf" srcId="{A79852E8-E1A1-4D9C-8EA0-91D57C016936}" destId="{A06713C1-070D-4198-B183-0B5F734E5AEB}"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6563B2-22AB-416B-9C76-92284829C4F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AEE7DD-EB5F-4E21-A549-519D9A229CC4}">
      <dgm:prSet phldrT="[Text]">
        <dgm:style>
          <a:lnRef idx="2">
            <a:schemeClr val="accent2"/>
          </a:lnRef>
          <a:fillRef idx="1">
            <a:schemeClr val="lt1"/>
          </a:fillRef>
          <a:effectRef idx="0">
            <a:schemeClr val="accent2"/>
          </a:effectRef>
          <a:fontRef idx="minor">
            <a:schemeClr val="dk1"/>
          </a:fontRef>
        </dgm:style>
      </dgm:prSet>
      <dgm:spPr/>
      <dgm:t>
        <a:bodyPr/>
        <a:lstStyle/>
        <a:p>
          <a:pPr algn="ctr"/>
          <a:r>
            <a:rPr lang="en-US"/>
            <a:t>Live stock insurance</a:t>
          </a:r>
        </a:p>
      </dgm:t>
    </dgm:pt>
    <dgm:pt modelId="{098A912D-C36C-4D1C-97E6-6164E6A4AE06}" type="parTrans" cxnId="{940D9C67-6866-4FC2-875F-48800D26587B}">
      <dgm:prSet/>
      <dgm:spPr/>
      <dgm:t>
        <a:bodyPr/>
        <a:lstStyle/>
        <a:p>
          <a:endParaRPr lang="en-US"/>
        </a:p>
      </dgm:t>
    </dgm:pt>
    <dgm:pt modelId="{0FBBDAB9-4EFA-43FD-82BC-ADBC6E491235}" type="sibTrans" cxnId="{940D9C67-6866-4FC2-875F-48800D26587B}">
      <dgm:prSet/>
      <dgm:spPr/>
      <dgm:t>
        <a:bodyPr/>
        <a:lstStyle/>
        <a:p>
          <a:endParaRPr lang="en-US"/>
        </a:p>
      </dgm:t>
    </dgm:pt>
    <dgm:pt modelId="{60A289FC-F49C-4351-9FA1-DF82C64266A3}">
      <dgm:prSet phldrT="[Text]">
        <dgm:style>
          <a:lnRef idx="2">
            <a:schemeClr val="accent5"/>
          </a:lnRef>
          <a:fillRef idx="1">
            <a:schemeClr val="lt1"/>
          </a:fillRef>
          <a:effectRef idx="0">
            <a:schemeClr val="accent5"/>
          </a:effectRef>
          <a:fontRef idx="minor">
            <a:schemeClr val="dk1"/>
          </a:fontRef>
        </dgm:style>
      </dgm:prSet>
      <dgm:spPr/>
      <dgm:t>
        <a:bodyPr/>
        <a:lstStyle/>
        <a:p>
          <a:pPr algn="ctr"/>
          <a:r>
            <a:rPr lang="en-US" dirty="0"/>
            <a:t>Services provided by Asset Management Companies </a:t>
          </a:r>
          <a:r>
            <a:rPr lang="en-US" dirty="0" err="1"/>
            <a:t>w.e.f</a:t>
          </a:r>
          <a:r>
            <a:rPr lang="en-US" dirty="0"/>
            <a:t>. 01 July 2007.</a:t>
          </a:r>
        </a:p>
      </dgm:t>
    </dgm:pt>
    <dgm:pt modelId="{3D4C7516-6DB0-4FD3-B9CC-FA61DD820268}" type="parTrans" cxnId="{D9A5C9AE-A3DE-4EF1-81AC-411B182E811C}">
      <dgm:prSet/>
      <dgm:spPr/>
      <dgm:t>
        <a:bodyPr/>
        <a:lstStyle/>
        <a:p>
          <a:endParaRPr lang="en-US"/>
        </a:p>
      </dgm:t>
    </dgm:pt>
    <dgm:pt modelId="{90F6A1FA-4EC8-4EB5-9EEA-F07CCEB623DF}" type="sibTrans" cxnId="{D9A5C9AE-A3DE-4EF1-81AC-411B182E811C}">
      <dgm:prSet/>
      <dgm:spPr/>
      <dgm:t>
        <a:bodyPr/>
        <a:lstStyle/>
        <a:p>
          <a:endParaRPr lang="en-US"/>
        </a:p>
      </dgm:t>
    </dgm:pt>
    <dgm:pt modelId="{71860E43-7093-4E28-81B7-386979B1E119}" type="pres">
      <dgm:prSet presAssocID="{5A6563B2-22AB-416B-9C76-92284829C4F1}" presName="linear" presStyleCnt="0">
        <dgm:presLayoutVars>
          <dgm:animLvl val="lvl"/>
          <dgm:resizeHandles val="exact"/>
        </dgm:presLayoutVars>
      </dgm:prSet>
      <dgm:spPr/>
      <dgm:t>
        <a:bodyPr/>
        <a:lstStyle/>
        <a:p>
          <a:endParaRPr lang="en-US"/>
        </a:p>
      </dgm:t>
    </dgm:pt>
    <dgm:pt modelId="{3FE0266B-9830-421B-98BD-403BA56BA657}" type="pres">
      <dgm:prSet presAssocID="{DCAEE7DD-EB5F-4E21-A549-519D9A229CC4}" presName="parentText" presStyleLbl="node1" presStyleIdx="0" presStyleCnt="2" custLinFactY="-31587" custLinFactNeighborY="-100000">
        <dgm:presLayoutVars>
          <dgm:chMax val="0"/>
          <dgm:bulletEnabled val="1"/>
        </dgm:presLayoutVars>
      </dgm:prSet>
      <dgm:spPr/>
      <dgm:t>
        <a:bodyPr/>
        <a:lstStyle/>
        <a:p>
          <a:endParaRPr lang="en-US"/>
        </a:p>
      </dgm:t>
    </dgm:pt>
    <dgm:pt modelId="{143764A1-556F-432A-BBD6-69E469C5FC77}" type="pres">
      <dgm:prSet presAssocID="{0FBBDAB9-4EFA-43FD-82BC-ADBC6E491235}" presName="spacer" presStyleCnt="0"/>
      <dgm:spPr/>
    </dgm:pt>
    <dgm:pt modelId="{7AE8A5AB-AA5A-43A4-A6DB-C6872BA8F97D}" type="pres">
      <dgm:prSet presAssocID="{60A289FC-F49C-4351-9FA1-DF82C64266A3}" presName="parentText" presStyleLbl="node1" presStyleIdx="1" presStyleCnt="2" custLinFactY="11350" custLinFactNeighborY="100000">
        <dgm:presLayoutVars>
          <dgm:chMax val="0"/>
          <dgm:bulletEnabled val="1"/>
        </dgm:presLayoutVars>
      </dgm:prSet>
      <dgm:spPr/>
      <dgm:t>
        <a:bodyPr/>
        <a:lstStyle/>
        <a:p>
          <a:endParaRPr lang="en-US"/>
        </a:p>
      </dgm:t>
    </dgm:pt>
  </dgm:ptLst>
  <dgm:cxnLst>
    <dgm:cxn modelId="{0FCF7C62-8F33-44AF-9835-193B96FA3A50}" type="presOf" srcId="{60A289FC-F49C-4351-9FA1-DF82C64266A3}" destId="{7AE8A5AB-AA5A-43A4-A6DB-C6872BA8F97D}" srcOrd="0" destOrd="0" presId="urn:microsoft.com/office/officeart/2005/8/layout/vList2"/>
    <dgm:cxn modelId="{9A33CC6D-34FC-4537-B65D-56ECAE79A344}" type="presOf" srcId="{DCAEE7DD-EB5F-4E21-A549-519D9A229CC4}" destId="{3FE0266B-9830-421B-98BD-403BA56BA657}" srcOrd="0" destOrd="0" presId="urn:microsoft.com/office/officeart/2005/8/layout/vList2"/>
    <dgm:cxn modelId="{D9A5C9AE-A3DE-4EF1-81AC-411B182E811C}" srcId="{5A6563B2-22AB-416B-9C76-92284829C4F1}" destId="{60A289FC-F49C-4351-9FA1-DF82C64266A3}" srcOrd="1" destOrd="0" parTransId="{3D4C7516-6DB0-4FD3-B9CC-FA61DD820268}" sibTransId="{90F6A1FA-4EC8-4EB5-9EEA-F07CCEB623DF}"/>
    <dgm:cxn modelId="{940D9C67-6866-4FC2-875F-48800D26587B}" srcId="{5A6563B2-22AB-416B-9C76-92284829C4F1}" destId="{DCAEE7DD-EB5F-4E21-A549-519D9A229CC4}" srcOrd="0" destOrd="0" parTransId="{098A912D-C36C-4D1C-97E6-6164E6A4AE06}" sibTransId="{0FBBDAB9-4EFA-43FD-82BC-ADBC6E491235}"/>
    <dgm:cxn modelId="{D9A7E349-108F-43BE-8736-E82E7906417D}" type="presOf" srcId="{5A6563B2-22AB-416B-9C76-92284829C4F1}" destId="{71860E43-7093-4E28-81B7-386979B1E119}" srcOrd="0" destOrd="0" presId="urn:microsoft.com/office/officeart/2005/8/layout/vList2"/>
    <dgm:cxn modelId="{F66EC6D4-5F86-420B-8D3D-41EB1E1213C8}" type="presParOf" srcId="{71860E43-7093-4E28-81B7-386979B1E119}" destId="{3FE0266B-9830-421B-98BD-403BA56BA657}" srcOrd="0" destOrd="0" presId="urn:microsoft.com/office/officeart/2005/8/layout/vList2"/>
    <dgm:cxn modelId="{5F0DD9D5-F752-4A82-B4F5-7178462C9727}" type="presParOf" srcId="{71860E43-7093-4E28-81B7-386979B1E119}" destId="{143764A1-556F-432A-BBD6-69E469C5FC77}" srcOrd="1" destOrd="0" presId="urn:microsoft.com/office/officeart/2005/8/layout/vList2"/>
    <dgm:cxn modelId="{90CBD12E-12DD-469E-A69D-82F6389C7F26}" type="presParOf" srcId="{71860E43-7093-4E28-81B7-386979B1E119}" destId="{7AE8A5AB-AA5A-43A4-A6DB-C6872BA8F97D}"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20150-4382-4970-9F01-4FBC7192FEA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28CBDAE6-B0AE-4804-BDB2-3D0CD523EB2E}">
      <dgm:prSet phldrT="[Text]" custT="1"/>
      <dgm:spPr/>
      <dgm:t>
        <a:bodyPr/>
        <a:lstStyle/>
        <a:p>
          <a:r>
            <a:rPr lang="en-US" sz="3200" dirty="0"/>
            <a:t>Excise Duty on Services</a:t>
          </a:r>
        </a:p>
      </dgm:t>
    </dgm:pt>
    <dgm:pt modelId="{1F7B3451-431C-4682-9B9B-40B205BA658A}" type="parTrans" cxnId="{FFD7A4E6-643A-4D1D-9B53-06F76FE505F6}">
      <dgm:prSet/>
      <dgm:spPr/>
      <dgm:t>
        <a:bodyPr/>
        <a:lstStyle/>
        <a:p>
          <a:endParaRPr lang="en-US"/>
        </a:p>
      </dgm:t>
    </dgm:pt>
    <dgm:pt modelId="{112A0A9E-105F-4CCD-AC26-A5D9C36D2426}" type="sibTrans" cxnId="{FFD7A4E6-643A-4D1D-9B53-06F76FE505F6}">
      <dgm:prSet/>
      <dgm:spPr/>
      <dgm:t>
        <a:bodyPr/>
        <a:lstStyle/>
        <a:p>
          <a:endParaRPr lang="en-US"/>
        </a:p>
      </dgm:t>
    </dgm:pt>
    <dgm:pt modelId="{3EE0FC8C-8687-43A7-8B02-097316674E91}">
      <dgm:prSet phldrT="[Text]" custT="1"/>
      <dgm:spPr/>
      <dgm:t>
        <a:bodyPr/>
        <a:lstStyle/>
        <a:p>
          <a:r>
            <a:rPr lang="en-US" sz="2400" dirty="0"/>
            <a:t>Pursuant to the 18</a:t>
          </a:r>
          <a:r>
            <a:rPr lang="en-US" sz="2400" baseline="30000" dirty="0"/>
            <a:t>th</a:t>
          </a:r>
          <a:r>
            <a:rPr lang="en-US" sz="2400" dirty="0"/>
            <a:t> Amendment, it is anticipated that the Punjab provincial government is due to establish its own authority for administering and collecting sales tax on services in the province of Punjab</a:t>
          </a:r>
        </a:p>
      </dgm:t>
    </dgm:pt>
    <dgm:pt modelId="{686AC5E0-E14D-420B-B0B9-EAA1ED4A2055}" type="parTrans" cxnId="{3FB63E6C-4739-4244-8D79-6DE21C28B93D}">
      <dgm:prSet/>
      <dgm:spPr/>
      <dgm:t>
        <a:bodyPr/>
        <a:lstStyle/>
        <a:p>
          <a:endParaRPr lang="en-US"/>
        </a:p>
      </dgm:t>
    </dgm:pt>
    <dgm:pt modelId="{46E5EE20-C0A3-4E27-A1C6-710E6EB0D7D0}" type="sibTrans" cxnId="{3FB63E6C-4739-4244-8D79-6DE21C28B93D}">
      <dgm:prSet/>
      <dgm:spPr/>
      <dgm:t>
        <a:bodyPr/>
        <a:lstStyle/>
        <a:p>
          <a:endParaRPr lang="en-US"/>
        </a:p>
      </dgm:t>
    </dgm:pt>
    <dgm:pt modelId="{AF578D32-6C5E-4435-8FDA-3916C3E516F5}" type="pres">
      <dgm:prSet presAssocID="{4D220150-4382-4970-9F01-4FBC7192FEAE}" presName="theList" presStyleCnt="0">
        <dgm:presLayoutVars>
          <dgm:dir/>
          <dgm:animLvl val="lvl"/>
          <dgm:resizeHandles val="exact"/>
        </dgm:presLayoutVars>
      </dgm:prSet>
      <dgm:spPr/>
      <dgm:t>
        <a:bodyPr/>
        <a:lstStyle/>
        <a:p>
          <a:endParaRPr lang="en-US"/>
        </a:p>
      </dgm:t>
    </dgm:pt>
    <dgm:pt modelId="{9F7101BA-78FF-423A-ACF1-C546F695B2C5}" type="pres">
      <dgm:prSet presAssocID="{28CBDAE6-B0AE-4804-BDB2-3D0CD523EB2E}" presName="compNode" presStyleCnt="0"/>
      <dgm:spPr/>
    </dgm:pt>
    <dgm:pt modelId="{486B1A23-7980-482F-857D-79FFD43868FE}" type="pres">
      <dgm:prSet presAssocID="{28CBDAE6-B0AE-4804-BDB2-3D0CD523EB2E}" presName="aNode" presStyleLbl="bgShp" presStyleIdx="0" presStyleCnt="1"/>
      <dgm:spPr/>
      <dgm:t>
        <a:bodyPr/>
        <a:lstStyle/>
        <a:p>
          <a:endParaRPr lang="en-US"/>
        </a:p>
      </dgm:t>
    </dgm:pt>
    <dgm:pt modelId="{B5677AD0-0533-43B1-8E3B-9C0CCF7C46F3}" type="pres">
      <dgm:prSet presAssocID="{28CBDAE6-B0AE-4804-BDB2-3D0CD523EB2E}" presName="textNode" presStyleLbl="bgShp" presStyleIdx="0" presStyleCnt="1"/>
      <dgm:spPr/>
      <dgm:t>
        <a:bodyPr/>
        <a:lstStyle/>
        <a:p>
          <a:endParaRPr lang="en-US"/>
        </a:p>
      </dgm:t>
    </dgm:pt>
    <dgm:pt modelId="{29C7FDEE-D6DE-44C2-BAE9-E927B5BAEF44}" type="pres">
      <dgm:prSet presAssocID="{28CBDAE6-B0AE-4804-BDB2-3D0CD523EB2E}" presName="compChildNode" presStyleCnt="0"/>
      <dgm:spPr/>
    </dgm:pt>
    <dgm:pt modelId="{F5C3C3B2-8C75-4627-B8BE-5C06594171CD}" type="pres">
      <dgm:prSet presAssocID="{28CBDAE6-B0AE-4804-BDB2-3D0CD523EB2E}" presName="theInnerList" presStyleCnt="0"/>
      <dgm:spPr/>
    </dgm:pt>
    <dgm:pt modelId="{F3872D51-F211-4D4A-8B8C-7EAC63014EF5}" type="pres">
      <dgm:prSet presAssocID="{3EE0FC8C-8687-43A7-8B02-097316674E91}" presName="childNode" presStyleLbl="node1" presStyleIdx="0" presStyleCnt="1">
        <dgm:presLayoutVars>
          <dgm:bulletEnabled val="1"/>
        </dgm:presLayoutVars>
      </dgm:prSet>
      <dgm:spPr/>
      <dgm:t>
        <a:bodyPr/>
        <a:lstStyle/>
        <a:p>
          <a:endParaRPr lang="en-US"/>
        </a:p>
      </dgm:t>
    </dgm:pt>
  </dgm:ptLst>
  <dgm:cxnLst>
    <dgm:cxn modelId="{35743443-CFDE-4F8A-9820-F6C5C84098DE}" type="presOf" srcId="{3EE0FC8C-8687-43A7-8B02-097316674E91}" destId="{F3872D51-F211-4D4A-8B8C-7EAC63014EF5}" srcOrd="0" destOrd="0" presId="urn:microsoft.com/office/officeart/2005/8/layout/lProcess2"/>
    <dgm:cxn modelId="{74866E4E-9271-448B-A73A-3279A7010A0C}" type="presOf" srcId="{28CBDAE6-B0AE-4804-BDB2-3D0CD523EB2E}" destId="{B5677AD0-0533-43B1-8E3B-9C0CCF7C46F3}" srcOrd="1" destOrd="0" presId="urn:microsoft.com/office/officeart/2005/8/layout/lProcess2"/>
    <dgm:cxn modelId="{806A3D5C-BB62-4C63-A58C-594258034E2F}" type="presOf" srcId="{28CBDAE6-B0AE-4804-BDB2-3D0CD523EB2E}" destId="{486B1A23-7980-482F-857D-79FFD43868FE}" srcOrd="0" destOrd="0" presId="urn:microsoft.com/office/officeart/2005/8/layout/lProcess2"/>
    <dgm:cxn modelId="{FFD7A4E6-643A-4D1D-9B53-06F76FE505F6}" srcId="{4D220150-4382-4970-9F01-4FBC7192FEAE}" destId="{28CBDAE6-B0AE-4804-BDB2-3D0CD523EB2E}" srcOrd="0" destOrd="0" parTransId="{1F7B3451-431C-4682-9B9B-40B205BA658A}" sibTransId="{112A0A9E-105F-4CCD-AC26-A5D9C36D2426}"/>
    <dgm:cxn modelId="{02376347-2CCA-43E6-8CCC-BF4B5671EAA1}" type="presOf" srcId="{4D220150-4382-4970-9F01-4FBC7192FEAE}" destId="{AF578D32-6C5E-4435-8FDA-3916C3E516F5}" srcOrd="0" destOrd="0" presId="urn:microsoft.com/office/officeart/2005/8/layout/lProcess2"/>
    <dgm:cxn modelId="{3FB63E6C-4739-4244-8D79-6DE21C28B93D}" srcId="{28CBDAE6-B0AE-4804-BDB2-3D0CD523EB2E}" destId="{3EE0FC8C-8687-43A7-8B02-097316674E91}" srcOrd="0" destOrd="0" parTransId="{686AC5E0-E14D-420B-B0B9-EAA1ED4A2055}" sibTransId="{46E5EE20-C0A3-4E27-A1C6-710E6EB0D7D0}"/>
    <dgm:cxn modelId="{60CF5D42-BB27-42A3-8984-9FEBDC5CB645}" type="presParOf" srcId="{AF578D32-6C5E-4435-8FDA-3916C3E516F5}" destId="{9F7101BA-78FF-423A-ACF1-C546F695B2C5}" srcOrd="0" destOrd="0" presId="urn:microsoft.com/office/officeart/2005/8/layout/lProcess2"/>
    <dgm:cxn modelId="{DEC6BAEF-20A6-4AC9-8A6E-C0C3276A7A48}" type="presParOf" srcId="{9F7101BA-78FF-423A-ACF1-C546F695B2C5}" destId="{486B1A23-7980-482F-857D-79FFD43868FE}" srcOrd="0" destOrd="0" presId="urn:microsoft.com/office/officeart/2005/8/layout/lProcess2"/>
    <dgm:cxn modelId="{0FB2165F-E69E-4995-A4FD-030811011721}" type="presParOf" srcId="{9F7101BA-78FF-423A-ACF1-C546F695B2C5}" destId="{B5677AD0-0533-43B1-8E3B-9C0CCF7C46F3}" srcOrd="1" destOrd="0" presId="urn:microsoft.com/office/officeart/2005/8/layout/lProcess2"/>
    <dgm:cxn modelId="{28D00997-16C0-49C5-A412-3BF7292E0604}" type="presParOf" srcId="{9F7101BA-78FF-423A-ACF1-C546F695B2C5}" destId="{29C7FDEE-D6DE-44C2-BAE9-E927B5BAEF44}" srcOrd="2" destOrd="0" presId="urn:microsoft.com/office/officeart/2005/8/layout/lProcess2"/>
    <dgm:cxn modelId="{CC940BDD-2E3B-4E6F-BDD6-D89BA18ACB1E}" type="presParOf" srcId="{29C7FDEE-D6DE-44C2-BAE9-E927B5BAEF44}" destId="{F5C3C3B2-8C75-4627-B8BE-5C06594171CD}" srcOrd="0" destOrd="0" presId="urn:microsoft.com/office/officeart/2005/8/layout/lProcess2"/>
    <dgm:cxn modelId="{7DD5896D-88C5-4771-B3F4-72083AB85612}" type="presParOf" srcId="{F5C3C3B2-8C75-4627-B8BE-5C06594171CD}" destId="{F3872D51-F211-4D4A-8B8C-7EAC63014EF5}"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582062-3131-470E-8A51-DA88A10D5A19}">
      <dsp:nvSpPr>
        <dsp:cNvPr id="0" name=""/>
        <dsp:cNvSpPr/>
      </dsp:nvSpPr>
      <dsp:spPr>
        <a:xfrm>
          <a:off x="0" y="228157"/>
          <a:ext cx="7775575"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Time limit for assessment &amp; recovery of tax for inadvertence, error or misconstruction, enhanced to 5 years from 3 years</a:t>
          </a:r>
        </a:p>
      </dsp:txBody>
      <dsp:txXfrm>
        <a:off x="0" y="228157"/>
        <a:ext cx="7775575" cy="955597"/>
      </dsp:txXfrm>
    </dsp:sp>
    <dsp:sp modelId="{24CA03F9-69F4-4DB6-BFB3-EC0434F4C21E}">
      <dsp:nvSpPr>
        <dsp:cNvPr id="0" name=""/>
        <dsp:cNvSpPr/>
      </dsp:nvSpPr>
      <dsp:spPr>
        <a:xfrm>
          <a:off x="0" y="1482805"/>
          <a:ext cx="7775575" cy="955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The Commissioner will now have powers to grant extension for passing an order for a period of up to 90 days instead of 60 days</a:t>
          </a:r>
        </a:p>
      </dsp:txBody>
      <dsp:txXfrm>
        <a:off x="0" y="1482805"/>
        <a:ext cx="7775575" cy="955597"/>
      </dsp:txXfrm>
    </dsp:sp>
    <dsp:sp modelId="{1AEA5E98-2702-4273-AE0D-61BB39F038DD}">
      <dsp:nvSpPr>
        <dsp:cNvPr id="0" name=""/>
        <dsp:cNvSpPr/>
      </dsp:nvSpPr>
      <dsp:spPr>
        <a:xfrm>
          <a:off x="0" y="2693737"/>
          <a:ext cx="7775575" cy="955597"/>
        </a:xfrm>
        <a:prstGeom prst="round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SRO 555(I)/1996 dated 01 July 1996 has been rescinded enabling any officer to carry out assessment and recovery proceedings  under sections 11 and 36 as per the threshold amount assigned to each rank.</a:t>
          </a:r>
        </a:p>
      </dsp:txBody>
      <dsp:txXfrm>
        <a:off x="0" y="2693737"/>
        <a:ext cx="7775575" cy="9555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582062-3131-470E-8A51-DA88A10D5A19}">
      <dsp:nvSpPr>
        <dsp:cNvPr id="0" name=""/>
        <dsp:cNvSpPr/>
      </dsp:nvSpPr>
      <dsp:spPr>
        <a:xfrm>
          <a:off x="0" y="0"/>
          <a:ext cx="7772400" cy="1102195"/>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Input tax on such supplies will no longer be available.</a:t>
          </a:r>
        </a:p>
      </dsp:txBody>
      <dsp:txXfrm>
        <a:off x="0" y="0"/>
        <a:ext cx="7772400" cy="1102195"/>
      </dsp:txXfrm>
    </dsp:sp>
    <dsp:sp modelId="{E217889E-4F4D-4001-BF21-FCC9B2925919}">
      <dsp:nvSpPr>
        <dsp:cNvPr id="0" name=""/>
        <dsp:cNvSpPr/>
      </dsp:nvSpPr>
      <dsp:spPr>
        <a:xfrm>
          <a:off x="0" y="1295404"/>
          <a:ext cx="7772400" cy="133034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Exemption provided by SRO 551(I)/2008 dated 11 June 2008 has been removed. Materials imported for manufacture of goods to be supplied against international tender  will be taxable w.e.f. 2 June 2012.</a:t>
          </a:r>
        </a:p>
      </dsp:txBody>
      <dsp:txXfrm>
        <a:off x="0" y="1295404"/>
        <a:ext cx="7772400" cy="1330344"/>
      </dsp:txXfrm>
    </dsp:sp>
    <dsp:sp modelId="{24CA03F9-69F4-4DB6-BFB3-EC0434F4C21E}">
      <dsp:nvSpPr>
        <dsp:cNvPr id="0" name=""/>
        <dsp:cNvSpPr/>
      </dsp:nvSpPr>
      <dsp:spPr>
        <a:xfrm>
          <a:off x="0" y="2778213"/>
          <a:ext cx="7772400" cy="1208537"/>
        </a:xfrm>
        <a:prstGeom prst="roundRect">
          <a:avLst/>
        </a:prstGeom>
        <a:solidFill>
          <a:schemeClr val="accent1">
            <a:shade val="80000"/>
            <a:hueOff val="0"/>
            <a:satOff val="0"/>
            <a:lumOff val="249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Rules 50A, 50B and 50C of Chapter VIIA to Sales Tax Rules, 2006 regarding  zero rated supplies made against international tenders have been revised to incorporate the change.</a:t>
          </a:r>
        </a:p>
      </dsp:txBody>
      <dsp:txXfrm>
        <a:off x="0" y="2778213"/>
        <a:ext cx="7772400" cy="12085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76CAEF-A879-4F21-B786-B54E95EE24B3}">
      <dsp:nvSpPr>
        <dsp:cNvPr id="0" name=""/>
        <dsp:cNvSpPr/>
      </dsp:nvSpPr>
      <dsp:spPr>
        <a:xfrm>
          <a:off x="0" y="24329"/>
          <a:ext cx="7620000" cy="104247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a:t>The standard rate of </a:t>
          </a:r>
          <a:r>
            <a:rPr lang="en-US" sz="2700" b="1" kern="1200" dirty="0"/>
            <a:t>16%</a:t>
          </a:r>
          <a:r>
            <a:rPr lang="en-US" sz="2700" kern="1200" dirty="0"/>
            <a:t> will now be applicable on these items </a:t>
          </a:r>
        </a:p>
      </dsp:txBody>
      <dsp:txXfrm>
        <a:off x="0" y="24329"/>
        <a:ext cx="7620000" cy="10424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128F5-7E36-4627-A1FD-559A06DFEDF1}">
      <dsp:nvSpPr>
        <dsp:cNvPr id="0" name=""/>
        <dsp:cNvSpPr/>
      </dsp:nvSpPr>
      <dsp:spPr>
        <a:xfrm>
          <a:off x="0" y="547224"/>
          <a:ext cx="4040187" cy="39311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563" tIns="333248" rIns="31356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Registered manufacturers or Industrial importers are required to give post dated </a:t>
          </a:r>
          <a:r>
            <a:rPr lang="en-US" sz="1600" kern="1200" dirty="0" err="1"/>
            <a:t>cheques</a:t>
          </a:r>
          <a:r>
            <a:rPr lang="en-US" sz="1600" kern="1200" dirty="0"/>
            <a:t> covering the sales tax amount which would be returned after filing of a first sales tax return after import of plant and machinery.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Commercial importers are required to make an advance payment or issue a bank guarantee / pay order of the sales tax amount which would be returned or refunded upon provision of next supply to a registered manufacturer or industrial user. </a:t>
          </a:r>
        </a:p>
      </dsp:txBody>
      <dsp:txXfrm>
        <a:off x="0" y="547224"/>
        <a:ext cx="4040187" cy="3931199"/>
      </dsp:txXfrm>
    </dsp:sp>
    <dsp:sp modelId="{1D9F52A3-0153-46BF-9D54-9EC7AA37C2EC}">
      <dsp:nvSpPr>
        <dsp:cNvPr id="0" name=""/>
        <dsp:cNvSpPr/>
      </dsp:nvSpPr>
      <dsp:spPr>
        <a:xfrm>
          <a:off x="202009" y="311064"/>
          <a:ext cx="2828130" cy="4723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897" tIns="0" rIns="106897" bIns="0" numCol="1" spcCol="1270" anchor="ctr" anchorCtr="0">
          <a:noAutofit/>
        </a:bodyPr>
        <a:lstStyle/>
        <a:p>
          <a:pPr lvl="0" algn="l" defTabSz="711200">
            <a:lnSpc>
              <a:spcPct val="90000"/>
            </a:lnSpc>
            <a:spcBef>
              <a:spcPct val="0"/>
            </a:spcBef>
            <a:spcAft>
              <a:spcPct val="35000"/>
            </a:spcAft>
          </a:pPr>
          <a:r>
            <a:rPr lang="en-US" sz="1600" b="0" kern="1200" dirty="0"/>
            <a:t>Conditions at import stage</a:t>
          </a:r>
        </a:p>
      </dsp:txBody>
      <dsp:txXfrm>
        <a:off x="202009" y="311064"/>
        <a:ext cx="2828130" cy="472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26863-6E30-47A5-9ED1-EB579FD58AF2}">
      <dsp:nvSpPr>
        <dsp:cNvPr id="0" name=""/>
        <dsp:cNvSpPr/>
      </dsp:nvSpPr>
      <dsp:spPr>
        <a:xfrm>
          <a:off x="0" y="76205"/>
          <a:ext cx="4419600" cy="7585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Lubricating oil</a:t>
          </a:r>
        </a:p>
      </dsp:txBody>
      <dsp:txXfrm>
        <a:off x="0" y="76205"/>
        <a:ext cx="4419600" cy="758543"/>
      </dsp:txXfrm>
    </dsp:sp>
    <dsp:sp modelId="{61043120-C79D-4007-868C-E202A8F850F6}">
      <dsp:nvSpPr>
        <dsp:cNvPr id="0" name=""/>
        <dsp:cNvSpPr/>
      </dsp:nvSpPr>
      <dsp:spPr>
        <a:xfrm>
          <a:off x="0" y="1146460"/>
          <a:ext cx="4419600" cy="75854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Base lube oil</a:t>
          </a:r>
        </a:p>
      </dsp:txBody>
      <dsp:txXfrm>
        <a:off x="0" y="1146460"/>
        <a:ext cx="4419600" cy="758543"/>
      </dsp:txXfrm>
    </dsp:sp>
    <dsp:sp modelId="{DD8B34DB-0473-4463-979F-46CA6874D5D1}">
      <dsp:nvSpPr>
        <dsp:cNvPr id="0" name=""/>
        <dsp:cNvSpPr/>
      </dsp:nvSpPr>
      <dsp:spPr>
        <a:xfrm>
          <a:off x="0" y="2209792"/>
          <a:ext cx="4419600" cy="7585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Perfumes</a:t>
          </a:r>
        </a:p>
      </dsp:txBody>
      <dsp:txXfrm>
        <a:off x="0" y="2209792"/>
        <a:ext cx="4419600" cy="758543"/>
      </dsp:txXfrm>
    </dsp:sp>
    <dsp:sp modelId="{A06713C1-070D-4198-B183-0B5F734E5AEB}">
      <dsp:nvSpPr>
        <dsp:cNvPr id="0" name=""/>
        <dsp:cNvSpPr/>
      </dsp:nvSpPr>
      <dsp:spPr>
        <a:xfrm>
          <a:off x="0" y="3259763"/>
          <a:ext cx="4419600" cy="75854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Beauty or make-up preparations</a:t>
          </a:r>
        </a:p>
      </dsp:txBody>
      <dsp:txXfrm>
        <a:off x="0" y="3259763"/>
        <a:ext cx="4419600" cy="7585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E0266B-9830-421B-98BD-403BA56BA657}">
      <dsp:nvSpPr>
        <dsp:cNvPr id="0" name=""/>
        <dsp:cNvSpPr/>
      </dsp:nvSpPr>
      <dsp:spPr>
        <a:xfrm>
          <a:off x="0" y="1"/>
          <a:ext cx="6096000" cy="950625"/>
        </a:xfrm>
        <a:prstGeom prst="round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Live stock insurance</a:t>
          </a:r>
        </a:p>
      </dsp:txBody>
      <dsp:txXfrm>
        <a:off x="0" y="1"/>
        <a:ext cx="6096000" cy="950625"/>
      </dsp:txXfrm>
    </dsp:sp>
    <dsp:sp modelId="{7AE8A5AB-AA5A-43A4-A6DB-C6872BA8F97D}">
      <dsp:nvSpPr>
        <dsp:cNvPr id="0" name=""/>
        <dsp:cNvSpPr/>
      </dsp:nvSpPr>
      <dsp:spPr>
        <a:xfrm>
          <a:off x="0" y="1574795"/>
          <a:ext cx="6096000" cy="950625"/>
        </a:xfrm>
        <a:prstGeom prst="roundRect">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Services provided by Asset Management Companies </a:t>
          </a:r>
          <a:r>
            <a:rPr lang="en-US" sz="2500" kern="1200" dirty="0" err="1"/>
            <a:t>w.e.f</a:t>
          </a:r>
          <a:r>
            <a:rPr lang="en-US" sz="2500" kern="1200" dirty="0"/>
            <a:t>. 01 July 2007.</a:t>
          </a:r>
        </a:p>
      </dsp:txBody>
      <dsp:txXfrm>
        <a:off x="0" y="1574795"/>
        <a:ext cx="6096000" cy="95062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B1A23-7980-482F-857D-79FFD43868FE}">
      <dsp:nvSpPr>
        <dsp:cNvPr id="0" name=""/>
        <dsp:cNvSpPr/>
      </dsp:nvSpPr>
      <dsp:spPr>
        <a:xfrm>
          <a:off x="0" y="0"/>
          <a:ext cx="8231187" cy="38099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Excise Duty on Services</a:t>
          </a:r>
        </a:p>
      </dsp:txBody>
      <dsp:txXfrm>
        <a:off x="0" y="0"/>
        <a:ext cx="8231187" cy="1142999"/>
      </dsp:txXfrm>
    </dsp:sp>
    <dsp:sp modelId="{F3872D51-F211-4D4A-8B8C-7EAC63014EF5}">
      <dsp:nvSpPr>
        <dsp:cNvPr id="0" name=""/>
        <dsp:cNvSpPr/>
      </dsp:nvSpPr>
      <dsp:spPr>
        <a:xfrm>
          <a:off x="823118" y="1142999"/>
          <a:ext cx="6584949" cy="24764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a:t>Pursuant to the 18</a:t>
          </a:r>
          <a:r>
            <a:rPr lang="en-US" sz="2400" kern="1200" baseline="30000" dirty="0"/>
            <a:t>th</a:t>
          </a:r>
          <a:r>
            <a:rPr lang="en-US" sz="2400" kern="1200" dirty="0"/>
            <a:t> Amendment, it is anticipated that the Punjab provincial government is due to establish its own authority for administering and collecting sales tax on services in the province of Punjab</a:t>
          </a:r>
        </a:p>
      </dsp:txBody>
      <dsp:txXfrm>
        <a:off x="823118" y="1142999"/>
        <a:ext cx="6584949" cy="24764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pPr algn="l"/>
            <a:r>
              <a:rPr lang="en-US" sz="1100">
                <a:cs typeface="Arial" charset="0"/>
              </a:rPr>
              <a:t>22 May,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pPr algn="l"/>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pPr algn="l"/>
            <a:r>
              <a:rPr lang="en-US" sz="1100">
                <a:cs typeface="Arial" charset="0"/>
              </a:rPr>
              <a:t>Page </a:t>
            </a:r>
            <a:fld id="{C6724BFE-A5A9-4DFF-B435-B01E98C8C50B}" type="slidenum">
              <a:rPr lang="en-US" sz="1100">
                <a:cs typeface="Arial" charset="0"/>
              </a:rPr>
              <a:pPr algn="l"/>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pPr algn="l"/>
            <a:r>
              <a:rPr lang="en-US" sz="1100">
                <a:cs typeface="Arial" charset="0"/>
              </a:rPr>
              <a:t>22 May,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pPr algn="l"/>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pPr algn="l"/>
            <a:r>
              <a:rPr lang="en-US" sz="1100">
                <a:cs typeface="Arial" charset="0"/>
              </a:rPr>
              <a:t>Page </a:t>
            </a:r>
            <a:fld id="{6654A334-0198-4154-8A40-C09FF7B3630C}" type="slidenum">
              <a:rPr lang="en-US" sz="1100">
                <a:cs typeface="Arial" charset="0"/>
              </a:rPr>
              <a:pPr algn="l"/>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58775" indent="18415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2313" indent="17303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74738" indent="18256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Rot="1" noChangeAspect="1" noChangeArrowheads="1" noTextEdit="1"/>
          </p:cNvSpPr>
          <p:nvPr>
            <p:ph type="sldImg"/>
          </p:nvPr>
        </p:nvSpPr>
        <p:spPr>
          <a:ln/>
        </p:spPr>
      </p:sp>
      <p:sp>
        <p:nvSpPr>
          <p:cNvPr id="172037" name="Rectangle 5"/>
          <p:cNvSpPr>
            <a:spLocks noGrp="1" noChangeArrowheads="1"/>
          </p:cNvSpPr>
          <p:nvPr>
            <p:ph type="body" idx="1"/>
          </p:nvPr>
        </p:nvSpPr>
        <p:spPr/>
        <p:txBody>
          <a:bodyPr/>
          <a:lstStyle/>
          <a:p>
            <a:r>
              <a:rPr lang="en-GB" sz="1000" dirty="0"/>
              <a:t>For information on applying this template onto existing presentations, refer to the notes on slide 3 of this presentation.</a:t>
            </a:r>
          </a:p>
          <a:p>
            <a:r>
              <a:rPr lang="en-GB" sz="1000" dirty="0"/>
              <a:t>The Input area of the Beam can be customized to reflect the content of the</a:t>
            </a:r>
            <a:br>
              <a:rPr lang="en-GB" sz="1000" dirty="0"/>
            </a:br>
            <a:r>
              <a:rPr lang="en-GB" sz="1000" dirty="0"/>
              <a:t>presentation. The Input area is an AutoShape with a picture fill. To change this, ensure you have the image you wish to use (ideally a </a:t>
            </a:r>
            <a:r>
              <a:rPr lang="en-GB" sz="1000" b="1" dirty="0"/>
              <a:t>.jpg</a:t>
            </a:r>
            <a:r>
              <a:rPr lang="en-GB" sz="1000" dirty="0"/>
              <a:t> or a </a:t>
            </a:r>
            <a:r>
              <a:rPr lang="en-GB" sz="1000" b="1" dirty="0"/>
              <a:t>.</a:t>
            </a:r>
            <a:r>
              <a:rPr lang="en-GB" sz="1000" b="1" dirty="0" err="1"/>
              <a:t>png</a:t>
            </a:r>
            <a:r>
              <a:rPr lang="en-GB" sz="1000"/>
              <a:t> file) in an accessible folder. The image should have a ratio of 1:1 to ensure it does not appear distorted.</a:t>
            </a:r>
          </a:p>
          <a:p>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lvl="1"/>
            <a:r>
              <a:rPr lang="en-GB" sz="1000"/>
              <a:t>Click on the </a:t>
            </a:r>
            <a:r>
              <a:rPr lang="en-GB" sz="1000" b="1"/>
              <a:t>Insert</a:t>
            </a:r>
            <a:r>
              <a:rPr lang="en-GB" sz="1000"/>
              <a:t> tab from the menu bar and select </a:t>
            </a:r>
            <a:r>
              <a:rPr lang="en-GB" sz="1000" b="1"/>
              <a:t>Master&gt;Slide Master</a:t>
            </a:r>
          </a:p>
          <a:p>
            <a:pPr lvl="1"/>
            <a:r>
              <a:rPr lang="en-GB" sz="1000"/>
              <a:t>Right-click on the Input graphic and select </a:t>
            </a:r>
            <a:r>
              <a:rPr lang="en-GB" sz="1000" b="1"/>
              <a:t>Format AutoShape</a:t>
            </a:r>
          </a:p>
          <a:p>
            <a:pPr lvl="1"/>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Insert</a:t>
            </a:r>
            <a:r>
              <a:rPr lang="en-GB" sz="1000"/>
              <a:t>.</a:t>
            </a:r>
          </a:p>
          <a:p>
            <a:pPr lvl="1"/>
            <a:r>
              <a:rPr lang="en-GB" sz="1000"/>
              <a:t>Click </a:t>
            </a:r>
            <a:r>
              <a:rPr lang="en-GB" sz="1000" b="1"/>
              <a:t>Ok</a:t>
            </a:r>
            <a:r>
              <a:rPr lang="en-GB" sz="1000"/>
              <a:t>. You can now preview the image before continuing. If you are happy with how it looks, click </a:t>
            </a:r>
            <a:r>
              <a:rPr lang="en-GB" sz="1000" b="1"/>
              <a:t>Ok</a:t>
            </a:r>
            <a:r>
              <a:rPr lang="en-GB" sz="1000"/>
              <a:t> to continue. Otherwise, repeat the process until you are happy with your selected image</a:t>
            </a:r>
          </a:p>
          <a:p>
            <a:pPr lvl="1"/>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 from registration</a:t>
            </a:r>
            <a:r>
              <a:rPr lang="en-US" baseline="0" dirty="0" smtClean="0"/>
              <a:t> part in </a:t>
            </a:r>
            <a:r>
              <a:rPr lang="en-US" baseline="0" dirty="0" err="1" smtClean="0"/>
              <a:t>pwc</a:t>
            </a:r>
            <a:r>
              <a:rPr lang="en-US" baseline="0" dirty="0" smtClean="0"/>
              <a:t> brief</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Segregate fixed, zero rated, exemptions. Include rescinded</a:t>
            </a:r>
            <a:r>
              <a:rPr lang="en-US" baseline="0" dirty="0" smtClean="0"/>
              <a:t> notifications too.</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Segregate fixed, zero rated, exemptions. Include rescinded</a:t>
            </a:r>
            <a:r>
              <a:rPr lang="en-US" baseline="0" dirty="0" smtClean="0"/>
              <a:t> notifications too.</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Segregate fixed, zero rated, exemptions. Include rescinded</a:t>
            </a:r>
            <a:r>
              <a:rPr lang="en-US" baseline="0" dirty="0" smtClean="0"/>
              <a:t> notifications too.</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dirty="0" smtClean="0"/>
              <a:t>Include 608</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dirty="0" smtClean="0"/>
              <a:t>Include 608</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GB"/>
              <a:t>This is a predetermined divider slide and should not be modified</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GB"/>
              <a:t>This is a predetermined divider slide and should not be modified</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dirty="0" smtClean="0"/>
              <a:t>Include 608</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a:t>It is possible to apply this template to exiting presentations.</a:t>
            </a:r>
          </a:p>
          <a:p>
            <a:pPr lvl="1"/>
            <a:r>
              <a:rPr lang="en-GB"/>
              <a:t>Have the latest presentation template open</a:t>
            </a:r>
          </a:p>
          <a:p>
            <a:pPr lvl="1"/>
            <a:r>
              <a:rPr lang="en-GB"/>
              <a:t>Click on the </a:t>
            </a:r>
            <a:r>
              <a:rPr lang="en-GB" b="1"/>
              <a:t>View</a:t>
            </a:r>
            <a:r>
              <a:rPr lang="en-GB"/>
              <a:t> tab and select </a:t>
            </a:r>
            <a:r>
              <a:rPr lang="en-GB" b="1"/>
              <a:t>Normal </a:t>
            </a:r>
            <a:endParaRPr lang="en-GB"/>
          </a:p>
          <a:p>
            <a:pPr lvl="1"/>
            <a:r>
              <a:rPr lang="en-GB"/>
              <a:t>Delete all unwanted slides</a:t>
            </a:r>
          </a:p>
          <a:p>
            <a:pPr lvl="1"/>
            <a:r>
              <a:rPr lang="en-GB"/>
              <a:t>Click on the </a:t>
            </a:r>
            <a:r>
              <a:rPr lang="en-GB" b="1"/>
              <a:t>Insert</a:t>
            </a:r>
            <a:r>
              <a:rPr lang="en-GB"/>
              <a:t> tab from the menu bar and select </a:t>
            </a:r>
            <a:r>
              <a:rPr lang="en-GB" b="1"/>
              <a:t>Slides from Files</a:t>
            </a:r>
          </a:p>
          <a:p>
            <a:pPr lvl="1"/>
            <a:r>
              <a:rPr lang="en-GB"/>
              <a:t>Click on </a:t>
            </a:r>
            <a:r>
              <a:rPr lang="en-GB" b="1"/>
              <a:t>Browse</a:t>
            </a:r>
            <a:r>
              <a:rPr lang="en-GB"/>
              <a:t>. Navigate to the presentation you wish to update with the new template. Highlight the presentation and click </a:t>
            </a:r>
            <a:r>
              <a:rPr lang="en-GB" b="1"/>
              <a:t>Open</a:t>
            </a:r>
            <a:r>
              <a:rPr lang="en-GB"/>
              <a:t> </a:t>
            </a:r>
          </a:p>
          <a:p>
            <a:pPr lvl="1"/>
            <a:r>
              <a:rPr lang="en-GB"/>
              <a:t>Wait for the slides from the presentation to load and click on </a:t>
            </a:r>
            <a:r>
              <a:rPr lang="en-GB" b="1"/>
              <a:t>Insert All</a:t>
            </a:r>
            <a:r>
              <a:rPr lang="en-GB"/>
              <a:t>. Then click </a:t>
            </a:r>
            <a:r>
              <a:rPr lang="en-GB" b="1"/>
              <a:t>Close</a:t>
            </a:r>
          </a:p>
          <a:p>
            <a:pPr lvl="1"/>
            <a:r>
              <a:rPr lang="en-GB"/>
              <a:t>Check the inserted slides to ensure that the most appropriate master slide has been used on each slide </a:t>
            </a:r>
          </a:p>
          <a:p>
            <a:pPr lvl="1"/>
            <a:r>
              <a:rPr lang="en-GB"/>
              <a:t>To change the master applied to a slide select the slide you wish to apply a different master to then click on the </a:t>
            </a:r>
            <a:r>
              <a:rPr lang="en-GB" b="1"/>
              <a:t>Format</a:t>
            </a:r>
            <a:r>
              <a:rPr lang="en-GB"/>
              <a:t> tab from the menu bar and select </a:t>
            </a:r>
            <a:r>
              <a:rPr lang="en-GB" b="1"/>
              <a:t>Slide Design</a:t>
            </a:r>
          </a:p>
          <a:p>
            <a:pPr lvl="1"/>
            <a:r>
              <a:rPr lang="en-GB"/>
              <a:t>From the </a:t>
            </a:r>
            <a:r>
              <a:rPr lang="en-GB" b="1"/>
              <a:t>Used in This Presentation</a:t>
            </a:r>
            <a:r>
              <a:rPr lang="en-GB"/>
              <a:t> section choose the master you wish to apply to the slide and hover over it to reveal a drop-down arrow. Click on the arrow and select </a:t>
            </a:r>
            <a:r>
              <a:rPr lang="en-GB" b="1"/>
              <a:t>Apply to Selected Slides</a:t>
            </a:r>
          </a:p>
          <a:p>
            <a:r>
              <a:rPr lang="en-GB"/>
              <a:t>It is important to thoroughly check the presentation to ensure that no further formatting is needed.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last question to appear properly</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GB"/>
              <a:t>This is a predetermined divider slide and should not be modified</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GB"/>
              <a:t>It is possible to apply this template to exiting presentations.</a:t>
            </a:r>
          </a:p>
          <a:p>
            <a:pPr lvl="1"/>
            <a:r>
              <a:rPr lang="en-GB"/>
              <a:t>Have the latest presentation template open</a:t>
            </a:r>
          </a:p>
          <a:p>
            <a:pPr lvl="1"/>
            <a:r>
              <a:rPr lang="en-GB"/>
              <a:t>Click on the </a:t>
            </a:r>
            <a:r>
              <a:rPr lang="en-GB" b="1"/>
              <a:t>View</a:t>
            </a:r>
            <a:r>
              <a:rPr lang="en-GB"/>
              <a:t> tab and select </a:t>
            </a:r>
            <a:r>
              <a:rPr lang="en-GB" b="1"/>
              <a:t>Normal </a:t>
            </a:r>
            <a:endParaRPr lang="en-GB"/>
          </a:p>
          <a:p>
            <a:pPr lvl="1"/>
            <a:r>
              <a:rPr lang="en-GB"/>
              <a:t>Delete all unwanted slides</a:t>
            </a:r>
          </a:p>
          <a:p>
            <a:pPr lvl="1"/>
            <a:r>
              <a:rPr lang="en-GB"/>
              <a:t>Click on the </a:t>
            </a:r>
            <a:r>
              <a:rPr lang="en-GB" b="1"/>
              <a:t>Insert</a:t>
            </a:r>
            <a:r>
              <a:rPr lang="en-GB"/>
              <a:t> tab from the menu bar and select </a:t>
            </a:r>
            <a:r>
              <a:rPr lang="en-GB" b="1"/>
              <a:t>Slides from Files</a:t>
            </a:r>
          </a:p>
          <a:p>
            <a:pPr lvl="1"/>
            <a:r>
              <a:rPr lang="en-GB"/>
              <a:t>Click on </a:t>
            </a:r>
            <a:r>
              <a:rPr lang="en-GB" b="1"/>
              <a:t>Browse</a:t>
            </a:r>
            <a:r>
              <a:rPr lang="en-GB"/>
              <a:t>. Navigate to the presentation you wish to update with the new template. Highlight the presentation and click </a:t>
            </a:r>
            <a:r>
              <a:rPr lang="en-GB" b="1"/>
              <a:t>Open</a:t>
            </a:r>
            <a:r>
              <a:rPr lang="en-GB"/>
              <a:t> </a:t>
            </a:r>
          </a:p>
          <a:p>
            <a:pPr lvl="1"/>
            <a:r>
              <a:rPr lang="en-GB"/>
              <a:t>Wait for the slides from the presentation to load and click on </a:t>
            </a:r>
            <a:r>
              <a:rPr lang="en-GB" b="1"/>
              <a:t>Insert All</a:t>
            </a:r>
            <a:r>
              <a:rPr lang="en-GB"/>
              <a:t>. Then click </a:t>
            </a:r>
            <a:r>
              <a:rPr lang="en-GB" b="1"/>
              <a:t>Close</a:t>
            </a:r>
          </a:p>
          <a:p>
            <a:pPr lvl="1"/>
            <a:r>
              <a:rPr lang="en-GB"/>
              <a:t>Check the inserted slides to ensure that the most appropriate master slide has been used on each slide </a:t>
            </a:r>
          </a:p>
          <a:p>
            <a:pPr lvl="1"/>
            <a:r>
              <a:rPr lang="en-GB"/>
              <a:t>To change the master applied to a slide select the slide you wish to apply a different master to then click on the </a:t>
            </a:r>
            <a:r>
              <a:rPr lang="en-GB" b="1"/>
              <a:t>Format</a:t>
            </a:r>
            <a:r>
              <a:rPr lang="en-GB"/>
              <a:t> tab from the menu bar and select </a:t>
            </a:r>
            <a:r>
              <a:rPr lang="en-GB" b="1"/>
              <a:t>Slide Design</a:t>
            </a:r>
          </a:p>
          <a:p>
            <a:pPr lvl="1"/>
            <a:r>
              <a:rPr lang="en-GB"/>
              <a:t>From the </a:t>
            </a:r>
            <a:r>
              <a:rPr lang="en-GB" b="1"/>
              <a:t>Used in This Presentation</a:t>
            </a:r>
            <a:r>
              <a:rPr lang="en-GB"/>
              <a:t> section choose the master you wish to apply to the slide and hover over it to reveal a drop-down arrow. Click on the arrow and select </a:t>
            </a:r>
            <a:r>
              <a:rPr lang="en-GB" b="1"/>
              <a:t>Apply to Selected Slides</a:t>
            </a:r>
          </a:p>
          <a:p>
            <a:r>
              <a:rPr lang="en-GB"/>
              <a:t>It is important to thoroughly check the presentation to ensure that no further formatting is needed.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GB"/>
              <a:t>If using the graphic on the title slide the same should be used on the thank you slide. If using a picture in the Input area of the Beam in the title slide, the same or different but related picture can be used on the thank you slide.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6259" name="Rectangle 3"/>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96260" name="Rectangle 4"/>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pic>
        <p:nvPicPr>
          <p:cNvPr id="96261" name="Picture 5"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p:spPr>
      </p:pic>
      <p:sp>
        <p:nvSpPr>
          <p:cNvPr id="96262" name="AutoShape 6"/>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endParaRPr lang="en-US"/>
          </a:p>
        </p:txBody>
      </p:sp>
      <p:pic>
        <p:nvPicPr>
          <p:cNvPr id="96263" name="Picture 7" descr="logo_tagblack"/>
          <p:cNvPicPr>
            <a:picLocks noChangeAspect="1" noChangeArrowheads="1"/>
          </p:cNvPicPr>
          <p:nvPr userDrawn="1"/>
        </p:nvPicPr>
        <p:blipFill>
          <a:blip r:embed="rId2" cstate="print"/>
          <a:srcRect/>
          <a:stretch>
            <a:fillRect/>
          </a:stretch>
        </p:blipFill>
        <p:spPr bwMode="auto">
          <a:xfrm>
            <a:off x="3073400" y="6030913"/>
            <a:ext cx="1908175" cy="428625"/>
          </a:xfrm>
          <a:prstGeom prst="rect">
            <a:avLst/>
          </a:prstGeom>
          <a:noFill/>
        </p:spPr>
      </p:pic>
      <p:sp>
        <p:nvSpPr>
          <p:cNvPr id="96264" name="AutoShape 8"/>
          <p:cNvSpPr>
            <a:spLocks noChangeArrowheads="1"/>
          </p:cNvSpPr>
          <p:nvPr userDrawn="1"/>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endParaRPr lang="en-US"/>
          </a:p>
        </p:txBody>
      </p:sp>
      <p:sp>
        <p:nvSpPr>
          <p:cNvPr id="96266" name="Freeform 10"/>
          <p:cNvSpPr>
            <a:spLocks/>
          </p:cNvSpPr>
          <p:nvPr userDrawn="1"/>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1188" cy="863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412875"/>
            <a:ext cx="8231187" cy="4519613"/>
          </a:xfrm>
        </p:spPr>
        <p:txBody>
          <a:body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ctrTitle" hasCustomPrompt="1"/>
          </p:nvPr>
        </p:nvSpPr>
        <p:spPr>
          <a:xfrm>
            <a:off x="3059113" y="3457575"/>
            <a:ext cx="5541962" cy="908050"/>
          </a:xfrm>
        </p:spPr>
        <p:txBody>
          <a:bodyPr tIns="0"/>
          <a:lstStyle>
            <a:lvl1pPr>
              <a:defRPr/>
            </a:lvl1pPr>
          </a:lstStyle>
          <a:p>
            <a:r>
              <a:rPr lang="en-US" dirty="0" smtClean="0"/>
              <a:t>Budget 2012</a:t>
            </a:r>
            <a:endParaRPr lang="en-US" dirty="0"/>
          </a:p>
        </p:txBody>
      </p:sp>
      <p:sp>
        <p:nvSpPr>
          <p:cNvPr id="166915" name="Rectangle 3"/>
          <p:cNvSpPr>
            <a:spLocks noGrp="1" noChangeArrowheads="1"/>
          </p:cNvSpPr>
          <p:nvPr>
            <p:ph type="subTitle" idx="1" hasCustomPrompt="1"/>
          </p:nvPr>
        </p:nvSpPr>
        <p:spPr>
          <a:xfrm>
            <a:off x="3062288" y="4354513"/>
            <a:ext cx="5541962" cy="1019175"/>
          </a:xfrm>
        </p:spPr>
        <p:txBody>
          <a:bodyPr/>
          <a:lstStyle>
            <a:lvl1pPr marL="0" indent="0">
              <a:lnSpc>
                <a:spcPct val="85000"/>
              </a:lnSpc>
              <a:buFont typeface="Arial" charset="0"/>
              <a:buNone/>
              <a:defRPr sz="2000" baseline="0"/>
            </a:lvl1pPr>
          </a:lstStyle>
          <a:p>
            <a:r>
              <a:rPr lang="en-US" dirty="0" smtClean="0"/>
              <a:t>Indirect Taxes</a:t>
            </a:r>
            <a:endParaRPr lang="en-US" dirty="0"/>
          </a:p>
        </p:txBody>
      </p:sp>
      <p:pic>
        <p:nvPicPr>
          <p:cNvPr id="166916"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p:spPr>
      </p:pic>
      <p:pic>
        <p:nvPicPr>
          <p:cNvPr id="166918" name="Picture 6" descr="logo_tagblack"/>
          <p:cNvPicPr>
            <a:picLocks noChangeAspect="1" noChangeArrowheads="1"/>
          </p:cNvPicPr>
          <p:nvPr userDrawn="1"/>
        </p:nvPicPr>
        <p:blipFill>
          <a:blip r:embed="rId2" cstate="print"/>
          <a:srcRect/>
          <a:stretch>
            <a:fillRect/>
          </a:stretch>
        </p:blipFill>
        <p:spPr bwMode="auto">
          <a:xfrm>
            <a:off x="3073400" y="6030913"/>
            <a:ext cx="1908175" cy="428625"/>
          </a:xfrm>
          <a:prstGeom prst="rect">
            <a:avLst/>
          </a:prstGeom>
          <a:noFill/>
        </p:spPr>
      </p:pic>
      <p:sp>
        <p:nvSpPr>
          <p:cNvPr id="166920" name="Freeform 8"/>
          <p:cNvSpPr>
            <a:spLocks/>
          </p:cNvSpPr>
          <p:nvPr userDrawn="1"/>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endParaRPr lang="en-US"/>
          </a:p>
        </p:txBody>
      </p:sp>
      <p:sp>
        <p:nvSpPr>
          <p:cNvPr id="166922" name="AutoShape 10"/>
          <p:cNvSpPr>
            <a:spLocks noChangeArrowheads="1"/>
          </p:cNvSpPr>
          <p:nvPr userDrawn="1"/>
        </p:nvSpPr>
        <p:spPr bwMode="auto">
          <a:xfrm rot="5400000">
            <a:off x="-120649" y="1274762"/>
            <a:ext cx="3313112" cy="3071813"/>
          </a:xfrm>
          <a:prstGeom prst="triangle">
            <a:avLst>
              <a:gd name="adj" fmla="val 60227"/>
            </a:avLst>
          </a:prstGeom>
          <a:blipFill dpi="0" rotWithShape="0">
            <a:blip r:embed="rId3" cstate="print"/>
            <a:srcRect/>
            <a:stretch>
              <a:fillRect/>
            </a:stretch>
          </a:blipFill>
          <a:ln w="9525">
            <a:noFill/>
            <a:miter lim="800000"/>
            <a:headEnd/>
            <a:tailEnd/>
          </a:ln>
          <a:effectLst/>
        </p:spPr>
        <p:txBody>
          <a:bodyPr rot="10800000" vert="eaVert" wrap="none" anchor="ctr"/>
          <a:lstStyle/>
          <a:p>
            <a:endParaRPr lang="en-US"/>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02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12875"/>
            <a:ext cx="4003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350"/>
            <a:ext cx="2057400" cy="5230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895350"/>
            <a:ext cx="6021387" cy="52308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9.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5235"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5237" name="Rectangle 5"/>
          <p:cNvSpPr>
            <a:spLocks noChangeArrowheads="1"/>
          </p:cNvSpPr>
          <p:nvPr/>
        </p:nvSpPr>
        <p:spPr bwMode="auto">
          <a:xfrm>
            <a:off x="2784474" y="6419850"/>
            <a:ext cx="3387725" cy="196850"/>
          </a:xfrm>
          <a:prstGeom prst="rect">
            <a:avLst/>
          </a:prstGeom>
          <a:noFill/>
          <a:ln w="9525">
            <a:noFill/>
            <a:miter lim="800000"/>
            <a:headEnd/>
            <a:tailEnd/>
          </a:ln>
          <a:effectLst/>
        </p:spPr>
        <p:txBody>
          <a:bodyPr lIns="0" tIns="0" rIns="0" bIns="0"/>
          <a:lstStyle/>
          <a:p>
            <a:pPr algn="l"/>
            <a:r>
              <a:rPr lang="en-US" sz="1100" dirty="0" smtClean="0">
                <a:solidFill>
                  <a:srgbClr val="000000"/>
                </a:solidFill>
                <a:cs typeface="Arial" charset="0"/>
              </a:rPr>
              <a:t>Fiscal Budget 2013 – Sales Tax &amp; FED Updates</a:t>
            </a:r>
            <a:endParaRPr lang="en-US" sz="1100" dirty="0">
              <a:solidFill>
                <a:srgbClr val="000000"/>
              </a:solidFill>
              <a:cs typeface="Arial" charset="0"/>
            </a:endParaRPr>
          </a:p>
        </p:txBody>
      </p:sp>
      <p:sp>
        <p:nvSpPr>
          <p:cNvPr id="95238"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Page </a:t>
            </a:r>
            <a:fld id="{421A83D9-31D3-4258-A30D-337BB37170A6}" type="slidenum">
              <a:rPr lang="en-US" sz="1100">
                <a:solidFill>
                  <a:srgbClr val="000000"/>
                </a:solidFill>
                <a:cs typeface="Arial" charset="0"/>
              </a:rPr>
              <a:pPr algn="l"/>
              <a:t>‹#›</a:t>
            </a:fld>
            <a:endParaRPr lang="en-US" sz="1100">
              <a:solidFill>
                <a:srgbClr val="000000"/>
              </a:solidFill>
              <a:cs typeface="Arial" charset="0"/>
            </a:endParaRPr>
          </a:p>
        </p:txBody>
      </p:sp>
      <p:sp>
        <p:nvSpPr>
          <p:cNvPr id="95239"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endParaRPr lang="en-US"/>
          </a:p>
        </p:txBody>
      </p:sp>
      <p:sp>
        <p:nvSpPr>
          <p:cNvPr id="9524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95241"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95242" name="Picture 10"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p:spPr>
      </p:pic>
      <p:sp>
        <p:nvSpPr>
          <p:cNvPr id="95243" name="Line 11"/>
          <p:cNvSpPr>
            <a:spLocks noChangeShapeType="1"/>
          </p:cNvSpPr>
          <p:nvPr userDrawn="1"/>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a:p>
        </p:txBody>
      </p:sp>
      <p:sp>
        <p:nvSpPr>
          <p:cNvPr id="95244" name="Line 12"/>
          <p:cNvSpPr>
            <a:spLocks noChangeShapeType="1"/>
          </p:cNvSpPr>
          <p:nvPr userDrawn="1"/>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95245" name="Line 13"/>
          <p:cNvSpPr>
            <a:spLocks noChangeShapeType="1"/>
          </p:cNvSpPr>
          <p:nvPr userDrawn="1"/>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95246" name="Picture 14" descr="logo_tagblack"/>
          <p:cNvPicPr>
            <a:picLocks noChangeAspect="1" noChangeArrowheads="1"/>
          </p:cNvPicPr>
          <p:nvPr userDrawn="1"/>
        </p:nvPicPr>
        <p:blipFill>
          <a:blip r:embed="rId14"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99" r:id="rId12"/>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1380"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01381" name="Picture 5"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pic>
        <p:nvPicPr>
          <p:cNvPr id="101382" name="Picture 6" descr="Motion_1"/>
          <p:cNvPicPr>
            <a:picLocks noChangeAspect="1" noChangeArrowheads="1"/>
          </p:cNvPicPr>
          <p:nvPr userDrawn="1"/>
        </p:nvPicPr>
        <p:blipFill>
          <a:blip r:embed="rId14" cstate="print"/>
          <a:srcRect/>
          <a:stretch>
            <a:fillRect/>
          </a:stretch>
        </p:blipFill>
        <p:spPr bwMode="auto">
          <a:xfrm>
            <a:off x="455613" y="1036638"/>
            <a:ext cx="8231187" cy="5197475"/>
          </a:xfrm>
          <a:prstGeom prst="rect">
            <a:avLst/>
          </a:prstGeom>
          <a:noFill/>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2" descr="lines11_fade_crop_subtle"/>
          <p:cNvPicPr>
            <a:picLocks noChangeAspect="1" noChangeArrowheads="1"/>
          </p:cNvPicPr>
          <p:nvPr/>
        </p:nvPicPr>
        <p:blipFill>
          <a:blip r:embed="rId13" cstate="print"/>
          <a:srcRect/>
          <a:stretch>
            <a:fillRect/>
          </a:stretch>
        </p:blipFill>
        <p:spPr bwMode="auto">
          <a:xfrm>
            <a:off x="455613" y="1036638"/>
            <a:ext cx="8231187" cy="5197475"/>
          </a:xfrm>
          <a:prstGeom prst="rect">
            <a:avLst/>
          </a:prstGeom>
          <a:noFill/>
        </p:spPr>
      </p:pic>
      <p:sp>
        <p:nvSpPr>
          <p:cNvPr id="102403"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404"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02405"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342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03428"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
        <p:nvSpPr>
          <p:cNvPr id="103444" name="Freeform 20"/>
          <p:cNvSpPr>
            <a:spLocks noChangeAspect="1"/>
          </p:cNvSpPr>
          <p:nvPr userDrawn="1"/>
        </p:nvSpPr>
        <p:spPr bwMode="auto">
          <a:xfrm>
            <a:off x="457200" y="1028700"/>
            <a:ext cx="8242300" cy="5232400"/>
          </a:xfrm>
          <a:custGeom>
            <a:avLst/>
            <a:gdLst/>
            <a:ahLst/>
            <a:cxnLst>
              <a:cxn ang="0">
                <a:pos x="632" y="0"/>
              </a:cxn>
              <a:cxn ang="0">
                <a:pos x="0" y="3272"/>
              </a:cxn>
              <a:cxn ang="0">
                <a:pos x="5192" y="3272"/>
              </a:cxn>
              <a:cxn ang="0">
                <a:pos x="5192" y="0"/>
              </a:cxn>
              <a:cxn ang="0">
                <a:pos x="632" y="0"/>
              </a:cxn>
            </a:cxnLst>
            <a:rect l="0" t="0" r="r" b="b"/>
            <a:pathLst>
              <a:path w="5192" h="3272">
                <a:moveTo>
                  <a:pt x="632" y="0"/>
                </a:moveTo>
                <a:lnTo>
                  <a:pt x="0" y="3272"/>
                </a:lnTo>
                <a:lnTo>
                  <a:pt x="5192" y="3272"/>
                </a:lnTo>
                <a:lnTo>
                  <a:pt x="5192" y="0"/>
                </a:lnTo>
                <a:lnTo>
                  <a:pt x="632" y="0"/>
                </a:lnTo>
                <a:close/>
              </a:path>
            </a:pathLst>
          </a:custGeom>
          <a:solidFill>
            <a:srgbClr val="FFD200"/>
          </a:solidFill>
          <a:ln w="9525">
            <a:no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65891" name="Rectangle 3"/>
          <p:cNvSpPr>
            <a:spLocks noGrp="1" noChangeArrowheads="1"/>
          </p:cNvSpPr>
          <p:nvPr>
            <p:ph type="body" idx="1"/>
          </p:nvPr>
        </p:nvSpPr>
        <p:spPr bwMode="auto">
          <a:xfrm>
            <a:off x="455613" y="1412875"/>
            <a:ext cx="81581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3"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Presentation title</a:t>
            </a:r>
          </a:p>
        </p:txBody>
      </p:sp>
      <p:sp>
        <p:nvSpPr>
          <p:cNvPr id="165894"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Page </a:t>
            </a:r>
            <a:fld id="{C347F771-479B-4EB0-BC19-4D7B99358F2E}" type="slidenum">
              <a:rPr lang="en-US" sz="1100">
                <a:solidFill>
                  <a:srgbClr val="000000"/>
                </a:solidFill>
                <a:cs typeface="Arial" charset="0"/>
              </a:rPr>
              <a:pPr algn="l"/>
              <a:t>‹#›</a:t>
            </a:fld>
            <a:endParaRPr lang="en-US" sz="1100">
              <a:solidFill>
                <a:srgbClr val="000000"/>
              </a:solidFill>
              <a:cs typeface="Arial" charset="0"/>
            </a:endParaRPr>
          </a:p>
        </p:txBody>
      </p:sp>
      <p:sp>
        <p:nvSpPr>
          <p:cNvPr id="16589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endParaRPr lang="en-US"/>
          </a:p>
        </p:txBody>
      </p:sp>
      <p:sp>
        <p:nvSpPr>
          <p:cNvPr id="16589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6589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65898"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
        <p:nvSpPr>
          <p:cNvPr id="165899" name="Line 11"/>
          <p:cNvSpPr>
            <a:spLocks noChangeShapeType="1"/>
          </p:cNvSpPr>
          <p:nvPr userDrawn="1"/>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a:p>
        </p:txBody>
      </p:sp>
      <p:sp>
        <p:nvSpPr>
          <p:cNvPr id="165900" name="Line 12"/>
          <p:cNvSpPr>
            <a:spLocks noChangeShapeType="1"/>
          </p:cNvSpPr>
          <p:nvPr userDrawn="1"/>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65901" name="Line 13"/>
          <p:cNvSpPr>
            <a:spLocks noChangeShapeType="1"/>
          </p:cNvSpPr>
          <p:nvPr userDrawn="1"/>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65902" name="Picture 14" descr="logo_tagblack"/>
          <p:cNvPicPr>
            <a:picLocks noChangeAspect="1" noChangeArrowheads="1"/>
          </p:cNvPicPr>
          <p:nvPr userDrawn="1"/>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fontAlgn="base">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7283"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5"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Presentation title</a:t>
            </a:r>
          </a:p>
        </p:txBody>
      </p:sp>
      <p:sp>
        <p:nvSpPr>
          <p:cNvPr id="97286"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Page </a:t>
            </a:r>
            <a:fld id="{D3A0F755-2305-4660-BC00-FFEDE962DC64}" type="slidenum">
              <a:rPr lang="en-US" sz="1100">
                <a:solidFill>
                  <a:srgbClr val="000000"/>
                </a:solidFill>
                <a:cs typeface="Arial" charset="0"/>
              </a:rPr>
              <a:pPr algn="l"/>
              <a:t>‹#›</a:t>
            </a:fld>
            <a:endParaRPr lang="en-US" sz="1100">
              <a:solidFill>
                <a:srgbClr val="000000"/>
              </a:solidFill>
              <a:cs typeface="Arial" charset="0"/>
            </a:endParaRPr>
          </a:p>
        </p:txBody>
      </p:sp>
      <p:sp>
        <p:nvSpPr>
          <p:cNvPr id="97287" name="Line 7"/>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a:p>
        </p:txBody>
      </p:sp>
      <p:sp>
        <p:nvSpPr>
          <p:cNvPr id="97288"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97289"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97290"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algn="l" rtl="0" fontAlgn="base">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fontAlgn="base">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fontAlgn="base">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9"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Presentation title</a:t>
            </a:r>
          </a:p>
        </p:txBody>
      </p:sp>
      <p:sp>
        <p:nvSpPr>
          <p:cNvPr id="98310"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Page </a:t>
            </a:r>
            <a:fld id="{828BE12C-74F6-400C-8044-0305AE56D0FB}" type="slidenum">
              <a:rPr lang="en-US" sz="1100">
                <a:solidFill>
                  <a:srgbClr val="000000"/>
                </a:solidFill>
                <a:cs typeface="Arial" charset="0"/>
              </a:rPr>
              <a:pPr algn="l"/>
              <a:t>‹#›</a:t>
            </a:fld>
            <a:endParaRPr lang="en-US" sz="1100">
              <a:solidFill>
                <a:srgbClr val="000000"/>
              </a:solidFill>
              <a:cs typeface="Arial" charset="0"/>
            </a:endParaRPr>
          </a:p>
        </p:txBody>
      </p:sp>
      <p:sp>
        <p:nvSpPr>
          <p:cNvPr id="98311" name="Line 7"/>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endParaRPr lang="en-US"/>
          </a:p>
        </p:txBody>
      </p:sp>
      <p:sp>
        <p:nvSpPr>
          <p:cNvPr id="98312"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98313"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98314"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646464"/>
          </a:solidFill>
          <a:latin typeface="+mj-lt"/>
          <a:ea typeface="+mj-ea"/>
          <a:cs typeface="+mj-cs"/>
        </a:defRPr>
      </a:lvl1pPr>
      <a:lvl2pPr algn="l" rtl="0" fontAlgn="base">
        <a:lnSpc>
          <a:spcPct val="85000"/>
        </a:lnSpc>
        <a:spcBef>
          <a:spcPct val="0"/>
        </a:spcBef>
        <a:spcAft>
          <a:spcPct val="0"/>
        </a:spcAft>
        <a:defRPr sz="3000" b="1">
          <a:solidFill>
            <a:srgbClr val="646464"/>
          </a:solidFill>
          <a:latin typeface="Arial" charset="0"/>
        </a:defRPr>
      </a:lvl2pPr>
      <a:lvl3pPr algn="l" rtl="0" fontAlgn="base">
        <a:lnSpc>
          <a:spcPct val="85000"/>
        </a:lnSpc>
        <a:spcBef>
          <a:spcPct val="0"/>
        </a:spcBef>
        <a:spcAft>
          <a:spcPct val="0"/>
        </a:spcAft>
        <a:defRPr sz="3000" b="1">
          <a:solidFill>
            <a:srgbClr val="646464"/>
          </a:solidFill>
          <a:latin typeface="Arial" charset="0"/>
        </a:defRPr>
      </a:lvl3pPr>
      <a:lvl4pPr algn="l" rtl="0" fontAlgn="base">
        <a:lnSpc>
          <a:spcPct val="85000"/>
        </a:lnSpc>
        <a:spcBef>
          <a:spcPct val="0"/>
        </a:spcBef>
        <a:spcAft>
          <a:spcPct val="0"/>
        </a:spcAft>
        <a:defRPr sz="3000" b="1">
          <a:solidFill>
            <a:srgbClr val="646464"/>
          </a:solidFill>
          <a:latin typeface="Arial" charset="0"/>
        </a:defRPr>
      </a:lvl4pPr>
      <a:lvl5pPr algn="l" rtl="0" fontAlgn="base">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fontAlgn="base">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fontAlgn="base">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fontAlgn="base">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fontAlgn="base">
        <a:spcBef>
          <a:spcPct val="20000"/>
        </a:spcBef>
        <a:spcAft>
          <a:spcPct val="0"/>
        </a:spcAft>
        <a:buClr>
          <a:srgbClr val="FFD200"/>
        </a:buClr>
        <a:buSzPct val="75000"/>
        <a:buFont typeface="Arial" charset="0"/>
        <a:buChar char="►"/>
        <a:defRPr>
          <a:solidFill>
            <a:srgbClr val="646464"/>
          </a:solidFill>
          <a:latin typeface="+mn-lt"/>
        </a:defRPr>
      </a:lvl4pPr>
      <a:lvl5pPr marL="14319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933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99332"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p:spPr>
      </p:pic>
      <p:sp>
        <p:nvSpPr>
          <p:cNvPr id="99335" name="Freeform 7"/>
          <p:cNvSpPr>
            <a:spLocks noChangeAspect="1"/>
          </p:cNvSpPr>
          <p:nvPr userDrawn="1"/>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B4B4B4"/>
          </a:solidFill>
          <a:ln w="9525">
            <a:no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7091" name="Rectangle 3"/>
          <p:cNvSpPr>
            <a:spLocks noChangeArrowheads="1"/>
          </p:cNvSpPr>
          <p:nvPr userDrawn="1"/>
        </p:nvSpPr>
        <p:spPr bwMode="auto">
          <a:xfrm>
            <a:off x="2784475" y="6419850"/>
            <a:ext cx="2057400"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Presentation title</a:t>
            </a:r>
          </a:p>
        </p:txBody>
      </p:sp>
      <p:sp>
        <p:nvSpPr>
          <p:cNvPr id="217092" name="Rectangle 4"/>
          <p:cNvSpPr>
            <a:spLocks noChangeArrowheads="1"/>
          </p:cNvSpPr>
          <p:nvPr userDrawn="1"/>
        </p:nvSpPr>
        <p:spPr bwMode="auto">
          <a:xfrm>
            <a:off x="457200" y="6419850"/>
            <a:ext cx="663575" cy="196850"/>
          </a:xfrm>
          <a:prstGeom prst="rect">
            <a:avLst/>
          </a:prstGeom>
          <a:noFill/>
          <a:ln w="9525">
            <a:noFill/>
            <a:miter lim="800000"/>
            <a:headEnd/>
            <a:tailEnd/>
          </a:ln>
          <a:effectLst/>
        </p:spPr>
        <p:txBody>
          <a:bodyPr lIns="0" tIns="0" rIns="0" bIns="0"/>
          <a:lstStyle/>
          <a:p>
            <a:pPr algn="l"/>
            <a:r>
              <a:rPr lang="en-US" sz="1100">
                <a:solidFill>
                  <a:srgbClr val="000000"/>
                </a:solidFill>
                <a:cs typeface="Arial" charset="0"/>
              </a:rPr>
              <a:t>Page </a:t>
            </a:r>
            <a:fld id="{8F80A32C-EE50-4231-A6FA-7577B9658616}" type="slidenum">
              <a:rPr lang="en-US" sz="1100">
                <a:solidFill>
                  <a:srgbClr val="000000"/>
                </a:solidFill>
                <a:cs typeface="Arial" charset="0"/>
              </a:rPr>
              <a:pPr algn="l"/>
              <a:t>‹#›</a:t>
            </a:fld>
            <a:endParaRPr lang="en-US" sz="1100">
              <a:solidFill>
                <a:srgbClr val="000000"/>
              </a:solidFill>
              <a:cs typeface="Arial" charset="0"/>
            </a:endParaRPr>
          </a:p>
        </p:txBody>
      </p:sp>
      <p:sp>
        <p:nvSpPr>
          <p:cNvPr id="217093" name="Line 5"/>
          <p:cNvSpPr>
            <a:spLocks noChangeShapeType="1"/>
          </p:cNvSpPr>
          <p:nvPr userDrawn="1"/>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217094" name="Line 6"/>
          <p:cNvSpPr>
            <a:spLocks noChangeShapeType="1"/>
          </p:cNvSpPr>
          <p:nvPr userDrawn="1"/>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217095" name="Picture 7" descr="logo_tagblack"/>
          <p:cNvPicPr>
            <a:picLocks noChangeAspect="1" noChangeArrowheads="1"/>
          </p:cNvPicPr>
          <p:nvPr userDrawn="1"/>
        </p:nvPicPr>
        <p:blipFill>
          <a:blip r:embed="rId13" cstate="print"/>
          <a:srcRect/>
          <a:stretch>
            <a:fillRect/>
          </a:stretch>
        </p:blipFill>
        <p:spPr bwMode="auto">
          <a:xfrm>
            <a:off x="7226300" y="6386513"/>
            <a:ext cx="1485900" cy="333375"/>
          </a:xfrm>
          <a:prstGeom prst="rect">
            <a:avLst/>
          </a:prstGeom>
          <a:noFill/>
        </p:spPr>
      </p:pic>
      <p:sp>
        <p:nvSpPr>
          <p:cNvPr id="217097" name="Rectangle 9"/>
          <p:cNvSpPr>
            <a:spLocks noGrp="1" noChangeArrowheads="1"/>
          </p:cNvSpPr>
          <p:nvPr>
            <p:ph type="title"/>
          </p:nvPr>
        </p:nvSpPr>
        <p:spPr bwMode="auto">
          <a:xfrm>
            <a:off x="455613" y="895350"/>
            <a:ext cx="8231187" cy="14541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spcBef>
          <a:spcPct val="0"/>
        </a:spcBef>
        <a:spcAft>
          <a:spcPct val="0"/>
        </a:spcAft>
        <a:defRPr sz="5000" b="1">
          <a:solidFill>
            <a:srgbClr val="646464"/>
          </a:solidFill>
          <a:latin typeface="+mj-lt"/>
          <a:ea typeface="+mj-ea"/>
          <a:cs typeface="+mj-cs"/>
        </a:defRPr>
      </a:lvl1pPr>
      <a:lvl2pPr algn="l" rtl="0" fontAlgn="base">
        <a:spcBef>
          <a:spcPct val="0"/>
        </a:spcBef>
        <a:spcAft>
          <a:spcPct val="0"/>
        </a:spcAft>
        <a:defRPr sz="5000" b="1">
          <a:solidFill>
            <a:srgbClr val="646464"/>
          </a:solidFill>
          <a:latin typeface="Arial" charset="0"/>
          <a:cs typeface="Arial" charset="0"/>
        </a:defRPr>
      </a:lvl2pPr>
      <a:lvl3pPr algn="l" rtl="0" fontAlgn="base">
        <a:spcBef>
          <a:spcPct val="0"/>
        </a:spcBef>
        <a:spcAft>
          <a:spcPct val="0"/>
        </a:spcAft>
        <a:defRPr sz="5000" b="1">
          <a:solidFill>
            <a:srgbClr val="646464"/>
          </a:solidFill>
          <a:latin typeface="Arial" charset="0"/>
          <a:cs typeface="Arial" charset="0"/>
        </a:defRPr>
      </a:lvl3pPr>
      <a:lvl4pPr algn="l" rtl="0" fontAlgn="base">
        <a:spcBef>
          <a:spcPct val="0"/>
        </a:spcBef>
        <a:spcAft>
          <a:spcPct val="0"/>
        </a:spcAft>
        <a:defRPr sz="5000" b="1">
          <a:solidFill>
            <a:srgbClr val="646464"/>
          </a:solidFill>
          <a:latin typeface="Arial" charset="0"/>
          <a:cs typeface="Arial" charset="0"/>
        </a:defRPr>
      </a:lvl4pPr>
      <a:lvl5pPr algn="l" rtl="0" fontAlgn="base">
        <a:spcBef>
          <a:spcPct val="0"/>
        </a:spcBef>
        <a:spcAft>
          <a:spcPct val="0"/>
        </a:spcAft>
        <a:defRPr sz="5000" b="1">
          <a:solidFill>
            <a:srgbClr val="646464"/>
          </a:solidFill>
          <a:latin typeface="Arial" charset="0"/>
          <a:cs typeface="Arial" charset="0"/>
        </a:defRPr>
      </a:lvl5pPr>
      <a:lvl6pPr marL="457200" algn="l" rtl="0" fontAlgn="base">
        <a:spcBef>
          <a:spcPct val="0"/>
        </a:spcBef>
        <a:spcAft>
          <a:spcPct val="0"/>
        </a:spcAft>
        <a:defRPr sz="5000" b="1">
          <a:solidFill>
            <a:srgbClr val="646464"/>
          </a:solidFill>
          <a:latin typeface="Arial" charset="0"/>
          <a:cs typeface="Arial" charset="0"/>
        </a:defRPr>
      </a:lvl6pPr>
      <a:lvl7pPr marL="914400" algn="l" rtl="0" fontAlgn="base">
        <a:spcBef>
          <a:spcPct val="0"/>
        </a:spcBef>
        <a:spcAft>
          <a:spcPct val="0"/>
        </a:spcAft>
        <a:defRPr sz="5000" b="1">
          <a:solidFill>
            <a:srgbClr val="646464"/>
          </a:solidFill>
          <a:latin typeface="Arial" charset="0"/>
          <a:cs typeface="Arial" charset="0"/>
        </a:defRPr>
      </a:lvl7pPr>
      <a:lvl8pPr marL="1371600" algn="l" rtl="0" fontAlgn="base">
        <a:spcBef>
          <a:spcPct val="0"/>
        </a:spcBef>
        <a:spcAft>
          <a:spcPct val="0"/>
        </a:spcAft>
        <a:defRPr sz="5000" b="1">
          <a:solidFill>
            <a:srgbClr val="646464"/>
          </a:solidFill>
          <a:latin typeface="Arial" charset="0"/>
          <a:cs typeface="Arial" charset="0"/>
        </a:defRPr>
      </a:lvl8pPr>
      <a:lvl9pPr marL="1828800" algn="l" rtl="0" fontAlgn="base">
        <a:spcBef>
          <a:spcPct val="0"/>
        </a:spcBef>
        <a:spcAft>
          <a:spcPct val="0"/>
        </a:spcAft>
        <a:defRPr sz="5000" b="1">
          <a:solidFill>
            <a:srgbClr val="646464"/>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46435" name="Line 3"/>
          <p:cNvSpPr>
            <a:spLocks noChangeShapeType="1"/>
          </p:cNvSpPr>
          <p:nvPr userDrawn="1"/>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46436" name="Picture 4" descr="logo_tagblack"/>
          <p:cNvPicPr>
            <a:picLocks noChangeAspect="1" noChangeArrowheads="1"/>
          </p:cNvPicPr>
          <p:nvPr userDrawn="1"/>
        </p:nvPicPr>
        <p:blipFill>
          <a:blip r:embed="rId13" cstate="print"/>
          <a:srcRect/>
          <a:stretch>
            <a:fillRect/>
          </a:stretch>
        </p:blipFill>
        <p:spPr bwMode="auto">
          <a:xfrm>
            <a:off x="7226300" y="6386513"/>
            <a:ext cx="1485900" cy="333375"/>
          </a:xfrm>
          <a:prstGeom prst="rect">
            <a:avLst/>
          </a:prstGeom>
          <a:noFill/>
        </p:spPr>
      </p:pic>
      <p:sp>
        <p:nvSpPr>
          <p:cNvPr id="146437" name="Freeform 5" descr="flyover_image"/>
          <p:cNvSpPr>
            <a:spLocks noChangeAspect="1"/>
          </p:cNvSpPr>
          <p:nvPr userDrawn="1"/>
        </p:nvSpPr>
        <p:spPr bwMode="auto">
          <a:xfrm>
            <a:off x="457200" y="1038225"/>
            <a:ext cx="8235950" cy="5203825"/>
          </a:xfrm>
          <a:custGeom>
            <a:avLst/>
            <a:gdLst/>
            <a:ahLst/>
            <a:cxnLst>
              <a:cxn ang="0">
                <a:pos x="0" y="0"/>
              </a:cxn>
              <a:cxn ang="0">
                <a:pos x="5184" y="0"/>
              </a:cxn>
              <a:cxn ang="0">
                <a:pos x="4556" y="3275"/>
              </a:cxn>
              <a:cxn ang="0">
                <a:pos x="0" y="3273"/>
              </a:cxn>
              <a:cxn ang="0">
                <a:pos x="0" y="0"/>
              </a:cxn>
            </a:cxnLst>
            <a:rect l="0" t="0" r="r" b="b"/>
            <a:pathLst>
              <a:path w="5184" h="3275">
                <a:moveTo>
                  <a:pt x="0" y="0"/>
                </a:moveTo>
                <a:lnTo>
                  <a:pt x="5184" y="0"/>
                </a:lnTo>
                <a:lnTo>
                  <a:pt x="4556" y="3275"/>
                </a:lnTo>
                <a:lnTo>
                  <a:pt x="0" y="3273"/>
                </a:lnTo>
                <a:lnTo>
                  <a:pt x="0" y="0"/>
                </a:lnTo>
                <a:close/>
              </a:path>
            </a:pathLst>
          </a:custGeom>
          <a:blipFill dpi="0" rotWithShape="1">
            <a:blip r:embed="rId14" cstate="print"/>
            <a:srcRect/>
            <a:stretch>
              <a:fillRect/>
            </a:stretch>
          </a:blipFill>
          <a:ln w="3175">
            <a:no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48483" name="Line 3"/>
          <p:cNvSpPr>
            <a:spLocks noChangeShapeType="1"/>
          </p:cNvSpPr>
          <p:nvPr userDrawn="1"/>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48484" name="Picture 4" descr="logo_tagblack"/>
          <p:cNvPicPr>
            <a:picLocks noChangeAspect="1" noChangeArrowheads="1"/>
          </p:cNvPicPr>
          <p:nvPr userDrawn="1"/>
        </p:nvPicPr>
        <p:blipFill>
          <a:blip r:embed="rId13" cstate="print"/>
          <a:srcRect/>
          <a:stretch>
            <a:fillRect/>
          </a:stretch>
        </p:blipFill>
        <p:spPr bwMode="auto">
          <a:xfrm>
            <a:off x="7226300" y="6386513"/>
            <a:ext cx="1485900" cy="333375"/>
          </a:xfrm>
          <a:prstGeom prst="rect">
            <a:avLst/>
          </a:prstGeom>
          <a:noFill/>
        </p:spPr>
      </p:pic>
      <p:sp>
        <p:nvSpPr>
          <p:cNvPr id="148487" name="Freeform 7" descr="sunset_image"/>
          <p:cNvSpPr>
            <a:spLocks noChangeAspect="1"/>
          </p:cNvSpPr>
          <p:nvPr userDrawn="1"/>
        </p:nvSpPr>
        <p:spPr bwMode="auto">
          <a:xfrm flipH="1" flipV="1">
            <a:off x="454025" y="1039813"/>
            <a:ext cx="8226425" cy="5189537"/>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blipFill dpi="0" rotWithShape="0">
            <a:blip r:embed="rId14" cstate="print"/>
            <a:srcRect/>
            <a:stretch>
              <a:fillRect b="-87"/>
            </a:stretch>
          </a:blipFill>
          <a:ln w="9525">
            <a:no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0354" name="Picture 2" descr="lines11_crop_subtle_w"/>
          <p:cNvPicPr>
            <a:picLocks noChangeAspect="1" noChangeArrowheads="1"/>
          </p:cNvPicPr>
          <p:nvPr/>
        </p:nvPicPr>
        <p:blipFill>
          <a:blip r:embed="rId13" cstate="print"/>
          <a:srcRect/>
          <a:stretch>
            <a:fillRect/>
          </a:stretch>
        </p:blipFill>
        <p:spPr bwMode="auto">
          <a:xfrm>
            <a:off x="455613" y="1036638"/>
            <a:ext cx="8231187" cy="5195887"/>
          </a:xfrm>
          <a:prstGeom prst="rect">
            <a:avLst/>
          </a:prstGeom>
          <a:noFill/>
        </p:spPr>
      </p:pic>
      <p:sp>
        <p:nvSpPr>
          <p:cNvPr id="100355"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035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endParaRPr lang="en-US"/>
          </a:p>
        </p:txBody>
      </p:sp>
      <p:pic>
        <p:nvPicPr>
          <p:cNvPr id="100357"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txStyles>
    <p:titleStyle>
      <a:lvl1pPr algn="l" rtl="0" fontAlgn="base">
        <a:lnSpc>
          <a:spcPct val="85000"/>
        </a:lnSpc>
        <a:spcBef>
          <a:spcPct val="0"/>
        </a:spcBef>
        <a:spcAft>
          <a:spcPct val="0"/>
        </a:spcAft>
        <a:defRPr sz="3000" b="1">
          <a:solidFill>
            <a:srgbClr val="000000"/>
          </a:solidFill>
          <a:latin typeface="+mj-lt"/>
          <a:ea typeface="+mj-ea"/>
          <a:cs typeface="+mj-cs"/>
        </a:defRPr>
      </a:lvl1pPr>
      <a:lvl2pPr algn="l" rtl="0" fontAlgn="base">
        <a:lnSpc>
          <a:spcPct val="85000"/>
        </a:lnSpc>
        <a:spcBef>
          <a:spcPct val="0"/>
        </a:spcBef>
        <a:spcAft>
          <a:spcPct val="0"/>
        </a:spcAft>
        <a:defRPr sz="3000" b="1">
          <a:solidFill>
            <a:srgbClr val="000000"/>
          </a:solidFill>
          <a:latin typeface="Arial" charset="0"/>
        </a:defRPr>
      </a:lvl2pPr>
      <a:lvl3pPr algn="l" rtl="0" fontAlgn="base">
        <a:lnSpc>
          <a:spcPct val="85000"/>
        </a:lnSpc>
        <a:spcBef>
          <a:spcPct val="0"/>
        </a:spcBef>
        <a:spcAft>
          <a:spcPct val="0"/>
        </a:spcAft>
        <a:defRPr sz="3000" b="1">
          <a:solidFill>
            <a:srgbClr val="000000"/>
          </a:solidFill>
          <a:latin typeface="Arial" charset="0"/>
        </a:defRPr>
      </a:lvl3pPr>
      <a:lvl4pPr algn="l" rtl="0" fontAlgn="base">
        <a:lnSpc>
          <a:spcPct val="85000"/>
        </a:lnSpc>
        <a:spcBef>
          <a:spcPct val="0"/>
        </a:spcBef>
        <a:spcAft>
          <a:spcPct val="0"/>
        </a:spcAft>
        <a:defRPr sz="3000" b="1">
          <a:solidFill>
            <a:srgbClr val="000000"/>
          </a:solidFill>
          <a:latin typeface="Arial" charset="0"/>
        </a:defRPr>
      </a:lvl4pPr>
      <a:lvl5pPr algn="l" rtl="0" fontAlgn="base">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fontAlgn="base">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fontAlgn="base">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fontAlgn="base">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p:txBody>
          <a:bodyPr/>
          <a:lstStyle/>
          <a:p>
            <a:r>
              <a:rPr lang="en-GB" dirty="0"/>
              <a:t>Budget 2012 – 2013</a:t>
            </a:r>
            <a:endParaRPr lang="en-US" dirty="0"/>
          </a:p>
        </p:txBody>
      </p:sp>
      <p:sp>
        <p:nvSpPr>
          <p:cNvPr id="125955" name="Rectangle 3"/>
          <p:cNvSpPr>
            <a:spLocks noGrp="1" noChangeArrowheads="1"/>
          </p:cNvSpPr>
          <p:nvPr>
            <p:ph type="subTitle" idx="1"/>
          </p:nvPr>
        </p:nvSpPr>
        <p:spPr>
          <a:xfrm>
            <a:off x="3062288" y="4191000"/>
            <a:ext cx="5541962" cy="1019175"/>
          </a:xfrm>
        </p:spPr>
        <p:txBody>
          <a:bodyPr/>
          <a:lstStyle/>
          <a:p>
            <a:endParaRPr lang="en-GB" sz="700" dirty="0"/>
          </a:p>
          <a:p>
            <a:r>
              <a:rPr lang="en-GB" dirty="0"/>
              <a:t>Majid Khandwala</a:t>
            </a:r>
          </a:p>
          <a:p>
            <a:r>
              <a:rPr lang="en-GB" dirty="0"/>
              <a:t>Partner - Tax</a:t>
            </a:r>
          </a:p>
          <a:p>
            <a:endParaRPr lang="en-GB" dirty="0"/>
          </a:p>
          <a:p>
            <a:r>
              <a:rPr lang="en-GB" sz="1600" dirty="0"/>
              <a:t>04 June 2012</a:t>
            </a:r>
            <a:endParaRPr lang="en-US" dirty="0"/>
          </a:p>
        </p:txBody>
      </p:sp>
      <p:sp>
        <p:nvSpPr>
          <p:cNvPr id="5" name="Rectangle 3"/>
          <p:cNvSpPr txBox="1">
            <a:spLocks noChangeArrowheads="1"/>
          </p:cNvSpPr>
          <p:nvPr/>
        </p:nvSpPr>
        <p:spPr bwMode="auto">
          <a:xfrm>
            <a:off x="3048000" y="200025"/>
            <a:ext cx="5541962" cy="1019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5000"/>
              </a:lnSpc>
              <a:spcBef>
                <a:spcPct val="20000"/>
              </a:spcBef>
              <a:spcAft>
                <a:spcPct val="0"/>
              </a:spcAft>
              <a:buClr>
                <a:srgbClr val="FFD200"/>
              </a:buClr>
              <a:buSzPct val="75000"/>
              <a:buFont typeface="Arial" charset="0"/>
              <a:buNone/>
              <a:tabLst/>
              <a:defRPr/>
            </a:pPr>
            <a:endParaRPr kumimoji="0" lang="en-GB" sz="800" b="1" i="0" u="none" strike="noStrike" kern="0" cap="none" spc="0" normalizeH="0" baseline="0" noProof="0" dirty="0">
              <a:ln>
                <a:noFill/>
              </a:ln>
              <a:solidFill>
                <a:srgbClr val="646464"/>
              </a:solidFill>
              <a:effectLst/>
              <a:uLnTx/>
              <a:uFillTx/>
              <a:latin typeface="+mn-lt"/>
              <a:ea typeface="+mn-ea"/>
              <a:cs typeface="+mn-cs"/>
            </a:endParaRPr>
          </a:p>
          <a:p>
            <a:pPr marL="0" marR="0" lvl="0" indent="0" algn="l" defTabSz="914400" rtl="0" eaLnBrk="1" fontAlgn="base" latinLnBrk="0" hangingPunct="1">
              <a:lnSpc>
                <a:spcPct val="85000"/>
              </a:lnSpc>
              <a:spcBef>
                <a:spcPct val="20000"/>
              </a:spcBef>
              <a:spcAft>
                <a:spcPct val="0"/>
              </a:spcAft>
              <a:buClr>
                <a:srgbClr val="FFD200"/>
              </a:buClr>
              <a:buSzPct val="75000"/>
              <a:buFont typeface="Arial" charset="0"/>
              <a:buNone/>
              <a:tabLst/>
              <a:defRPr/>
            </a:pPr>
            <a:r>
              <a:rPr lang="en-GB" sz="2400" b="1" kern="0" dirty="0">
                <a:solidFill>
                  <a:srgbClr val="646464"/>
                </a:solidFill>
                <a:latin typeface="+mn-lt"/>
              </a:rPr>
              <a:t>Post Budget Seminar Organized by:</a:t>
            </a:r>
            <a:endParaRPr kumimoji="0" lang="en-GB" sz="2400" b="1" i="0" u="none" strike="noStrike" kern="0" cap="none" spc="0" normalizeH="0" baseline="0" noProof="0" dirty="0">
              <a:ln>
                <a:noFill/>
              </a:ln>
              <a:solidFill>
                <a:srgbClr val="646464"/>
              </a:solidFill>
              <a:effectLst/>
              <a:uLnTx/>
              <a:uFillTx/>
              <a:latin typeface="+mn-lt"/>
              <a:ea typeface="+mn-ea"/>
              <a:cs typeface="+mn-cs"/>
            </a:endParaRPr>
          </a:p>
          <a:p>
            <a:pPr marL="0" marR="0" lvl="0" indent="0" algn="l" defTabSz="914400" rtl="0" eaLnBrk="1" fontAlgn="base" latinLnBrk="0" hangingPunct="1">
              <a:lnSpc>
                <a:spcPct val="85000"/>
              </a:lnSpc>
              <a:spcBef>
                <a:spcPct val="20000"/>
              </a:spcBef>
              <a:spcAft>
                <a:spcPct val="0"/>
              </a:spcAft>
              <a:buClr>
                <a:srgbClr val="FFD200"/>
              </a:buClr>
              <a:buSzPct val="75000"/>
              <a:buFont typeface="Arial" charset="0"/>
              <a:buNone/>
              <a:tabLst/>
              <a:defRPr/>
            </a:pPr>
            <a:r>
              <a:rPr kumimoji="0" lang="en-GB" sz="2000" b="0" i="0" u="none" strike="noStrike" kern="0" cap="none" spc="0" normalizeH="0" baseline="0" noProof="0" dirty="0">
                <a:ln>
                  <a:noFill/>
                </a:ln>
                <a:solidFill>
                  <a:schemeClr val="tx1">
                    <a:lumMod val="60000"/>
                    <a:lumOff val="40000"/>
                  </a:schemeClr>
                </a:solidFill>
                <a:effectLst/>
                <a:uLnTx/>
                <a:uFillTx/>
                <a:latin typeface="+mn-lt"/>
                <a:ea typeface="+mn-ea"/>
                <a:cs typeface="+mn-cs"/>
              </a:rPr>
              <a:t>Karachi Tax Bar Association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 in Sales Tax Rules, 2006</a:t>
            </a:r>
            <a:br>
              <a:rPr lang="en-US" dirty="0"/>
            </a:br>
            <a:r>
              <a:rPr lang="en-US" sz="2600" b="0" dirty="0">
                <a:solidFill>
                  <a:schemeClr val="bg1">
                    <a:lumMod val="65000"/>
                  </a:schemeClr>
                </a:solidFill>
              </a:rPr>
              <a:t>SRO 589(I)/2012 dated 01 June 2012 </a:t>
            </a:r>
          </a:p>
        </p:txBody>
      </p:sp>
      <p:sp>
        <p:nvSpPr>
          <p:cNvPr id="8" name="Content Placeholder 7"/>
          <p:cNvSpPr>
            <a:spLocks noGrp="1"/>
          </p:cNvSpPr>
          <p:nvPr>
            <p:ph idx="1"/>
          </p:nvPr>
        </p:nvSpPr>
        <p:spPr/>
        <p:txBody>
          <a:bodyPr/>
          <a:lstStyle/>
          <a:p>
            <a:r>
              <a:rPr lang="en-US" dirty="0"/>
              <a:t>Amendment in registration rules for sales tax – Rules 5 &amp; 7</a:t>
            </a:r>
          </a:p>
        </p:txBody>
      </p:sp>
      <p:graphicFrame>
        <p:nvGraphicFramePr>
          <p:cNvPr id="5" name="Table 4"/>
          <p:cNvGraphicFramePr>
            <a:graphicFrameLocks noGrp="1"/>
          </p:cNvGraphicFramePr>
          <p:nvPr/>
        </p:nvGraphicFramePr>
        <p:xfrm>
          <a:off x="838200" y="2328580"/>
          <a:ext cx="7620000" cy="3603908"/>
        </p:xfrm>
        <a:graphic>
          <a:graphicData uri="http://schemas.openxmlformats.org/drawingml/2006/table">
            <a:tbl>
              <a:tblPr firstRow="1">
                <a:tableStyleId>{46F890A9-2807-4EBB-B81D-B2AA78EC7F39}</a:tableStyleId>
              </a:tblPr>
              <a:tblGrid>
                <a:gridCol w="1318846"/>
                <a:gridCol w="2872154"/>
                <a:gridCol w="3429000"/>
              </a:tblGrid>
              <a:tr h="907191">
                <a:tc>
                  <a:txBody>
                    <a:bodyPr/>
                    <a:lstStyle/>
                    <a:p>
                      <a:r>
                        <a:rPr lang="en-US" sz="1800" dirty="0"/>
                        <a:t>Rule</a:t>
                      </a:r>
                    </a:p>
                  </a:txBody>
                  <a:tcPr>
                    <a:lnR w="38100" cap="flat" cmpd="sng" algn="ctr">
                      <a:solidFill>
                        <a:schemeClr val="bg1">
                          <a:lumMod val="95000"/>
                        </a:schemeClr>
                      </a:solidFill>
                      <a:prstDash val="solid"/>
                      <a:round/>
                      <a:headEnd type="none" w="med" len="med"/>
                      <a:tailEnd type="none" w="med" len="med"/>
                    </a:lnR>
                  </a:tcPr>
                </a:tc>
                <a:tc>
                  <a:txBody>
                    <a:bodyPr/>
                    <a:lstStyle/>
                    <a:p>
                      <a:r>
                        <a:rPr lang="en-US" sz="1800" dirty="0"/>
                        <a:t>Description</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r>
                        <a:rPr lang="en-US" sz="1800" dirty="0"/>
                        <a:t>Amendment</a:t>
                      </a:r>
                    </a:p>
                  </a:txBody>
                  <a:tcPr>
                    <a:lnL w="38100" cap="flat" cmpd="sng" algn="ctr">
                      <a:solidFill>
                        <a:schemeClr val="bg1">
                          <a:lumMod val="95000"/>
                        </a:schemeClr>
                      </a:solidFill>
                      <a:prstDash val="solid"/>
                      <a:round/>
                      <a:headEnd type="none" w="med" len="med"/>
                      <a:tailEnd type="none" w="med" len="med"/>
                    </a:lnL>
                  </a:tcPr>
                </a:tc>
              </a:tr>
              <a:tr h="2696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dk1"/>
                          </a:solidFill>
                          <a:latin typeface="+mn-lt"/>
                          <a:ea typeface="+mn-ea"/>
                          <a:cs typeface="+mn-cs"/>
                        </a:rPr>
                        <a:t>Rule 5</a:t>
                      </a:r>
                      <a:r>
                        <a:rPr lang="en-US" sz="1800" b="1" u="none" kern="1200" baseline="0" dirty="0">
                          <a:solidFill>
                            <a:schemeClr val="dk1"/>
                          </a:solidFill>
                          <a:latin typeface="+mn-lt"/>
                          <a:ea typeface="+mn-ea"/>
                          <a:cs typeface="+mn-cs"/>
                        </a:rPr>
                        <a:t> </a:t>
                      </a:r>
                      <a:r>
                        <a:rPr lang="en-US" sz="1800" u="none" kern="1200" dirty="0">
                          <a:solidFill>
                            <a:schemeClr val="dk1"/>
                          </a:solidFill>
                          <a:latin typeface="+mn-lt"/>
                          <a:ea typeface="+mn-ea"/>
                          <a:cs typeface="+mn-cs"/>
                        </a:rPr>
                        <a:t>Application for registration</a:t>
                      </a:r>
                    </a:p>
                  </a:txBody>
                  <a:tcPr>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As per clause (c) of Rule 5,</a:t>
                      </a:r>
                      <a:r>
                        <a:rPr lang="en-US"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corporate persons had the option to apply for transfer of registration to the Collectorate having jurisdiction where the place of business is located. </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800" dirty="0"/>
                        <a:t>The Board is also empowered to transfer the registration to a jurisdiction based</a:t>
                      </a:r>
                      <a:r>
                        <a:rPr lang="en-US" sz="1800" baseline="0" dirty="0"/>
                        <a:t> on –</a:t>
                      </a:r>
                    </a:p>
                    <a:p>
                      <a:endParaRPr lang="en-US" sz="1800" baseline="0" dirty="0"/>
                    </a:p>
                    <a:p>
                      <a:pPr>
                        <a:buFont typeface="Arial" pitchFamily="34" charset="0"/>
                        <a:buChar char="•"/>
                      </a:pPr>
                      <a:r>
                        <a:rPr lang="en-US" sz="1800" b="1" baseline="0" dirty="0"/>
                        <a:t> Registered office</a:t>
                      </a:r>
                    </a:p>
                    <a:p>
                      <a:pPr>
                        <a:buFont typeface="Arial" pitchFamily="34" charset="0"/>
                        <a:buChar char="•"/>
                      </a:pPr>
                      <a:r>
                        <a:rPr lang="en-US" sz="1800" b="1" baseline="0" dirty="0"/>
                        <a:t> Place of business</a:t>
                      </a:r>
                    </a:p>
                    <a:p>
                      <a:pPr>
                        <a:buFont typeface="Arial" pitchFamily="34" charset="0"/>
                        <a:buChar char="•"/>
                      </a:pPr>
                      <a:r>
                        <a:rPr lang="en-US" sz="1800" b="1" baseline="0" dirty="0"/>
                        <a:t> Place of manufacture</a:t>
                      </a:r>
                      <a:endParaRPr lang="en-US" sz="1800" b="1" dirty="0"/>
                    </a:p>
                  </a:txBody>
                  <a:tcP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 in Sales Tax Rules, 2006</a:t>
            </a:r>
            <a:br>
              <a:rPr lang="en-US" dirty="0"/>
            </a:br>
            <a:r>
              <a:rPr lang="en-US" sz="2600" b="0" dirty="0">
                <a:solidFill>
                  <a:schemeClr val="bg1">
                    <a:lumMod val="65000"/>
                  </a:schemeClr>
                </a:solidFill>
              </a:rPr>
              <a:t>SRO 589(I)/2012 dated 01 June 2012 </a:t>
            </a:r>
          </a:p>
        </p:txBody>
      </p:sp>
      <p:sp>
        <p:nvSpPr>
          <p:cNvPr id="8" name="Content Placeholder 7"/>
          <p:cNvSpPr>
            <a:spLocks noGrp="1"/>
          </p:cNvSpPr>
          <p:nvPr>
            <p:ph idx="1"/>
          </p:nvPr>
        </p:nvSpPr>
        <p:spPr>
          <a:xfrm>
            <a:off x="455613" y="1219200"/>
            <a:ext cx="8231187" cy="4953000"/>
          </a:xfrm>
        </p:spPr>
        <p:txBody>
          <a:bodyPr/>
          <a:lstStyle/>
          <a:p>
            <a:r>
              <a:rPr lang="en-US" sz="2000" dirty="0"/>
              <a:t>Procedure for transfer of business is prescribed as follows – Rule 7</a:t>
            </a:r>
          </a:p>
          <a:p>
            <a:endParaRPr lang="en-US" dirty="0"/>
          </a:p>
          <a:p>
            <a:endParaRPr lang="en-US" dirty="0"/>
          </a:p>
          <a:p>
            <a:endParaRPr lang="en-US" dirty="0"/>
          </a:p>
          <a:p>
            <a:endParaRPr lang="en-US" dirty="0"/>
          </a:p>
          <a:p>
            <a:endParaRPr lang="en-US" dirty="0"/>
          </a:p>
          <a:p>
            <a:endParaRPr lang="en-US" dirty="0"/>
          </a:p>
          <a:p>
            <a:r>
              <a:rPr lang="en-US" sz="2000" dirty="0"/>
              <a:t>The same </a:t>
            </a:r>
            <a:r>
              <a:rPr lang="en-US" sz="2000" dirty="0" err="1"/>
              <a:t>etration</a:t>
            </a:r>
            <a:r>
              <a:rPr lang="en-US" sz="2000" dirty="0"/>
              <a:t> number would continue in aforesaid cases.</a:t>
            </a:r>
          </a:p>
          <a:p>
            <a:r>
              <a:rPr lang="en-US" sz="2000" dirty="0"/>
              <a:t>In case of transfer on any other account, a new Sales Tax Registration Number shall be issued to the entity.</a:t>
            </a:r>
          </a:p>
          <a:p>
            <a:r>
              <a:rPr lang="en-US" sz="2000" dirty="0"/>
              <a:t>The cases of transfer of business from an Individual to a corporate entity are not covered.</a:t>
            </a:r>
          </a:p>
        </p:txBody>
      </p:sp>
      <p:graphicFrame>
        <p:nvGraphicFramePr>
          <p:cNvPr id="5" name="Table 4"/>
          <p:cNvGraphicFramePr>
            <a:graphicFrameLocks noGrp="1"/>
          </p:cNvGraphicFramePr>
          <p:nvPr/>
        </p:nvGraphicFramePr>
        <p:xfrm>
          <a:off x="457201" y="1676400"/>
          <a:ext cx="8001000" cy="2772304"/>
        </p:xfrm>
        <a:graphic>
          <a:graphicData uri="http://schemas.openxmlformats.org/drawingml/2006/table">
            <a:tbl>
              <a:tblPr firstRow="1">
                <a:tableStyleId>{46F890A9-2807-4EBB-B81D-B2AA78EC7F39}</a:tableStyleId>
              </a:tblPr>
              <a:tblGrid>
                <a:gridCol w="1280160"/>
                <a:gridCol w="1754702"/>
                <a:gridCol w="2483069"/>
                <a:gridCol w="2483069"/>
              </a:tblGrid>
              <a:tr h="401493">
                <a:tc gridSpan="2">
                  <a:txBody>
                    <a:bodyPr/>
                    <a:lstStyle/>
                    <a:p>
                      <a:pPr algn="ctr"/>
                      <a:r>
                        <a:rPr lang="en-US" sz="1600" dirty="0"/>
                        <a:t>Transfer of business</a:t>
                      </a:r>
                    </a:p>
                  </a:txBody>
                  <a:tcPr>
                    <a:lnR w="38100" cap="flat" cmpd="sng" algn="ctr">
                      <a:solidFill>
                        <a:schemeClr val="bg1">
                          <a:lumMod val="95000"/>
                        </a:schemeClr>
                      </a:solidFill>
                      <a:prstDash val="solid"/>
                      <a:round/>
                      <a:headEnd type="none" w="med" len="med"/>
                      <a:tailEnd type="none" w="med" len="med"/>
                    </a:lnR>
                  </a:tcPr>
                </a:tc>
                <a:tc hMerge="1">
                  <a:txBody>
                    <a:bodyPr/>
                    <a:lstStyle/>
                    <a:p>
                      <a:endParaRPr lang="en-US" sz="1600" dirty="0"/>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r>
                        <a:rPr lang="en-US" sz="1600" dirty="0"/>
                        <a:t>Authorized office</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r>
                        <a:rPr lang="en-US" sz="1600" dirty="0"/>
                        <a:t>Verification by</a:t>
                      </a:r>
                    </a:p>
                  </a:txBody>
                  <a:tcPr>
                    <a:lnL w="38100" cap="flat" cmpd="sng" algn="ctr">
                      <a:solidFill>
                        <a:schemeClr val="bg1">
                          <a:lumMod val="95000"/>
                        </a:schemeClr>
                      </a:solidFill>
                      <a:prstDash val="solid"/>
                      <a:round/>
                      <a:headEnd type="none" w="med" len="med"/>
                      <a:tailEnd type="none" w="med" len="med"/>
                    </a:lnL>
                  </a:tcPr>
                </a:tc>
              </a:tr>
              <a:tr h="364994">
                <a:tc>
                  <a:txBody>
                    <a:bodyPr/>
                    <a:lstStyle/>
                    <a:p>
                      <a:pPr algn="ctr"/>
                      <a:r>
                        <a:rPr lang="en-US" sz="1400" b="1" dirty="0"/>
                        <a:t>From</a:t>
                      </a:r>
                    </a:p>
                  </a:txBody>
                  <a:tcPr>
                    <a:lnR w="38100" cap="flat" cmpd="sng" algn="ctr">
                      <a:solidFill>
                        <a:schemeClr val="bg1">
                          <a:lumMod val="9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b="1" dirty="0"/>
                        <a:t>To</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400" dirty="0"/>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400" dirty="0"/>
                    </a:p>
                  </a:txBody>
                  <a:tcPr>
                    <a:lnL w="38100" cap="flat" cmpd="sng" algn="ctr">
                      <a:solidFill>
                        <a:schemeClr val="bg1">
                          <a:lumMod val="9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62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kern="1200" dirty="0">
                          <a:solidFill>
                            <a:schemeClr val="dk1"/>
                          </a:solidFill>
                          <a:latin typeface="+mn-lt"/>
                          <a:ea typeface="+mn-ea"/>
                          <a:cs typeface="+mn-cs"/>
                        </a:rPr>
                        <a:t>Individual</a:t>
                      </a:r>
                    </a:p>
                  </a:txBody>
                  <a:tcPr>
                    <a:lnR w="381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kern="1200" baseline="0" dirty="0">
                          <a:solidFill>
                            <a:schemeClr val="dk1"/>
                          </a:solidFill>
                          <a:latin typeface="+mn-lt"/>
                          <a:ea typeface="+mn-ea"/>
                          <a:cs typeface="+mn-cs"/>
                        </a:rPr>
                        <a:t>Spouse or</a:t>
                      </a:r>
                    </a:p>
                    <a:p>
                      <a:r>
                        <a:rPr lang="en-US" sz="1400" kern="1200" baseline="0" dirty="0">
                          <a:solidFill>
                            <a:schemeClr val="dk1"/>
                          </a:solidFill>
                          <a:latin typeface="+mn-lt"/>
                          <a:ea typeface="+mn-ea"/>
                          <a:cs typeface="+mn-cs"/>
                        </a:rPr>
                        <a:t>Children</a:t>
                      </a: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kern="1200" baseline="0" dirty="0">
                          <a:solidFill>
                            <a:schemeClr val="dk1"/>
                          </a:solidFill>
                          <a:latin typeface="+mn-lt"/>
                          <a:ea typeface="+mn-ea"/>
                          <a:cs typeface="+mn-cs"/>
                        </a:rPr>
                        <a:t>Local Registration</a:t>
                      </a:r>
                    </a:p>
                    <a:p>
                      <a:r>
                        <a:rPr lang="en-US" sz="1400" kern="1200" baseline="0" dirty="0">
                          <a:solidFill>
                            <a:schemeClr val="dk1"/>
                          </a:solidFill>
                          <a:latin typeface="+mn-lt"/>
                          <a:ea typeface="+mn-ea"/>
                          <a:cs typeface="+mn-cs"/>
                        </a:rPr>
                        <a:t>Office (LRO)</a:t>
                      </a: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kern="1200" baseline="0" dirty="0">
                          <a:solidFill>
                            <a:schemeClr val="dk1"/>
                          </a:solidFill>
                          <a:latin typeface="+mn-lt"/>
                          <a:ea typeface="+mn-ea"/>
                          <a:cs typeface="+mn-cs"/>
                        </a:rPr>
                        <a:t>Regional Tax</a:t>
                      </a:r>
                    </a:p>
                    <a:p>
                      <a:r>
                        <a:rPr lang="en-US" sz="1400" kern="1200" baseline="0" dirty="0">
                          <a:solidFill>
                            <a:schemeClr val="dk1"/>
                          </a:solidFill>
                          <a:latin typeface="+mn-lt"/>
                          <a:ea typeface="+mn-ea"/>
                          <a:cs typeface="+mn-cs"/>
                        </a:rPr>
                        <a:t>Office (RTO)</a:t>
                      </a: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466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kern="1200" dirty="0">
                          <a:solidFill>
                            <a:schemeClr val="dk1"/>
                          </a:solidFill>
                          <a:latin typeface="+mn-lt"/>
                          <a:ea typeface="+mn-ea"/>
                          <a:cs typeface="+mn-cs"/>
                        </a:rPr>
                        <a:t>Individual</a:t>
                      </a:r>
                    </a:p>
                  </a:txBody>
                  <a:tcPr>
                    <a:lnR w="38100" cap="flat" cmpd="sng" algn="ctr">
                      <a:solidFill>
                        <a:schemeClr val="bg1">
                          <a:lumMod val="95000"/>
                        </a:schemeClr>
                      </a:solidFill>
                      <a:prstDash val="solid"/>
                      <a:round/>
                      <a:headEnd type="none" w="med" len="med"/>
                      <a:tailEnd type="none" w="med" len="med"/>
                    </a:lnR>
                    <a:solidFill>
                      <a:schemeClr val="tx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AOP</a:t>
                      </a: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solidFill>
                      <a:schemeClr val="tx1">
                        <a:lumMod val="20000"/>
                        <a:lumOff val="80000"/>
                      </a:schemeClr>
                    </a:solidFill>
                  </a:tcPr>
                </a:tc>
                <a:tc>
                  <a:txBody>
                    <a:bodyPr/>
                    <a:lstStyle/>
                    <a:p>
                      <a:r>
                        <a:rPr lang="en-US" sz="1400" kern="1200" dirty="0">
                          <a:solidFill>
                            <a:schemeClr val="dk1"/>
                          </a:solidFill>
                          <a:latin typeface="+mn-lt"/>
                          <a:ea typeface="+mn-ea"/>
                          <a:cs typeface="+mn-cs"/>
                        </a:rPr>
                        <a:t>LRO</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solidFill>
                      <a:schemeClr val="tx1">
                        <a:lumMod val="20000"/>
                        <a:lumOff val="80000"/>
                      </a:schemeClr>
                    </a:solidFill>
                  </a:tcPr>
                </a:tc>
                <a:tc>
                  <a:txBody>
                    <a:bodyPr/>
                    <a:lstStyle/>
                    <a:p>
                      <a:r>
                        <a:rPr lang="en-US" sz="1400" kern="1200" dirty="0">
                          <a:solidFill>
                            <a:schemeClr val="dk1"/>
                          </a:solidFill>
                          <a:latin typeface="+mn-lt"/>
                          <a:ea typeface="+mn-ea"/>
                          <a:cs typeface="+mn-cs"/>
                        </a:rPr>
                        <a:t>RTO</a:t>
                      </a:r>
                    </a:p>
                  </a:txBody>
                  <a:tcPr>
                    <a:lnL w="38100" cap="flat" cmpd="sng" algn="ctr">
                      <a:solidFill>
                        <a:schemeClr val="bg1">
                          <a:lumMod val="95000"/>
                        </a:schemeClr>
                      </a:solidFill>
                      <a:prstDash val="solid"/>
                      <a:round/>
                      <a:headEnd type="none" w="med" len="med"/>
                      <a:tailEnd type="none" w="med" len="med"/>
                    </a:lnL>
                    <a:solidFill>
                      <a:schemeClr val="tx1">
                        <a:lumMod val="20000"/>
                        <a:lumOff val="80000"/>
                      </a:schemeClr>
                    </a:solidFill>
                  </a:tcPr>
                </a:tc>
              </a:tr>
              <a:tr h="875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kern="1200" dirty="0">
                          <a:solidFill>
                            <a:schemeClr val="dk1"/>
                          </a:solidFill>
                          <a:latin typeface="+mn-lt"/>
                          <a:ea typeface="+mn-ea"/>
                          <a:cs typeface="+mn-cs"/>
                        </a:rPr>
                        <a:t>AOP</a:t>
                      </a:r>
                    </a:p>
                  </a:txBody>
                  <a:tcPr>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Corporate entity (same ownership)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400" kern="1200" dirty="0">
                          <a:solidFill>
                            <a:schemeClr val="dk1"/>
                          </a:solidFill>
                          <a:latin typeface="+mn-lt"/>
                          <a:ea typeface="+mn-ea"/>
                          <a:cs typeface="+mn-cs"/>
                        </a:rPr>
                        <a:t>LRO</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400" kern="1200" baseline="0" dirty="0">
                          <a:solidFill>
                            <a:schemeClr val="dk1"/>
                          </a:solidFill>
                          <a:latin typeface="+mn-lt"/>
                          <a:ea typeface="+mn-ea"/>
                          <a:cs typeface="+mn-cs"/>
                        </a:rPr>
                        <a:t>RTO/Large</a:t>
                      </a:r>
                    </a:p>
                    <a:p>
                      <a:r>
                        <a:rPr lang="en-US" sz="1400" kern="1200" baseline="0" dirty="0">
                          <a:solidFill>
                            <a:schemeClr val="dk1"/>
                          </a:solidFill>
                          <a:latin typeface="+mn-lt"/>
                          <a:ea typeface="+mn-ea"/>
                          <a:cs typeface="+mn-cs"/>
                        </a:rPr>
                        <a:t>Taxpayers Unit</a:t>
                      </a:r>
                      <a:endParaRPr lang="en-US" sz="1400" kern="1200" dirty="0">
                        <a:solidFill>
                          <a:schemeClr val="dk1"/>
                        </a:solidFill>
                        <a:latin typeface="+mn-lt"/>
                        <a:ea typeface="+mn-ea"/>
                        <a:cs typeface="+mn-cs"/>
                      </a:endParaRPr>
                    </a:p>
                  </a:txBody>
                  <a:tcP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 in Sales Tax Rules, 2006</a:t>
            </a:r>
            <a:br>
              <a:rPr lang="en-US" dirty="0"/>
            </a:br>
            <a:r>
              <a:rPr lang="en-US" sz="2600" b="0" dirty="0">
                <a:solidFill>
                  <a:schemeClr val="bg1">
                    <a:lumMod val="65000"/>
                  </a:schemeClr>
                </a:solidFill>
              </a:rPr>
              <a:t>SRO 589(I)/2012 dated 01 June 2012 </a:t>
            </a:r>
          </a:p>
        </p:txBody>
      </p:sp>
      <p:sp>
        <p:nvSpPr>
          <p:cNvPr id="8" name="Content Placeholder 7"/>
          <p:cNvSpPr>
            <a:spLocks noGrp="1"/>
          </p:cNvSpPr>
          <p:nvPr>
            <p:ph idx="1"/>
          </p:nvPr>
        </p:nvSpPr>
        <p:spPr>
          <a:xfrm>
            <a:off x="455613" y="1063625"/>
            <a:ext cx="8231187" cy="5108575"/>
          </a:xfrm>
        </p:spPr>
        <p:txBody>
          <a:bodyPr/>
          <a:lstStyle/>
          <a:p>
            <a:r>
              <a:rPr lang="en-US" dirty="0"/>
              <a:t>Blacklisting of taxpayers</a:t>
            </a:r>
          </a:p>
        </p:txBody>
      </p:sp>
      <p:graphicFrame>
        <p:nvGraphicFramePr>
          <p:cNvPr id="5" name="Table 4"/>
          <p:cNvGraphicFramePr>
            <a:graphicFrameLocks noGrp="1"/>
          </p:cNvGraphicFramePr>
          <p:nvPr/>
        </p:nvGraphicFramePr>
        <p:xfrm>
          <a:off x="457200" y="1828800"/>
          <a:ext cx="8229600" cy="4103688"/>
        </p:xfrm>
        <a:graphic>
          <a:graphicData uri="http://schemas.openxmlformats.org/drawingml/2006/table">
            <a:tbl>
              <a:tblPr firstRow="1">
                <a:tableStyleId>{46F890A9-2807-4EBB-B81D-B2AA78EC7F39}</a:tableStyleId>
              </a:tblPr>
              <a:tblGrid>
                <a:gridCol w="1424353"/>
                <a:gridCol w="3101927"/>
                <a:gridCol w="3703320"/>
              </a:tblGrid>
              <a:tr h="953902">
                <a:tc>
                  <a:txBody>
                    <a:bodyPr/>
                    <a:lstStyle/>
                    <a:p>
                      <a:r>
                        <a:rPr lang="en-US" sz="1800" dirty="0"/>
                        <a:t>Rule</a:t>
                      </a:r>
                    </a:p>
                  </a:txBody>
                  <a:tcPr>
                    <a:lnR w="38100" cap="flat" cmpd="sng" algn="ctr">
                      <a:solidFill>
                        <a:schemeClr val="bg1">
                          <a:lumMod val="95000"/>
                        </a:schemeClr>
                      </a:solidFill>
                      <a:prstDash val="solid"/>
                      <a:round/>
                      <a:headEnd type="none" w="med" len="med"/>
                      <a:tailEnd type="none" w="med" len="med"/>
                    </a:lnR>
                  </a:tcPr>
                </a:tc>
                <a:tc>
                  <a:txBody>
                    <a:bodyPr/>
                    <a:lstStyle/>
                    <a:p>
                      <a:r>
                        <a:rPr lang="en-US" sz="1800" dirty="0"/>
                        <a:t>Description</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r>
                        <a:rPr lang="en-US" sz="1800" dirty="0"/>
                        <a:t>Amendment</a:t>
                      </a:r>
                    </a:p>
                  </a:txBody>
                  <a:tcPr>
                    <a:lnL w="38100" cap="flat" cmpd="sng" algn="ctr">
                      <a:solidFill>
                        <a:schemeClr val="bg1">
                          <a:lumMod val="95000"/>
                        </a:schemeClr>
                      </a:solidFill>
                      <a:prstDash val="solid"/>
                      <a:round/>
                      <a:headEnd type="none" w="med" len="med"/>
                      <a:tailEnd type="none" w="med" len="med"/>
                    </a:lnL>
                  </a:tcPr>
                </a:tc>
              </a:tr>
              <a:tr h="3149786">
                <a:tc>
                  <a:txBody>
                    <a:bodyPr/>
                    <a:lstStyle/>
                    <a:p>
                      <a:r>
                        <a:rPr lang="en-US" sz="1800" b="1" u="none" kern="1200" dirty="0">
                          <a:solidFill>
                            <a:schemeClr val="dk1"/>
                          </a:solidFill>
                          <a:latin typeface="+mn-lt"/>
                          <a:ea typeface="+mn-ea"/>
                          <a:cs typeface="+mn-cs"/>
                        </a:rPr>
                        <a:t>Rule 12 </a:t>
                      </a:r>
                      <a:r>
                        <a:rPr lang="en-US" sz="1800" u="none" kern="1200" dirty="0">
                          <a:solidFill>
                            <a:schemeClr val="dk1"/>
                          </a:solidFill>
                          <a:latin typeface="+mn-lt"/>
                          <a:ea typeface="+mn-ea"/>
                          <a:cs typeface="+mn-cs"/>
                        </a:rPr>
                        <a:t>Blacklisting and suspension of registration</a:t>
                      </a:r>
                    </a:p>
                    <a:p>
                      <a:r>
                        <a:rPr lang="en-US" sz="1800" u="none" strike="noStrike" kern="1200" dirty="0">
                          <a:solidFill>
                            <a:schemeClr val="dk1"/>
                          </a:solidFill>
                          <a:latin typeface="+mn-lt"/>
                          <a:ea typeface="+mn-ea"/>
                          <a:cs typeface="+mn-cs"/>
                        </a:rPr>
                        <a:t> </a:t>
                      </a:r>
                      <a:endParaRPr lang="en-US" sz="1800" u="none" kern="1200" dirty="0">
                        <a:solidFill>
                          <a:schemeClr val="dk1"/>
                        </a:solidFill>
                        <a:latin typeface="+mn-lt"/>
                        <a:ea typeface="+mn-ea"/>
                        <a:cs typeface="+mn-cs"/>
                      </a:endParaRPr>
                    </a:p>
                    <a:p>
                      <a:endParaRPr lang="en-US" sz="1800" u="none" dirty="0"/>
                    </a:p>
                  </a:txBody>
                  <a:tcPr>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800" u="none" kern="1200" dirty="0">
                          <a:solidFill>
                            <a:schemeClr val="dk1"/>
                          </a:solidFill>
                          <a:latin typeface="+mn-lt"/>
                          <a:ea typeface="+mn-ea"/>
                          <a:cs typeface="+mn-cs"/>
                        </a:rPr>
                        <a:t>highlighted the procedure of blacklisting and suspension of registration on the grounds where the tax authority had reasons to believe that a registered person had committed tax fraud </a:t>
                      </a:r>
                      <a:endParaRPr lang="en-US" sz="1800" u="none" dirty="0"/>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800" u="none" kern="1200" dirty="0">
                          <a:solidFill>
                            <a:schemeClr val="dk1"/>
                          </a:solidFill>
                          <a:latin typeface="+mn-lt"/>
                          <a:ea typeface="+mn-ea"/>
                          <a:cs typeface="+mn-cs"/>
                        </a:rPr>
                        <a:t>Through the amendment, the entire above procedure as laid down in rule 12 has now been substituted. </a:t>
                      </a:r>
                      <a:endParaRPr lang="en-US" sz="1800" u="none" dirty="0"/>
                    </a:p>
                  </a:txBody>
                  <a:tcP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 in Sales Tax Special Procedures Rules, 2007 </a:t>
            </a:r>
            <a:r>
              <a:rPr lang="en-US" sz="2600" b="0" dirty="0">
                <a:solidFill>
                  <a:schemeClr val="bg1">
                    <a:lumMod val="65000"/>
                  </a:schemeClr>
                </a:solidFill>
              </a:rPr>
              <a:t>SRO 592(I)/2012</a:t>
            </a:r>
            <a:r>
              <a:rPr lang="en-US" sz="2800" dirty="0"/>
              <a:t/>
            </a:r>
            <a:br>
              <a:rPr lang="en-US" sz="2800" dirty="0"/>
            </a:br>
            <a:r>
              <a:rPr lang="en-US" sz="2600" b="0" dirty="0">
                <a:solidFill>
                  <a:schemeClr val="bg1">
                    <a:lumMod val="65000"/>
                  </a:schemeClr>
                </a:solidFill>
              </a:rPr>
              <a:t> </a:t>
            </a:r>
          </a:p>
        </p:txBody>
      </p:sp>
      <p:sp>
        <p:nvSpPr>
          <p:cNvPr id="8" name="Content Placeholder 7"/>
          <p:cNvSpPr>
            <a:spLocks noGrp="1"/>
          </p:cNvSpPr>
          <p:nvPr>
            <p:ph idx="1"/>
          </p:nvPr>
        </p:nvSpPr>
        <p:spPr>
          <a:xfrm>
            <a:off x="455613" y="1295400"/>
            <a:ext cx="8231187" cy="4637088"/>
          </a:xfrm>
        </p:spPr>
        <p:txBody>
          <a:bodyPr/>
          <a:lstStyle/>
          <a:p>
            <a:r>
              <a:rPr lang="en-US" dirty="0"/>
              <a:t>The following amendments take effect from 02 June 2012:</a:t>
            </a:r>
          </a:p>
        </p:txBody>
      </p:sp>
      <p:graphicFrame>
        <p:nvGraphicFramePr>
          <p:cNvPr id="5" name="Table 4"/>
          <p:cNvGraphicFramePr>
            <a:graphicFrameLocks noGrp="1"/>
          </p:cNvGraphicFramePr>
          <p:nvPr/>
        </p:nvGraphicFramePr>
        <p:xfrm>
          <a:off x="457201" y="1752600"/>
          <a:ext cx="8153400" cy="4476363"/>
        </p:xfrm>
        <a:graphic>
          <a:graphicData uri="http://schemas.openxmlformats.org/drawingml/2006/table">
            <a:tbl>
              <a:tblPr firstRow="1">
                <a:tableStyleId>{46F890A9-2807-4EBB-B81D-B2AA78EC7F39}</a:tableStyleId>
              </a:tblPr>
              <a:tblGrid>
                <a:gridCol w="1724758"/>
                <a:gridCol w="3135923"/>
                <a:gridCol w="3292719"/>
              </a:tblGrid>
              <a:tr h="506071">
                <a:tc>
                  <a:txBody>
                    <a:bodyPr/>
                    <a:lstStyle/>
                    <a:p>
                      <a:r>
                        <a:rPr lang="en-US" sz="1400" dirty="0"/>
                        <a:t>Rule</a:t>
                      </a:r>
                    </a:p>
                  </a:txBody>
                  <a:tcPr>
                    <a:lnR w="38100" cap="flat" cmpd="sng" algn="ctr">
                      <a:solidFill>
                        <a:schemeClr val="bg1">
                          <a:lumMod val="95000"/>
                        </a:schemeClr>
                      </a:solidFill>
                      <a:prstDash val="solid"/>
                      <a:round/>
                      <a:headEnd type="none" w="med" len="med"/>
                      <a:tailEnd type="none" w="med" len="med"/>
                    </a:lnR>
                  </a:tcPr>
                </a:tc>
                <a:tc>
                  <a:txBody>
                    <a:bodyPr/>
                    <a:lstStyle/>
                    <a:p>
                      <a:r>
                        <a:rPr lang="en-US" sz="1400" dirty="0"/>
                        <a:t>Description</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tcPr>
                </a:tc>
                <a:tc>
                  <a:txBody>
                    <a:bodyPr/>
                    <a:lstStyle/>
                    <a:p>
                      <a:r>
                        <a:rPr lang="en-US" sz="1400" dirty="0"/>
                        <a:t>Proposed amendment</a:t>
                      </a:r>
                    </a:p>
                  </a:txBody>
                  <a:tcPr>
                    <a:lnL w="38100" cap="flat" cmpd="sng" algn="ctr">
                      <a:solidFill>
                        <a:schemeClr val="bg1">
                          <a:lumMod val="95000"/>
                        </a:schemeClr>
                      </a:solidFill>
                      <a:prstDash val="solid"/>
                      <a:round/>
                      <a:headEnd type="none" w="med" len="med"/>
                      <a:tailEnd type="none" w="med" len="med"/>
                    </a:lnL>
                  </a:tcPr>
                </a:tc>
              </a:tr>
              <a:tr h="1985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kern="1200" dirty="0">
                          <a:solidFill>
                            <a:schemeClr val="dk1"/>
                          </a:solidFill>
                          <a:latin typeface="+mn-lt"/>
                          <a:ea typeface="+mn-ea"/>
                          <a:cs typeface="+mn-cs"/>
                        </a:rPr>
                        <a:t>Rule 58E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dirty="0">
                          <a:solidFill>
                            <a:schemeClr val="dk1"/>
                          </a:solidFill>
                          <a:latin typeface="+mn-lt"/>
                          <a:ea typeface="+mn-ea"/>
                          <a:cs typeface="+mn-cs"/>
                        </a:rPr>
                        <a:t>Special procedures for payment of sales tax by importers – Filing of return and audit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u="none" kern="1200" dirty="0">
                        <a:solidFill>
                          <a:schemeClr val="dk1"/>
                        </a:solidFill>
                        <a:latin typeface="+mn-lt"/>
                        <a:ea typeface="+mn-ea"/>
                        <a:cs typeface="+mn-cs"/>
                      </a:endParaRPr>
                    </a:p>
                  </a:txBody>
                  <a:tcPr>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600" kern="1200" dirty="0">
                          <a:solidFill>
                            <a:schemeClr val="dk1"/>
                          </a:solidFill>
                          <a:latin typeface="+mn-lt"/>
                          <a:ea typeface="+mn-ea"/>
                          <a:cs typeface="+mn-cs"/>
                        </a:rPr>
                        <a:t>Commercial importers not claiming refund of excess input tax were excluded from audit except with the permission of the Board.</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B w="38100" cap="flat" cmpd="sng" algn="ctr">
                      <a:solidFill>
                        <a:schemeClr val="bg1">
                          <a:lumMod val="95000"/>
                        </a:schemeClr>
                      </a:solidFill>
                      <a:prstDash val="solid"/>
                      <a:round/>
                      <a:headEnd type="none" w="med" len="med"/>
                      <a:tailEnd type="none" w="med" len="med"/>
                    </a:lnB>
                  </a:tcPr>
                </a:tc>
                <a:tc>
                  <a:txBody>
                    <a:bodyPr/>
                    <a:lstStyle/>
                    <a:p>
                      <a:r>
                        <a:rPr lang="en-US" sz="1600" kern="1200" dirty="0">
                          <a:solidFill>
                            <a:schemeClr val="dk1"/>
                          </a:solidFill>
                          <a:latin typeface="+mn-lt"/>
                          <a:ea typeface="+mn-ea"/>
                          <a:cs typeface="+mn-cs"/>
                        </a:rPr>
                        <a:t>This exclusion has now been withdrawn and commercial importers whether or not claiming any refund of excess input tax can now be subject to audit.</a:t>
                      </a:r>
                    </a:p>
                  </a:txBody>
                  <a:tcPr>
                    <a:lnL w="38100" cap="flat" cmpd="sng" algn="ctr">
                      <a:solidFill>
                        <a:schemeClr val="bg1">
                          <a:lumMod val="95000"/>
                        </a:schemeClr>
                      </a:solidFill>
                      <a:prstDash val="solid"/>
                      <a:round/>
                      <a:headEnd type="none" w="med" len="med"/>
                      <a:tailEnd type="none" w="med" len="med"/>
                    </a:lnL>
                    <a:lnB w="38100" cap="flat" cmpd="sng" algn="ctr">
                      <a:solidFill>
                        <a:schemeClr val="bg1">
                          <a:lumMod val="95000"/>
                        </a:schemeClr>
                      </a:solidFill>
                      <a:prstDash val="solid"/>
                      <a:round/>
                      <a:headEnd type="none" w="med" len="med"/>
                      <a:tailEnd type="none" w="med" len="med"/>
                    </a:lnB>
                  </a:tcPr>
                </a:tc>
              </a:tr>
              <a:tr h="1928132">
                <a:tc>
                  <a:txBody>
                    <a:bodyPr/>
                    <a:lstStyle/>
                    <a:p>
                      <a:r>
                        <a:rPr lang="en-US" sz="1600" b="1" u="none" kern="1200" dirty="0">
                          <a:solidFill>
                            <a:schemeClr val="dk1"/>
                          </a:solidFill>
                          <a:latin typeface="+mn-lt"/>
                          <a:ea typeface="+mn-ea"/>
                          <a:cs typeface="+mn-cs"/>
                        </a:rPr>
                        <a:t>Rule 58F to Rule 58MB </a:t>
                      </a:r>
                    </a:p>
                    <a:p>
                      <a:r>
                        <a:rPr lang="en-US" sz="1600" u="none" kern="1200" dirty="0">
                          <a:solidFill>
                            <a:schemeClr val="dk1"/>
                          </a:solidFill>
                          <a:latin typeface="+mn-lt"/>
                          <a:ea typeface="+mn-ea"/>
                          <a:cs typeface="+mn-cs"/>
                        </a:rPr>
                        <a:t>Special procedure for steel </a:t>
                      </a:r>
                      <a:r>
                        <a:rPr lang="en-US" sz="1600" u="none" kern="1200" dirty="0" err="1">
                          <a:solidFill>
                            <a:schemeClr val="dk1"/>
                          </a:solidFill>
                          <a:latin typeface="+mn-lt"/>
                          <a:ea typeface="+mn-ea"/>
                          <a:cs typeface="+mn-cs"/>
                        </a:rPr>
                        <a:t>melters</a:t>
                      </a:r>
                      <a:r>
                        <a:rPr lang="en-US" sz="1600" u="none" kern="1200" dirty="0">
                          <a:solidFill>
                            <a:schemeClr val="dk1"/>
                          </a:solidFill>
                          <a:latin typeface="+mn-lt"/>
                          <a:ea typeface="+mn-ea"/>
                          <a:cs typeface="+mn-cs"/>
                        </a:rPr>
                        <a:t>, re-rollers and ship breakers</a:t>
                      </a:r>
                    </a:p>
                  </a:txBody>
                  <a:tcPr>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Chapter XI of the Sales Tax Special Procedure Rules, 2007 outlined specific procedures for payment of sales tax by steel </a:t>
                      </a:r>
                      <a:r>
                        <a:rPr lang="en-US" sz="1600" kern="1200" dirty="0" err="1">
                          <a:solidFill>
                            <a:schemeClr val="dk1"/>
                          </a:solidFill>
                          <a:latin typeface="+mn-lt"/>
                          <a:ea typeface="+mn-ea"/>
                          <a:cs typeface="+mn-cs"/>
                        </a:rPr>
                        <a:t>melters</a:t>
                      </a:r>
                      <a:r>
                        <a:rPr lang="en-US" sz="1600" kern="1200" dirty="0">
                          <a:solidFill>
                            <a:schemeClr val="dk1"/>
                          </a:solidFill>
                          <a:latin typeface="+mn-lt"/>
                          <a:ea typeface="+mn-ea"/>
                          <a:cs typeface="+mn-cs"/>
                        </a:rPr>
                        <a:t>, re-rollers and ship breakers. </a:t>
                      </a:r>
                    </a:p>
                  </a:txBody>
                  <a:tcPr>
                    <a:lnL w="38100" cap="flat" cmpd="sng" algn="ctr">
                      <a:solidFill>
                        <a:schemeClr val="bg1">
                          <a:lumMod val="95000"/>
                        </a:schemeClr>
                      </a:solidFill>
                      <a:prstDash val="solid"/>
                      <a:round/>
                      <a:headEnd type="none" w="med" len="med"/>
                      <a:tailEnd type="none" w="med" len="med"/>
                    </a:lnL>
                    <a:lnR w="38100" cap="flat" cmpd="sng" algn="ctr">
                      <a:solidFill>
                        <a:schemeClr val="bg1">
                          <a:lumMod val="95000"/>
                        </a:schemeClr>
                      </a:solidFill>
                      <a:prstDash val="solid"/>
                      <a:round/>
                      <a:headEnd type="none" w="med" len="med"/>
                      <a:tailEnd type="none" w="med" len="med"/>
                    </a:lnR>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c>
                  <a:txBody>
                    <a:bodyPr/>
                    <a:lstStyle/>
                    <a:p>
                      <a:r>
                        <a:rPr lang="en-US" sz="1600" kern="1200" dirty="0">
                          <a:solidFill>
                            <a:schemeClr val="dk1"/>
                          </a:solidFill>
                          <a:latin typeface="+mn-lt"/>
                          <a:ea typeface="+mn-ea"/>
                          <a:cs typeface="+mn-cs"/>
                        </a:rPr>
                        <a:t>An upward revision of rates of sales tax along with certain conditions has been prescribed.</a:t>
                      </a:r>
                    </a:p>
                  </a:txBody>
                  <a:tcPr>
                    <a:lnL w="38100" cap="flat" cmpd="sng" algn="ctr">
                      <a:solidFill>
                        <a:schemeClr val="bg1">
                          <a:lumMod val="95000"/>
                        </a:schemeClr>
                      </a:solidFill>
                      <a:prstDash val="solid"/>
                      <a:round/>
                      <a:headEnd type="none" w="med" len="med"/>
                      <a:tailEnd type="none" w="med" len="med"/>
                    </a:lnL>
                    <a:lnT w="38100" cap="flat" cmpd="sng" algn="ctr">
                      <a:solidFill>
                        <a:schemeClr val="bg1">
                          <a:lumMod val="95000"/>
                        </a:schemeClr>
                      </a:solidFill>
                      <a:prstDash val="solid"/>
                      <a:round/>
                      <a:headEnd type="none" w="med" len="med"/>
                      <a:tailEnd type="none" w="med" len="med"/>
                    </a:lnT>
                    <a:lnB w="38100" cap="flat" cmpd="sng" algn="ctr">
                      <a:solidFill>
                        <a:schemeClr val="bg1">
                          <a:lumMod val="9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 SROs amended – </a:t>
            </a:r>
            <a:br>
              <a:rPr lang="en-US" dirty="0"/>
            </a:br>
            <a:r>
              <a:rPr lang="en-US" dirty="0"/>
              <a:t>effective 02 June 2012</a:t>
            </a:r>
          </a:p>
        </p:txBody>
      </p:sp>
      <p:graphicFrame>
        <p:nvGraphicFramePr>
          <p:cNvPr id="4" name="Content Placeholder 3"/>
          <p:cNvGraphicFramePr>
            <a:graphicFrameLocks noGrp="1"/>
          </p:cNvGraphicFramePr>
          <p:nvPr>
            <p:ph idx="1"/>
          </p:nvPr>
        </p:nvGraphicFramePr>
        <p:xfrm>
          <a:off x="457200" y="1211233"/>
          <a:ext cx="8231187" cy="5021927"/>
        </p:xfrm>
        <a:graphic>
          <a:graphicData uri="http://schemas.openxmlformats.org/drawingml/2006/table">
            <a:tbl>
              <a:tblPr firstRow="1" bandRow="1">
                <a:tableStyleId>{5C22544A-7EE6-4342-B048-85BDC9FD1C3A}</a:tableStyleId>
              </a:tblPr>
              <a:tblGrid>
                <a:gridCol w="762000"/>
                <a:gridCol w="1143000"/>
                <a:gridCol w="1828800"/>
                <a:gridCol w="4497387"/>
              </a:tblGrid>
              <a:tr h="674235">
                <a:tc>
                  <a:txBody>
                    <a:bodyPr/>
                    <a:lstStyle/>
                    <a:p>
                      <a:pPr algn="ctr">
                        <a:spcAft>
                          <a:spcPts val="0"/>
                        </a:spcAft>
                      </a:pPr>
                      <a:r>
                        <a:rPr lang="en-US" sz="1400" b="1" dirty="0">
                          <a:solidFill>
                            <a:schemeClr val="bg1"/>
                          </a:solidFill>
                          <a:latin typeface="+mn-lt"/>
                          <a:ea typeface="Times New Roman"/>
                          <a:cs typeface="Times New Roman"/>
                        </a:rPr>
                        <a:t>New SRO</a:t>
                      </a:r>
                      <a:endParaRPr lang="en-US" sz="1400" dirty="0">
                        <a:solidFill>
                          <a:schemeClr val="bg1"/>
                        </a:solidFill>
                        <a:latin typeface="+mn-lt"/>
                        <a:ea typeface="Times New Roman"/>
                        <a:cs typeface="Times New Roman"/>
                      </a:endParaRPr>
                    </a:p>
                  </a:txBody>
                  <a:tcPr marL="68580" marR="68580" marT="0" marB="0" anchor="ctr"/>
                </a:tc>
                <a:tc>
                  <a:txBody>
                    <a:bodyPr/>
                    <a:lstStyle/>
                    <a:p>
                      <a:pPr algn="ctr">
                        <a:spcAft>
                          <a:spcPts val="0"/>
                        </a:spcAft>
                      </a:pPr>
                      <a:r>
                        <a:rPr lang="en-US" sz="1400" dirty="0">
                          <a:solidFill>
                            <a:schemeClr val="bg1"/>
                          </a:solidFill>
                          <a:latin typeface="+mn-lt"/>
                          <a:ea typeface="Times New Roman"/>
                          <a:cs typeface="Times New Roman"/>
                        </a:rPr>
                        <a:t>Category</a:t>
                      </a:r>
                    </a:p>
                  </a:txBody>
                  <a:tcPr marL="68580" marR="68580" marT="0" marB="0" anchor="ctr"/>
                </a:tc>
                <a:tc>
                  <a:txBody>
                    <a:bodyPr/>
                    <a:lstStyle/>
                    <a:p>
                      <a:pPr algn="ctr">
                        <a:spcAft>
                          <a:spcPts val="0"/>
                        </a:spcAft>
                      </a:pPr>
                      <a:r>
                        <a:rPr lang="en-US" sz="1400" b="1" dirty="0">
                          <a:solidFill>
                            <a:schemeClr val="bg1"/>
                          </a:solidFill>
                          <a:latin typeface="+mn-lt"/>
                          <a:ea typeface="Times New Roman"/>
                          <a:cs typeface="Times New Roman"/>
                        </a:rPr>
                        <a:t>SRO Amended</a:t>
                      </a:r>
                      <a:endParaRPr lang="en-US" sz="1400" dirty="0">
                        <a:solidFill>
                          <a:schemeClr val="bg1"/>
                        </a:solidFill>
                        <a:latin typeface="+mn-lt"/>
                        <a:ea typeface="Times New Roman"/>
                        <a:cs typeface="Times New Roman"/>
                      </a:endParaRPr>
                    </a:p>
                  </a:txBody>
                  <a:tcPr marL="68580" marR="68580" marT="0" marB="0" anchor="ctr"/>
                </a:tc>
                <a:tc>
                  <a:txBody>
                    <a:bodyPr/>
                    <a:lstStyle/>
                    <a:p>
                      <a:pPr algn="l">
                        <a:spcAft>
                          <a:spcPts val="0"/>
                        </a:spcAft>
                      </a:pPr>
                      <a:r>
                        <a:rPr lang="en-US" sz="1400" b="1" dirty="0">
                          <a:solidFill>
                            <a:schemeClr val="bg1"/>
                          </a:solidFill>
                          <a:latin typeface="+mn-lt"/>
                          <a:ea typeface="Times New Roman"/>
                          <a:cs typeface="Times New Roman"/>
                        </a:rPr>
                        <a:t>Impact</a:t>
                      </a:r>
                      <a:endParaRPr lang="en-US" sz="1400" dirty="0">
                        <a:solidFill>
                          <a:schemeClr val="bg1"/>
                        </a:solidFill>
                        <a:latin typeface="+mn-lt"/>
                        <a:ea typeface="Times New Roman"/>
                        <a:cs typeface="Times New Roman"/>
                      </a:endParaRPr>
                    </a:p>
                  </a:txBody>
                  <a:tcPr marL="68580" marR="68580" marT="0" marB="0" anchor="ctr"/>
                </a:tc>
              </a:tr>
              <a:tr h="1155830">
                <a:tc>
                  <a:txBody>
                    <a:bodyPr/>
                    <a:lstStyle/>
                    <a:p>
                      <a:pPr algn="ctr">
                        <a:spcAft>
                          <a:spcPts val="0"/>
                        </a:spcAft>
                      </a:pPr>
                      <a:r>
                        <a:rPr lang="en-US" sz="1600" dirty="0">
                          <a:latin typeface="+mn-lt"/>
                          <a:ea typeface="Times New Roman"/>
                          <a:cs typeface="Times New Roman"/>
                        </a:rPr>
                        <a:t>591</a:t>
                      </a:r>
                    </a:p>
                  </a:txBody>
                  <a:tcPr marL="68580" marR="68580" marT="0" marB="0"/>
                </a:tc>
                <a:tc>
                  <a:txBody>
                    <a:bodyPr/>
                    <a:lstStyle/>
                    <a:p>
                      <a:pPr>
                        <a:spcAft>
                          <a:spcPts val="0"/>
                        </a:spcAft>
                      </a:pPr>
                      <a:r>
                        <a:rPr lang="en-US" sz="1600" dirty="0">
                          <a:latin typeface="+mn-lt"/>
                          <a:ea typeface="Times New Roman"/>
                          <a:cs typeface="Times New Roman"/>
                        </a:rPr>
                        <a:t>Zero-rated to exempt</a:t>
                      </a:r>
                    </a:p>
                  </a:txBody>
                  <a:tcPr marL="68580" marR="68580" marT="0" marB="0"/>
                </a:tc>
                <a:tc>
                  <a:txBody>
                    <a:bodyPr/>
                    <a:lstStyle/>
                    <a:p>
                      <a:pPr>
                        <a:spcAft>
                          <a:spcPts val="0"/>
                        </a:spcAft>
                      </a:pPr>
                      <a:r>
                        <a:rPr lang="en-US" sz="1600" dirty="0">
                          <a:latin typeface="+mn-lt"/>
                          <a:ea typeface="Times New Roman"/>
                          <a:cs typeface="Times New Roman"/>
                        </a:rPr>
                        <a:t>811(I)/2009 dated 19 September 2009</a:t>
                      </a:r>
                    </a:p>
                  </a:txBody>
                  <a:tcPr marL="68580" marR="68580" marT="0" marB="0"/>
                </a:tc>
                <a:tc>
                  <a:txBody>
                    <a:bodyPr/>
                    <a:lstStyle/>
                    <a:p>
                      <a:pPr>
                        <a:spcAft>
                          <a:spcPts val="0"/>
                        </a:spcAft>
                      </a:pPr>
                      <a:r>
                        <a:rPr lang="en-US" sz="1600" dirty="0">
                          <a:latin typeface="+mn-lt"/>
                          <a:ea typeface="Times New Roman"/>
                          <a:cs typeface="Times New Roman"/>
                        </a:rPr>
                        <a:t>import and supply of polyethylene and polypropylene for manufacturing of mono filament yarn and net cloth is</a:t>
                      </a:r>
                      <a:r>
                        <a:rPr lang="en-US" sz="1600" baseline="0" dirty="0">
                          <a:latin typeface="+mn-lt"/>
                          <a:ea typeface="Times New Roman"/>
                          <a:cs typeface="Times New Roman"/>
                        </a:rPr>
                        <a:t> now exempt instead of being zero-rated</a:t>
                      </a:r>
                      <a:r>
                        <a:rPr lang="en-US" sz="1600" dirty="0">
                          <a:latin typeface="+mn-lt"/>
                          <a:ea typeface="Times New Roman"/>
                          <a:cs typeface="Times New Roman"/>
                        </a:rPr>
                        <a:t> resulting in non-adjustment of input tax.</a:t>
                      </a:r>
                    </a:p>
                  </a:txBody>
                  <a:tcPr marL="68580" marR="68580" marT="0" marB="0"/>
                </a:tc>
              </a:tr>
              <a:tr h="1314932">
                <a:tc>
                  <a:txBody>
                    <a:bodyPr/>
                    <a:lstStyle/>
                    <a:p>
                      <a:pPr algn="ctr">
                        <a:spcAft>
                          <a:spcPts val="0"/>
                        </a:spcAft>
                      </a:pPr>
                      <a:r>
                        <a:rPr lang="en-US" sz="1600" dirty="0">
                          <a:latin typeface="+mn-lt"/>
                          <a:ea typeface="Times New Roman"/>
                          <a:cs typeface="Times New Roman"/>
                        </a:rPr>
                        <a:t>595</a:t>
                      </a:r>
                    </a:p>
                  </a:txBody>
                  <a:tcPr marL="68580" marR="68580" marT="0" marB="0"/>
                </a:tc>
                <a:tc>
                  <a:txBody>
                    <a:bodyPr/>
                    <a:lstStyle/>
                    <a:p>
                      <a:pPr>
                        <a:spcAft>
                          <a:spcPts val="0"/>
                        </a:spcAft>
                      </a:pPr>
                      <a:r>
                        <a:rPr lang="en-US" sz="1600" dirty="0">
                          <a:latin typeface="+mn-lt"/>
                          <a:ea typeface="Times New Roman"/>
                          <a:cs typeface="Times New Roman"/>
                        </a:rPr>
                        <a:t>Exemption</a:t>
                      </a:r>
                      <a:r>
                        <a:rPr lang="en-US" sz="1600" baseline="0" dirty="0">
                          <a:latin typeface="+mn-lt"/>
                          <a:ea typeface="Times New Roman"/>
                          <a:cs typeface="Times New Roman"/>
                        </a:rPr>
                        <a:t> granted/Zero-rated to exempt</a:t>
                      </a:r>
                      <a:endParaRPr lang="en-US" sz="1600" dirty="0">
                        <a:latin typeface="+mn-lt"/>
                        <a:ea typeface="Times New Roman"/>
                        <a:cs typeface="Times New Roman"/>
                      </a:endParaRPr>
                    </a:p>
                  </a:txBody>
                  <a:tcPr marL="68580" marR="68580" marT="0" marB="0"/>
                </a:tc>
                <a:tc>
                  <a:txBody>
                    <a:bodyPr/>
                    <a:lstStyle/>
                    <a:p>
                      <a:pPr>
                        <a:spcAft>
                          <a:spcPts val="0"/>
                        </a:spcAft>
                      </a:pPr>
                      <a:r>
                        <a:rPr lang="en-US" sz="1600" dirty="0">
                          <a:latin typeface="+mn-lt"/>
                          <a:ea typeface="Times New Roman"/>
                          <a:cs typeface="Times New Roman"/>
                        </a:rPr>
                        <a:t>551(I)/2008 dated 11 June 2008 granting sales tax exemptions</a:t>
                      </a:r>
                    </a:p>
                  </a:txBody>
                  <a:tcPr marL="68580" marR="68580" marT="0" marB="0"/>
                </a:tc>
                <a:tc>
                  <a:txBody>
                    <a:bodyPr/>
                    <a:lstStyle/>
                    <a:p>
                      <a:pPr>
                        <a:spcAft>
                          <a:spcPts val="0"/>
                        </a:spcAft>
                      </a:pPr>
                      <a:r>
                        <a:rPr lang="en-US" sz="1600" dirty="0">
                          <a:latin typeface="+mn-lt"/>
                          <a:ea typeface="Times New Roman"/>
                          <a:cs typeface="Times New Roman"/>
                        </a:rPr>
                        <a:t>Waste paper, exempted , it was taxable at 22%</a:t>
                      </a:r>
                    </a:p>
                    <a:p>
                      <a:pPr>
                        <a:spcAft>
                          <a:spcPts val="0"/>
                        </a:spcAft>
                      </a:pPr>
                      <a:endParaRPr lang="en-US" sz="1600" baseline="0" dirty="0">
                        <a:latin typeface="+mn-lt"/>
                        <a:ea typeface="Times New Roman"/>
                        <a:cs typeface="Times New Roman"/>
                      </a:endParaRPr>
                    </a:p>
                    <a:p>
                      <a:pPr>
                        <a:spcAft>
                          <a:spcPts val="0"/>
                        </a:spcAft>
                      </a:pPr>
                      <a:r>
                        <a:rPr lang="en-US" sz="1600" dirty="0" err="1">
                          <a:latin typeface="+mn-lt"/>
                          <a:ea typeface="Times New Roman"/>
                          <a:cs typeface="Times New Roman"/>
                        </a:rPr>
                        <a:t>Remeltable</a:t>
                      </a:r>
                      <a:r>
                        <a:rPr lang="en-US" sz="1600" dirty="0">
                          <a:latin typeface="+mn-lt"/>
                          <a:ea typeface="Times New Roman"/>
                          <a:cs typeface="Times New Roman"/>
                        </a:rPr>
                        <a:t> scrap, sprinkler and drip equipment, spray pumps and nozzles  granted exemption</a:t>
                      </a:r>
                      <a:r>
                        <a:rPr lang="en-US" sz="1600" baseline="0" dirty="0">
                          <a:latin typeface="+mn-lt"/>
                          <a:ea typeface="Times New Roman"/>
                          <a:cs typeface="Times New Roman"/>
                        </a:rPr>
                        <a:t> instead of zero rating.</a:t>
                      </a:r>
                      <a:endParaRPr lang="en-US" sz="1600" dirty="0">
                        <a:latin typeface="+mn-lt"/>
                        <a:ea typeface="Times New Roman"/>
                        <a:cs typeface="Times New Roman"/>
                      </a:endParaRPr>
                    </a:p>
                  </a:txBody>
                  <a:tcPr marL="68580" marR="68580" marT="0" marB="0"/>
                </a:tc>
              </a:tr>
              <a:tr h="838200">
                <a:tc>
                  <a:txBody>
                    <a:bodyPr/>
                    <a:lstStyle/>
                    <a:p>
                      <a:pPr algn="ctr">
                        <a:spcAft>
                          <a:spcPts val="0"/>
                        </a:spcAft>
                      </a:pPr>
                      <a:r>
                        <a:rPr lang="en-US" sz="1600" dirty="0">
                          <a:latin typeface="+mn-lt"/>
                          <a:ea typeface="Times New Roman"/>
                          <a:cs typeface="Times New Roman"/>
                        </a:rPr>
                        <a:t>593</a:t>
                      </a:r>
                    </a:p>
                  </a:txBody>
                  <a:tcPr marL="68580" marR="68580" marT="0" marB="0"/>
                </a:tc>
                <a:tc>
                  <a:txBody>
                    <a:bodyPr/>
                    <a:lstStyle/>
                    <a:p>
                      <a:pPr>
                        <a:spcAft>
                          <a:spcPts val="0"/>
                        </a:spcAft>
                      </a:pPr>
                      <a:r>
                        <a:rPr lang="en-US" sz="1600" dirty="0">
                          <a:latin typeface="+mn-lt"/>
                          <a:ea typeface="Times New Roman"/>
                          <a:cs typeface="Times New Roman"/>
                        </a:rPr>
                        <a:t>Zero-rating granted</a:t>
                      </a:r>
                    </a:p>
                  </a:txBody>
                  <a:tcPr marL="68580" marR="68580" marT="0" marB="0"/>
                </a:tc>
                <a:tc>
                  <a:txBody>
                    <a:bodyPr/>
                    <a:lstStyle/>
                    <a:p>
                      <a:pPr>
                        <a:spcAft>
                          <a:spcPts val="0"/>
                        </a:spcAft>
                      </a:pPr>
                      <a:r>
                        <a:rPr lang="en-US" sz="1600" dirty="0">
                          <a:latin typeface="+mn-lt"/>
                          <a:ea typeface="Times New Roman"/>
                          <a:cs typeface="Times New Roman"/>
                        </a:rPr>
                        <a:t>1125(I)/2011 dated 31 December 2011</a:t>
                      </a:r>
                    </a:p>
                  </a:txBody>
                  <a:tcPr marL="68580" marR="68580" marT="0" marB="0"/>
                </a:tc>
                <a:tc>
                  <a:txBody>
                    <a:bodyPr/>
                    <a:lstStyle/>
                    <a:p>
                      <a:pPr>
                        <a:spcAft>
                          <a:spcPts val="0"/>
                        </a:spcAft>
                      </a:pPr>
                      <a:r>
                        <a:rPr lang="en-US" sz="1600" dirty="0">
                          <a:latin typeface="+mn-lt"/>
                          <a:ea typeface="Times New Roman"/>
                          <a:cs typeface="Times New Roman"/>
                        </a:rPr>
                        <a:t>Scope of zero-rating granted</a:t>
                      </a:r>
                      <a:r>
                        <a:rPr lang="en-US" sz="1600" baseline="0" dirty="0">
                          <a:latin typeface="+mn-lt"/>
                          <a:ea typeface="Times New Roman"/>
                          <a:cs typeface="Times New Roman"/>
                        </a:rPr>
                        <a:t> to</a:t>
                      </a:r>
                      <a:r>
                        <a:rPr lang="en-US" sz="1600" dirty="0">
                          <a:latin typeface="+mn-lt"/>
                          <a:ea typeface="Times New Roman"/>
                          <a:cs typeface="Times New Roman"/>
                        </a:rPr>
                        <a:t> monofilament of up to 67 </a:t>
                      </a:r>
                      <a:r>
                        <a:rPr lang="en-US" sz="1600" dirty="0" err="1">
                          <a:latin typeface="+mn-lt"/>
                          <a:ea typeface="Times New Roman"/>
                          <a:cs typeface="Times New Roman"/>
                        </a:rPr>
                        <a:t>decitex</a:t>
                      </a:r>
                      <a:r>
                        <a:rPr lang="en-US" sz="1600" dirty="0">
                          <a:latin typeface="+mn-lt"/>
                          <a:ea typeface="Times New Roman"/>
                          <a:cs typeface="Times New Roman"/>
                        </a:rPr>
                        <a:t>.</a:t>
                      </a:r>
                    </a:p>
                  </a:txBody>
                  <a:tcPr marL="68580" marR="68580" marT="0" marB="0"/>
                </a:tc>
              </a:tr>
              <a:tr h="866872">
                <a:tc>
                  <a:txBody>
                    <a:bodyPr/>
                    <a:lstStyle/>
                    <a:p>
                      <a:pPr algn="ctr">
                        <a:spcAft>
                          <a:spcPts val="0"/>
                        </a:spcAft>
                      </a:pPr>
                      <a:r>
                        <a:rPr lang="en-US" sz="1600" dirty="0">
                          <a:latin typeface="+mn-lt"/>
                          <a:ea typeface="Times New Roman"/>
                          <a:cs typeface="Times New Roman"/>
                        </a:rPr>
                        <a:t>602</a:t>
                      </a:r>
                    </a:p>
                  </a:txBody>
                  <a:tcPr marL="68580" marR="68580" marT="0" marB="0"/>
                </a:tc>
                <a:tc>
                  <a:txBody>
                    <a:bodyPr/>
                    <a:lstStyle/>
                    <a:p>
                      <a:pPr>
                        <a:spcAft>
                          <a:spcPts val="0"/>
                        </a:spcAft>
                      </a:pPr>
                      <a:r>
                        <a:rPr lang="en-US" sz="1600" dirty="0">
                          <a:latin typeface="+mn-lt"/>
                          <a:ea typeface="Times New Roman"/>
                          <a:cs typeface="Times New Roman"/>
                        </a:rPr>
                        <a:t>Zero-rating granted</a:t>
                      </a:r>
                    </a:p>
                  </a:txBody>
                  <a:tcPr marL="68580" marR="68580" marT="0" marB="0"/>
                </a:tc>
                <a:tc>
                  <a:txBody>
                    <a:bodyPr/>
                    <a:lstStyle/>
                    <a:p>
                      <a:pPr>
                        <a:spcAft>
                          <a:spcPts val="0"/>
                        </a:spcAft>
                      </a:pPr>
                      <a:r>
                        <a:rPr lang="en-US" sz="1600">
                          <a:latin typeface="+mn-lt"/>
                          <a:ea typeface="Times New Roman"/>
                          <a:cs typeface="Times New Roman"/>
                        </a:rPr>
                        <a:t>549(I)/2008 dated 11 June 2008 granting sales tax zero rating</a:t>
                      </a:r>
                    </a:p>
                  </a:txBody>
                  <a:tcPr marL="68580" marR="68580" marT="0" marB="0"/>
                </a:tc>
                <a:tc>
                  <a:txBody>
                    <a:bodyPr/>
                    <a:lstStyle/>
                    <a:p>
                      <a:pPr>
                        <a:spcAft>
                          <a:spcPts val="0"/>
                        </a:spcAft>
                      </a:pPr>
                      <a:r>
                        <a:rPr lang="en-US" sz="1600" dirty="0">
                          <a:latin typeface="+mn-lt"/>
                          <a:ea typeface="Times New Roman"/>
                          <a:cs typeface="Times New Roman"/>
                        </a:rPr>
                        <a:t>Zero-rating granted on cotton seed oil if supplied to registered manufacturers of vegetable ghee and cooking oil.</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 SROs amended - effective 02 June 2012</a:t>
            </a:r>
          </a:p>
        </p:txBody>
      </p:sp>
      <p:graphicFrame>
        <p:nvGraphicFramePr>
          <p:cNvPr id="4" name="Content Placeholder 3"/>
          <p:cNvGraphicFramePr>
            <a:graphicFrameLocks noGrp="1"/>
          </p:cNvGraphicFramePr>
          <p:nvPr>
            <p:ph idx="1"/>
          </p:nvPr>
        </p:nvGraphicFramePr>
        <p:xfrm>
          <a:off x="457200" y="1153160"/>
          <a:ext cx="8231188" cy="4843293"/>
        </p:xfrm>
        <a:graphic>
          <a:graphicData uri="http://schemas.openxmlformats.org/drawingml/2006/table">
            <a:tbl>
              <a:tblPr firstRow="1" bandRow="1">
                <a:tableStyleId>{5C22544A-7EE6-4342-B048-85BDC9FD1C3A}</a:tableStyleId>
              </a:tblPr>
              <a:tblGrid>
                <a:gridCol w="685800"/>
                <a:gridCol w="1066800"/>
                <a:gridCol w="1229543"/>
                <a:gridCol w="5249045"/>
              </a:tblGrid>
              <a:tr h="724818">
                <a:tc>
                  <a:txBody>
                    <a:bodyPr/>
                    <a:lstStyle/>
                    <a:p>
                      <a:pPr algn="ctr">
                        <a:spcAft>
                          <a:spcPts val="0"/>
                        </a:spcAft>
                      </a:pPr>
                      <a:r>
                        <a:rPr lang="en-US" sz="1600" b="1" dirty="0">
                          <a:solidFill>
                            <a:schemeClr val="bg1"/>
                          </a:solidFill>
                          <a:latin typeface="+mn-lt"/>
                          <a:ea typeface="Times New Roman"/>
                          <a:cs typeface="Times New Roman"/>
                        </a:rPr>
                        <a:t>New SRO</a:t>
                      </a:r>
                      <a:endParaRPr lang="en-US" sz="1600" dirty="0">
                        <a:solidFill>
                          <a:schemeClr val="bg1"/>
                        </a:solidFill>
                        <a:latin typeface="+mn-lt"/>
                        <a:ea typeface="Times New Roman"/>
                        <a:cs typeface="Times New Roman"/>
                      </a:endParaRPr>
                    </a:p>
                  </a:txBody>
                  <a:tcPr marL="68580" marR="68580" marT="0" marB="0" anchor="ctr"/>
                </a:tc>
                <a:tc>
                  <a:txBody>
                    <a:bodyPr/>
                    <a:lstStyle/>
                    <a:p>
                      <a:pPr algn="ctr">
                        <a:spcAft>
                          <a:spcPts val="0"/>
                        </a:spcAft>
                      </a:pPr>
                      <a:r>
                        <a:rPr lang="en-US" sz="1600" dirty="0">
                          <a:solidFill>
                            <a:schemeClr val="bg1"/>
                          </a:solidFill>
                          <a:latin typeface="+mn-lt"/>
                          <a:ea typeface="Times New Roman"/>
                          <a:cs typeface="Times New Roman"/>
                        </a:rPr>
                        <a:t>Category</a:t>
                      </a:r>
                    </a:p>
                  </a:txBody>
                  <a:tcPr marL="68580" marR="68580" marT="0" marB="0" anchor="ctr"/>
                </a:tc>
                <a:tc>
                  <a:txBody>
                    <a:bodyPr/>
                    <a:lstStyle/>
                    <a:p>
                      <a:pPr algn="ctr">
                        <a:spcAft>
                          <a:spcPts val="0"/>
                        </a:spcAft>
                      </a:pPr>
                      <a:r>
                        <a:rPr lang="en-US" sz="1600" b="1" dirty="0">
                          <a:solidFill>
                            <a:schemeClr val="bg1"/>
                          </a:solidFill>
                          <a:latin typeface="+mn-lt"/>
                          <a:ea typeface="Times New Roman"/>
                          <a:cs typeface="Times New Roman"/>
                        </a:rPr>
                        <a:t>SRO Amended</a:t>
                      </a:r>
                      <a:endParaRPr lang="en-US" sz="1600" dirty="0">
                        <a:solidFill>
                          <a:schemeClr val="bg1"/>
                        </a:solidFill>
                        <a:latin typeface="+mn-lt"/>
                        <a:ea typeface="Times New Roman"/>
                        <a:cs typeface="Times New Roman"/>
                      </a:endParaRPr>
                    </a:p>
                  </a:txBody>
                  <a:tcPr marL="68580" marR="68580" marT="0" marB="0" anchor="ctr"/>
                </a:tc>
                <a:tc>
                  <a:txBody>
                    <a:bodyPr/>
                    <a:lstStyle/>
                    <a:p>
                      <a:pPr algn="l">
                        <a:spcAft>
                          <a:spcPts val="0"/>
                        </a:spcAft>
                      </a:pPr>
                      <a:r>
                        <a:rPr lang="en-US" sz="1600" b="1" dirty="0">
                          <a:solidFill>
                            <a:schemeClr val="bg1"/>
                          </a:solidFill>
                          <a:latin typeface="+mn-lt"/>
                          <a:ea typeface="Times New Roman"/>
                          <a:cs typeface="Times New Roman"/>
                        </a:rPr>
                        <a:t>Impact</a:t>
                      </a:r>
                      <a:endParaRPr lang="en-US" sz="1600" dirty="0">
                        <a:solidFill>
                          <a:schemeClr val="bg1"/>
                        </a:solidFill>
                        <a:latin typeface="+mn-lt"/>
                        <a:ea typeface="Times New Roman"/>
                        <a:cs typeface="Times New Roman"/>
                      </a:endParaRPr>
                    </a:p>
                  </a:txBody>
                  <a:tcPr marL="68580" marR="68580" marT="0" marB="0" anchor="ctr"/>
                </a:tc>
              </a:tr>
              <a:tr h="931909">
                <a:tc>
                  <a:txBody>
                    <a:bodyPr/>
                    <a:lstStyle/>
                    <a:p>
                      <a:pPr algn="ctr">
                        <a:spcAft>
                          <a:spcPts val="0"/>
                        </a:spcAft>
                      </a:pPr>
                      <a:r>
                        <a:rPr lang="en-US" sz="1600" dirty="0">
                          <a:latin typeface="+mn-lt"/>
                          <a:ea typeface="Times New Roman"/>
                          <a:cs typeface="Times New Roman"/>
                        </a:rPr>
                        <a:t>590</a:t>
                      </a:r>
                    </a:p>
                  </a:txBody>
                  <a:tcPr marL="68580" marR="68580" marT="0" marB="0"/>
                </a:tc>
                <a:tc>
                  <a:txBody>
                    <a:bodyPr/>
                    <a:lstStyle/>
                    <a:p>
                      <a:pPr>
                        <a:spcAft>
                          <a:spcPts val="0"/>
                        </a:spcAft>
                      </a:pPr>
                      <a:r>
                        <a:rPr lang="en-US" sz="1600" dirty="0">
                          <a:latin typeface="+mn-lt"/>
                          <a:ea typeface="Times New Roman"/>
                          <a:cs typeface="Times New Roman"/>
                        </a:rPr>
                        <a:t>No utilization</a:t>
                      </a:r>
                    </a:p>
                  </a:txBody>
                  <a:tcPr marL="68580" marR="68580" marT="0" marB="0"/>
                </a:tc>
                <a:tc>
                  <a:txBody>
                    <a:bodyPr/>
                    <a:lstStyle/>
                    <a:p>
                      <a:pPr>
                        <a:spcAft>
                          <a:spcPts val="0"/>
                        </a:spcAft>
                      </a:pPr>
                      <a:r>
                        <a:rPr lang="en-US" sz="1500" dirty="0">
                          <a:latin typeface="+mn-lt"/>
                          <a:ea typeface="Times New Roman"/>
                          <a:cs typeface="Times New Roman"/>
                        </a:rPr>
                        <a:t>1020(I)/2006 dated 02 October 2006</a:t>
                      </a:r>
                    </a:p>
                  </a:txBody>
                  <a:tcPr marL="68580" marR="68580" marT="0" marB="0"/>
                </a:tc>
                <a:tc>
                  <a:txBody>
                    <a:bodyPr/>
                    <a:lstStyle/>
                    <a:p>
                      <a:pPr>
                        <a:spcAft>
                          <a:spcPts val="0"/>
                        </a:spcAft>
                      </a:pPr>
                      <a:r>
                        <a:rPr lang="en-US" sz="1600" dirty="0">
                          <a:latin typeface="+mn-lt"/>
                          <a:ea typeface="Times New Roman"/>
                          <a:cs typeface="Times New Roman"/>
                        </a:rPr>
                        <a:t>Minimum value addition sales tax  of 10% on supply of computer hardware and parts no</a:t>
                      </a:r>
                      <a:r>
                        <a:rPr lang="en-US" sz="1600" baseline="0" dirty="0">
                          <a:latin typeface="+mn-lt"/>
                          <a:ea typeface="Times New Roman"/>
                          <a:cs typeface="Times New Roman"/>
                        </a:rPr>
                        <a:t> longer applicable on commercial importers</a:t>
                      </a:r>
                      <a:r>
                        <a:rPr lang="en-US" sz="1600" dirty="0">
                          <a:latin typeface="+mn-lt"/>
                          <a:ea typeface="Times New Roman"/>
                          <a:cs typeface="Times New Roman"/>
                        </a:rPr>
                        <a:t>. </a:t>
                      </a:r>
                    </a:p>
                  </a:txBody>
                  <a:tcPr marL="68580" marR="68580" marT="0" marB="0"/>
                </a:tc>
              </a:tr>
              <a:tr h="923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latin typeface="+mn-lt"/>
                        <a:ea typeface="Times New Roman"/>
                        <a:cs typeface="Times New Roman"/>
                      </a:endParaRPr>
                    </a:p>
                  </a:txBody>
                  <a:tcPr marL="68580" marR="68580" marT="0" marB="0"/>
                </a:tc>
                <a:tc>
                  <a:txBody>
                    <a:bodyPr/>
                    <a:lstStyle/>
                    <a:p>
                      <a:pPr>
                        <a:spcAft>
                          <a:spcPts val="0"/>
                        </a:spcAft>
                      </a:pPr>
                      <a:r>
                        <a:rPr lang="en-US" sz="1600" dirty="0">
                          <a:latin typeface="+mn-lt"/>
                          <a:ea typeface="Times New Roman"/>
                          <a:cs typeface="Times New Roman"/>
                        </a:rPr>
                        <a:t>No utilization</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849(I)/1997</a:t>
                      </a:r>
                      <a:endParaRPr lang="en-US" sz="2800" kern="1200" dirty="0">
                        <a:solidFill>
                          <a:schemeClr val="dk1"/>
                        </a:solidFill>
                        <a:latin typeface="+mn-lt"/>
                        <a:ea typeface="Times New Roman"/>
                        <a:cs typeface="Times New Roman"/>
                      </a:endParaRPr>
                    </a:p>
                    <a:p>
                      <a:pPr>
                        <a:spcAft>
                          <a:spcPts val="0"/>
                        </a:spcAft>
                      </a:pPr>
                      <a:endParaRPr lang="en-US" sz="1600" dirty="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Exemption from sales tax to imported industrial raw material and other goods, if imported directly by the manufacturers who are liable to pay turnover tax or are engaged in manufacture of the goods other than taxable goods. </a:t>
                      </a:r>
                      <a:endParaRPr lang="en-US" sz="2800" kern="1200" dirty="0">
                        <a:solidFill>
                          <a:schemeClr val="dk1"/>
                        </a:solidFill>
                        <a:latin typeface="+mn-lt"/>
                        <a:ea typeface="Times New Roman"/>
                        <a:cs typeface="Times New Roman"/>
                      </a:endParaRPr>
                    </a:p>
                  </a:txBody>
                  <a:tcPr marL="68580" marR="68580" marT="0" marB="0"/>
                </a:tc>
              </a:tr>
              <a:tr h="931909">
                <a:tc>
                  <a:txBody>
                    <a:bodyPr/>
                    <a:lstStyle/>
                    <a:p>
                      <a:pPr algn="ctr">
                        <a:spcAft>
                          <a:spcPts val="0"/>
                        </a:spcAft>
                      </a:pPr>
                      <a:r>
                        <a:rPr lang="en-US" sz="1600" dirty="0">
                          <a:latin typeface="+mn-lt"/>
                          <a:ea typeface="Times New Roman"/>
                          <a:cs typeface="Times New Roman"/>
                        </a:rPr>
                        <a:t>596</a:t>
                      </a:r>
                    </a:p>
                  </a:txBody>
                  <a:tcPr marL="68580" marR="68580" marT="0" marB="0"/>
                </a:tc>
                <a:tc>
                  <a:txBody>
                    <a:bodyPr/>
                    <a:lstStyle/>
                    <a:p>
                      <a:pPr>
                        <a:spcAft>
                          <a:spcPts val="0"/>
                        </a:spcAft>
                      </a:pPr>
                      <a:r>
                        <a:rPr lang="en-US" sz="1600" dirty="0">
                          <a:latin typeface="+mn-lt"/>
                          <a:ea typeface="Times New Roman"/>
                          <a:cs typeface="Times New Roman"/>
                        </a:rPr>
                        <a:t>Rate increase</a:t>
                      </a:r>
                    </a:p>
                  </a:txBody>
                  <a:tcPr marL="68580" marR="68580" marT="0" marB="0"/>
                </a:tc>
                <a:tc>
                  <a:txBody>
                    <a:bodyPr/>
                    <a:lstStyle/>
                    <a:p>
                      <a:pPr>
                        <a:spcAft>
                          <a:spcPts val="0"/>
                        </a:spcAft>
                      </a:pPr>
                      <a:r>
                        <a:rPr lang="en-US" sz="1600" dirty="0">
                          <a:latin typeface="+mn-lt"/>
                          <a:ea typeface="Times New Roman"/>
                          <a:cs typeface="Times New Roman"/>
                        </a:rPr>
                        <a:t>308(I)/2008 dated 24 March 2008</a:t>
                      </a:r>
                    </a:p>
                  </a:txBody>
                  <a:tcPr marL="68580" marR="68580" marT="0" marB="0"/>
                </a:tc>
                <a:tc>
                  <a:txBody>
                    <a:bodyPr/>
                    <a:lstStyle/>
                    <a:p>
                      <a:pPr>
                        <a:spcAft>
                          <a:spcPts val="0"/>
                        </a:spcAft>
                      </a:pPr>
                      <a:r>
                        <a:rPr lang="en-US" sz="1600" dirty="0">
                          <a:latin typeface="+mn-lt"/>
                          <a:ea typeface="Times New Roman"/>
                          <a:cs typeface="Times New Roman"/>
                        </a:rPr>
                        <a:t>Rates for repayment of sales tax on steel products exported from Pakistan have been increased.</a:t>
                      </a:r>
                    </a:p>
                  </a:txBody>
                  <a:tcPr marL="68580" marR="68580" marT="0" marB="0"/>
                </a:tc>
              </a:tr>
              <a:tr h="1035457">
                <a:tc>
                  <a:txBody>
                    <a:bodyPr/>
                    <a:lstStyle/>
                    <a:p>
                      <a:pPr algn="ctr">
                        <a:spcAft>
                          <a:spcPts val="0"/>
                        </a:spcAft>
                      </a:pPr>
                      <a:r>
                        <a:rPr lang="en-US" sz="1600" dirty="0">
                          <a:latin typeface="+mn-lt"/>
                          <a:ea typeface="Times New Roman"/>
                          <a:cs typeface="Times New Roman"/>
                        </a:rPr>
                        <a:t>597</a:t>
                      </a:r>
                    </a:p>
                  </a:txBody>
                  <a:tcPr marL="68580" marR="68580" marT="0" marB="0"/>
                </a:tc>
                <a:tc>
                  <a:txBody>
                    <a:bodyPr/>
                    <a:lstStyle/>
                    <a:p>
                      <a:pPr>
                        <a:spcAft>
                          <a:spcPts val="0"/>
                        </a:spcAft>
                      </a:pPr>
                      <a:r>
                        <a:rPr lang="en-US" sz="1600" dirty="0">
                          <a:latin typeface="+mn-lt"/>
                          <a:ea typeface="Times New Roman"/>
                          <a:cs typeface="Times New Roman"/>
                        </a:rPr>
                        <a:t>Rate increase</a:t>
                      </a:r>
                    </a:p>
                  </a:txBody>
                  <a:tcPr marL="68580" marR="68580" marT="0" marB="0"/>
                </a:tc>
                <a:tc>
                  <a:txBody>
                    <a:bodyPr/>
                    <a:lstStyle/>
                    <a:p>
                      <a:pPr>
                        <a:spcAft>
                          <a:spcPts val="0"/>
                        </a:spcAft>
                      </a:pPr>
                      <a:r>
                        <a:rPr lang="en-US" sz="1600" dirty="0">
                          <a:latin typeface="+mn-lt"/>
                          <a:ea typeface="Times New Roman"/>
                          <a:cs typeface="Times New Roman"/>
                        </a:rPr>
                        <a:t>345(I)/2010 dated 24 May 2010</a:t>
                      </a:r>
                    </a:p>
                  </a:txBody>
                  <a:tcPr marL="68580" marR="68580" marT="0" marB="0"/>
                </a:tc>
                <a:tc>
                  <a:txBody>
                    <a:bodyPr/>
                    <a:lstStyle/>
                    <a:p>
                      <a:pPr>
                        <a:spcAft>
                          <a:spcPts val="0"/>
                        </a:spcAft>
                      </a:pPr>
                      <a:r>
                        <a:rPr lang="en-US" sz="1600" dirty="0">
                          <a:latin typeface="+mn-lt"/>
                          <a:ea typeface="Times New Roman"/>
                          <a:cs typeface="Times New Roman"/>
                        </a:rPr>
                        <a:t>Rates fixed for minimum value of locally produced billets and ingots supplied by registered persons opting to pay sales tax on ad valorem basis have been increased.</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 SROs amended - effective 02 June 2012</a:t>
            </a:r>
          </a:p>
        </p:txBody>
      </p:sp>
      <p:graphicFrame>
        <p:nvGraphicFramePr>
          <p:cNvPr id="4" name="Content Placeholder 3"/>
          <p:cNvGraphicFramePr>
            <a:graphicFrameLocks noGrp="1"/>
          </p:cNvGraphicFramePr>
          <p:nvPr>
            <p:ph idx="1"/>
          </p:nvPr>
        </p:nvGraphicFramePr>
        <p:xfrm>
          <a:off x="457200" y="1219201"/>
          <a:ext cx="8231188" cy="4800598"/>
        </p:xfrm>
        <a:graphic>
          <a:graphicData uri="http://schemas.openxmlformats.org/drawingml/2006/table">
            <a:tbl>
              <a:tblPr firstRow="1" bandRow="1">
                <a:tableStyleId>{5C22544A-7EE6-4342-B048-85BDC9FD1C3A}</a:tableStyleId>
              </a:tblPr>
              <a:tblGrid>
                <a:gridCol w="685800"/>
                <a:gridCol w="1066800"/>
                <a:gridCol w="1229543"/>
                <a:gridCol w="5249045"/>
              </a:tblGrid>
              <a:tr h="1075335">
                <a:tc>
                  <a:txBody>
                    <a:bodyPr/>
                    <a:lstStyle/>
                    <a:p>
                      <a:pPr algn="ctr">
                        <a:spcAft>
                          <a:spcPts val="0"/>
                        </a:spcAft>
                      </a:pPr>
                      <a:r>
                        <a:rPr lang="en-US" sz="1600" b="1" dirty="0">
                          <a:solidFill>
                            <a:schemeClr val="bg1"/>
                          </a:solidFill>
                          <a:latin typeface="+mn-lt"/>
                          <a:ea typeface="Times New Roman"/>
                          <a:cs typeface="Times New Roman"/>
                        </a:rPr>
                        <a:t>New SRO</a:t>
                      </a:r>
                      <a:endParaRPr lang="en-US" sz="1600" dirty="0">
                        <a:solidFill>
                          <a:schemeClr val="bg1"/>
                        </a:solidFill>
                        <a:latin typeface="+mn-lt"/>
                        <a:ea typeface="Times New Roman"/>
                        <a:cs typeface="Times New Roman"/>
                      </a:endParaRPr>
                    </a:p>
                  </a:txBody>
                  <a:tcPr marL="68580" marR="68580" marT="0" marB="0"/>
                </a:tc>
                <a:tc>
                  <a:txBody>
                    <a:bodyPr/>
                    <a:lstStyle/>
                    <a:p>
                      <a:pPr algn="ctr">
                        <a:spcAft>
                          <a:spcPts val="0"/>
                        </a:spcAft>
                      </a:pPr>
                      <a:r>
                        <a:rPr lang="en-US" sz="1600" dirty="0">
                          <a:solidFill>
                            <a:schemeClr val="bg1"/>
                          </a:solidFill>
                          <a:latin typeface="+mn-lt"/>
                          <a:ea typeface="Times New Roman"/>
                          <a:cs typeface="Times New Roman"/>
                        </a:rPr>
                        <a:t>Category</a:t>
                      </a:r>
                    </a:p>
                  </a:txBody>
                  <a:tcPr marL="68580" marR="68580" marT="0" marB="0"/>
                </a:tc>
                <a:tc>
                  <a:txBody>
                    <a:bodyPr/>
                    <a:lstStyle/>
                    <a:p>
                      <a:pPr algn="l">
                        <a:spcAft>
                          <a:spcPts val="0"/>
                        </a:spcAft>
                      </a:pPr>
                      <a:r>
                        <a:rPr lang="en-US" sz="1600" b="1" dirty="0">
                          <a:solidFill>
                            <a:schemeClr val="bg1"/>
                          </a:solidFill>
                          <a:latin typeface="+mn-lt"/>
                          <a:ea typeface="Times New Roman"/>
                          <a:cs typeface="Times New Roman"/>
                        </a:rPr>
                        <a:t>SRO Amended</a:t>
                      </a:r>
                      <a:endParaRPr lang="en-US" sz="1600" dirty="0">
                        <a:solidFill>
                          <a:schemeClr val="bg1"/>
                        </a:solidFill>
                        <a:latin typeface="+mn-lt"/>
                        <a:ea typeface="Times New Roman"/>
                        <a:cs typeface="Times New Roman"/>
                      </a:endParaRPr>
                    </a:p>
                  </a:txBody>
                  <a:tcPr marL="68580" marR="68580" marT="0" marB="0"/>
                </a:tc>
                <a:tc>
                  <a:txBody>
                    <a:bodyPr/>
                    <a:lstStyle/>
                    <a:p>
                      <a:pPr algn="l">
                        <a:spcAft>
                          <a:spcPts val="0"/>
                        </a:spcAft>
                      </a:pPr>
                      <a:r>
                        <a:rPr lang="en-US" sz="1600" b="1" dirty="0">
                          <a:solidFill>
                            <a:schemeClr val="bg1"/>
                          </a:solidFill>
                          <a:latin typeface="+mn-lt"/>
                          <a:ea typeface="Times New Roman"/>
                          <a:cs typeface="Times New Roman"/>
                        </a:rPr>
                        <a:t>Impact</a:t>
                      </a:r>
                      <a:endParaRPr lang="en-US" sz="1600" dirty="0">
                        <a:solidFill>
                          <a:schemeClr val="bg1"/>
                        </a:solidFill>
                        <a:latin typeface="+mn-lt"/>
                        <a:ea typeface="Times New Roman"/>
                        <a:cs typeface="Times New Roman"/>
                      </a:endParaRPr>
                    </a:p>
                  </a:txBody>
                  <a:tcPr marL="68580" marR="68580" marT="0" marB="0"/>
                </a:tc>
              </a:tr>
              <a:tr h="1124938">
                <a:tc>
                  <a:txBody>
                    <a:bodyPr/>
                    <a:lstStyle/>
                    <a:p>
                      <a:pPr algn="ctr">
                        <a:spcAft>
                          <a:spcPts val="0"/>
                        </a:spcAft>
                      </a:pPr>
                      <a:r>
                        <a:rPr lang="en-US" sz="1600" dirty="0">
                          <a:latin typeface="+mn-lt"/>
                          <a:ea typeface="Times New Roman"/>
                          <a:cs typeface="Times New Roman"/>
                        </a:rPr>
                        <a:t>604</a:t>
                      </a:r>
                    </a:p>
                  </a:txBody>
                  <a:tcPr marL="68580" marR="68580" marT="0" marB="0"/>
                </a:tc>
                <a:tc>
                  <a:txBody>
                    <a:bodyPr/>
                    <a:lstStyle/>
                    <a:p>
                      <a:pPr>
                        <a:spcAft>
                          <a:spcPts val="0"/>
                        </a:spcAft>
                      </a:pPr>
                      <a:r>
                        <a:rPr lang="en-US" sz="1600" dirty="0">
                          <a:latin typeface="+mn-lt"/>
                          <a:ea typeface="Times New Roman"/>
                          <a:cs typeface="Times New Roman"/>
                        </a:rPr>
                        <a:t>Rate reduced</a:t>
                      </a:r>
                    </a:p>
                  </a:txBody>
                  <a:tcPr marL="68580" marR="68580" marT="0" marB="0"/>
                </a:tc>
                <a:tc>
                  <a:txBody>
                    <a:bodyPr/>
                    <a:lstStyle/>
                    <a:p>
                      <a:pPr>
                        <a:spcAft>
                          <a:spcPts val="0"/>
                        </a:spcAft>
                      </a:pPr>
                      <a:r>
                        <a:rPr lang="en-US" sz="1600" dirty="0">
                          <a:latin typeface="+mn-lt"/>
                          <a:ea typeface="Times New Roman"/>
                          <a:cs typeface="Times New Roman"/>
                        </a:rPr>
                        <a:t>313(I)/2006 dated 31 March 2006</a:t>
                      </a:r>
                    </a:p>
                  </a:txBody>
                  <a:tcPr marL="68580" marR="68580" marT="0" marB="0"/>
                </a:tc>
                <a:tc>
                  <a:txBody>
                    <a:bodyPr/>
                    <a:lstStyle/>
                    <a:p>
                      <a:pPr>
                        <a:spcAft>
                          <a:spcPts val="0"/>
                        </a:spcAft>
                      </a:pPr>
                      <a:r>
                        <a:rPr lang="en-US" sz="1600" dirty="0">
                          <a:latin typeface="+mn-lt"/>
                          <a:ea typeface="Times New Roman"/>
                          <a:cs typeface="Times New Roman"/>
                        </a:rPr>
                        <a:t>Rate of sales tax reduced from 7% to 6% on the value of import of </a:t>
                      </a:r>
                      <a:r>
                        <a:rPr lang="en-US" sz="1600" dirty="0" err="1">
                          <a:latin typeface="+mn-lt"/>
                          <a:ea typeface="Times New Roman"/>
                          <a:cs typeface="Times New Roman"/>
                        </a:rPr>
                        <a:t>soyabean</a:t>
                      </a:r>
                      <a:r>
                        <a:rPr lang="en-US" sz="1600" dirty="0">
                          <a:latin typeface="+mn-lt"/>
                          <a:ea typeface="Times New Roman"/>
                          <a:cs typeface="Times New Roman"/>
                        </a:rPr>
                        <a:t> seed by solvent extraction industries.</a:t>
                      </a:r>
                    </a:p>
                  </a:txBody>
                  <a:tcPr marL="68580" marR="68580" marT="0" marB="0"/>
                </a:tc>
              </a:tr>
              <a:tr h="1448181">
                <a:tc>
                  <a:txBody>
                    <a:bodyPr/>
                    <a:lstStyle/>
                    <a:p>
                      <a:pPr algn="ctr">
                        <a:spcAft>
                          <a:spcPts val="0"/>
                        </a:spcAft>
                      </a:pPr>
                      <a:r>
                        <a:rPr lang="en-US" sz="1600" dirty="0">
                          <a:latin typeface="+mn-lt"/>
                          <a:ea typeface="Times New Roman"/>
                          <a:cs typeface="Times New Roman"/>
                        </a:rPr>
                        <a:t>605</a:t>
                      </a:r>
                    </a:p>
                  </a:txBody>
                  <a:tcPr marL="68580" marR="68580" marT="0" marB="0"/>
                </a:tc>
                <a:tc>
                  <a:txBody>
                    <a:bodyPr/>
                    <a:lstStyle/>
                    <a:p>
                      <a:pPr>
                        <a:spcAft>
                          <a:spcPts val="0"/>
                        </a:spcAft>
                      </a:pPr>
                      <a:r>
                        <a:rPr lang="en-US" sz="1600" dirty="0">
                          <a:latin typeface="+mn-lt"/>
                          <a:ea typeface="Times New Roman"/>
                          <a:cs typeface="Times New Roman"/>
                        </a:rPr>
                        <a:t>Rate reduced</a:t>
                      </a:r>
                    </a:p>
                  </a:txBody>
                  <a:tcPr marL="68580" marR="68580" marT="0" marB="0"/>
                </a:tc>
                <a:tc>
                  <a:txBody>
                    <a:bodyPr/>
                    <a:lstStyle/>
                    <a:p>
                      <a:pPr>
                        <a:spcAft>
                          <a:spcPts val="0"/>
                        </a:spcAft>
                      </a:pPr>
                      <a:r>
                        <a:rPr lang="en-US" sz="1600" dirty="0">
                          <a:latin typeface="+mn-lt"/>
                          <a:ea typeface="Times New Roman"/>
                          <a:cs typeface="Times New Roman"/>
                        </a:rPr>
                        <a:t>69(I)/2006 dated 28 January 2006</a:t>
                      </a:r>
                    </a:p>
                  </a:txBody>
                  <a:tcPr marL="68580" marR="68580" marT="0" marB="0"/>
                </a:tc>
                <a:tc>
                  <a:txBody>
                    <a:bodyPr/>
                    <a:lstStyle/>
                    <a:p>
                      <a:pPr>
                        <a:spcAft>
                          <a:spcPts val="0"/>
                        </a:spcAft>
                      </a:pPr>
                      <a:r>
                        <a:rPr lang="en-US" sz="1600" dirty="0">
                          <a:latin typeface="+mn-lt"/>
                          <a:ea typeface="Times New Roman"/>
                          <a:cs typeface="Times New Roman"/>
                        </a:rPr>
                        <a:t>Rate of sales tax reduced from 15% to 14% on the value of import of rapeseed, sunflower seed and canola seed by solvent extraction industries.</a:t>
                      </a:r>
                    </a:p>
                  </a:txBody>
                  <a:tcPr marL="68580" marR="68580" marT="0" marB="0"/>
                </a:tc>
              </a:tr>
              <a:tr h="1152144">
                <a:tc>
                  <a:txBody>
                    <a:bodyPr/>
                    <a:lstStyle/>
                    <a:p>
                      <a:pPr algn="ctr">
                        <a:spcAft>
                          <a:spcPts val="0"/>
                        </a:spcAft>
                      </a:pPr>
                      <a:r>
                        <a:rPr lang="en-US" sz="1600" dirty="0">
                          <a:latin typeface="+mn-lt"/>
                          <a:ea typeface="Times New Roman"/>
                          <a:cs typeface="Times New Roman"/>
                        </a:rPr>
                        <a:t>608</a:t>
                      </a:r>
                    </a:p>
                  </a:txBody>
                  <a:tcPr marL="68580" marR="68580" marT="0" marB="0"/>
                </a:tc>
                <a:tc>
                  <a:txBody>
                    <a:bodyPr/>
                    <a:lstStyle/>
                    <a:p>
                      <a:pPr>
                        <a:spcAft>
                          <a:spcPts val="0"/>
                        </a:spcAft>
                      </a:pPr>
                      <a:r>
                        <a:rPr lang="en-US" sz="1600" dirty="0">
                          <a:latin typeface="+mn-lt"/>
                          <a:ea typeface="Times New Roman"/>
                          <a:cs typeface="Times New Roman"/>
                        </a:rPr>
                        <a:t>Rate reduced</a:t>
                      </a:r>
                    </a:p>
                  </a:txBody>
                  <a:tcPr marL="68580" marR="68580" marT="0" marB="0"/>
                </a:tc>
                <a:tc>
                  <a:txBody>
                    <a:bodyPr/>
                    <a:lstStyle/>
                    <a:p>
                      <a:pPr>
                        <a:spcAft>
                          <a:spcPts val="0"/>
                        </a:spcAft>
                      </a:pPr>
                      <a:endParaRPr lang="en-US" sz="1600" dirty="0">
                        <a:latin typeface="+mn-lt"/>
                        <a:ea typeface="Times New Roman"/>
                        <a:cs typeface="Times New Roman"/>
                      </a:endParaRPr>
                    </a:p>
                  </a:txBody>
                  <a:tcPr marL="68580" marR="68580" marT="0" marB="0"/>
                </a:tc>
                <a:tc>
                  <a:txBody>
                    <a:bodyPr/>
                    <a:lstStyle/>
                    <a:p>
                      <a:pPr>
                        <a:spcAft>
                          <a:spcPts val="0"/>
                        </a:spcAft>
                      </a:pPr>
                      <a:r>
                        <a:rPr lang="en-US" sz="1600" dirty="0">
                          <a:latin typeface="+mn-lt"/>
                          <a:ea typeface="Times New Roman"/>
                          <a:cs typeface="Times New Roman"/>
                        </a:rPr>
                        <a:t>Sales tax charged on import and supply of black tea reduced to 5%.</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Rescinding Notifications</a:t>
            </a:r>
            <a:br>
              <a:rPr lang="en-US" dirty="0"/>
            </a:br>
            <a:r>
              <a:rPr lang="en-US" sz="2600" b="0" dirty="0">
                <a:solidFill>
                  <a:schemeClr val="bg1">
                    <a:lumMod val="65000"/>
                  </a:schemeClr>
                </a:solidFill>
              </a:rPr>
              <a:t>SRO 594(I)/2012</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412874"/>
          <a:ext cx="8229601" cy="4378326"/>
        </p:xfrm>
        <a:graphic>
          <a:graphicData uri="http://schemas.openxmlformats.org/drawingml/2006/table">
            <a:tbl>
              <a:tblPr firstRow="1" bandRow="1">
                <a:tableStyleId>{93296810-A885-4BE3-A3E7-6D5BEEA58F35}</a:tableStyleId>
              </a:tblPr>
              <a:tblGrid>
                <a:gridCol w="2133600"/>
                <a:gridCol w="6096001"/>
              </a:tblGrid>
              <a:tr h="752236">
                <a:tc>
                  <a:txBody>
                    <a:bodyPr/>
                    <a:lstStyle/>
                    <a:p>
                      <a:pPr algn="l">
                        <a:spcAft>
                          <a:spcPts val="0"/>
                        </a:spcAft>
                      </a:pPr>
                      <a:r>
                        <a:rPr lang="en-US" sz="1800" dirty="0"/>
                        <a:t>Rescinded SROs</a:t>
                      </a:r>
                      <a:endParaRPr lang="en-US" sz="1800" b="0" dirty="0">
                        <a:solidFill>
                          <a:schemeClr val="bg1"/>
                        </a:solidFill>
                        <a:latin typeface="+mj-lt"/>
                        <a:ea typeface="Times New Roman"/>
                        <a:cs typeface="Times New Roman"/>
                      </a:endParaRPr>
                    </a:p>
                  </a:txBody>
                  <a:tcPr marL="68580" marR="68580" marT="0" marB="0"/>
                </a:tc>
                <a:tc>
                  <a:txBody>
                    <a:bodyPr/>
                    <a:lstStyle/>
                    <a:p>
                      <a:pPr algn="l">
                        <a:spcAft>
                          <a:spcPts val="0"/>
                        </a:spcAft>
                      </a:pPr>
                      <a:r>
                        <a:rPr lang="en-US" sz="1800" dirty="0"/>
                        <a:t>Description</a:t>
                      </a:r>
                      <a:endParaRPr lang="en-US" sz="1800" b="0" dirty="0">
                        <a:solidFill>
                          <a:schemeClr val="bg1"/>
                        </a:solidFill>
                        <a:latin typeface="+mj-lt"/>
                        <a:ea typeface="Times New Roman"/>
                        <a:cs typeface="Times New Roman"/>
                      </a:endParaRPr>
                    </a:p>
                  </a:txBody>
                  <a:tcPr marL="68580" marR="68580" marT="0" marB="0"/>
                </a:tc>
              </a:tr>
              <a:tr h="1847406">
                <a:tc>
                  <a:txBody>
                    <a:bodyPr/>
                    <a:lstStyle/>
                    <a:p>
                      <a:pPr>
                        <a:spcAft>
                          <a:spcPts val="0"/>
                        </a:spcAft>
                      </a:pPr>
                      <a:r>
                        <a:rPr lang="en-US" sz="1600" dirty="0"/>
                        <a:t>103(I)/2005</a:t>
                      </a:r>
                      <a:endParaRPr lang="en-US" sz="2800" dirty="0">
                        <a:latin typeface="+mj-lt"/>
                        <a:ea typeface="Times New Roman"/>
                        <a:cs typeface="Times New Roman"/>
                      </a:endParaRPr>
                    </a:p>
                  </a:txBody>
                  <a:tcPr marL="68580" marR="68580" marT="0" marB="0">
                    <a:solidFill>
                      <a:schemeClr val="bg1"/>
                    </a:solidFill>
                  </a:tcPr>
                </a:tc>
                <a:tc>
                  <a:txBody>
                    <a:bodyPr/>
                    <a:lstStyle/>
                    <a:p>
                      <a:pPr>
                        <a:spcAft>
                          <a:spcPts val="0"/>
                        </a:spcAft>
                      </a:pPr>
                      <a:r>
                        <a:rPr lang="en-US" sz="1600" dirty="0"/>
                        <a:t>Fixation of value of </a:t>
                      </a:r>
                      <a:r>
                        <a:rPr lang="en-US" sz="1600" dirty="0" err="1"/>
                        <a:t>Potassic</a:t>
                      </a:r>
                      <a:r>
                        <a:rPr lang="en-US" sz="1600" dirty="0"/>
                        <a:t> Fertilizers at import and local supply stage for sales tax at Rs.4,610/- per metric ton.</a:t>
                      </a:r>
                    </a:p>
                    <a:p>
                      <a:pPr>
                        <a:spcAft>
                          <a:spcPts val="0"/>
                        </a:spcAft>
                      </a:pPr>
                      <a:endParaRPr lang="en-US" sz="2800" dirty="0">
                        <a:latin typeface="+mj-lt"/>
                        <a:ea typeface="Times New Roman"/>
                        <a:cs typeface="Times New Roman"/>
                      </a:endParaRPr>
                    </a:p>
                    <a:p>
                      <a:pPr>
                        <a:spcAft>
                          <a:spcPts val="0"/>
                        </a:spcAft>
                      </a:pPr>
                      <a:r>
                        <a:rPr lang="en-US" sz="2000" dirty="0">
                          <a:latin typeface="+mj-lt"/>
                          <a:ea typeface="Times New Roman"/>
                          <a:cs typeface="Times New Roman"/>
                        </a:rPr>
                        <a:t>Effectively taxed at 16% standard rate of sales tax.</a:t>
                      </a:r>
                    </a:p>
                  </a:txBody>
                  <a:tcPr marL="68580" marR="68580" marT="0" marB="0">
                    <a:solidFill>
                      <a:schemeClr val="bg1"/>
                    </a:solidFill>
                  </a:tcPr>
                </a:tc>
              </a:tr>
              <a:tr h="1778684">
                <a:tc>
                  <a:txBody>
                    <a:bodyPr/>
                    <a:lstStyle/>
                    <a:p>
                      <a:pPr>
                        <a:spcAft>
                          <a:spcPts val="0"/>
                        </a:spcAft>
                      </a:pPr>
                      <a:endParaRPr lang="en-US" sz="1600" dirty="0"/>
                    </a:p>
                    <a:p>
                      <a:pPr>
                        <a:spcAft>
                          <a:spcPts val="0"/>
                        </a:spcAft>
                      </a:pPr>
                      <a:r>
                        <a:rPr lang="en-US" sz="1600" dirty="0"/>
                        <a:t>15(I)/2006</a:t>
                      </a:r>
                      <a:endParaRPr lang="en-US" sz="2800" dirty="0">
                        <a:latin typeface="+mj-lt"/>
                        <a:ea typeface="Times New Roman"/>
                        <a:cs typeface="Times New Roman"/>
                      </a:endParaRPr>
                    </a:p>
                  </a:txBody>
                  <a:tcPr marL="68580" marR="68580" marT="0" marB="0">
                    <a:solidFill>
                      <a:schemeClr val="tx1">
                        <a:lumMod val="20000"/>
                        <a:lumOff val="80000"/>
                      </a:schemeClr>
                    </a:solidFill>
                  </a:tcPr>
                </a:tc>
                <a:tc>
                  <a:txBody>
                    <a:bodyPr/>
                    <a:lstStyle/>
                    <a:p>
                      <a:pPr>
                        <a:spcAft>
                          <a:spcPts val="0"/>
                        </a:spcAft>
                      </a:pPr>
                      <a:endParaRPr lang="en-US" sz="1600" dirty="0"/>
                    </a:p>
                    <a:p>
                      <a:pPr>
                        <a:spcAft>
                          <a:spcPts val="0"/>
                        </a:spcAft>
                      </a:pPr>
                      <a:r>
                        <a:rPr lang="en-US" sz="1600" dirty="0"/>
                        <a:t>Fixation of value of locally produced nitrogenous fertilizer, Calcium Ammonium Nitrate (CAN) for sales tax at Rs.3,765/- per metric ton. </a:t>
                      </a:r>
                    </a:p>
                    <a:p>
                      <a:pPr>
                        <a:spcAft>
                          <a:spcPts val="0"/>
                        </a:spcAft>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Times New Roman"/>
                          <a:cs typeface="Times New Roman"/>
                        </a:rPr>
                        <a:t>Effectively taxed at 16% standard rate of sales tax.</a:t>
                      </a:r>
                    </a:p>
                  </a:txBody>
                  <a:tcPr marL="68580" marR="68580" marT="0" marB="0">
                    <a:solidFill>
                      <a:schemeClr val="tx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00025"/>
            <a:ext cx="8231188" cy="814388"/>
          </a:xfrm>
          <a:noFill/>
        </p:spPr>
        <p:txBody>
          <a:bodyPr/>
          <a:lstStyle/>
          <a:p>
            <a:r>
              <a:rPr lang="en-GB" dirty="0"/>
              <a:t>Amnesty Scheme</a:t>
            </a:r>
            <a:br>
              <a:rPr lang="en-GB" dirty="0"/>
            </a:br>
            <a:r>
              <a:rPr lang="en-GB" sz="2600" b="0" dirty="0">
                <a:solidFill>
                  <a:schemeClr val="bg1">
                    <a:lumMod val="65000"/>
                  </a:schemeClr>
                </a:solidFill>
              </a:rPr>
              <a:t>SRO 548 (I)/2012 dated 22 May 2012</a:t>
            </a:r>
            <a:endParaRPr lang="en-US" sz="2600" b="0" dirty="0">
              <a:solidFill>
                <a:schemeClr val="bg1">
                  <a:lumMod val="65000"/>
                </a:schemeClr>
              </a:solidFill>
            </a:endParaRPr>
          </a:p>
        </p:txBody>
      </p:sp>
      <p:sp>
        <p:nvSpPr>
          <p:cNvPr id="51205" name="Rectangle 5"/>
          <p:cNvSpPr>
            <a:spLocks noGrp="1" noChangeArrowheads="1"/>
          </p:cNvSpPr>
          <p:nvPr>
            <p:ph type="body" idx="1"/>
          </p:nvPr>
        </p:nvSpPr>
        <p:spPr>
          <a:xfrm>
            <a:off x="455613" y="1295400"/>
            <a:ext cx="8231187" cy="4519613"/>
          </a:xfrm>
        </p:spPr>
        <p:txBody>
          <a:bodyPr/>
          <a:lstStyle/>
          <a:p>
            <a:pPr lvl="0"/>
            <a:r>
              <a:rPr lang="en-US" sz="2000" dirty="0"/>
              <a:t>Vide this SRO amnesty from surcharge and penalty was granted on non-payment of sales tax or FED outstanding on account of:</a:t>
            </a:r>
          </a:p>
          <a:p>
            <a:pPr lvl="0"/>
            <a:endParaRPr lang="en-US" sz="2000" dirty="0"/>
          </a:p>
          <a:p>
            <a:pPr lvl="1"/>
            <a:r>
              <a:rPr lang="en-US" sz="1800" dirty="0"/>
              <a:t>Audit observation</a:t>
            </a:r>
          </a:p>
          <a:p>
            <a:pPr lvl="1"/>
            <a:r>
              <a:rPr lang="en-US" sz="1800" dirty="0"/>
              <a:t>Show cause notice</a:t>
            </a:r>
          </a:p>
          <a:p>
            <a:pPr lvl="1"/>
            <a:r>
              <a:rPr lang="en-US" sz="1800" dirty="0"/>
              <a:t>Adjudication order</a:t>
            </a:r>
          </a:p>
          <a:p>
            <a:pPr lvl="1"/>
            <a:r>
              <a:rPr lang="en-US" sz="1800" dirty="0"/>
              <a:t>Failure to pay sales tax/FED</a:t>
            </a:r>
          </a:p>
          <a:p>
            <a:pPr lvl="1"/>
            <a:r>
              <a:rPr lang="en-US" sz="1800" dirty="0"/>
              <a:t>Inadmissible input tax claim</a:t>
            </a:r>
          </a:p>
          <a:p>
            <a:pPr lvl="1"/>
            <a:endParaRPr lang="en-US" sz="1800" dirty="0"/>
          </a:p>
          <a:p>
            <a:r>
              <a:rPr lang="en-US" sz="2000" dirty="0"/>
              <a:t>Provided the payment is made by 31 May 2012</a:t>
            </a:r>
          </a:p>
          <a:p>
            <a:endParaRPr lang="en-US" sz="2000" dirty="0"/>
          </a:p>
          <a:p>
            <a:r>
              <a:rPr lang="en-US" sz="2000" dirty="0"/>
              <a:t>This date has not been extended so far.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00025"/>
            <a:ext cx="8231188" cy="814388"/>
          </a:xfrm>
          <a:noFill/>
        </p:spPr>
        <p:txBody>
          <a:bodyPr/>
          <a:lstStyle/>
          <a:p>
            <a:r>
              <a:rPr lang="en-GB" dirty="0"/>
              <a:t>Amnesty Scheme</a:t>
            </a:r>
            <a:br>
              <a:rPr lang="en-GB" dirty="0"/>
            </a:br>
            <a:r>
              <a:rPr lang="en-GB" sz="2600" b="0" dirty="0">
                <a:solidFill>
                  <a:schemeClr val="bg1">
                    <a:lumMod val="65000"/>
                  </a:schemeClr>
                </a:solidFill>
              </a:rPr>
              <a:t>SRO 606(I)/2012 dated 1 June 2012</a:t>
            </a:r>
            <a:endParaRPr lang="en-US" sz="2600" b="0" dirty="0">
              <a:solidFill>
                <a:schemeClr val="bg1">
                  <a:lumMod val="65000"/>
                </a:schemeClr>
              </a:solidFill>
            </a:endParaRPr>
          </a:p>
        </p:txBody>
      </p:sp>
      <p:sp>
        <p:nvSpPr>
          <p:cNvPr id="51205" name="Rectangle 5"/>
          <p:cNvSpPr>
            <a:spLocks noGrp="1" noChangeArrowheads="1"/>
          </p:cNvSpPr>
          <p:nvPr>
            <p:ph type="body" idx="1"/>
          </p:nvPr>
        </p:nvSpPr>
        <p:spPr>
          <a:xfrm>
            <a:off x="455613" y="1295400"/>
            <a:ext cx="8231187" cy="4519613"/>
          </a:xfrm>
        </p:spPr>
        <p:txBody>
          <a:bodyPr/>
          <a:lstStyle/>
          <a:p>
            <a:pPr lvl="0">
              <a:buNone/>
            </a:pPr>
            <a:r>
              <a:rPr lang="en-US" sz="2000" dirty="0"/>
              <a:t>An amnesty scheme for persons who have claimed input tax illegally has been introduced granting – </a:t>
            </a:r>
          </a:p>
          <a:p>
            <a:pPr lvl="0">
              <a:buNone/>
            </a:pPr>
            <a:endParaRPr lang="en-US" sz="2000" dirty="0"/>
          </a:p>
          <a:p>
            <a:pPr lvl="0"/>
            <a:r>
              <a:rPr lang="en-US" sz="2000" dirty="0"/>
              <a:t>Exemption from payment of penalty and default surcharge on outstanding sales tax payments</a:t>
            </a:r>
          </a:p>
          <a:p>
            <a:pPr lvl="0"/>
            <a:r>
              <a:rPr lang="en-US" sz="2000" dirty="0"/>
              <a:t>Abatement of any criminal proceedings lodged by the department</a:t>
            </a:r>
          </a:p>
          <a:p>
            <a:pPr lvl="0"/>
            <a:endParaRPr lang="en-US" sz="2000" dirty="0"/>
          </a:p>
          <a:p>
            <a:r>
              <a:rPr lang="en-US" sz="2000" dirty="0"/>
              <a:t>The last date for payment is </a:t>
            </a:r>
            <a:r>
              <a:rPr lang="en-US" sz="2000" b="1" dirty="0"/>
              <a:t>25 June 2012</a:t>
            </a:r>
            <a:endParaRPr lang="en-US" sz="2000" dirty="0"/>
          </a:p>
          <a:p>
            <a:endParaRPr lang="en-US" sz="2000" dirty="0"/>
          </a:p>
          <a:p>
            <a:r>
              <a:rPr lang="en-US" sz="2000" dirty="0"/>
              <a:t>This is subject to the condition that proceedings filed by registered persons at appellate forum are withdrawn</a:t>
            </a:r>
          </a:p>
          <a:p>
            <a:pPr lvl="0"/>
            <a:endParaRPr lang="en-US" sz="2000" dirty="0"/>
          </a:p>
          <a:p>
            <a:pPr lvl="0"/>
            <a:r>
              <a:rPr lang="en-US" sz="2000" dirty="0"/>
              <a:t>This scheme replaces the earlier one issued through SRO 563(I)/2012 dated 25 May 2012</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GB" dirty="0"/>
              <a:t>Fiscal Budget 2012 – Sales Tax</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GB" dirty="0"/>
              <a:t>Significant Pre-Budget Sales Tax Amendments</a:t>
            </a:r>
            <a:endParaRPr lang="en-US" dirty="0"/>
          </a:p>
        </p:txBody>
      </p:sp>
      <p:sp>
        <p:nvSpPr>
          <p:cNvPr id="46087" name="Rectangle 7"/>
          <p:cNvSpPr>
            <a:spLocks noGrp="1" noChangeArrowheads="1"/>
          </p:cNvSpPr>
          <p:nvPr>
            <p:ph type="body" idx="1"/>
          </p:nvPr>
        </p:nvSpPr>
        <p:spPr bwMode="auto">
          <a:xfrm>
            <a:off x="755650" y="1600200"/>
            <a:ext cx="7416800" cy="4525963"/>
          </a:xfrm>
          <a:noFill/>
          <a:ln>
            <a:miter lim="800000"/>
            <a:headEnd/>
            <a:tailEnd/>
          </a:ln>
        </p:spPr>
        <p:txBody>
          <a:bodyPr vert="horz" wrap="square" lIns="91440" tIns="45720" rIns="91440" bIns="45720" numCol="1" anchor="t" anchorCtr="0" compatLnSpc="1">
            <a:prstTxWarp prst="textNoShape">
              <a:avLst/>
            </a:prstTxWarp>
          </a:bodyPr>
          <a:lstStyle/>
          <a:p>
            <a:pPr marL="0" indent="-92075" eaLnBrk="0" hangingPunct="0">
              <a:spcBef>
                <a:spcPct val="0"/>
              </a:spcBef>
              <a:buClrTx/>
              <a:buSzTx/>
              <a:buFontTx/>
              <a:buNone/>
            </a:pPr>
            <a:r>
              <a:rPr lang="en-US" i="1" dirty="0">
                <a:solidFill>
                  <a:schemeClr val="bg1"/>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noFill/>
        </p:spPr>
        <p:txBody>
          <a:bodyPr/>
          <a:lstStyle/>
          <a:p>
            <a:r>
              <a:rPr lang="en-US" dirty="0"/>
              <a:t>Taxability of fixed assets</a:t>
            </a:r>
            <a:br>
              <a:rPr lang="en-US" dirty="0"/>
            </a:br>
            <a:r>
              <a:rPr lang="en-US" sz="2600" b="0" dirty="0">
                <a:solidFill>
                  <a:schemeClr val="bg1">
                    <a:lumMod val="65000"/>
                  </a:schemeClr>
                </a:solidFill>
              </a:rPr>
              <a:t>SRO 727(I)/2011 dated 1 August 2011</a:t>
            </a:r>
          </a:p>
        </p:txBody>
      </p:sp>
      <p:sp>
        <p:nvSpPr>
          <p:cNvPr id="51205" name="Rectangle 5"/>
          <p:cNvSpPr>
            <a:spLocks noGrp="1" noChangeArrowheads="1"/>
          </p:cNvSpPr>
          <p:nvPr>
            <p:ph sz="half" idx="1"/>
          </p:nvPr>
        </p:nvSpPr>
        <p:spPr/>
        <p:txBody>
          <a:bodyPr/>
          <a:lstStyle/>
          <a:p>
            <a:pPr lvl="0"/>
            <a:r>
              <a:rPr lang="en-US" sz="2400" dirty="0"/>
              <a:t>Import of plant &amp; machinery</a:t>
            </a:r>
          </a:p>
          <a:p>
            <a:pPr lvl="0"/>
            <a:endParaRPr lang="en-US" sz="1200" dirty="0"/>
          </a:p>
          <a:p>
            <a:pPr lvl="1"/>
            <a:r>
              <a:rPr lang="en-US" sz="2000" dirty="0"/>
              <a:t>Not manufactured locally, and </a:t>
            </a:r>
          </a:p>
          <a:p>
            <a:pPr lvl="1"/>
            <a:r>
              <a:rPr lang="en-US" sz="2000" dirty="0"/>
              <a:t>Having no compatible local substitute </a:t>
            </a:r>
          </a:p>
          <a:p>
            <a:pPr lvl="1"/>
            <a:r>
              <a:rPr lang="en-US" sz="2000" dirty="0"/>
              <a:t>Imported by or for supplying to industrial user</a:t>
            </a:r>
          </a:p>
          <a:p>
            <a:pPr lvl="1"/>
            <a:endParaRPr lang="en-US" sz="2000" dirty="0"/>
          </a:p>
          <a:p>
            <a:pPr>
              <a:buNone/>
            </a:pPr>
            <a:r>
              <a:rPr lang="en-US" sz="2400" dirty="0"/>
              <a:t>	Is </a:t>
            </a:r>
            <a:r>
              <a:rPr lang="en-US" sz="2400" b="1" dirty="0"/>
              <a:t>exempt</a:t>
            </a:r>
            <a:r>
              <a:rPr lang="en-US" sz="2400" dirty="0"/>
              <a:t> at import stage.</a:t>
            </a:r>
          </a:p>
        </p:txBody>
      </p:sp>
      <p:graphicFrame>
        <p:nvGraphicFramePr>
          <p:cNvPr id="8" name="Content Placeholder 7"/>
          <p:cNvGraphicFramePr>
            <a:graphicFrameLocks noGrp="1"/>
          </p:cNvGraphicFramePr>
          <p:nvPr>
            <p:ph sz="half" idx="2"/>
          </p:nvPr>
        </p:nvGraphicFramePr>
        <p:xfrm>
          <a:off x="4646613" y="1143001"/>
          <a:ext cx="4040187"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noFill/>
        </p:spPr>
        <p:txBody>
          <a:bodyPr/>
          <a:lstStyle/>
          <a:p>
            <a:r>
              <a:rPr lang="en-US" dirty="0"/>
              <a:t>Taxability of fixed assets – Local Disposal</a:t>
            </a:r>
            <a:br>
              <a:rPr lang="en-US" dirty="0"/>
            </a:br>
            <a:r>
              <a:rPr lang="en-US" sz="2600" b="0" dirty="0">
                <a:solidFill>
                  <a:schemeClr val="bg1">
                    <a:lumMod val="65000"/>
                  </a:schemeClr>
                </a:solidFill>
              </a:rPr>
              <a:t>SRO 727(I)/2011 dated 1 August 2011</a:t>
            </a:r>
          </a:p>
        </p:txBody>
      </p:sp>
      <p:sp>
        <p:nvSpPr>
          <p:cNvPr id="51205" name="Rectangle 5"/>
          <p:cNvSpPr>
            <a:spLocks noGrp="1" noChangeArrowheads="1"/>
          </p:cNvSpPr>
          <p:nvPr>
            <p:ph sz="half" idx="1"/>
          </p:nvPr>
        </p:nvSpPr>
        <p:spPr/>
        <p:txBody>
          <a:bodyPr/>
          <a:lstStyle/>
          <a:p>
            <a:pPr lvl="0"/>
            <a:r>
              <a:rPr lang="en-US" sz="2400" dirty="0"/>
              <a:t>Fixed assets – not taxable</a:t>
            </a:r>
          </a:p>
          <a:p>
            <a:pPr lvl="1"/>
            <a:r>
              <a:rPr lang="en-US" sz="1800" dirty="0"/>
              <a:t>Immovable properties</a:t>
            </a:r>
          </a:p>
          <a:p>
            <a:pPr lvl="1"/>
            <a:r>
              <a:rPr lang="en-US" sz="1800" dirty="0"/>
              <a:t>Vehicles falling under Chapter 87 of PCT (not being stock in trade) </a:t>
            </a:r>
          </a:p>
          <a:p>
            <a:pPr lvl="1"/>
            <a:endParaRPr lang="en-US" sz="1800" dirty="0"/>
          </a:p>
          <a:p>
            <a:r>
              <a:rPr lang="en-US" sz="2400" dirty="0"/>
              <a:t>All other assets - taxable</a:t>
            </a:r>
            <a:endParaRPr lang="en-GB" sz="2400" dirty="0"/>
          </a:p>
        </p:txBody>
      </p:sp>
      <p:sp>
        <p:nvSpPr>
          <p:cNvPr id="12" name="Content Placeholder 11"/>
          <p:cNvSpPr>
            <a:spLocks noGrp="1"/>
          </p:cNvSpPr>
          <p:nvPr>
            <p:ph sz="half" idx="2"/>
          </p:nvPr>
        </p:nvSpPr>
        <p:spPr/>
        <p:txBody>
          <a:bodyPr/>
          <a:lstStyle/>
          <a:p>
            <a:r>
              <a:rPr lang="en-US" sz="2400" dirty="0"/>
              <a:t>Plant and Machinery -   not taxable if</a:t>
            </a:r>
          </a:p>
          <a:p>
            <a:pPr lvl="1"/>
            <a:r>
              <a:rPr lang="en-US" sz="1800" dirty="0"/>
              <a:t>it is an imported plant &amp; machinery that is not manufactured locally and has no compatible local substitutes</a:t>
            </a:r>
          </a:p>
          <a:p>
            <a:pPr lvl="1"/>
            <a:r>
              <a:rPr lang="en-US" sz="1800" dirty="0"/>
              <a:t>if sold to registered industrial regimes</a:t>
            </a:r>
          </a:p>
          <a:p>
            <a:r>
              <a:rPr lang="en-US" sz="2400" dirty="0"/>
              <a:t>Such plant and machinery is taxable if sold to commercial regimes or unregistered industrial regime - taxable.</a:t>
            </a:r>
          </a:p>
          <a:p>
            <a:endParaRPr lang="en-US" sz="2200"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tax claim for wholesalers &amp; distributors </a:t>
            </a:r>
            <a:br>
              <a:rPr lang="en-US" dirty="0"/>
            </a:br>
            <a:r>
              <a:rPr lang="en-US" sz="2600" b="0" dirty="0">
                <a:solidFill>
                  <a:schemeClr val="bg1">
                    <a:lumMod val="65000"/>
                  </a:schemeClr>
                </a:solidFill>
              </a:rPr>
              <a:t>SRO 564(I)/2012 </a:t>
            </a:r>
            <a:r>
              <a:rPr lang="en-US" sz="2800" dirty="0"/>
              <a:t/>
            </a:r>
            <a:br>
              <a:rPr lang="en-US" sz="2800" dirty="0"/>
            </a:br>
            <a:endParaRPr lang="en-US" sz="2600" b="0" dirty="0">
              <a:solidFill>
                <a:schemeClr val="bg1">
                  <a:lumMod val="65000"/>
                </a:schemeClr>
              </a:solidFill>
            </a:endParaRPr>
          </a:p>
        </p:txBody>
      </p:sp>
      <p:sp>
        <p:nvSpPr>
          <p:cNvPr id="3" name="Content Placeholder 2"/>
          <p:cNvSpPr>
            <a:spLocks noGrp="1"/>
          </p:cNvSpPr>
          <p:nvPr>
            <p:ph idx="1"/>
          </p:nvPr>
        </p:nvSpPr>
        <p:spPr/>
        <p:txBody>
          <a:bodyPr/>
          <a:lstStyle/>
          <a:p>
            <a:r>
              <a:rPr lang="en-US" dirty="0"/>
              <a:t>Section 8B of the Act restricts the claim of input tax to 90% of the output tax except for the following sectors excluded vide SRO 647(I)/2007: </a:t>
            </a:r>
          </a:p>
          <a:p>
            <a:endParaRPr lang="en-US" sz="1100" dirty="0"/>
          </a:p>
          <a:p>
            <a:pPr lvl="1"/>
            <a:r>
              <a:rPr lang="en-US" dirty="0"/>
              <a:t>electricity, gas, oil, zero rated supplies, commercial importers, wholesale cum retail outlets, </a:t>
            </a:r>
            <a:r>
              <a:rPr lang="en-US" b="1" dirty="0"/>
              <a:t>wholesalers and distributors, etc.</a:t>
            </a:r>
          </a:p>
          <a:p>
            <a:r>
              <a:rPr lang="en-US" dirty="0"/>
              <a:t>Wholesalers have now been excluded through SRO 564(I)/2012 dated 26 May 2012</a:t>
            </a:r>
          </a:p>
          <a:p>
            <a:r>
              <a:rPr lang="en-US" dirty="0"/>
              <a:t>This means the 90% limit of input tax claim will be applicable to wholesalers.</a:t>
            </a:r>
          </a:p>
          <a:p>
            <a:r>
              <a:rPr lang="en-US" dirty="0"/>
              <a:t>Distributors are however not affected.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of NTN or </a:t>
            </a:r>
            <a:r>
              <a:rPr lang="en-US" dirty="0" err="1"/>
              <a:t>CNIC</a:t>
            </a:r>
            <a:r>
              <a:rPr lang="en-US" dirty="0"/>
              <a:t> on Sales Tax Invoice</a:t>
            </a:r>
          </a:p>
        </p:txBody>
      </p:sp>
      <p:sp>
        <p:nvSpPr>
          <p:cNvPr id="7" name="Content Placeholder 6"/>
          <p:cNvSpPr>
            <a:spLocks noGrp="1"/>
          </p:cNvSpPr>
          <p:nvPr>
            <p:ph idx="1"/>
          </p:nvPr>
        </p:nvSpPr>
        <p:spPr/>
        <p:txBody>
          <a:bodyPr/>
          <a:lstStyle/>
          <a:p>
            <a:pPr>
              <a:buNone/>
            </a:pPr>
            <a:r>
              <a:rPr lang="en-US" sz="3200" dirty="0"/>
              <a:t>	Status of SRO 191(I)/2012 dated 23 February 2012.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GB" dirty="0"/>
              <a:t>Fiscal Budget 2013 – Federal Excise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br>
              <a:rPr lang="en-US" dirty="0"/>
            </a:br>
            <a:r>
              <a:rPr lang="en-US" sz="2600" b="0" dirty="0">
                <a:solidFill>
                  <a:schemeClr val="bg1">
                    <a:lumMod val="65000"/>
                  </a:schemeClr>
                </a:solidFill>
              </a:rPr>
              <a:t>Updates in Federal Excise laws</a:t>
            </a:r>
            <a:r>
              <a:rPr lang="en-US" dirty="0"/>
              <a:t/>
            </a:r>
            <a:br>
              <a:rPr lang="en-US" dirty="0"/>
            </a:br>
            <a:endParaRPr lang="en-US" dirty="0"/>
          </a:p>
        </p:txBody>
      </p:sp>
      <p:graphicFrame>
        <p:nvGraphicFramePr>
          <p:cNvPr id="5" name="Content Placeholder 4"/>
          <p:cNvGraphicFramePr>
            <a:graphicFrameLocks noGrp="1"/>
          </p:cNvGraphicFramePr>
          <p:nvPr>
            <p:ph idx="1"/>
          </p:nvPr>
        </p:nvGraphicFramePr>
        <p:xfrm>
          <a:off x="455613" y="1412877"/>
          <a:ext cx="8231187" cy="4606923"/>
        </p:xfrm>
        <a:graphic>
          <a:graphicData uri="http://schemas.openxmlformats.org/drawingml/2006/table">
            <a:tbl>
              <a:tblPr firstRow="1">
                <a:tableStyleId>{5C22544A-7EE6-4342-B048-85BDC9FD1C3A}</a:tableStyleId>
              </a:tblPr>
              <a:tblGrid>
                <a:gridCol w="915987"/>
                <a:gridCol w="4571471"/>
                <a:gridCol w="2743729"/>
              </a:tblGrid>
              <a:tr h="714139">
                <a:tc>
                  <a:txBody>
                    <a:bodyPr/>
                    <a:lstStyle/>
                    <a:p>
                      <a:pPr algn="ctr"/>
                      <a:r>
                        <a:rPr lang="en-US" sz="2000" b="0" dirty="0"/>
                        <a:t>S. No.</a:t>
                      </a:r>
                    </a:p>
                  </a:txBody>
                  <a:tcPr anchor="ctr"/>
                </a:tc>
                <a:tc>
                  <a:txBody>
                    <a:bodyPr/>
                    <a:lstStyle/>
                    <a:p>
                      <a:pPr algn="l"/>
                      <a:r>
                        <a:rPr lang="en-US" sz="2000" b="0" baseline="0" dirty="0"/>
                        <a:t>Federal Excise updates</a:t>
                      </a:r>
                      <a:endParaRPr lang="en-US" sz="2000" b="0" dirty="0"/>
                    </a:p>
                  </a:txBody>
                  <a:tcPr anchor="ctr"/>
                </a:tc>
                <a:tc>
                  <a:txBody>
                    <a:bodyPr/>
                    <a:lstStyle/>
                    <a:p>
                      <a:pPr algn="l"/>
                      <a:r>
                        <a:rPr lang="en-US" sz="2000" b="0" dirty="0"/>
                        <a:t>Effected</a:t>
                      </a:r>
                      <a:r>
                        <a:rPr lang="en-US" sz="2000" b="0" baseline="0" dirty="0"/>
                        <a:t> sections</a:t>
                      </a:r>
                      <a:endParaRPr lang="en-US" sz="2000" b="0" dirty="0"/>
                    </a:p>
                  </a:txBody>
                  <a:tcPr anchor="ctr">
                    <a:solidFill>
                      <a:srgbClr val="FFC000"/>
                    </a:solidFill>
                  </a:tcPr>
                </a:tc>
              </a:tr>
              <a:tr h="738410">
                <a:tc>
                  <a:txBody>
                    <a:bodyPr/>
                    <a:lstStyle/>
                    <a:p>
                      <a:pPr algn="ctr"/>
                      <a:r>
                        <a:rPr lang="en-US" sz="2000" dirty="0"/>
                        <a:t>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Increase in rates of duty</a:t>
                      </a:r>
                    </a:p>
                  </a:txBody>
                  <a:tcPr anchor="ctr"/>
                </a:tc>
                <a:tc>
                  <a:txBody>
                    <a:bodyPr/>
                    <a:lstStyle/>
                    <a:p>
                      <a:pPr algn="l"/>
                      <a:r>
                        <a:rPr lang="en-US" sz="2000" i="1" dirty="0"/>
                        <a:t>First Schedule</a:t>
                      </a:r>
                    </a:p>
                  </a:txBody>
                  <a:tcPr anchor="ctr"/>
                </a:tc>
              </a:tr>
              <a:tr h="657759">
                <a:tc>
                  <a:txBody>
                    <a:bodyPr/>
                    <a:lstStyle/>
                    <a:p>
                      <a:pPr algn="ctr"/>
                      <a:r>
                        <a:rPr lang="en-US" sz="2000" dirty="0"/>
                        <a:t>2</a:t>
                      </a:r>
                    </a:p>
                  </a:txBody>
                  <a:tcPr anchor="ctr"/>
                </a:tc>
                <a:tc>
                  <a:txBody>
                    <a:bodyPr/>
                    <a:lstStyle/>
                    <a:p>
                      <a:pPr algn="l"/>
                      <a:r>
                        <a:rPr lang="en-US" sz="2000" b="0" kern="1200" dirty="0">
                          <a:solidFill>
                            <a:schemeClr val="dk1"/>
                          </a:solidFill>
                          <a:latin typeface="+mn-lt"/>
                          <a:ea typeface="+mn-ea"/>
                          <a:cs typeface="+mn-cs"/>
                        </a:rPr>
                        <a:t>Excise duty on travel by air</a:t>
                      </a:r>
                      <a:endParaRPr lang="en-US" sz="20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latin typeface="+mn-lt"/>
                          <a:ea typeface="+mn-ea"/>
                          <a:cs typeface="+mn-cs"/>
                        </a:rPr>
                        <a:t>First Schedule</a:t>
                      </a:r>
                    </a:p>
                  </a:txBody>
                  <a:tcPr anchor="ctr"/>
                </a:tc>
              </a:tr>
              <a:tr h="593806">
                <a:tc>
                  <a:txBody>
                    <a:bodyPr/>
                    <a:lstStyle/>
                    <a:p>
                      <a:pPr algn="ctr"/>
                      <a:r>
                        <a:rPr lang="en-US" sz="2000" dirty="0"/>
                        <a:t>3</a:t>
                      </a:r>
                    </a:p>
                  </a:txBody>
                  <a:tcPr anchor="ctr"/>
                </a:tc>
                <a:tc>
                  <a:txBody>
                    <a:bodyPr/>
                    <a:lstStyle/>
                    <a:p>
                      <a:pPr algn="l"/>
                      <a:r>
                        <a:rPr lang="en-US" sz="2000" b="0" kern="1200" dirty="0">
                          <a:solidFill>
                            <a:schemeClr val="dk1"/>
                          </a:solidFill>
                          <a:latin typeface="+mn-lt"/>
                          <a:ea typeface="+mn-ea"/>
                          <a:cs typeface="+mn-cs"/>
                        </a:rPr>
                        <a:t>Exemptions</a:t>
                      </a:r>
                      <a:r>
                        <a:rPr lang="en-US" sz="2000" b="0" kern="1200" baseline="0" dirty="0">
                          <a:solidFill>
                            <a:schemeClr val="dk1"/>
                          </a:solidFill>
                          <a:latin typeface="+mn-lt"/>
                          <a:ea typeface="+mn-ea"/>
                          <a:cs typeface="+mn-cs"/>
                        </a:rPr>
                        <a:t> granted from excise duty</a:t>
                      </a:r>
                      <a:endParaRPr lang="en-US" sz="2000" b="0" dirty="0"/>
                    </a:p>
                  </a:txBody>
                  <a:tcPr anchor="ctr"/>
                </a:tc>
                <a:tc>
                  <a:txBody>
                    <a:bodyPr/>
                    <a:lstStyle/>
                    <a:p>
                      <a:pPr algn="l"/>
                      <a:r>
                        <a:rPr lang="en-US" sz="2000" i="1" kern="1200" dirty="0">
                          <a:solidFill>
                            <a:schemeClr val="dk1"/>
                          </a:solidFill>
                          <a:latin typeface="+mn-lt"/>
                          <a:ea typeface="+mn-ea"/>
                          <a:cs typeface="+mn-cs"/>
                        </a:rPr>
                        <a:t>Third Schedule</a:t>
                      </a:r>
                      <a:endParaRPr lang="en-US" sz="2000" i="1" dirty="0"/>
                    </a:p>
                  </a:txBody>
                  <a:tcPr anchor="ctr"/>
                </a:tc>
              </a:tr>
              <a:tr h="593806">
                <a:tc>
                  <a:txBody>
                    <a:bodyPr/>
                    <a:lstStyle/>
                    <a:p>
                      <a:pPr algn="ctr"/>
                      <a:r>
                        <a:rPr lang="en-US" sz="2000" dirty="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Asset management companies</a:t>
                      </a:r>
                    </a:p>
                  </a:txBody>
                  <a:tcPr anchor="ctr"/>
                </a:tc>
                <a:tc>
                  <a:txBody>
                    <a:bodyPr/>
                    <a:lstStyle/>
                    <a:p>
                      <a:pPr algn="l"/>
                      <a:r>
                        <a:rPr lang="en-US" sz="2000" i="1" dirty="0"/>
                        <a:t>Third Schedule</a:t>
                      </a:r>
                    </a:p>
                  </a:txBody>
                  <a:tcPr anchor="ctr"/>
                </a:tc>
              </a:tr>
              <a:tr h="715197">
                <a:tc>
                  <a:txBody>
                    <a:bodyPr/>
                    <a:lstStyle/>
                    <a:p>
                      <a:pPr algn="ctr"/>
                      <a:r>
                        <a:rPr lang="en-US" sz="2000" dirty="0"/>
                        <a:t>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latin typeface="+mn-lt"/>
                          <a:ea typeface="+mn-ea"/>
                          <a:cs typeface="+mn-cs"/>
                        </a:rPr>
                        <a:t>Withdrawal of excise duty</a:t>
                      </a:r>
                    </a:p>
                  </a:txBody>
                  <a:tcPr anchor="ctr"/>
                </a:tc>
                <a:tc>
                  <a:txBody>
                    <a:bodyPr/>
                    <a:lstStyle/>
                    <a:p>
                      <a:pPr algn="l"/>
                      <a:r>
                        <a:rPr lang="en-US" sz="2000" i="1" dirty="0"/>
                        <a:t>First Schedule</a:t>
                      </a:r>
                    </a:p>
                  </a:txBody>
                  <a:tcPr anchor="ctr"/>
                </a:tc>
              </a:tr>
              <a:tr h="593806">
                <a:tc>
                  <a:txBody>
                    <a:bodyPr/>
                    <a:lstStyle/>
                    <a:p>
                      <a:pPr algn="ctr"/>
                      <a:r>
                        <a:rPr lang="en-US" sz="2000" dirty="0"/>
                        <a:t>6</a:t>
                      </a:r>
                    </a:p>
                  </a:txBody>
                  <a:tcPr anchor="ctr"/>
                </a:tc>
                <a:tc>
                  <a:txBody>
                    <a:bodyPr/>
                    <a:lstStyle/>
                    <a:p>
                      <a:pPr algn="l"/>
                      <a:r>
                        <a:rPr lang="en-US" sz="2000" b="0" kern="1200" dirty="0">
                          <a:solidFill>
                            <a:schemeClr val="dk1"/>
                          </a:solidFill>
                          <a:latin typeface="+mn-lt"/>
                          <a:ea typeface="+mn-ea"/>
                          <a:cs typeface="+mn-cs"/>
                        </a:rPr>
                        <a:t>Other updates</a:t>
                      </a:r>
                      <a:endParaRPr lang="en-US" sz="2000" b="0" dirty="0"/>
                    </a:p>
                  </a:txBody>
                  <a:tcPr anchor="ctr"/>
                </a:tc>
                <a:tc>
                  <a:txBody>
                    <a:bodyPr/>
                    <a:lstStyle/>
                    <a:p>
                      <a:pPr algn="l"/>
                      <a:r>
                        <a:rPr lang="en-US" sz="2000" i="1" dirty="0"/>
                        <a:t>Various</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of duty changed</a:t>
            </a:r>
            <a:br>
              <a:rPr lang="en-US" dirty="0"/>
            </a:br>
            <a:r>
              <a:rPr lang="en-US" sz="2800" b="0" dirty="0">
                <a:solidFill>
                  <a:schemeClr val="tx1">
                    <a:lumMod val="60000"/>
                    <a:lumOff val="40000"/>
                  </a:schemeClr>
                </a:solidFill>
              </a:rPr>
              <a:t>First Schedule</a:t>
            </a:r>
            <a:endParaRPr lang="en-US" b="0" dirty="0">
              <a:solidFill>
                <a:schemeClr val="tx1">
                  <a:lumMod val="60000"/>
                  <a:lumOff val="40000"/>
                </a:schemeClr>
              </a:solidFill>
            </a:endParaRPr>
          </a:p>
        </p:txBody>
      </p:sp>
      <p:sp>
        <p:nvSpPr>
          <p:cNvPr id="3" name="Content Placeholder 2"/>
          <p:cNvSpPr>
            <a:spLocks noGrp="1"/>
          </p:cNvSpPr>
          <p:nvPr>
            <p:ph idx="1"/>
          </p:nvPr>
        </p:nvSpPr>
        <p:spPr/>
        <p:txBody>
          <a:bodyPr/>
          <a:lstStyle/>
          <a:p>
            <a:r>
              <a:rPr lang="en-US" sz="2800" dirty="0"/>
              <a:t>Duty on cigarettes enhanced</a:t>
            </a:r>
          </a:p>
          <a:p>
            <a:endParaRPr lang="en-US" sz="2800" dirty="0"/>
          </a:p>
          <a:p>
            <a:r>
              <a:rPr lang="en-US" sz="2800" dirty="0"/>
              <a:t>Duty on Portland cement, aluminous cement, slag cement, super </a:t>
            </a:r>
            <a:r>
              <a:rPr lang="en-US" sz="2800" dirty="0" err="1"/>
              <a:t>sulphate</a:t>
            </a:r>
            <a:r>
              <a:rPr lang="en-US" sz="2800" dirty="0"/>
              <a:t> cement and similar hydraulic cements, whether or not </a:t>
            </a:r>
            <a:r>
              <a:rPr lang="en-US" sz="2800" dirty="0" err="1"/>
              <a:t>coloured</a:t>
            </a:r>
            <a:r>
              <a:rPr lang="en-US" sz="2800" dirty="0"/>
              <a:t> or in the form of clinkers reduced  </a:t>
            </a:r>
            <a:r>
              <a:rPr lang="en-US" sz="2800" dirty="0">
                <a:ea typeface="Times New Roman"/>
                <a:cs typeface="Times New Roman"/>
              </a:rPr>
              <a:t>From </a:t>
            </a:r>
            <a:r>
              <a:rPr lang="en-US" sz="2800" dirty="0" err="1"/>
              <a:t>Rs</a:t>
            </a:r>
            <a:r>
              <a:rPr lang="en-US" sz="2800" dirty="0"/>
              <a:t>. 500 per metric ton to </a:t>
            </a:r>
            <a:r>
              <a:rPr lang="en-US" sz="2800" dirty="0" err="1"/>
              <a:t>Rs</a:t>
            </a:r>
            <a:r>
              <a:rPr lang="en-US" sz="2800" dirty="0"/>
              <a:t>. 400 per metric ton</a:t>
            </a:r>
            <a:r>
              <a:rPr lang="en-US" sz="2800" dirty="0">
                <a:cs typeface="Times New Roman"/>
              </a:rPr>
              <a:t>.</a:t>
            </a:r>
            <a:endParaRPr lang="en-US" sz="2800" dirty="0">
              <a:ea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200025"/>
            <a:ext cx="8231187" cy="863600"/>
          </a:xfrm>
        </p:spPr>
        <p:txBody>
          <a:bodyPr/>
          <a:lstStyle/>
          <a:p>
            <a:r>
              <a:rPr lang="en-US" sz="2800" dirty="0"/>
              <a:t>Withdrawal of excise duty</a:t>
            </a:r>
            <a:br>
              <a:rPr lang="en-US" sz="2800" dirty="0"/>
            </a:br>
            <a:r>
              <a:rPr lang="en-US" sz="2600" b="0" dirty="0">
                <a:solidFill>
                  <a:schemeClr val="bg1">
                    <a:lumMod val="65000"/>
                  </a:schemeClr>
                </a:solidFill>
              </a:rPr>
              <a:t>First Schedule</a:t>
            </a:r>
          </a:p>
        </p:txBody>
      </p:sp>
      <p:sp>
        <p:nvSpPr>
          <p:cNvPr id="5" name="Text Placeholder 4"/>
          <p:cNvSpPr>
            <a:spLocks noGrp="1"/>
          </p:cNvSpPr>
          <p:nvPr>
            <p:ph type="body" sz="half" idx="4294967295"/>
          </p:nvPr>
        </p:nvSpPr>
        <p:spPr>
          <a:xfrm>
            <a:off x="457200" y="1143000"/>
            <a:ext cx="3008313" cy="4691063"/>
          </a:xfrm>
        </p:spPr>
        <p:txBody>
          <a:bodyPr/>
          <a:lstStyle/>
          <a:p>
            <a:endParaRPr lang="en-US" sz="1800" dirty="0"/>
          </a:p>
          <a:p>
            <a:r>
              <a:rPr lang="en-US" sz="1800" dirty="0"/>
              <a:t>The Bill seeks to withdraw duty on a number of goods, which are in nature lubricants and cosmetics with effect from 02 June 2012</a:t>
            </a:r>
          </a:p>
        </p:txBody>
      </p:sp>
      <p:graphicFrame>
        <p:nvGraphicFramePr>
          <p:cNvPr id="8" name="Diagram 7"/>
          <p:cNvGraphicFramePr/>
          <p:nvPr/>
        </p:nvGraphicFramePr>
        <p:xfrm>
          <a:off x="4038600" y="1371600"/>
          <a:ext cx="441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 from FED</a:t>
            </a:r>
            <a:br>
              <a:rPr lang="en-US" dirty="0"/>
            </a:br>
            <a:r>
              <a:rPr lang="en-US" dirty="0"/>
              <a:t>Third Schedule</a:t>
            </a:r>
          </a:p>
        </p:txBody>
      </p:sp>
      <p:sp>
        <p:nvSpPr>
          <p:cNvPr id="3" name="Content Placeholder 2"/>
          <p:cNvSpPr>
            <a:spLocks noGrp="1"/>
          </p:cNvSpPr>
          <p:nvPr>
            <p:ph idx="1"/>
          </p:nvPr>
        </p:nvSpPr>
        <p:spPr/>
        <p:txBody>
          <a:bodyPr/>
          <a:lstStyle/>
          <a:p>
            <a:r>
              <a:rPr lang="en-US" dirty="0"/>
              <a:t>The Bill seeks to include the following services in the Third Schedule:</a:t>
            </a:r>
          </a:p>
        </p:txBody>
      </p:sp>
      <p:graphicFrame>
        <p:nvGraphicFramePr>
          <p:cNvPr id="4" name="Diagram 3"/>
          <p:cNvGraphicFramePr/>
          <p:nvPr/>
        </p:nvGraphicFramePr>
        <p:xfrm>
          <a:off x="1524000" y="2692400"/>
          <a:ext cx="6096000" cy="271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br>
              <a:rPr lang="en-US" dirty="0"/>
            </a:br>
            <a:r>
              <a:rPr lang="en-US" sz="2600" b="0" dirty="0">
                <a:solidFill>
                  <a:schemeClr val="bg1">
                    <a:lumMod val="65000"/>
                  </a:schemeClr>
                </a:solidFill>
              </a:rPr>
              <a:t>Updates in the sales tax laws</a:t>
            </a:r>
            <a:r>
              <a:rPr lang="en-US" dirty="0"/>
              <a:t/>
            </a:r>
            <a:br>
              <a:rPr lang="en-US" dirty="0"/>
            </a:br>
            <a:endParaRPr lang="en-US" dirty="0"/>
          </a:p>
        </p:txBody>
      </p:sp>
      <p:graphicFrame>
        <p:nvGraphicFramePr>
          <p:cNvPr id="5" name="Content Placeholder 4"/>
          <p:cNvGraphicFramePr>
            <a:graphicFrameLocks noGrp="1"/>
          </p:cNvGraphicFramePr>
          <p:nvPr>
            <p:ph idx="1"/>
          </p:nvPr>
        </p:nvGraphicFramePr>
        <p:xfrm>
          <a:off x="455613" y="1412877"/>
          <a:ext cx="8231187" cy="4606926"/>
        </p:xfrm>
        <a:graphic>
          <a:graphicData uri="http://schemas.openxmlformats.org/drawingml/2006/table">
            <a:tbl>
              <a:tblPr firstRow="1">
                <a:tableStyleId>{5C22544A-7EE6-4342-B048-85BDC9FD1C3A}</a:tableStyleId>
              </a:tblPr>
              <a:tblGrid>
                <a:gridCol w="687387"/>
                <a:gridCol w="4800071"/>
                <a:gridCol w="2743729"/>
              </a:tblGrid>
              <a:tr h="442597">
                <a:tc>
                  <a:txBody>
                    <a:bodyPr/>
                    <a:lstStyle/>
                    <a:p>
                      <a:pPr algn="ctr"/>
                      <a:r>
                        <a:rPr lang="en-US" sz="1400" b="0" dirty="0"/>
                        <a:t>S. No.</a:t>
                      </a:r>
                    </a:p>
                  </a:txBody>
                  <a:tcPr/>
                </a:tc>
                <a:tc>
                  <a:txBody>
                    <a:bodyPr/>
                    <a:lstStyle/>
                    <a:p>
                      <a:r>
                        <a:rPr lang="en-US" sz="1400" b="0" dirty="0"/>
                        <a:t>Sales tax</a:t>
                      </a:r>
                      <a:r>
                        <a:rPr lang="en-US" sz="1400" b="0" baseline="0" dirty="0"/>
                        <a:t> updates</a:t>
                      </a:r>
                      <a:endParaRPr lang="en-US" sz="1400" b="0" dirty="0"/>
                    </a:p>
                  </a:txBody>
                  <a:tcPr/>
                </a:tc>
                <a:tc>
                  <a:txBody>
                    <a:bodyPr/>
                    <a:lstStyle/>
                    <a:p>
                      <a:r>
                        <a:rPr lang="en-US" sz="1400" b="0" dirty="0"/>
                        <a:t>Section of the Act effected</a:t>
                      </a:r>
                    </a:p>
                  </a:txBody>
                  <a:tcPr>
                    <a:solidFill>
                      <a:srgbClr val="FFC000"/>
                    </a:solidFill>
                  </a:tcPr>
                </a:tc>
              </a:tr>
              <a:tr h="533075">
                <a:tc>
                  <a:txBody>
                    <a:bodyPr/>
                    <a:lstStyle/>
                    <a:p>
                      <a:pPr algn="l"/>
                      <a:r>
                        <a:rPr lang="en-US" sz="1400" dirty="0"/>
                        <a:t>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Assessment of tax and recovery of tax not levied or short-levied or erroneously refunded</a:t>
                      </a:r>
                    </a:p>
                  </a:txBody>
                  <a:tcPr anchor="ctr"/>
                </a:tc>
                <a:tc>
                  <a:txBody>
                    <a:bodyPr/>
                    <a:lstStyle/>
                    <a:p>
                      <a:pPr algn="l"/>
                      <a:r>
                        <a:rPr lang="en-US" sz="1400" i="1" dirty="0"/>
                        <a:t>11 and 36</a:t>
                      </a:r>
                    </a:p>
                  </a:txBody>
                  <a:tcPr anchor="ctr"/>
                </a:tc>
              </a:tr>
              <a:tr h="442597">
                <a:tc>
                  <a:txBody>
                    <a:bodyPr/>
                    <a:lstStyle/>
                    <a:p>
                      <a:pPr algn="l"/>
                      <a:r>
                        <a:rPr lang="en-US" sz="1400" dirty="0"/>
                        <a:t>2</a:t>
                      </a:r>
                    </a:p>
                  </a:txBody>
                  <a:tcPr anchor="ctr"/>
                </a:tc>
                <a:tc>
                  <a:txBody>
                    <a:bodyPr/>
                    <a:lstStyle/>
                    <a:p>
                      <a:pPr algn="l"/>
                      <a:r>
                        <a:rPr lang="en-US" sz="1400" b="0" kern="1200" dirty="0">
                          <a:solidFill>
                            <a:schemeClr val="dk1"/>
                          </a:solidFill>
                          <a:latin typeface="+mn-lt"/>
                          <a:ea typeface="+mn-ea"/>
                          <a:cs typeface="+mn-cs"/>
                        </a:rPr>
                        <a:t>Supplies against International Tender </a:t>
                      </a:r>
                      <a:endParaRPr lang="en-US" sz="14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latin typeface="+mn-lt"/>
                          <a:ea typeface="+mn-ea"/>
                          <a:cs typeface="+mn-cs"/>
                        </a:rPr>
                        <a:t>Fifth &amp; Sixth Schedules </a:t>
                      </a:r>
                    </a:p>
                  </a:txBody>
                  <a:tcPr anchor="ctr"/>
                </a:tc>
              </a:tr>
              <a:tr h="442597">
                <a:tc>
                  <a:txBody>
                    <a:bodyPr/>
                    <a:lstStyle/>
                    <a:p>
                      <a:pPr algn="l"/>
                      <a:r>
                        <a:rPr lang="en-US" sz="1400" dirty="0"/>
                        <a:t>3</a:t>
                      </a:r>
                    </a:p>
                  </a:txBody>
                  <a:tcPr anchor="ctr"/>
                </a:tc>
                <a:tc>
                  <a:txBody>
                    <a:bodyPr/>
                    <a:lstStyle/>
                    <a:p>
                      <a:pPr algn="l"/>
                      <a:r>
                        <a:rPr lang="en-US" sz="1400" b="0" kern="1200" dirty="0">
                          <a:solidFill>
                            <a:schemeClr val="dk1"/>
                          </a:solidFill>
                          <a:latin typeface="+mn-lt"/>
                          <a:ea typeface="+mn-ea"/>
                          <a:cs typeface="+mn-cs"/>
                        </a:rPr>
                        <a:t>Higher sales tax rates abolished</a:t>
                      </a:r>
                      <a:endParaRPr lang="en-US" sz="1400" b="0" dirty="0"/>
                    </a:p>
                  </a:txBody>
                  <a:tcPr anchor="ctr"/>
                </a:tc>
                <a:tc>
                  <a:txBody>
                    <a:bodyPr/>
                    <a:lstStyle/>
                    <a:p>
                      <a:pPr algn="l"/>
                      <a:r>
                        <a:rPr lang="en-US" sz="1400" i="1" kern="1200" dirty="0">
                          <a:solidFill>
                            <a:schemeClr val="dk1"/>
                          </a:solidFill>
                          <a:latin typeface="+mn-lt"/>
                          <a:ea typeface="+mn-ea"/>
                          <a:cs typeface="+mn-cs"/>
                        </a:rPr>
                        <a:t>SRO 644(I)/2007 </a:t>
                      </a:r>
                      <a:endParaRPr lang="en-US" sz="1400" i="1" dirty="0"/>
                    </a:p>
                  </a:txBody>
                  <a:tcPr anchor="ctr"/>
                </a:tc>
              </a:tr>
              <a:tr h="442597">
                <a:tc>
                  <a:txBody>
                    <a:bodyPr/>
                    <a:lstStyle/>
                    <a:p>
                      <a:pPr algn="l"/>
                      <a:r>
                        <a:rPr lang="en-US" sz="1400" dirty="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Amendments in Sales Tax Rules, 2006</a:t>
                      </a:r>
                    </a:p>
                  </a:txBody>
                  <a:tcPr anchor="ctr"/>
                </a:tc>
                <a:tc>
                  <a:txBody>
                    <a:bodyPr/>
                    <a:lstStyle/>
                    <a:p>
                      <a:pPr algn="l"/>
                      <a:r>
                        <a:rPr lang="en-US" sz="1400" i="1" dirty="0"/>
                        <a:t>Rules 5, 7 &amp; 12</a:t>
                      </a:r>
                    </a:p>
                  </a:txBody>
                  <a:tcPr anchor="ctr"/>
                </a:tc>
              </a:tr>
              <a:tr h="533075">
                <a:tc>
                  <a:txBody>
                    <a:bodyPr/>
                    <a:lstStyle/>
                    <a:p>
                      <a:pPr algn="l"/>
                      <a:r>
                        <a:rPr lang="en-US" sz="1400" dirty="0"/>
                        <a:t>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Amendments made in Sales Tax Special Procedures Rules, 2007</a:t>
                      </a:r>
                    </a:p>
                  </a:txBody>
                  <a:tcPr anchor="ctr"/>
                </a:tc>
                <a:tc>
                  <a:txBody>
                    <a:bodyPr/>
                    <a:lstStyle/>
                    <a:p>
                      <a:pPr algn="l"/>
                      <a:r>
                        <a:rPr lang="en-US" sz="1400" i="1" dirty="0"/>
                        <a:t>Rules</a:t>
                      </a:r>
                      <a:r>
                        <a:rPr lang="en-US" sz="1400" i="1" baseline="0" dirty="0"/>
                        <a:t> 58E, 58F to 58MB</a:t>
                      </a:r>
                      <a:endParaRPr lang="en-US" sz="1400" i="1" dirty="0"/>
                    </a:p>
                  </a:txBody>
                  <a:tcPr anchor="ctr"/>
                </a:tc>
              </a:tr>
              <a:tr h="442597">
                <a:tc>
                  <a:txBody>
                    <a:bodyPr/>
                    <a:lstStyle/>
                    <a:p>
                      <a:pPr algn="l"/>
                      <a:r>
                        <a:rPr lang="en-US" sz="1400" dirty="0"/>
                        <a:t>6</a:t>
                      </a:r>
                    </a:p>
                  </a:txBody>
                  <a:tcPr anchor="ctr"/>
                </a:tc>
                <a:tc>
                  <a:txBody>
                    <a:bodyPr/>
                    <a:lstStyle/>
                    <a:p>
                      <a:pPr algn="l"/>
                      <a:r>
                        <a:rPr lang="en-US" sz="1400" b="0" kern="1200" dirty="0">
                          <a:solidFill>
                            <a:schemeClr val="dk1"/>
                          </a:solidFill>
                          <a:latin typeface="+mn-lt"/>
                          <a:ea typeface="+mn-ea"/>
                          <a:cs typeface="+mn-cs"/>
                        </a:rPr>
                        <a:t>Input tax claim of wholesalers restricted </a:t>
                      </a:r>
                      <a:endParaRPr lang="en-US" sz="1400" b="0" dirty="0"/>
                    </a:p>
                  </a:txBody>
                  <a:tcPr anchor="ctr"/>
                </a:tc>
                <a:tc>
                  <a:txBody>
                    <a:bodyPr/>
                    <a:lstStyle/>
                    <a:p>
                      <a:pPr algn="l"/>
                      <a:r>
                        <a:rPr lang="en-US" sz="1400" i="1" dirty="0"/>
                        <a:t>8B,</a:t>
                      </a:r>
                      <a:r>
                        <a:rPr lang="en-US" sz="1400" i="1" baseline="0" dirty="0"/>
                        <a:t> </a:t>
                      </a:r>
                      <a:r>
                        <a:rPr lang="en-US" sz="1400" i="1" kern="1200" dirty="0">
                          <a:solidFill>
                            <a:schemeClr val="dk1"/>
                          </a:solidFill>
                          <a:latin typeface="+mn-lt"/>
                          <a:ea typeface="+mn-ea"/>
                          <a:cs typeface="+mn-cs"/>
                        </a:rPr>
                        <a:t>SRO 647(I)/2007 </a:t>
                      </a:r>
                      <a:endParaRPr lang="en-US" sz="1400" i="1" dirty="0"/>
                    </a:p>
                  </a:txBody>
                  <a:tcPr anchor="ctr"/>
                </a:tc>
              </a:tr>
              <a:tr h="442597">
                <a:tc>
                  <a:txBody>
                    <a:bodyPr/>
                    <a:lstStyle/>
                    <a:p>
                      <a:pPr algn="l"/>
                      <a:r>
                        <a:rPr lang="en-US" sz="1400" dirty="0"/>
                        <a:t>7</a:t>
                      </a:r>
                    </a:p>
                  </a:txBody>
                  <a:tcPr anchor="ctr"/>
                </a:tc>
                <a:tc>
                  <a:txBody>
                    <a:bodyPr/>
                    <a:lstStyle/>
                    <a:p>
                      <a:pPr algn="l"/>
                      <a:r>
                        <a:rPr lang="en-US" sz="1400" b="0" kern="1200" dirty="0">
                          <a:solidFill>
                            <a:schemeClr val="dk1"/>
                          </a:solidFill>
                          <a:latin typeface="+mn-lt"/>
                          <a:ea typeface="+mn-ea"/>
                          <a:cs typeface="+mn-cs"/>
                        </a:rPr>
                        <a:t>Sales tax SROs amended - effective 02 June 2012</a:t>
                      </a:r>
                      <a:endParaRPr lang="en-US" sz="1400" b="0" dirty="0"/>
                    </a:p>
                  </a:txBody>
                  <a:tcPr anchor="ctr"/>
                </a:tc>
                <a:tc>
                  <a:txBody>
                    <a:bodyPr/>
                    <a:lstStyle/>
                    <a:p>
                      <a:pPr algn="l"/>
                      <a:r>
                        <a:rPr lang="en-US" sz="1400" i="1" dirty="0"/>
                        <a:t>Various</a:t>
                      </a:r>
                    </a:p>
                  </a:txBody>
                  <a:tcPr anchor="ctr"/>
                </a:tc>
              </a:tr>
              <a:tr h="442597">
                <a:tc>
                  <a:txBody>
                    <a:bodyPr/>
                    <a:lstStyle/>
                    <a:p>
                      <a:pPr algn="l"/>
                      <a:r>
                        <a:rPr lang="en-US" sz="1400" dirty="0"/>
                        <a:t>8</a:t>
                      </a:r>
                    </a:p>
                  </a:txBody>
                  <a:tcPr anchor="ctr"/>
                </a:tc>
                <a:tc>
                  <a:txBody>
                    <a:bodyPr/>
                    <a:lstStyle/>
                    <a:p>
                      <a:pPr algn="l"/>
                      <a:r>
                        <a:rPr lang="en-US" sz="1400" b="0" kern="1200" dirty="0">
                          <a:solidFill>
                            <a:schemeClr val="dk1"/>
                          </a:solidFill>
                          <a:latin typeface="+mn-lt"/>
                          <a:ea typeface="+mn-ea"/>
                          <a:cs typeface="+mn-cs"/>
                        </a:rPr>
                        <a:t>Rescinding Notifications</a:t>
                      </a:r>
                      <a:endParaRPr lang="en-US" sz="1400" b="0" dirty="0"/>
                    </a:p>
                  </a:txBody>
                  <a:tcPr anchor="ctr"/>
                </a:tc>
                <a:tc>
                  <a:txBody>
                    <a:bodyPr/>
                    <a:lstStyle/>
                    <a:p>
                      <a:pPr algn="l"/>
                      <a:r>
                        <a:rPr lang="en-US" sz="1400" i="1" dirty="0"/>
                        <a:t>Various</a:t>
                      </a:r>
                    </a:p>
                  </a:txBody>
                  <a:tcPr anchor="ctr"/>
                </a:tc>
              </a:tr>
              <a:tr h="442597">
                <a:tc>
                  <a:txBody>
                    <a:bodyPr/>
                    <a:lstStyle/>
                    <a:p>
                      <a:pPr algn="l"/>
                      <a:r>
                        <a:rPr lang="en-US" sz="1400" dirty="0"/>
                        <a:t>9</a:t>
                      </a:r>
                    </a:p>
                  </a:txBody>
                  <a:tcPr anchor="ctr"/>
                </a:tc>
                <a:tc>
                  <a:txBody>
                    <a:bodyPr/>
                    <a:lstStyle/>
                    <a:p>
                      <a:pPr algn="l"/>
                      <a:r>
                        <a:rPr lang="en-US" sz="1400" b="0" dirty="0"/>
                        <a:t>Recent introductions</a:t>
                      </a:r>
                    </a:p>
                  </a:txBody>
                  <a:tcPr anchor="ctr"/>
                </a:tc>
                <a:tc>
                  <a:txBody>
                    <a:bodyPr/>
                    <a:lstStyle/>
                    <a:p>
                      <a:pPr algn="l"/>
                      <a:r>
                        <a:rPr lang="en-US" sz="1400" i="1" dirty="0"/>
                        <a:t>Various</a:t>
                      </a:r>
                    </a:p>
                  </a:txBody>
                  <a:tcPr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 Companies</a:t>
            </a:r>
          </a:p>
        </p:txBody>
      </p:sp>
      <p:sp>
        <p:nvSpPr>
          <p:cNvPr id="3" name="Content Placeholder 2"/>
          <p:cNvSpPr>
            <a:spLocks noGrp="1"/>
          </p:cNvSpPr>
          <p:nvPr>
            <p:ph idx="1"/>
          </p:nvPr>
        </p:nvSpPr>
        <p:spPr/>
        <p:txBody>
          <a:bodyPr/>
          <a:lstStyle/>
          <a:p>
            <a:r>
              <a:rPr lang="en-US" sz="2000" dirty="0"/>
              <a:t>Currently under serial No.8 of Table II of the First Schedule to the FE Act, services provided by banking companies or non-banking financial companies are subject to FED at the rate of 16%.</a:t>
            </a:r>
          </a:p>
          <a:p>
            <a:endParaRPr lang="en-US" sz="2000" dirty="0"/>
          </a:p>
          <a:p>
            <a:r>
              <a:rPr lang="en-US" sz="2000" dirty="0"/>
              <a:t>The tax authorities created huge demands against asset management companies from 2007 onwards for payment of FED on the management fee charged by them on the grounds that asset management companies are covered under non-banking financial companies as defined in the Act.</a:t>
            </a:r>
          </a:p>
          <a:p>
            <a:endParaRPr lang="en-US" sz="2000" dirty="0"/>
          </a:p>
          <a:p>
            <a:r>
              <a:rPr lang="en-US" sz="2000" dirty="0"/>
              <a:t>This has been challenged and cases are pending at the appellate forum.</a:t>
            </a:r>
          </a:p>
          <a:p>
            <a:endParaRPr lang="en-US" sz="2000" dirty="0"/>
          </a:p>
          <a:p>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Management Companies</a:t>
            </a:r>
          </a:p>
        </p:txBody>
      </p:sp>
      <p:sp>
        <p:nvSpPr>
          <p:cNvPr id="3" name="Content Placeholder 2"/>
          <p:cNvSpPr>
            <a:spLocks noGrp="1"/>
          </p:cNvSpPr>
          <p:nvPr>
            <p:ph idx="1"/>
          </p:nvPr>
        </p:nvSpPr>
        <p:spPr/>
        <p:txBody>
          <a:bodyPr/>
          <a:lstStyle/>
          <a:p>
            <a:r>
              <a:rPr lang="en-US" sz="2000" dirty="0"/>
              <a:t>It appears that in order to resolve this dispute, the Board has proposed insertion of an exemption in Table II of the Third Schedule to the Act from the charge of FED in respect of services provided by asset management companies with retrospective effect from 01 July 2007.</a:t>
            </a:r>
          </a:p>
          <a:p>
            <a:endParaRPr lang="en-US" sz="2000" dirty="0"/>
          </a:p>
          <a:p>
            <a:r>
              <a:rPr lang="en-US" sz="2000" dirty="0"/>
              <a:t>However this comfort will not be available to asset management companies located in </a:t>
            </a:r>
            <a:r>
              <a:rPr lang="en-US" sz="2000" dirty="0" err="1"/>
              <a:t>Sindh</a:t>
            </a:r>
            <a:r>
              <a:rPr lang="en-US" sz="2000" dirty="0"/>
              <a:t> in view of the provisions of the </a:t>
            </a:r>
            <a:r>
              <a:rPr lang="en-US" sz="2000" dirty="0" err="1"/>
              <a:t>Sindh</a:t>
            </a:r>
            <a:r>
              <a:rPr lang="en-US" sz="2000" dirty="0"/>
              <a:t> Sales Tax on Services Act, 2011 unless a similar exemption is granted.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Excise duty on air travel</a:t>
            </a:r>
            <a:br>
              <a:rPr lang="en-US" dirty="0"/>
            </a:br>
            <a:r>
              <a:rPr lang="en-US" sz="2600" b="0" dirty="0">
                <a:solidFill>
                  <a:schemeClr val="bg1">
                    <a:lumMod val="65000"/>
                  </a:schemeClr>
                </a:solidFill>
              </a:rPr>
              <a:t>First Schedule, Table II</a:t>
            </a:r>
          </a:p>
        </p:txBody>
      </p:sp>
      <p:sp>
        <p:nvSpPr>
          <p:cNvPr id="4" name="Content Placeholder 3"/>
          <p:cNvSpPr>
            <a:spLocks noGrp="1"/>
          </p:cNvSpPr>
          <p:nvPr>
            <p:ph sz="half" idx="1"/>
          </p:nvPr>
        </p:nvSpPr>
        <p:spPr/>
        <p:txBody>
          <a:bodyPr/>
          <a:lstStyle/>
          <a:p>
            <a:r>
              <a:rPr lang="en-US" sz="2400" dirty="0"/>
              <a:t>With effect from 1 July 2007, FED is leviable on tickets issued for </a:t>
            </a:r>
            <a:r>
              <a:rPr lang="en-US" sz="2400" b="1" dirty="0"/>
              <a:t>International travel to </a:t>
            </a:r>
            <a:r>
              <a:rPr lang="en-US" sz="2400" dirty="0"/>
              <a:t>and from Pakistan irrespective whether the ticket has been issued from Pakistan or elsewhere</a:t>
            </a:r>
          </a:p>
          <a:p>
            <a:r>
              <a:rPr lang="en-US" sz="2400" dirty="0"/>
              <a:t>The issue from 1 July 2007 to 30 June 2012 remains open</a:t>
            </a:r>
          </a:p>
        </p:txBody>
      </p:sp>
      <p:graphicFrame>
        <p:nvGraphicFramePr>
          <p:cNvPr id="6" name="Content Placeholder 5"/>
          <p:cNvGraphicFramePr>
            <a:graphicFrameLocks noGrp="1"/>
          </p:cNvGraphicFramePr>
          <p:nvPr>
            <p:ph sz="half" idx="2"/>
          </p:nvPr>
        </p:nvGraphicFramePr>
        <p:xfrm>
          <a:off x="4610100" y="1339712"/>
          <a:ext cx="4003676" cy="4222888"/>
        </p:xfrm>
        <a:graphic>
          <a:graphicData uri="http://schemas.openxmlformats.org/drawingml/2006/table">
            <a:tbl>
              <a:tblPr firstRow="1">
                <a:tableStyleId>{9DCAF9ED-07DC-4A11-8D7F-57B35C25682E}</a:tableStyleId>
              </a:tblPr>
              <a:tblGrid>
                <a:gridCol w="2001838"/>
                <a:gridCol w="2001838"/>
              </a:tblGrid>
              <a:tr h="982525">
                <a:tc gridSpan="2">
                  <a:txBody>
                    <a:bodyPr/>
                    <a:lstStyle/>
                    <a:p>
                      <a:r>
                        <a:rPr lang="en-US" sz="1800" kern="1200" dirty="0"/>
                        <a:t>Substituting Clause (b) of serial No.3 of Table II of the First  Schedule to</a:t>
                      </a:r>
                      <a:r>
                        <a:rPr lang="en-US" sz="1800" kern="1200" baseline="0" dirty="0"/>
                        <a:t> the FE Act</a:t>
                      </a:r>
                      <a:r>
                        <a:rPr lang="en-US" sz="1800" kern="1200" dirty="0"/>
                        <a:t> as under:</a:t>
                      </a:r>
                      <a:endParaRPr lang="en-US" dirty="0"/>
                    </a:p>
                  </a:txBody>
                  <a:tcPr/>
                </a:tc>
                <a:tc hMerge="1">
                  <a:txBody>
                    <a:bodyPr/>
                    <a:lstStyle/>
                    <a:p>
                      <a:endParaRPr lang="en-US"/>
                    </a:p>
                  </a:txBody>
                  <a:tcPr/>
                </a:tc>
              </a:tr>
              <a:tr h="127728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Services provided or rendered in respect of travel by air of the passengers embarking on international journey from Pakistan.</a:t>
                      </a:r>
                      <a:endParaRPr lang="en-US" sz="1800" kern="1200" dirty="0">
                        <a:solidFill>
                          <a:schemeClr val="dk1"/>
                        </a:solidFill>
                        <a:latin typeface="+mn-lt"/>
                        <a:ea typeface="+mn-ea"/>
                        <a:cs typeface="+mn-cs"/>
                      </a:endParaRPr>
                    </a:p>
                  </a:txBody>
                  <a:tcPr>
                    <a:solidFill>
                      <a:schemeClr val="bg1">
                        <a:lumMod val="95000"/>
                      </a:schemeClr>
                    </a:solidFill>
                  </a:tcPr>
                </a:tc>
                <a:tc hMerge="1">
                  <a:txBody>
                    <a:bodyPr/>
                    <a:lstStyle/>
                    <a:p>
                      <a:endParaRPr lang="en-US"/>
                    </a:p>
                  </a:txBody>
                  <a:tcPr/>
                </a:tc>
              </a:tr>
              <a:tr h="1048681">
                <a:tc>
                  <a:txBody>
                    <a:bodyPr/>
                    <a:lstStyle/>
                    <a:p>
                      <a:r>
                        <a:rPr lang="en-US" sz="1800" kern="1200" dirty="0"/>
                        <a:t>Economy and economy plus.</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Three thousand eight hundred and forty rupees.</a:t>
                      </a:r>
                    </a:p>
                  </a:txBody>
                  <a:tcPr anchor="ctr"/>
                </a:tc>
              </a:tr>
              <a:tr h="841238">
                <a:tc>
                  <a:txBody>
                    <a:bodyPr/>
                    <a:lstStyle/>
                    <a:p>
                      <a:r>
                        <a:rPr lang="en-US" sz="1800" kern="1200" dirty="0"/>
                        <a:t>Club, business and first class</a:t>
                      </a:r>
                      <a:endParaRPr lang="en-US" sz="1800" dirty="0"/>
                    </a:p>
                  </a:txBody>
                  <a:tcPr anchor="ctr"/>
                </a:tc>
                <a:tc>
                  <a:txBody>
                    <a:bodyPr/>
                    <a:lstStyle/>
                    <a:p>
                      <a:r>
                        <a:rPr lang="en-US" sz="1800" kern="1200" dirty="0"/>
                        <a:t>Six thousand eight hundred and forty rupees.</a:t>
                      </a:r>
                      <a:endParaRPr lang="en-US" sz="1800" dirty="0"/>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updates</a:t>
            </a:r>
          </a:p>
        </p:txBody>
      </p:sp>
      <p:graphicFrame>
        <p:nvGraphicFramePr>
          <p:cNvPr id="4" name="Content Placeholder 3"/>
          <p:cNvGraphicFramePr>
            <a:graphicFrameLocks noGrp="1"/>
          </p:cNvGraphicFramePr>
          <p:nvPr>
            <p:ph idx="1"/>
          </p:nvPr>
        </p:nvGraphicFramePr>
        <p:xfrm>
          <a:off x="455613" y="1828801"/>
          <a:ext cx="8231187" cy="380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200025"/>
            <a:ext cx="8231188" cy="814388"/>
          </a:xfrm>
          <a:noFill/>
        </p:spPr>
        <p:txBody>
          <a:bodyPr/>
          <a:lstStyle/>
          <a:p>
            <a:r>
              <a:rPr lang="en-GB" dirty="0"/>
              <a:t>Fair &amp; equitable practice of the law</a:t>
            </a:r>
            <a:endParaRPr lang="en-US" dirty="0"/>
          </a:p>
        </p:txBody>
      </p:sp>
      <p:sp>
        <p:nvSpPr>
          <p:cNvPr id="51205" name="Rectangle 5"/>
          <p:cNvSpPr>
            <a:spLocks noGrp="1" noChangeArrowheads="1"/>
          </p:cNvSpPr>
          <p:nvPr>
            <p:ph type="body" idx="1"/>
          </p:nvPr>
        </p:nvSpPr>
        <p:spPr/>
        <p:txBody>
          <a:bodyPr/>
          <a:lstStyle/>
          <a:p>
            <a:pPr>
              <a:spcBef>
                <a:spcPts val="1200"/>
              </a:spcBef>
            </a:pPr>
            <a:r>
              <a:rPr lang="en-US" sz="2000" dirty="0"/>
              <a:t>Unreasonable interpretation of law</a:t>
            </a:r>
          </a:p>
          <a:p>
            <a:pPr>
              <a:spcBef>
                <a:spcPts val="1200"/>
              </a:spcBef>
            </a:pPr>
            <a:r>
              <a:rPr lang="en-US" sz="2000" dirty="0"/>
              <a:t>Achievement of the budgeted targets should not be the basis of creating tax demands</a:t>
            </a:r>
          </a:p>
          <a:p>
            <a:pPr lvl="0">
              <a:spcBef>
                <a:spcPts val="1200"/>
              </a:spcBef>
            </a:pPr>
            <a:r>
              <a:rPr lang="en-US" sz="2000" dirty="0"/>
              <a:t>A new interpretation which deviates from existing practice should not be enforced retrospectively</a:t>
            </a:r>
          </a:p>
          <a:p>
            <a:pPr lvl="0">
              <a:spcBef>
                <a:spcPts val="1200"/>
              </a:spcBef>
            </a:pPr>
            <a:r>
              <a:rPr lang="en-US" sz="2000" dirty="0"/>
              <a:t>Even handed treatment should be meted out – e.g. gains and losses</a:t>
            </a:r>
          </a:p>
          <a:p>
            <a:pPr lvl="0">
              <a:spcBef>
                <a:spcPts val="1200"/>
              </a:spcBef>
            </a:pPr>
            <a:r>
              <a:rPr lang="en-US" sz="2000" dirty="0"/>
              <a:t>Input tax should not be disallowed because an active taxpayer has failed to deposit the output tax</a:t>
            </a:r>
          </a:p>
          <a:p>
            <a:pPr lvl="0">
              <a:spcBef>
                <a:spcPts val="1200"/>
              </a:spcBef>
            </a:pPr>
            <a:r>
              <a:rPr lang="en-US" sz="2000" dirty="0"/>
              <a:t>Joint and several liability of registered persons is a draconian provision of law</a:t>
            </a:r>
          </a:p>
          <a:p>
            <a:pPr lvl="0">
              <a:spcBef>
                <a:spcPts val="1200"/>
              </a:spcBef>
            </a:pPr>
            <a:r>
              <a:rPr lang="en-US" sz="2000" dirty="0"/>
              <a:t>Delay in tax refunds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p:txBody>
          <a:bodyPr/>
          <a:lstStyle/>
          <a:p>
            <a:r>
              <a:rPr lang="en-GB" dirty="0"/>
              <a:t>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&amp; recovery of tax</a:t>
            </a:r>
            <a:br>
              <a:rPr lang="en-US" dirty="0"/>
            </a:br>
            <a:r>
              <a:rPr lang="en-US" sz="2600" b="0" dirty="0">
                <a:solidFill>
                  <a:schemeClr val="bg1">
                    <a:lumMod val="65000"/>
                  </a:schemeClr>
                </a:solidFill>
              </a:rPr>
              <a:t>Section 11</a:t>
            </a:r>
          </a:p>
        </p:txBody>
      </p:sp>
      <p:sp>
        <p:nvSpPr>
          <p:cNvPr id="3" name="Content Placeholder 2"/>
          <p:cNvSpPr>
            <a:spLocks noGrp="1"/>
          </p:cNvSpPr>
          <p:nvPr>
            <p:ph idx="1"/>
          </p:nvPr>
        </p:nvSpPr>
        <p:spPr/>
        <p:txBody>
          <a:bodyPr/>
          <a:lstStyle/>
          <a:p>
            <a:r>
              <a:rPr lang="en-US" sz="2000" dirty="0"/>
              <a:t>Under the Act separate sections are provided for</a:t>
            </a:r>
          </a:p>
          <a:p>
            <a:pPr lvl="1"/>
            <a:r>
              <a:rPr lang="en-US" sz="1900" i="1" dirty="0">
                <a:solidFill>
                  <a:schemeClr val="tx1">
                    <a:lumMod val="60000"/>
                    <a:lumOff val="40000"/>
                  </a:schemeClr>
                </a:solidFill>
              </a:rPr>
              <a:t>“Assessment of Tax” – </a:t>
            </a:r>
            <a:r>
              <a:rPr lang="en-US" sz="1900" dirty="0"/>
              <a:t>Section 11 and </a:t>
            </a:r>
          </a:p>
          <a:p>
            <a:pPr lvl="1"/>
            <a:r>
              <a:rPr lang="en-US" sz="1900" dirty="0">
                <a:solidFill>
                  <a:schemeClr val="tx1">
                    <a:lumMod val="60000"/>
                    <a:lumOff val="40000"/>
                  </a:schemeClr>
                </a:solidFill>
              </a:rPr>
              <a:t>“</a:t>
            </a:r>
            <a:r>
              <a:rPr lang="en-US" sz="1900" i="1" dirty="0">
                <a:solidFill>
                  <a:schemeClr val="tx1">
                    <a:lumMod val="60000"/>
                    <a:lumOff val="40000"/>
                  </a:schemeClr>
                </a:solidFill>
              </a:rPr>
              <a:t>Recovery of tax not levied or short-levied or erroneously refunded” – </a:t>
            </a:r>
            <a:r>
              <a:rPr lang="en-US" sz="1900" dirty="0"/>
              <a:t>Section 36</a:t>
            </a:r>
          </a:p>
          <a:p>
            <a:pPr lvl="1"/>
            <a:endParaRPr lang="en-US" sz="1900" dirty="0"/>
          </a:p>
          <a:p>
            <a:r>
              <a:rPr lang="en-US" sz="2000" dirty="0"/>
              <a:t>It is now proposed to consolidate both under </a:t>
            </a:r>
            <a:r>
              <a:rPr lang="en-US" sz="2000" b="1" dirty="0"/>
              <a:t>revised Section 11</a:t>
            </a:r>
            <a:r>
              <a:rPr lang="en-US" sz="2000" dirty="0"/>
              <a:t> titled</a:t>
            </a:r>
          </a:p>
          <a:p>
            <a:pPr lvl="1"/>
            <a:r>
              <a:rPr lang="en-US" sz="1900" dirty="0">
                <a:solidFill>
                  <a:schemeClr val="tx1">
                    <a:lumMod val="60000"/>
                    <a:lumOff val="40000"/>
                  </a:schemeClr>
                </a:solidFill>
              </a:rPr>
              <a:t>“</a:t>
            </a:r>
            <a:r>
              <a:rPr lang="en-US" sz="1900" i="1" dirty="0">
                <a:solidFill>
                  <a:schemeClr val="tx1">
                    <a:lumMod val="60000"/>
                    <a:lumOff val="40000"/>
                  </a:schemeClr>
                </a:solidFill>
              </a:rPr>
              <a:t>Assessment of Tax and recovery of tax not levied or short-levied or erroneously refunded”.</a:t>
            </a:r>
            <a:endParaRPr lang="en-US" sz="1900" dirty="0">
              <a:solidFill>
                <a:schemeClr val="tx1">
                  <a:lumMod val="60000"/>
                  <a:lumOff val="40000"/>
                </a:schemeClr>
              </a:solidFill>
            </a:endParaRPr>
          </a:p>
        </p:txBody>
      </p:sp>
      <p:graphicFrame>
        <p:nvGraphicFramePr>
          <p:cNvPr id="7" name="Diagram 6"/>
          <p:cNvGraphicFramePr/>
          <p:nvPr/>
        </p:nvGraphicFramePr>
        <p:xfrm>
          <a:off x="5029200" y="2133600"/>
          <a:ext cx="3200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5"/>
          <p:cNvSpPr txBox="1">
            <a:spLocks/>
          </p:cNvSpPr>
          <p:nvPr/>
        </p:nvSpPr>
        <p:spPr bwMode="auto">
          <a:xfrm>
            <a:off x="4762500" y="1565275"/>
            <a:ext cx="4003675"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60363" marR="0" lvl="0" indent="-360363" algn="l" defTabSz="914400" rtl="0" eaLnBrk="1" fontAlgn="base" latinLnBrk="0" hangingPunct="1">
              <a:lnSpc>
                <a:spcPct val="100000"/>
              </a:lnSpc>
              <a:spcBef>
                <a:spcPct val="20000"/>
              </a:spcBef>
              <a:spcAft>
                <a:spcPct val="0"/>
              </a:spcAft>
              <a:buClr>
                <a:srgbClr val="FFD200"/>
              </a:buClr>
              <a:buSzPct val="75000"/>
              <a:buFont typeface="Arial" charset="0"/>
              <a:buChar char="►"/>
              <a:tabLst/>
              <a:defRPr/>
            </a:pPr>
            <a:endParaRPr kumimoji="0" lang="en-US" sz="2000" b="0" i="0" u="none" strike="noStrike" kern="0" cap="none" spc="0" normalizeH="0" baseline="0" noProof="0" dirty="0">
              <a:ln>
                <a:noFill/>
              </a:ln>
              <a:solidFill>
                <a:srgbClr val="646464"/>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&amp; recovery of tax</a:t>
            </a:r>
            <a:br>
              <a:rPr lang="en-US" dirty="0"/>
            </a:br>
            <a:r>
              <a:rPr lang="en-US" sz="2600" b="0" dirty="0">
                <a:solidFill>
                  <a:schemeClr val="bg1">
                    <a:lumMod val="65000"/>
                  </a:schemeClr>
                </a:solidFill>
              </a:rPr>
              <a:t>Section 11</a:t>
            </a:r>
          </a:p>
        </p:txBody>
      </p:sp>
      <p:sp>
        <p:nvSpPr>
          <p:cNvPr id="6" name="Content Placeholder 5"/>
          <p:cNvSpPr>
            <a:spLocks noGrp="1"/>
          </p:cNvSpPr>
          <p:nvPr>
            <p:ph idx="1"/>
          </p:nvPr>
        </p:nvSpPr>
        <p:spPr/>
        <p:txBody>
          <a:bodyPr/>
          <a:lstStyle/>
          <a:p>
            <a:r>
              <a:rPr lang="en-US" sz="2000" dirty="0"/>
              <a:t>Major changes in the revised Section 11</a:t>
            </a:r>
          </a:p>
        </p:txBody>
      </p:sp>
      <p:graphicFrame>
        <p:nvGraphicFramePr>
          <p:cNvPr id="7" name="Diagram 6"/>
          <p:cNvGraphicFramePr/>
          <p:nvPr/>
        </p:nvGraphicFramePr>
        <p:xfrm>
          <a:off x="838199" y="1981200"/>
          <a:ext cx="7775575"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 against International Tenders </a:t>
            </a:r>
            <a:br>
              <a:rPr lang="en-US" dirty="0"/>
            </a:br>
            <a:r>
              <a:rPr lang="en-US" sz="2600" b="0" dirty="0">
                <a:solidFill>
                  <a:schemeClr val="bg1">
                    <a:lumMod val="65000"/>
                  </a:schemeClr>
                </a:solidFill>
              </a:rPr>
              <a:t>Fifth &amp; Sixth Schedules</a:t>
            </a:r>
          </a:p>
        </p:txBody>
      </p:sp>
      <p:sp>
        <p:nvSpPr>
          <p:cNvPr id="3" name="Content Placeholder 2"/>
          <p:cNvSpPr>
            <a:spLocks noGrp="1"/>
          </p:cNvSpPr>
          <p:nvPr>
            <p:ph idx="1"/>
          </p:nvPr>
        </p:nvSpPr>
        <p:spPr/>
        <p:txBody>
          <a:bodyPr/>
          <a:lstStyle/>
          <a:p>
            <a:r>
              <a:rPr lang="en-US" sz="2000" i="1" dirty="0">
                <a:solidFill>
                  <a:schemeClr val="tx1">
                    <a:lumMod val="60000"/>
                    <a:lumOff val="40000"/>
                  </a:schemeClr>
                </a:solidFill>
              </a:rPr>
              <a:t>“</a:t>
            </a:r>
            <a:r>
              <a:rPr lang="en-US" i="1" dirty="0">
                <a:solidFill>
                  <a:schemeClr val="tx1">
                    <a:lumMod val="60000"/>
                    <a:lumOff val="40000"/>
                  </a:schemeClr>
                </a:solidFill>
              </a:rPr>
              <a:t>Supplies against international tenders”</a:t>
            </a:r>
            <a:r>
              <a:rPr lang="en-US" dirty="0"/>
              <a:t> is proposed to be deleted from the Fifth Schedule and included in Table II of the Sixth Schedule. </a:t>
            </a:r>
          </a:p>
          <a:p>
            <a:endParaRPr lang="en-US" dirty="0"/>
          </a:p>
          <a:p>
            <a:r>
              <a:rPr lang="en-US" dirty="0"/>
              <a:t>Therefore, supplies against international tender will now be exempt instead of being zero rated.</a:t>
            </a:r>
          </a:p>
          <a:p>
            <a:endParaRPr lang="en-US" sz="2000" b="1" dirty="0">
              <a:solidFill>
                <a:schemeClr val="tx1">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 against International Tenders </a:t>
            </a:r>
            <a:br>
              <a:rPr lang="en-US" dirty="0"/>
            </a:br>
            <a:r>
              <a:rPr lang="en-US" sz="2600" b="0" dirty="0">
                <a:solidFill>
                  <a:schemeClr val="bg1">
                    <a:lumMod val="65000"/>
                  </a:schemeClr>
                </a:solidFill>
              </a:rPr>
              <a:t>Fifth &amp; Sixth Schedules</a:t>
            </a:r>
          </a:p>
        </p:txBody>
      </p:sp>
      <p:sp>
        <p:nvSpPr>
          <p:cNvPr id="6" name="Content Placeholder 5"/>
          <p:cNvSpPr>
            <a:spLocks noGrp="1"/>
          </p:cNvSpPr>
          <p:nvPr>
            <p:ph idx="1"/>
          </p:nvPr>
        </p:nvSpPr>
        <p:spPr/>
        <p:txBody>
          <a:bodyPr/>
          <a:lstStyle/>
          <a:p>
            <a:r>
              <a:rPr lang="en-US" sz="2000" dirty="0"/>
              <a:t>Major changes</a:t>
            </a:r>
          </a:p>
        </p:txBody>
      </p:sp>
      <p:graphicFrame>
        <p:nvGraphicFramePr>
          <p:cNvPr id="7" name="Diagram 6"/>
          <p:cNvGraphicFramePr/>
          <p:nvPr/>
        </p:nvGraphicFramePr>
        <p:xfrm>
          <a:off x="914400" y="1916112"/>
          <a:ext cx="7772400" cy="4179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sales tax rates abolished</a:t>
            </a:r>
            <a:br>
              <a:rPr lang="en-US" dirty="0"/>
            </a:br>
            <a:r>
              <a:rPr lang="en-US" sz="2600" b="0" dirty="0">
                <a:solidFill>
                  <a:schemeClr val="bg1">
                    <a:lumMod val="65000"/>
                  </a:schemeClr>
                </a:solidFill>
              </a:rPr>
              <a:t>SRO 644(I)/2007 dated 27 June 2007 </a:t>
            </a:r>
          </a:p>
        </p:txBody>
      </p:sp>
      <p:sp>
        <p:nvSpPr>
          <p:cNvPr id="8" name="Content Placeholder 7"/>
          <p:cNvSpPr>
            <a:spLocks noGrp="1"/>
          </p:cNvSpPr>
          <p:nvPr>
            <p:ph idx="1"/>
          </p:nvPr>
        </p:nvSpPr>
        <p:spPr/>
        <p:txBody>
          <a:bodyPr/>
          <a:lstStyle/>
          <a:p>
            <a:r>
              <a:rPr lang="en-US" dirty="0"/>
              <a:t>With effect from 2 June 2012, SRO 644(I)/2007 dated 27 June 2007 has been rescinded, abolishing higher sales tax rates of -</a:t>
            </a:r>
          </a:p>
          <a:p>
            <a:r>
              <a:rPr lang="en-US" dirty="0">
                <a:solidFill>
                  <a:schemeClr val="tx1">
                    <a:lumMod val="60000"/>
                    <a:lumOff val="40000"/>
                  </a:schemeClr>
                </a:solidFill>
              </a:rPr>
              <a:t>22%</a:t>
            </a:r>
            <a:r>
              <a:rPr lang="en-US" dirty="0"/>
              <a:t> on certain types of chemicals, paper and paperboard, glass, plastics, etc.  </a:t>
            </a:r>
          </a:p>
          <a:p>
            <a:r>
              <a:rPr lang="en-US" dirty="0">
                <a:solidFill>
                  <a:schemeClr val="tx1">
                    <a:lumMod val="60000"/>
                    <a:lumOff val="40000"/>
                  </a:schemeClr>
                </a:solidFill>
              </a:rPr>
              <a:t>19.5%</a:t>
            </a:r>
            <a:r>
              <a:rPr lang="en-US" dirty="0"/>
              <a:t> on flat rolled products of iron or non-alloy steel, stainless steel and other alloy steel, etc.</a:t>
            </a:r>
          </a:p>
          <a:p>
            <a:endParaRPr lang="en-US" dirty="0"/>
          </a:p>
        </p:txBody>
      </p:sp>
      <p:graphicFrame>
        <p:nvGraphicFramePr>
          <p:cNvPr id="10" name="Diagram 9"/>
          <p:cNvGraphicFramePr/>
          <p:nvPr/>
        </p:nvGraphicFramePr>
        <p:xfrm>
          <a:off x="762000" y="4419600"/>
          <a:ext cx="76200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sales tax rates abolished </a:t>
            </a:r>
            <a:br>
              <a:rPr lang="en-US" dirty="0"/>
            </a:br>
            <a:r>
              <a:rPr lang="en-US" sz="2600" b="0" dirty="0">
                <a:solidFill>
                  <a:schemeClr val="bg1">
                    <a:lumMod val="65000"/>
                  </a:schemeClr>
                </a:solidFill>
              </a:rPr>
              <a:t>Impact of Section 8B</a:t>
            </a:r>
          </a:p>
        </p:txBody>
      </p:sp>
      <p:sp>
        <p:nvSpPr>
          <p:cNvPr id="3" name="Content Placeholder 2"/>
          <p:cNvSpPr>
            <a:spLocks noGrp="1"/>
          </p:cNvSpPr>
          <p:nvPr>
            <p:ph idx="1"/>
          </p:nvPr>
        </p:nvSpPr>
        <p:spPr/>
        <p:txBody>
          <a:bodyPr/>
          <a:lstStyle/>
          <a:p>
            <a:r>
              <a:rPr lang="en-US" dirty="0"/>
              <a:t>Section 8B of the Act restricts the claim of input tax to 90% of the output tax except for the following sectors excluded vide SRO 647(I)/2007: </a:t>
            </a:r>
          </a:p>
          <a:p>
            <a:endParaRPr lang="en-US" sz="700" dirty="0"/>
          </a:p>
          <a:p>
            <a:pPr lvl="1"/>
            <a:r>
              <a:rPr lang="en-US" dirty="0"/>
              <a:t>electricity, gas, oil, zero rated supplies, commercial importers, wholesale cum retail outlets, wholesalers and distributors, </a:t>
            </a:r>
            <a:r>
              <a:rPr lang="en-US" b="1" dirty="0"/>
              <a:t>manufacturers consuming raw materials taxed at higher rates,</a:t>
            </a:r>
            <a:r>
              <a:rPr lang="en-US" dirty="0"/>
              <a:t> etc.</a:t>
            </a:r>
          </a:p>
          <a:p>
            <a:endParaRPr lang="en-US" dirty="0"/>
          </a:p>
          <a:p>
            <a:r>
              <a:rPr lang="en-US" dirty="0"/>
              <a:t>As higher sales tax rates have now been abolished, the 90% limit of input tax claim will now be applicable upon such manufacturers.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ine 2 divider">
  <a:themeElements>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ine 3 divider">
  <a:themeElements>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llet text">
  <a:themeElements>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fill divider">
  <a:themeElements>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icture divider">
  <a:themeElements>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lor picture divider">
  <a:themeElements>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Color 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4581</TotalTime>
  <Words>3109</Words>
  <Application>Microsoft Office PowerPoint</Application>
  <PresentationFormat>On-screen Show (4:3)</PresentationFormat>
  <Paragraphs>378</Paragraphs>
  <Slides>35</Slides>
  <Notes>35</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35</vt:i4>
      </vt:variant>
    </vt:vector>
  </HeadingPairs>
  <TitlesOfParts>
    <vt:vector size="49" baseType="lpstr">
      <vt:lpstr>Arial</vt:lpstr>
      <vt:lpstr>Times New Roman</vt:lpstr>
      <vt:lpstr>Bullet text</vt:lpstr>
      <vt:lpstr>1_Bullet text</vt:lpstr>
      <vt:lpstr>Text slide no bullets</vt:lpstr>
      <vt:lpstr>Mixed text slide</vt:lpstr>
      <vt:lpstr>Grey fill divider</vt:lpstr>
      <vt:lpstr>Key statement slide</vt:lpstr>
      <vt:lpstr>Picture divider</vt:lpstr>
      <vt:lpstr>Color picture divider</vt:lpstr>
      <vt:lpstr>Line 1 divider</vt:lpstr>
      <vt:lpstr>Line 2 divider</vt:lpstr>
      <vt:lpstr>Line 3 divider</vt:lpstr>
      <vt:lpstr>Yellow fill divider</vt:lpstr>
      <vt:lpstr>Budget 2012 – 2013</vt:lpstr>
      <vt:lpstr>Fiscal Budget 2012 – Sales Tax</vt:lpstr>
      <vt:lpstr>Table of contents Updates in the sales tax laws </vt:lpstr>
      <vt:lpstr>Assessment &amp; recovery of tax Section 11</vt:lpstr>
      <vt:lpstr>Assessment &amp; recovery of tax Section 11</vt:lpstr>
      <vt:lpstr>Supplies against International Tenders  Fifth &amp; Sixth Schedules</vt:lpstr>
      <vt:lpstr>Supplies against International Tenders  Fifth &amp; Sixth Schedules</vt:lpstr>
      <vt:lpstr>Higher sales tax rates abolished SRO 644(I)/2007 dated 27 June 2007 </vt:lpstr>
      <vt:lpstr>Higher sales tax rates abolished  Impact of Section 8B</vt:lpstr>
      <vt:lpstr>Amendments in Sales Tax Rules, 2006 SRO 589(I)/2012 dated 01 June 2012 </vt:lpstr>
      <vt:lpstr>Amendments in Sales Tax Rules, 2006 SRO 589(I)/2012 dated 01 June 2012 </vt:lpstr>
      <vt:lpstr>Amendments in Sales Tax Rules, 2006 SRO 589(I)/2012 dated 01 June 2012 </vt:lpstr>
      <vt:lpstr>Amendments in Sales Tax Special Procedures Rules, 2007 SRO 592(I)/2012  </vt:lpstr>
      <vt:lpstr>Sales tax SROs amended –  effective 02 June 2012</vt:lpstr>
      <vt:lpstr>Sales tax SROs amended - effective 02 June 2012</vt:lpstr>
      <vt:lpstr>Sales tax SROs amended - effective 02 June 2012</vt:lpstr>
      <vt:lpstr>Rescinding Notifications SRO 594(I)/2012 </vt:lpstr>
      <vt:lpstr>Amnesty Scheme SRO 548 (I)/2012 dated 22 May 2012</vt:lpstr>
      <vt:lpstr>Amnesty Scheme SRO 606(I)/2012 dated 1 June 2012</vt:lpstr>
      <vt:lpstr>Significant Pre-Budget Sales Tax Amendments</vt:lpstr>
      <vt:lpstr>Taxability of fixed assets SRO 727(I)/2011 dated 1 August 2011</vt:lpstr>
      <vt:lpstr>Taxability of fixed assets – Local Disposal SRO 727(I)/2011 dated 1 August 2011</vt:lpstr>
      <vt:lpstr>Input tax claim for wholesalers &amp; distributors  SRO 564(I)/2012  </vt:lpstr>
      <vt:lpstr>Requirement of NTN or CNIC on Sales Tax Invoice</vt:lpstr>
      <vt:lpstr>Fiscal Budget 2013 – Federal Excise</vt:lpstr>
      <vt:lpstr>Table of contents Updates in Federal Excise laws </vt:lpstr>
      <vt:lpstr>Rates of duty changed First Schedule</vt:lpstr>
      <vt:lpstr>Withdrawal of excise duty First Schedule</vt:lpstr>
      <vt:lpstr>Exemptions from FED Third Schedule</vt:lpstr>
      <vt:lpstr>Asset Management Companies</vt:lpstr>
      <vt:lpstr>Asset Management Companies</vt:lpstr>
      <vt:lpstr>Excise duty on air travel First Schedule, Table II</vt:lpstr>
      <vt:lpstr>Other updates</vt:lpstr>
      <vt:lpstr>Fair &amp; equitable practice of the law</vt:lpstr>
      <vt:lpstr>Thank you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Landor</dc:creator>
  <cp:lastModifiedBy>Ernst &amp; Young</cp:lastModifiedBy>
  <cp:revision>407</cp:revision>
  <dcterms:created xsi:type="dcterms:W3CDTF">2007-11-06T15:04:41Z</dcterms:created>
  <dcterms:modified xsi:type="dcterms:W3CDTF">2012-06-04T09:36:43Z</dcterms:modified>
</cp:coreProperties>
</file>