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48" r:id="rId2"/>
    <p:sldId id="336" r:id="rId3"/>
    <p:sldId id="359" r:id="rId4"/>
    <p:sldId id="302" r:id="rId5"/>
    <p:sldId id="331" r:id="rId6"/>
    <p:sldId id="332" r:id="rId7"/>
    <p:sldId id="333" r:id="rId8"/>
    <p:sldId id="351" r:id="rId9"/>
    <p:sldId id="352" r:id="rId10"/>
    <p:sldId id="353" r:id="rId11"/>
    <p:sldId id="354" r:id="rId12"/>
    <p:sldId id="357" r:id="rId13"/>
    <p:sldId id="356" r:id="rId14"/>
    <p:sldId id="337" r:id="rId15"/>
    <p:sldId id="338" r:id="rId16"/>
    <p:sldId id="360" r:id="rId17"/>
    <p:sldId id="361" r:id="rId18"/>
    <p:sldId id="362" r:id="rId19"/>
    <p:sldId id="363" r:id="rId20"/>
    <p:sldId id="365" r:id="rId21"/>
    <p:sldId id="367" r:id="rId22"/>
    <p:sldId id="366" r:id="rId23"/>
    <p:sldId id="368" r:id="rId24"/>
    <p:sldId id="370" r:id="rId25"/>
    <p:sldId id="369" r:id="rId26"/>
    <p:sldId id="312" r:id="rId27"/>
    <p:sldId id="294" r:id="rId28"/>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935">
          <p15:clr>
            <a:srgbClr val="A4A3A4"/>
          </p15:clr>
        </p15:guide>
        <p15:guide id="2" orient="horz" pos="4065">
          <p15:clr>
            <a:srgbClr val="A4A3A4"/>
          </p15:clr>
        </p15:guide>
        <p15:guide id="3" pos="1518">
          <p15:clr>
            <a:srgbClr val="A4A3A4"/>
          </p15:clr>
        </p15:guide>
        <p15:guide id="4" pos="132">
          <p15:clr>
            <a:srgbClr val="A4A3A4"/>
          </p15:clr>
        </p15:guide>
        <p15:guide id="5">
          <p15:clr>
            <a:srgbClr val="A4A3A4"/>
          </p15:clr>
        </p15:guide>
        <p15:guide id="6" pos="2887">
          <p15:clr>
            <a:srgbClr val="A4A3A4"/>
          </p15:clr>
        </p15:guide>
        <p15:guide id="7" pos="3107">
          <p15:clr>
            <a:srgbClr val="A4A3A4"/>
          </p15:clr>
        </p15:guide>
        <p15:guide id="8" pos="558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2400"/>
    <a:srgbClr val="663300"/>
    <a:srgbClr val="FFFFE5"/>
    <a:srgbClr val="FFF0E1"/>
    <a:srgbClr val="FFE6CD"/>
    <a:srgbClr val="FF9900"/>
    <a:srgbClr val="FFE8DD"/>
    <a:srgbClr val="FF9966"/>
    <a:srgbClr val="FFC99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5" autoAdjust="0"/>
    <p:restoredTop sz="94737" autoAdjust="0"/>
  </p:normalViewPr>
  <p:slideViewPr>
    <p:cSldViewPr>
      <p:cViewPr varScale="1">
        <p:scale>
          <a:sx n="70" d="100"/>
          <a:sy n="70" d="100"/>
        </p:scale>
        <p:origin x="1410" y="72"/>
      </p:cViewPr>
      <p:guideLst>
        <p:guide orient="horz" pos="935"/>
        <p:guide orient="horz" pos="4065"/>
        <p:guide pos="1518"/>
        <p:guide pos="132"/>
        <p:guide/>
        <p:guide pos="2887"/>
        <p:guide pos="3107"/>
        <p:guide pos="5586"/>
      </p:guideLst>
    </p:cSldViewPr>
  </p:slideViewPr>
  <p:outlineViewPr>
    <p:cViewPr>
      <p:scale>
        <a:sx n="33" d="100"/>
        <a:sy n="33" d="100"/>
      </p:scale>
      <p:origin x="0" y="-61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920"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36967" cy="465266"/>
          </a:xfrm>
          <a:prstGeom prst="rect">
            <a:avLst/>
          </a:prstGeom>
          <a:noFill/>
          <a:ln w="9525">
            <a:noFill/>
            <a:miter lim="800000"/>
            <a:headEnd/>
            <a:tailEnd/>
          </a:ln>
          <a:effectLst/>
        </p:spPr>
        <p:txBody>
          <a:bodyPr vert="horz" wrap="square" lIns="91406" tIns="45704" rIns="91406" bIns="45704" numCol="1" anchor="t" anchorCtr="0" compatLnSpc="1">
            <a:prstTxWarp prst="textNoShape">
              <a:avLst/>
            </a:prstTxWarp>
          </a:bodyPr>
          <a:lstStyle>
            <a:lvl1pPr>
              <a:defRPr sz="13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971797" y="0"/>
            <a:ext cx="3036967" cy="465266"/>
          </a:xfrm>
          <a:prstGeom prst="rect">
            <a:avLst/>
          </a:prstGeom>
          <a:noFill/>
          <a:ln w="9525">
            <a:noFill/>
            <a:miter lim="800000"/>
            <a:headEnd/>
            <a:tailEnd/>
          </a:ln>
          <a:effectLst/>
        </p:spPr>
        <p:txBody>
          <a:bodyPr vert="horz" wrap="square" lIns="91406" tIns="45704" rIns="91406" bIns="45704" numCol="1" anchor="t" anchorCtr="0" compatLnSpc="1">
            <a:prstTxWarp prst="textNoShape">
              <a:avLst/>
            </a:prstTxWarp>
          </a:bodyPr>
          <a:lstStyle>
            <a:lvl1pPr algn="r">
              <a:defRPr sz="1300">
                <a:latin typeface="Arial" charset="0"/>
                <a:cs typeface="Arial" charset="0"/>
              </a:defRPr>
            </a:lvl1pPr>
          </a:lstStyle>
          <a:p>
            <a:pPr>
              <a:defRPr/>
            </a:pPr>
            <a:endParaRPr lang="en-GB"/>
          </a:p>
        </p:txBody>
      </p:sp>
      <p:sp>
        <p:nvSpPr>
          <p:cNvPr id="440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713" y="4416311"/>
            <a:ext cx="5608975" cy="4182934"/>
          </a:xfrm>
          <a:prstGeom prst="rect">
            <a:avLst/>
          </a:prstGeom>
          <a:noFill/>
          <a:ln w="9525">
            <a:noFill/>
            <a:miter lim="800000"/>
            <a:headEnd/>
            <a:tailEnd/>
          </a:ln>
          <a:effectLst/>
        </p:spPr>
        <p:txBody>
          <a:bodyPr vert="horz" wrap="square" lIns="91406" tIns="45704" rIns="91406" bIns="4570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1" y="8829648"/>
            <a:ext cx="3036967" cy="465266"/>
          </a:xfrm>
          <a:prstGeom prst="rect">
            <a:avLst/>
          </a:prstGeom>
          <a:noFill/>
          <a:ln w="9525">
            <a:noFill/>
            <a:miter lim="800000"/>
            <a:headEnd/>
            <a:tailEnd/>
          </a:ln>
          <a:effectLst/>
        </p:spPr>
        <p:txBody>
          <a:bodyPr vert="horz" wrap="square" lIns="91406" tIns="45704" rIns="91406" bIns="45704" numCol="1" anchor="b" anchorCtr="0" compatLnSpc="1">
            <a:prstTxWarp prst="textNoShape">
              <a:avLst/>
            </a:prstTxWarp>
          </a:bodyPr>
          <a:lstStyle>
            <a:lvl1pPr>
              <a:defRPr sz="13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971797" y="8829648"/>
            <a:ext cx="3036967" cy="465266"/>
          </a:xfrm>
          <a:prstGeom prst="rect">
            <a:avLst/>
          </a:prstGeom>
          <a:noFill/>
          <a:ln w="9525">
            <a:noFill/>
            <a:miter lim="800000"/>
            <a:headEnd/>
            <a:tailEnd/>
          </a:ln>
          <a:effectLst/>
        </p:spPr>
        <p:txBody>
          <a:bodyPr vert="horz" wrap="square" lIns="91406" tIns="45704" rIns="91406" bIns="45704" numCol="1" anchor="b" anchorCtr="0" compatLnSpc="1">
            <a:prstTxWarp prst="textNoShape">
              <a:avLst/>
            </a:prstTxWarp>
          </a:bodyPr>
          <a:lstStyle>
            <a:lvl1pPr algn="r">
              <a:defRPr sz="1300">
                <a:latin typeface="Arial" charset="0"/>
                <a:cs typeface="Arial" charset="0"/>
              </a:defRPr>
            </a:lvl1pPr>
          </a:lstStyle>
          <a:p>
            <a:pPr>
              <a:defRPr/>
            </a:pPr>
            <a:fld id="{2FC59CF6-49FA-4652-9CED-E07BF5E939D4}" type="slidenum">
              <a:rPr lang="en-GB"/>
              <a:pPr>
                <a:defRPr/>
              </a:pPr>
              <a:t>‹#›</a:t>
            </a:fld>
            <a:endParaRPr lang="en-GB"/>
          </a:p>
        </p:txBody>
      </p:sp>
    </p:spTree>
    <p:extLst>
      <p:ext uri="{BB962C8B-B14F-4D97-AF65-F5344CB8AC3E}">
        <p14:creationId xmlns:p14="http://schemas.microsoft.com/office/powerpoint/2010/main" val="7197986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5A8BA-1D1F-4DD8-9A5C-A00E71EFA7A0}" type="slidenum">
              <a:rPr lang="en-US" smtClean="0"/>
              <a:pPr/>
              <a:t>1</a:t>
            </a:fld>
            <a:endParaRPr lang="en-US"/>
          </a:p>
        </p:txBody>
      </p:sp>
    </p:spTree>
    <p:extLst>
      <p:ext uri="{BB962C8B-B14F-4D97-AF65-F5344CB8AC3E}">
        <p14:creationId xmlns:p14="http://schemas.microsoft.com/office/powerpoint/2010/main" val="16034547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Cover-option-2_no-trans.pn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7" descr="KPMG_Plus_Strapline_White.emf"/>
          <p:cNvPicPr>
            <a:picLocks noChangeAspect="1"/>
          </p:cNvPicPr>
          <p:nvPr userDrawn="1"/>
        </p:nvPicPr>
        <p:blipFill>
          <a:blip r:embed="rId3" cstate="print"/>
          <a:srcRect/>
          <a:stretch>
            <a:fillRect/>
          </a:stretch>
        </p:blipFill>
        <p:spPr bwMode="auto">
          <a:xfrm>
            <a:off x="357188" y="434975"/>
            <a:ext cx="2159000" cy="742950"/>
          </a:xfrm>
          <a:prstGeom prst="rect">
            <a:avLst/>
          </a:prstGeom>
          <a:noFill/>
          <a:ln w="9525">
            <a:noFill/>
            <a:miter lim="800000"/>
            <a:headEnd/>
            <a:tailEnd/>
          </a:ln>
        </p:spPr>
      </p:pic>
      <p:sp>
        <p:nvSpPr>
          <p:cNvPr id="2" name="Title 1"/>
          <p:cNvSpPr>
            <a:spLocks noGrp="1"/>
          </p:cNvSpPr>
          <p:nvPr>
            <p:ph type="ctrTitle"/>
          </p:nvPr>
        </p:nvSpPr>
        <p:spPr>
          <a:xfrm>
            <a:off x="3275856" y="2571744"/>
            <a:ext cx="5510986" cy="2357454"/>
          </a:xfrm>
        </p:spPr>
        <p:txBody>
          <a:bodyPr anchor="t"/>
          <a:lstStyle>
            <a:lvl1pPr algn="r">
              <a:lnSpc>
                <a:spcPts val="3240"/>
              </a:lnSpc>
              <a:defRPr sz="30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275856" y="4984855"/>
            <a:ext cx="5511600" cy="1752600"/>
          </a:xfrm>
        </p:spPr>
        <p:txBody>
          <a:bodyPr bIns="0"/>
          <a:lstStyle>
            <a:lvl1pPr marL="0" indent="0" algn="r">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Date Placeholder 3"/>
          <p:cNvSpPr>
            <a:spLocks noGrp="1"/>
          </p:cNvSpPr>
          <p:nvPr>
            <p:ph type="dt" sz="half" idx="10"/>
          </p:nvPr>
        </p:nvSpPr>
        <p:spPr/>
        <p:txBody>
          <a:bodyPr/>
          <a:lstStyle>
            <a:lvl1pPr>
              <a:defRPr/>
            </a:lvl1pPr>
          </a:lstStyle>
          <a:p>
            <a:pPr>
              <a:defRPr/>
            </a:pPr>
            <a:fld id="{43433429-826D-4DC0-BE94-11DBBB12DBFF}" type="datetime3">
              <a:rPr lang="en-GB" smtClean="0"/>
              <a:t>7 June, 2014</a:t>
            </a:fld>
            <a:endParaRPr lang="en-GB" dirty="0"/>
          </a:p>
        </p:txBody>
      </p:sp>
      <p:sp>
        <p:nvSpPr>
          <p:cNvPr id="7" name="Footer Placeholder 4"/>
          <p:cNvSpPr>
            <a:spLocks noGrp="1"/>
          </p:cNvSpPr>
          <p:nvPr>
            <p:ph type="ftr" sz="quarter" idx="11"/>
          </p:nvPr>
        </p:nvSpPr>
        <p:spPr/>
        <p:txBody>
          <a:bodyPr/>
          <a:lstStyle>
            <a:lvl1pPr>
              <a:defRPr/>
            </a:lvl1pPr>
          </a:lstStyle>
          <a:p>
            <a:pPr>
              <a:defRPr/>
            </a:pPr>
            <a:r>
              <a:rPr lang="en-GB"/>
              <a:t>TITLE HERE (GO HEADER &amp; FOOTER TO EDIT THIS TEXT)</a:t>
            </a:r>
          </a:p>
        </p:txBody>
      </p:sp>
      <p:sp>
        <p:nvSpPr>
          <p:cNvPr id="8" name="Slide Number Placeholder 5"/>
          <p:cNvSpPr>
            <a:spLocks noGrp="1"/>
          </p:cNvSpPr>
          <p:nvPr>
            <p:ph type="sldNum" sz="quarter" idx="12"/>
          </p:nvPr>
        </p:nvSpPr>
        <p:spPr/>
        <p:txBody>
          <a:bodyPr/>
          <a:lstStyle>
            <a:lvl1pPr>
              <a:defRPr/>
            </a:lvl1pPr>
          </a:lstStyle>
          <a:p>
            <a:pPr>
              <a:defRPr/>
            </a:pPr>
            <a:fld id="{93A78B80-C4FA-4C30-8583-E5D6964BCFBA}"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Banner_no-trans.png"/>
          <p:cNvPicPr>
            <a:picLocks noChangeAspect="1"/>
          </p:cNvPicPr>
          <p:nvPr userDrawn="1"/>
        </p:nvPicPr>
        <p:blipFill>
          <a:blip r:embed="rId2" cstate="print"/>
          <a:srcRect/>
          <a:stretch>
            <a:fillRect/>
          </a:stretch>
        </p:blipFill>
        <p:spPr bwMode="auto">
          <a:xfrm>
            <a:off x="0" y="0"/>
            <a:ext cx="9144000" cy="1027113"/>
          </a:xfrm>
          <a:prstGeom prst="rect">
            <a:avLst/>
          </a:prstGeom>
          <a:noFill/>
          <a:ln w="9525">
            <a:noFill/>
            <a:miter lim="800000"/>
            <a:headEnd/>
            <a:tailEnd/>
          </a:ln>
        </p:spPr>
      </p:pic>
      <p:sp>
        <p:nvSpPr>
          <p:cNvPr id="6" name="Line 10"/>
          <p:cNvSpPr>
            <a:spLocks noChangeShapeType="1"/>
          </p:cNvSpPr>
          <p:nvPr userDrawn="1"/>
        </p:nvSpPr>
        <p:spPr bwMode="auto">
          <a:xfrm>
            <a:off x="300038" y="6373813"/>
            <a:ext cx="8529637" cy="0"/>
          </a:xfrm>
          <a:prstGeom prst="line">
            <a:avLst/>
          </a:prstGeom>
          <a:noFill/>
          <a:ln w="3175">
            <a:solidFill>
              <a:schemeClr val="accent1"/>
            </a:solidFill>
            <a:round/>
            <a:headEnd/>
            <a:tailEnd/>
          </a:ln>
          <a:effectLst/>
        </p:spPr>
        <p:txBody>
          <a:bodyPr/>
          <a:lstStyle/>
          <a:p>
            <a:pPr>
              <a:defRPr/>
            </a:pPr>
            <a:endParaRPr lang="en-GB">
              <a:latin typeface="Arial" charset="0"/>
              <a:cs typeface="Arial" charset="0"/>
            </a:endParaRPr>
          </a:p>
        </p:txBody>
      </p:sp>
      <p:sp>
        <p:nvSpPr>
          <p:cNvPr id="7" name="Line 10"/>
          <p:cNvSpPr>
            <a:spLocks noChangeShapeType="1"/>
          </p:cNvSpPr>
          <p:nvPr userDrawn="1"/>
        </p:nvSpPr>
        <p:spPr bwMode="auto">
          <a:xfrm>
            <a:off x="201613" y="6373813"/>
            <a:ext cx="8639175" cy="0"/>
          </a:xfrm>
          <a:prstGeom prst="line">
            <a:avLst/>
          </a:prstGeom>
          <a:noFill/>
          <a:ln w="3175">
            <a:solidFill>
              <a:schemeClr val="accent1"/>
            </a:solidFill>
            <a:round/>
            <a:headEnd/>
            <a:tailEnd/>
          </a:ln>
          <a:effectLst/>
        </p:spPr>
        <p:txBody>
          <a:bodyPr/>
          <a:lstStyle/>
          <a:p>
            <a:pPr>
              <a:defRPr/>
            </a:pPr>
            <a:endParaRPr lang="en-GB" baseline="-25000" dirty="0">
              <a:latin typeface="Arial" charset="0"/>
              <a:cs typeface="Arial" charset="0"/>
            </a:endParaRPr>
          </a:p>
        </p:txBody>
      </p:sp>
      <p:sp>
        <p:nvSpPr>
          <p:cNvPr id="8" name="Text Box 8"/>
          <p:cNvSpPr txBox="1">
            <a:spLocks noChangeArrowheads="1"/>
          </p:cNvSpPr>
          <p:nvPr userDrawn="1"/>
        </p:nvSpPr>
        <p:spPr bwMode="auto">
          <a:xfrm>
            <a:off x="203200" y="6400800"/>
            <a:ext cx="3073400" cy="369888"/>
          </a:xfrm>
          <a:prstGeom prst="rect">
            <a:avLst/>
          </a:prstGeom>
          <a:noFill/>
          <a:ln w="9525">
            <a:noFill/>
            <a:miter lim="800000"/>
            <a:headEnd/>
            <a:tailEnd/>
          </a:ln>
          <a:effectLst/>
        </p:spPr>
        <p:txBody>
          <a:bodyPr lIns="0" rIns="0">
            <a:spAutoFit/>
          </a:bodyPr>
          <a:lstStyle/>
          <a:p>
            <a:pPr>
              <a:spcBef>
                <a:spcPct val="50000"/>
              </a:spcBef>
              <a:defRPr/>
            </a:pPr>
            <a:r>
              <a:rPr lang="en-GB" sz="450" dirty="0">
                <a:solidFill>
                  <a:schemeClr val="accent1"/>
                </a:solidFill>
                <a:latin typeface="Arial" charset="0"/>
                <a:cs typeface="Arial" charset="0"/>
              </a:rPr>
              <a:t>© </a:t>
            </a:r>
            <a:r>
              <a:rPr lang="en-GB" sz="450" dirty="0" smtClean="0">
                <a:solidFill>
                  <a:schemeClr val="accent1"/>
                </a:solidFill>
                <a:latin typeface="Arial" charset="0"/>
                <a:cs typeface="Arial" charset="0"/>
              </a:rPr>
              <a:t>2014 </a:t>
            </a:r>
            <a:r>
              <a:rPr lang="en-GB" sz="450" dirty="0">
                <a:solidFill>
                  <a:schemeClr val="accent1"/>
                </a:solidFill>
                <a:latin typeface="Arial" charset="0"/>
                <a:cs typeface="Arial" charset="0"/>
              </a:rPr>
              <a:t>KPMG International Cooperative (“</a:t>
            </a:r>
            <a:r>
              <a:rPr lang="en-GB" sz="450" dirty="0" smtClean="0">
                <a:solidFill>
                  <a:schemeClr val="accent1"/>
                </a:solidFill>
                <a:latin typeface="Arial" charset="0"/>
                <a:cs typeface="Arial" charset="0"/>
              </a:rPr>
              <a:t>KPMG International</a:t>
            </a:r>
            <a:r>
              <a:rPr lang="en-GB" sz="450" dirty="0">
                <a:solidFill>
                  <a:schemeClr val="accent1"/>
                </a:solidFill>
                <a:latin typeface="Arial" charset="0"/>
                <a:cs typeface="Arial" charset="0"/>
              </a:rPr>
              <a:t>”), a Swiss entity. Member firms of the KPMG network </a:t>
            </a:r>
            <a:r>
              <a:rPr lang="en-GB" sz="450" dirty="0" smtClean="0">
                <a:solidFill>
                  <a:schemeClr val="accent1"/>
                </a:solidFill>
                <a:latin typeface="Arial" charset="0"/>
                <a:cs typeface="Arial" charset="0"/>
              </a:rPr>
              <a:t>of independent </a:t>
            </a:r>
            <a:r>
              <a:rPr lang="en-GB" sz="450" dirty="0">
                <a:solidFill>
                  <a:schemeClr val="accent1"/>
                </a:solidFill>
                <a:latin typeface="Arial" charset="0"/>
                <a:cs typeface="Arial" charset="0"/>
              </a:rPr>
              <a:t>firms are affiliated with KPMG International. KPMG </a:t>
            </a:r>
            <a:r>
              <a:rPr lang="en-GB" sz="450" dirty="0" smtClean="0">
                <a:solidFill>
                  <a:schemeClr val="accent1"/>
                </a:solidFill>
                <a:latin typeface="Arial" charset="0"/>
                <a:cs typeface="Arial" charset="0"/>
              </a:rPr>
              <a:t>International provides </a:t>
            </a:r>
            <a:r>
              <a:rPr lang="en-GB" sz="450" dirty="0">
                <a:solidFill>
                  <a:schemeClr val="accent1"/>
                </a:solidFill>
                <a:latin typeface="Arial" charset="0"/>
                <a:cs typeface="Arial" charset="0"/>
              </a:rPr>
              <a:t>no client services. No member firm has any authority to obligate </a:t>
            </a:r>
            <a:r>
              <a:rPr lang="en-GB" sz="450" dirty="0" smtClean="0">
                <a:solidFill>
                  <a:schemeClr val="accent1"/>
                </a:solidFill>
                <a:latin typeface="Arial" charset="0"/>
                <a:cs typeface="Arial" charset="0"/>
              </a:rPr>
              <a:t>or bind </a:t>
            </a:r>
            <a:r>
              <a:rPr lang="en-GB" sz="450" dirty="0">
                <a:solidFill>
                  <a:schemeClr val="accent1"/>
                </a:solidFill>
                <a:latin typeface="Arial" charset="0"/>
                <a:cs typeface="Arial" charset="0"/>
              </a:rPr>
              <a:t>KPMG International or any other member firm third parties, nor does </a:t>
            </a:r>
            <a:r>
              <a:rPr lang="en-GB" sz="450" dirty="0" smtClean="0">
                <a:solidFill>
                  <a:schemeClr val="accent1"/>
                </a:solidFill>
                <a:latin typeface="Arial" charset="0"/>
                <a:cs typeface="Arial" charset="0"/>
              </a:rPr>
              <a:t>KPMG International </a:t>
            </a:r>
            <a:r>
              <a:rPr lang="en-GB" sz="450" dirty="0">
                <a:solidFill>
                  <a:schemeClr val="accent1"/>
                </a:solidFill>
                <a:latin typeface="Arial" charset="0"/>
                <a:cs typeface="Arial" charset="0"/>
              </a:rPr>
              <a:t>have any such authority to obligate or bind any member firm</a:t>
            </a:r>
            <a:r>
              <a:rPr lang="en-GB" sz="450" dirty="0" smtClean="0">
                <a:solidFill>
                  <a:schemeClr val="accent1"/>
                </a:solidFill>
                <a:latin typeface="Arial" charset="0"/>
                <a:cs typeface="Arial" charset="0"/>
              </a:rPr>
              <a:t>. All rights </a:t>
            </a:r>
            <a:r>
              <a:rPr lang="en-GB" sz="450" dirty="0">
                <a:solidFill>
                  <a:schemeClr val="accent1"/>
                </a:solidFill>
                <a:latin typeface="Arial" charset="0"/>
                <a:cs typeface="Arial" charset="0"/>
              </a:rPr>
              <a:t>reserved.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1138" y="1389063"/>
            <a:ext cx="4264025" cy="4525962"/>
          </a:xfrm>
        </p:spPr>
        <p:txBody>
          <a:bodyPr bIns="0"/>
          <a:lstStyle>
            <a:lvl1pPr>
              <a:defRPr sz="1400">
                <a:solidFill>
                  <a:srgbClr val="00338D"/>
                </a:solidFill>
              </a:defRPr>
            </a:lvl1pPr>
            <a:lvl2pPr>
              <a:defRPr sz="1400"/>
            </a:lvl2pPr>
            <a:lvl3pPr marL="139700" indent="-139700">
              <a:buFont typeface="Arial" pitchFamily="34" charset="0"/>
              <a:buChar char="•"/>
              <a:defRPr sz="1400"/>
            </a:lvl3pPr>
            <a:lvl4pPr marL="300038" indent="104775">
              <a:buFont typeface="Arial" pitchFamily="34" charset="0"/>
              <a:buChar char="-"/>
              <a:defRPr sz="1400"/>
            </a:lvl4pPr>
            <a:lvl5pPr marL="652463" indent="-117475">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27563" y="1389063"/>
            <a:ext cx="4265612" cy="4525962"/>
          </a:xfrm>
        </p:spPr>
        <p:txBody>
          <a:bodyPr bIns="0"/>
          <a:lstStyle>
            <a:lvl1pPr>
              <a:defRPr sz="1400">
                <a:solidFill>
                  <a:srgbClr val="00338D"/>
                </a:solidFill>
              </a:defRPr>
            </a:lvl1pPr>
            <a:lvl2pPr>
              <a:defRPr sz="1400"/>
            </a:lvl2pPr>
            <a:lvl3pPr marL="127000" indent="-127000">
              <a:buFont typeface="Arial" pitchFamily="34" charset="0"/>
              <a:buChar char="•"/>
              <a:defRPr sz="1400"/>
            </a:lvl3pPr>
            <a:lvl4pPr marL="288925" indent="115888">
              <a:buFont typeface="Arial" pitchFamily="34" charset="0"/>
              <a:buChar char="-"/>
              <a:defRPr sz="1400"/>
            </a:lvl4pPr>
            <a:lvl5pPr marL="536575" indent="103188">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Date Placeholder 4"/>
          <p:cNvSpPr>
            <a:spLocks noGrp="1"/>
          </p:cNvSpPr>
          <p:nvPr>
            <p:ph type="dt" sz="half" idx="10"/>
          </p:nvPr>
        </p:nvSpPr>
        <p:spPr>
          <a:xfrm>
            <a:off x="6988175" y="6386513"/>
            <a:ext cx="1655763" cy="279400"/>
          </a:xfrm>
        </p:spPr>
        <p:txBody>
          <a:bodyPr/>
          <a:lstStyle>
            <a:lvl1pPr>
              <a:defRPr/>
            </a:lvl1pPr>
          </a:lstStyle>
          <a:p>
            <a:pPr>
              <a:defRPr/>
            </a:pPr>
            <a:fld id="{B023C00B-BC6E-4652-A050-716B45BF4787}" type="datetime3">
              <a:rPr lang="en-GB" smtClean="0"/>
              <a:t>7 June, 2014</a:t>
            </a:fld>
            <a:endParaRPr lang="en-GB" dirty="0"/>
          </a:p>
        </p:txBody>
      </p:sp>
      <p:sp>
        <p:nvSpPr>
          <p:cNvPr id="10" name="Footer Placeholder 5"/>
          <p:cNvSpPr>
            <a:spLocks noGrp="1"/>
          </p:cNvSpPr>
          <p:nvPr>
            <p:ph type="ftr" sz="quarter" idx="11"/>
          </p:nvPr>
        </p:nvSpPr>
        <p:spPr>
          <a:xfrm>
            <a:off x="2149475" y="6386513"/>
            <a:ext cx="5662613" cy="279400"/>
          </a:xfrm>
        </p:spPr>
        <p:txBody>
          <a:bodyPr/>
          <a:lstStyle>
            <a:lvl1pPr>
              <a:defRPr/>
            </a:lvl1pPr>
          </a:lstStyle>
          <a:p>
            <a:pPr>
              <a:defRPr/>
            </a:pPr>
            <a:r>
              <a:rPr lang="en-GB"/>
              <a:t>TITLE HERE (GO HEADER &amp; FOOTER TO EDIT THIS TEXT)</a:t>
            </a:r>
          </a:p>
        </p:txBody>
      </p:sp>
      <p:sp>
        <p:nvSpPr>
          <p:cNvPr id="11" name="Slide Number Placeholder 6"/>
          <p:cNvSpPr>
            <a:spLocks noGrp="1"/>
          </p:cNvSpPr>
          <p:nvPr>
            <p:ph type="sldNum" sz="quarter" idx="12"/>
          </p:nvPr>
        </p:nvSpPr>
        <p:spPr>
          <a:xfrm>
            <a:off x="8297863" y="6386513"/>
            <a:ext cx="658812" cy="279400"/>
          </a:xfrm>
        </p:spPr>
        <p:txBody>
          <a:bodyPr/>
          <a:lstStyle>
            <a:lvl1pPr>
              <a:defRPr/>
            </a:lvl1pPr>
          </a:lstStyle>
          <a:p>
            <a:pPr>
              <a:defRPr/>
            </a:pPr>
            <a:fld id="{EFF8C10A-5724-4634-8458-068ABFAAECFD}" type="slidenum">
              <a:rPr lang="en-GB"/>
              <a:pPr>
                <a:defRPr/>
              </a:pPr>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KPMG-PPT_banner_v10-[Conver"/>
          <p:cNvPicPr>
            <a:picLocks noChangeAspect="1" noChangeArrowheads="1"/>
          </p:cNvPicPr>
          <p:nvPr userDrawn="1"/>
        </p:nvPicPr>
        <p:blipFill>
          <a:blip r:embed="rId2" cstate="print"/>
          <a:srcRect t="1665" b="1665"/>
          <a:stretch>
            <a:fillRect/>
          </a:stretch>
        </p:blipFill>
        <p:spPr bwMode="auto">
          <a:xfrm>
            <a:off x="0" y="0"/>
            <a:ext cx="9144000" cy="979488"/>
          </a:xfrm>
          <a:prstGeom prst="rect">
            <a:avLst/>
          </a:prstGeom>
          <a:noFill/>
          <a:ln w="9525">
            <a:noFill/>
            <a:miter lim="800000"/>
            <a:headEnd/>
            <a:tailEnd/>
          </a:ln>
        </p:spPr>
      </p:pic>
      <p:sp>
        <p:nvSpPr>
          <p:cNvPr id="4" name="Line 10"/>
          <p:cNvSpPr>
            <a:spLocks noChangeShapeType="1"/>
          </p:cNvSpPr>
          <p:nvPr userDrawn="1"/>
        </p:nvSpPr>
        <p:spPr bwMode="auto">
          <a:xfrm>
            <a:off x="201613" y="6373813"/>
            <a:ext cx="8639175" cy="0"/>
          </a:xfrm>
          <a:prstGeom prst="line">
            <a:avLst/>
          </a:prstGeom>
          <a:noFill/>
          <a:ln w="3175">
            <a:solidFill>
              <a:schemeClr val="accent1"/>
            </a:solidFill>
            <a:round/>
            <a:headEnd/>
            <a:tailEnd/>
          </a:ln>
          <a:effectLst/>
        </p:spPr>
        <p:txBody>
          <a:bodyPr/>
          <a:lstStyle/>
          <a:p>
            <a:pPr>
              <a:defRPr/>
            </a:pPr>
            <a:endParaRPr lang="en-GB" baseline="-25000" dirty="0">
              <a:latin typeface="Arial" charset="0"/>
              <a:cs typeface="Arial" charset="0"/>
            </a:endParaRPr>
          </a:p>
        </p:txBody>
      </p:sp>
      <p:sp>
        <p:nvSpPr>
          <p:cNvPr id="5" name="Text Box 8"/>
          <p:cNvSpPr txBox="1">
            <a:spLocks noChangeArrowheads="1"/>
          </p:cNvSpPr>
          <p:nvPr userDrawn="1"/>
        </p:nvSpPr>
        <p:spPr bwMode="auto">
          <a:xfrm>
            <a:off x="203200" y="6400800"/>
            <a:ext cx="3073400" cy="369888"/>
          </a:xfrm>
          <a:prstGeom prst="rect">
            <a:avLst/>
          </a:prstGeom>
          <a:noFill/>
          <a:ln w="9525">
            <a:noFill/>
            <a:miter lim="800000"/>
            <a:headEnd/>
            <a:tailEnd/>
          </a:ln>
          <a:effectLst/>
        </p:spPr>
        <p:txBody>
          <a:bodyPr lIns="0" rIns="0">
            <a:spAutoFit/>
          </a:bodyPr>
          <a:lstStyle/>
          <a:p>
            <a:pPr>
              <a:spcBef>
                <a:spcPct val="50000"/>
              </a:spcBef>
              <a:defRPr/>
            </a:pPr>
            <a:r>
              <a:rPr lang="en-GB" sz="450" dirty="0">
                <a:solidFill>
                  <a:schemeClr val="accent1"/>
                </a:solidFill>
                <a:latin typeface="Arial" charset="0"/>
                <a:cs typeface="Arial" charset="0"/>
              </a:rPr>
              <a:t>© 2010 KPMG International Cooperative (“</a:t>
            </a:r>
            <a:r>
              <a:rPr lang="en-GB" sz="450" dirty="0" smtClean="0">
                <a:solidFill>
                  <a:schemeClr val="accent1"/>
                </a:solidFill>
                <a:latin typeface="Arial" charset="0"/>
                <a:cs typeface="Arial" charset="0"/>
              </a:rPr>
              <a:t>KPMG International</a:t>
            </a:r>
            <a:r>
              <a:rPr lang="en-GB" sz="450" dirty="0">
                <a:solidFill>
                  <a:schemeClr val="accent1"/>
                </a:solidFill>
                <a:latin typeface="Arial" charset="0"/>
                <a:cs typeface="Arial" charset="0"/>
              </a:rPr>
              <a:t>”), a Swiss entity. Member firms of the KPMG network </a:t>
            </a:r>
            <a:r>
              <a:rPr lang="en-GB" sz="450" dirty="0" smtClean="0">
                <a:solidFill>
                  <a:schemeClr val="accent1"/>
                </a:solidFill>
                <a:latin typeface="Arial" charset="0"/>
                <a:cs typeface="Arial" charset="0"/>
              </a:rPr>
              <a:t>of independent </a:t>
            </a:r>
            <a:r>
              <a:rPr lang="en-GB" sz="450" dirty="0">
                <a:solidFill>
                  <a:schemeClr val="accent1"/>
                </a:solidFill>
                <a:latin typeface="Arial" charset="0"/>
                <a:cs typeface="Arial" charset="0"/>
              </a:rPr>
              <a:t>firms are affiliated with KPMG International. KPMG </a:t>
            </a:r>
            <a:r>
              <a:rPr lang="en-GB" sz="450" dirty="0" smtClean="0">
                <a:solidFill>
                  <a:schemeClr val="accent1"/>
                </a:solidFill>
                <a:latin typeface="Arial" charset="0"/>
                <a:cs typeface="Arial" charset="0"/>
              </a:rPr>
              <a:t>International provides </a:t>
            </a:r>
            <a:r>
              <a:rPr lang="en-GB" sz="450" dirty="0">
                <a:solidFill>
                  <a:schemeClr val="accent1"/>
                </a:solidFill>
                <a:latin typeface="Arial" charset="0"/>
                <a:cs typeface="Arial" charset="0"/>
              </a:rPr>
              <a:t>no client services. No member firm has any authority to obligate </a:t>
            </a:r>
            <a:r>
              <a:rPr lang="en-GB" sz="450" dirty="0" smtClean="0">
                <a:solidFill>
                  <a:schemeClr val="accent1"/>
                </a:solidFill>
                <a:latin typeface="Arial" charset="0"/>
                <a:cs typeface="Arial" charset="0"/>
              </a:rPr>
              <a:t>or bind </a:t>
            </a:r>
            <a:r>
              <a:rPr lang="en-GB" sz="450" dirty="0">
                <a:solidFill>
                  <a:schemeClr val="accent1"/>
                </a:solidFill>
                <a:latin typeface="Arial" charset="0"/>
                <a:cs typeface="Arial" charset="0"/>
              </a:rPr>
              <a:t>KPMG International or any other member firm third parties, nor does </a:t>
            </a:r>
            <a:r>
              <a:rPr lang="en-GB" sz="450" dirty="0" smtClean="0">
                <a:solidFill>
                  <a:schemeClr val="accent1"/>
                </a:solidFill>
                <a:latin typeface="Arial" charset="0"/>
                <a:cs typeface="Arial" charset="0"/>
              </a:rPr>
              <a:t>KPMG International </a:t>
            </a:r>
            <a:r>
              <a:rPr lang="en-GB" sz="450" dirty="0">
                <a:solidFill>
                  <a:schemeClr val="accent1"/>
                </a:solidFill>
                <a:latin typeface="Arial" charset="0"/>
                <a:cs typeface="Arial" charset="0"/>
              </a:rPr>
              <a:t>have any such authority to obligate or bind any member firm</a:t>
            </a:r>
            <a:r>
              <a:rPr lang="en-GB" sz="450" dirty="0" smtClean="0">
                <a:solidFill>
                  <a:schemeClr val="accent1"/>
                </a:solidFill>
                <a:latin typeface="Arial" charset="0"/>
                <a:cs typeface="Arial" charset="0"/>
              </a:rPr>
              <a:t>. All rights </a:t>
            </a:r>
            <a:r>
              <a:rPr lang="en-GB" sz="450" dirty="0">
                <a:solidFill>
                  <a:schemeClr val="accent1"/>
                </a:solidFill>
                <a:latin typeface="Arial" charset="0"/>
                <a:cs typeface="Arial" charset="0"/>
              </a:rPr>
              <a:t>reserved.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2"/>
          <p:cNvSpPr>
            <a:spLocks noGrp="1"/>
          </p:cNvSpPr>
          <p:nvPr>
            <p:ph type="dt" sz="half" idx="10"/>
          </p:nvPr>
        </p:nvSpPr>
        <p:spPr>
          <a:xfrm>
            <a:off x="6988175" y="6386513"/>
            <a:ext cx="1655763" cy="279400"/>
          </a:xfrm>
        </p:spPr>
        <p:txBody>
          <a:bodyPr/>
          <a:lstStyle>
            <a:lvl1pPr>
              <a:defRPr/>
            </a:lvl1pPr>
          </a:lstStyle>
          <a:p>
            <a:pPr>
              <a:defRPr/>
            </a:pPr>
            <a:fld id="{840D5ADD-B1B3-495E-8306-E8E3BCBA16C7}" type="datetime3">
              <a:rPr lang="en-GB" smtClean="0"/>
              <a:t>7 June, 2014</a:t>
            </a:fld>
            <a:endParaRPr lang="en-GB" dirty="0"/>
          </a:p>
        </p:txBody>
      </p:sp>
      <p:sp>
        <p:nvSpPr>
          <p:cNvPr id="7" name="Footer Placeholder 3"/>
          <p:cNvSpPr>
            <a:spLocks noGrp="1"/>
          </p:cNvSpPr>
          <p:nvPr>
            <p:ph type="ftr" sz="quarter" idx="11"/>
          </p:nvPr>
        </p:nvSpPr>
        <p:spPr>
          <a:xfrm>
            <a:off x="2124075" y="6386513"/>
            <a:ext cx="5662613" cy="279400"/>
          </a:xfrm>
        </p:spPr>
        <p:txBody>
          <a:bodyPr/>
          <a:lstStyle>
            <a:lvl1pPr>
              <a:defRPr/>
            </a:lvl1pPr>
          </a:lstStyle>
          <a:p>
            <a:pPr>
              <a:defRPr/>
            </a:pPr>
            <a:r>
              <a:rPr lang="en-GB"/>
              <a:t>TITLE HERE (GO HEADER &amp; FOOTER TO EDIT THIS TEXT)</a:t>
            </a:r>
          </a:p>
        </p:txBody>
      </p:sp>
      <p:sp>
        <p:nvSpPr>
          <p:cNvPr id="8" name="Slide Number Placeholder 4"/>
          <p:cNvSpPr>
            <a:spLocks noGrp="1"/>
          </p:cNvSpPr>
          <p:nvPr>
            <p:ph type="sldNum" sz="quarter" idx="12"/>
          </p:nvPr>
        </p:nvSpPr>
        <p:spPr>
          <a:xfrm>
            <a:off x="8297863" y="6386513"/>
            <a:ext cx="658812" cy="279400"/>
          </a:xfrm>
        </p:spPr>
        <p:txBody>
          <a:bodyPr/>
          <a:lstStyle>
            <a:lvl1pPr>
              <a:defRPr/>
            </a:lvl1pPr>
          </a:lstStyle>
          <a:p>
            <a:pPr>
              <a:defRPr/>
            </a:pPr>
            <a:fld id="{9C094DCC-9A43-486E-9962-EE1E2C89C21F}"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Banner_no-trans.png"/>
          <p:cNvPicPr>
            <a:picLocks noChangeAspect="1"/>
          </p:cNvPicPr>
          <p:nvPr userDrawn="1"/>
        </p:nvPicPr>
        <p:blipFill>
          <a:blip r:embed="rId2" cstate="print"/>
          <a:srcRect/>
          <a:stretch>
            <a:fillRect/>
          </a:stretch>
        </p:blipFill>
        <p:spPr bwMode="auto">
          <a:xfrm>
            <a:off x="0" y="0"/>
            <a:ext cx="9144000" cy="1027113"/>
          </a:xfrm>
          <a:prstGeom prst="rect">
            <a:avLst/>
          </a:prstGeom>
          <a:noFill/>
          <a:ln w="9525">
            <a:noFill/>
            <a:miter lim="800000"/>
            <a:headEnd/>
            <a:tailEnd/>
          </a:ln>
        </p:spPr>
      </p:pic>
      <p:sp>
        <p:nvSpPr>
          <p:cNvPr id="3" name="Line 10"/>
          <p:cNvSpPr>
            <a:spLocks noChangeShapeType="1"/>
          </p:cNvSpPr>
          <p:nvPr userDrawn="1"/>
        </p:nvSpPr>
        <p:spPr bwMode="auto">
          <a:xfrm>
            <a:off x="300038" y="6373813"/>
            <a:ext cx="8529637" cy="0"/>
          </a:xfrm>
          <a:prstGeom prst="line">
            <a:avLst/>
          </a:prstGeom>
          <a:noFill/>
          <a:ln w="3175">
            <a:solidFill>
              <a:schemeClr val="accent1"/>
            </a:solidFill>
            <a:round/>
            <a:headEnd/>
            <a:tailEnd/>
          </a:ln>
          <a:effectLst/>
        </p:spPr>
        <p:txBody>
          <a:bodyPr/>
          <a:lstStyle/>
          <a:p>
            <a:pPr>
              <a:defRPr/>
            </a:pPr>
            <a:endParaRPr lang="en-GB">
              <a:latin typeface="Arial" charset="0"/>
              <a:cs typeface="Arial" charset="0"/>
            </a:endParaRPr>
          </a:p>
        </p:txBody>
      </p:sp>
      <p:sp>
        <p:nvSpPr>
          <p:cNvPr id="4" name="Line 10"/>
          <p:cNvSpPr>
            <a:spLocks noChangeShapeType="1"/>
          </p:cNvSpPr>
          <p:nvPr userDrawn="1"/>
        </p:nvSpPr>
        <p:spPr bwMode="auto">
          <a:xfrm>
            <a:off x="201613" y="6373813"/>
            <a:ext cx="8639175" cy="0"/>
          </a:xfrm>
          <a:prstGeom prst="line">
            <a:avLst/>
          </a:prstGeom>
          <a:noFill/>
          <a:ln w="3175">
            <a:solidFill>
              <a:schemeClr val="accent1"/>
            </a:solidFill>
            <a:round/>
            <a:headEnd/>
            <a:tailEnd/>
          </a:ln>
          <a:effectLst/>
        </p:spPr>
        <p:txBody>
          <a:bodyPr/>
          <a:lstStyle/>
          <a:p>
            <a:pPr>
              <a:defRPr/>
            </a:pPr>
            <a:endParaRPr lang="en-GB" baseline="-25000" dirty="0">
              <a:latin typeface="Arial" charset="0"/>
              <a:cs typeface="Arial" charset="0"/>
            </a:endParaRPr>
          </a:p>
        </p:txBody>
      </p:sp>
      <p:sp>
        <p:nvSpPr>
          <p:cNvPr id="5" name="Text Box 8"/>
          <p:cNvSpPr txBox="1">
            <a:spLocks noChangeArrowheads="1"/>
          </p:cNvSpPr>
          <p:nvPr userDrawn="1"/>
        </p:nvSpPr>
        <p:spPr bwMode="auto">
          <a:xfrm>
            <a:off x="203200" y="6400800"/>
            <a:ext cx="3073400" cy="369888"/>
          </a:xfrm>
          <a:prstGeom prst="rect">
            <a:avLst/>
          </a:prstGeom>
          <a:noFill/>
          <a:ln w="9525">
            <a:noFill/>
            <a:miter lim="800000"/>
            <a:headEnd/>
            <a:tailEnd/>
          </a:ln>
          <a:effectLst/>
        </p:spPr>
        <p:txBody>
          <a:bodyPr lIns="0" rIns="0">
            <a:spAutoFit/>
          </a:bodyPr>
          <a:lstStyle/>
          <a:p>
            <a:pPr>
              <a:spcBef>
                <a:spcPct val="50000"/>
              </a:spcBef>
              <a:defRPr/>
            </a:pPr>
            <a:r>
              <a:rPr lang="en-GB" sz="450" dirty="0">
                <a:solidFill>
                  <a:schemeClr val="accent1"/>
                </a:solidFill>
                <a:latin typeface="Arial" charset="0"/>
                <a:cs typeface="Arial" charset="0"/>
              </a:rPr>
              <a:t>© 2010 KPMG International Cooperative (“</a:t>
            </a:r>
            <a:r>
              <a:rPr lang="en-GB" sz="450" dirty="0" smtClean="0">
                <a:solidFill>
                  <a:schemeClr val="accent1"/>
                </a:solidFill>
                <a:latin typeface="Arial" charset="0"/>
                <a:cs typeface="Arial" charset="0"/>
              </a:rPr>
              <a:t>KPMG International</a:t>
            </a:r>
            <a:r>
              <a:rPr lang="en-GB" sz="450" dirty="0">
                <a:solidFill>
                  <a:schemeClr val="accent1"/>
                </a:solidFill>
                <a:latin typeface="Arial" charset="0"/>
                <a:cs typeface="Arial" charset="0"/>
              </a:rPr>
              <a:t>”), a Swiss entity. Member firms of the KPMG network </a:t>
            </a:r>
            <a:r>
              <a:rPr lang="en-GB" sz="450" dirty="0" smtClean="0">
                <a:solidFill>
                  <a:schemeClr val="accent1"/>
                </a:solidFill>
                <a:latin typeface="Arial" charset="0"/>
                <a:cs typeface="Arial" charset="0"/>
              </a:rPr>
              <a:t>of independent </a:t>
            </a:r>
            <a:r>
              <a:rPr lang="en-GB" sz="450" dirty="0">
                <a:solidFill>
                  <a:schemeClr val="accent1"/>
                </a:solidFill>
                <a:latin typeface="Arial" charset="0"/>
                <a:cs typeface="Arial" charset="0"/>
              </a:rPr>
              <a:t>firms are affiliated with KPMG International. KPMG </a:t>
            </a:r>
            <a:r>
              <a:rPr lang="en-GB" sz="450" dirty="0" smtClean="0">
                <a:solidFill>
                  <a:schemeClr val="accent1"/>
                </a:solidFill>
                <a:latin typeface="Arial" charset="0"/>
                <a:cs typeface="Arial" charset="0"/>
              </a:rPr>
              <a:t>International provides </a:t>
            </a:r>
            <a:r>
              <a:rPr lang="en-GB" sz="450" dirty="0">
                <a:solidFill>
                  <a:schemeClr val="accent1"/>
                </a:solidFill>
                <a:latin typeface="Arial" charset="0"/>
                <a:cs typeface="Arial" charset="0"/>
              </a:rPr>
              <a:t>no client services. No member firm has any authority to obligate </a:t>
            </a:r>
            <a:r>
              <a:rPr lang="en-GB" sz="450" dirty="0" smtClean="0">
                <a:solidFill>
                  <a:schemeClr val="accent1"/>
                </a:solidFill>
                <a:latin typeface="Arial" charset="0"/>
                <a:cs typeface="Arial" charset="0"/>
              </a:rPr>
              <a:t>or bind </a:t>
            </a:r>
            <a:r>
              <a:rPr lang="en-GB" sz="450" dirty="0">
                <a:solidFill>
                  <a:schemeClr val="accent1"/>
                </a:solidFill>
                <a:latin typeface="Arial" charset="0"/>
                <a:cs typeface="Arial" charset="0"/>
              </a:rPr>
              <a:t>KPMG International or any other member firm third parties, nor does </a:t>
            </a:r>
            <a:r>
              <a:rPr lang="en-GB" sz="450" dirty="0" smtClean="0">
                <a:solidFill>
                  <a:schemeClr val="accent1"/>
                </a:solidFill>
                <a:latin typeface="Arial" charset="0"/>
                <a:cs typeface="Arial" charset="0"/>
              </a:rPr>
              <a:t>KPMG International </a:t>
            </a:r>
            <a:r>
              <a:rPr lang="en-GB" sz="450" dirty="0">
                <a:solidFill>
                  <a:schemeClr val="accent1"/>
                </a:solidFill>
                <a:latin typeface="Arial" charset="0"/>
                <a:cs typeface="Arial" charset="0"/>
              </a:rPr>
              <a:t>have any such authority to obligate or bind any member firm</a:t>
            </a:r>
            <a:r>
              <a:rPr lang="en-GB" sz="450" dirty="0" smtClean="0">
                <a:solidFill>
                  <a:schemeClr val="accent1"/>
                </a:solidFill>
                <a:latin typeface="Arial" charset="0"/>
                <a:cs typeface="Arial" charset="0"/>
              </a:rPr>
              <a:t>. All rights </a:t>
            </a:r>
            <a:r>
              <a:rPr lang="en-GB" sz="450" dirty="0">
                <a:solidFill>
                  <a:schemeClr val="accent1"/>
                </a:solidFill>
                <a:latin typeface="Arial" charset="0"/>
                <a:cs typeface="Arial" charset="0"/>
              </a:rPr>
              <a:t>reserved.</a:t>
            </a:r>
          </a:p>
        </p:txBody>
      </p:sp>
      <p:sp>
        <p:nvSpPr>
          <p:cNvPr id="6" name="Date Placeholder 1"/>
          <p:cNvSpPr>
            <a:spLocks noGrp="1"/>
          </p:cNvSpPr>
          <p:nvPr>
            <p:ph type="dt" sz="half" idx="10"/>
          </p:nvPr>
        </p:nvSpPr>
        <p:spPr>
          <a:xfrm>
            <a:off x="6988175" y="6386513"/>
            <a:ext cx="1655763" cy="279400"/>
          </a:xfrm>
        </p:spPr>
        <p:txBody>
          <a:bodyPr/>
          <a:lstStyle>
            <a:lvl1pPr>
              <a:defRPr/>
            </a:lvl1pPr>
          </a:lstStyle>
          <a:p>
            <a:pPr>
              <a:defRPr/>
            </a:pPr>
            <a:fld id="{5B3013B1-8D39-4E6C-A845-3C9B4EB28B21}" type="datetime3">
              <a:rPr lang="en-GB" smtClean="0"/>
              <a:t>7 June, 2014</a:t>
            </a:fld>
            <a:endParaRPr lang="en-GB"/>
          </a:p>
        </p:txBody>
      </p:sp>
      <p:sp>
        <p:nvSpPr>
          <p:cNvPr id="7" name="Footer Placeholder 2"/>
          <p:cNvSpPr>
            <a:spLocks noGrp="1"/>
          </p:cNvSpPr>
          <p:nvPr>
            <p:ph type="ftr" sz="quarter" idx="11"/>
          </p:nvPr>
        </p:nvSpPr>
        <p:spPr>
          <a:xfrm>
            <a:off x="2124075" y="6386513"/>
            <a:ext cx="5662613" cy="279400"/>
          </a:xfrm>
        </p:spPr>
        <p:txBody>
          <a:bodyPr/>
          <a:lstStyle>
            <a:lvl1pPr>
              <a:defRPr/>
            </a:lvl1pPr>
          </a:lstStyle>
          <a:p>
            <a:pPr>
              <a:defRPr/>
            </a:pPr>
            <a:r>
              <a:rPr lang="en-GB"/>
              <a:t>TITLE HERE (GO HEADER &amp; FOOTER TO EDIT THIS TEXT)</a:t>
            </a:r>
          </a:p>
        </p:txBody>
      </p:sp>
      <p:sp>
        <p:nvSpPr>
          <p:cNvPr id="8" name="Slide Number Placeholder 3"/>
          <p:cNvSpPr>
            <a:spLocks noGrp="1"/>
          </p:cNvSpPr>
          <p:nvPr>
            <p:ph type="sldNum" sz="quarter" idx="12"/>
          </p:nvPr>
        </p:nvSpPr>
        <p:spPr>
          <a:xfrm>
            <a:off x="8297863" y="6386513"/>
            <a:ext cx="658812" cy="279400"/>
          </a:xfrm>
        </p:spPr>
        <p:txBody>
          <a:bodyPr/>
          <a:lstStyle>
            <a:lvl1pPr>
              <a:defRPr/>
            </a:lvl1pPr>
          </a:lstStyle>
          <a:p>
            <a:pPr>
              <a:defRPr/>
            </a:pPr>
            <a:fld id="{451F29BD-C892-4095-866C-7A807951323B}"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Slide 1">
    <p:spTree>
      <p:nvGrpSpPr>
        <p:cNvPr id="1" name=""/>
        <p:cNvGrpSpPr/>
        <p:nvPr/>
      </p:nvGrpSpPr>
      <p:grpSpPr>
        <a:xfrm>
          <a:off x="0" y="0"/>
          <a:ext cx="0" cy="0"/>
          <a:chOff x="0" y="0"/>
          <a:chExt cx="0" cy="0"/>
        </a:xfrm>
      </p:grpSpPr>
      <p:pic>
        <p:nvPicPr>
          <p:cNvPr id="1026" name="Picture 2" descr="C:\Users\ahsanaamir\AppData\Local\Microsoft\Windows\Temporary Internet Files\Content.Outlook\DGDTCBVK\157284359 Compressed.jpg"/>
          <p:cNvPicPr>
            <a:picLocks noChangeAspect="1" noChangeArrowheads="1"/>
          </p:cNvPicPr>
          <p:nvPr userDrawn="1"/>
        </p:nvPicPr>
        <p:blipFill>
          <a:blip r:embed="rId2" cstate="print"/>
          <a:srcRect/>
          <a:stretch>
            <a:fillRect/>
          </a:stretch>
        </p:blipFill>
        <p:spPr bwMode="auto">
          <a:xfrm>
            <a:off x="0" y="0"/>
            <a:ext cx="9144000" cy="6857999"/>
          </a:xfrm>
          <a:prstGeom prst="rect">
            <a:avLst/>
          </a:prstGeom>
          <a:noFill/>
        </p:spPr>
      </p:pic>
      <p:sp>
        <p:nvSpPr>
          <p:cNvPr id="20" name="Freeform 7"/>
          <p:cNvSpPr>
            <a:spLocks noEditPoints="1"/>
          </p:cNvSpPr>
          <p:nvPr userDrawn="1"/>
        </p:nvSpPr>
        <p:spPr bwMode="gray">
          <a:xfrm>
            <a:off x="0" y="0"/>
            <a:ext cx="4797424" cy="5588000"/>
          </a:xfrm>
          <a:custGeom>
            <a:avLst/>
            <a:gdLst/>
            <a:ahLst/>
            <a:cxnLst>
              <a:cxn ang="0">
                <a:pos x="3022" y="0"/>
              </a:cxn>
              <a:cxn ang="0">
                <a:pos x="0" y="0"/>
              </a:cxn>
              <a:cxn ang="0">
                <a:pos x="0" y="3520"/>
              </a:cxn>
              <a:cxn ang="0">
                <a:pos x="1979" y="3520"/>
              </a:cxn>
              <a:cxn ang="0">
                <a:pos x="3022" y="0"/>
              </a:cxn>
              <a:cxn ang="0">
                <a:pos x="3022" y="0"/>
              </a:cxn>
              <a:cxn ang="0">
                <a:pos x="3022" y="0"/>
              </a:cxn>
            </a:cxnLst>
            <a:rect l="0" t="0" r="r" b="b"/>
            <a:pathLst>
              <a:path w="3022" h="3520">
                <a:moveTo>
                  <a:pt x="3022" y="0"/>
                </a:moveTo>
                <a:lnTo>
                  <a:pt x="0" y="0"/>
                </a:lnTo>
                <a:lnTo>
                  <a:pt x="0" y="3520"/>
                </a:lnTo>
                <a:lnTo>
                  <a:pt x="1979" y="3520"/>
                </a:lnTo>
                <a:lnTo>
                  <a:pt x="3022" y="0"/>
                </a:lnTo>
                <a:close/>
                <a:moveTo>
                  <a:pt x="3022" y="0"/>
                </a:moveTo>
                <a:lnTo>
                  <a:pt x="3022"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latinLnBrk="0" hangingPunct="1">
              <a:spcBef>
                <a:spcPct val="50000"/>
              </a:spcBef>
              <a:defRPr/>
            </a:pPr>
            <a:endParaRPr lang="en-GB" sz="1800" kern="1200" dirty="0">
              <a:solidFill>
                <a:schemeClr val="tx1"/>
              </a:solidFill>
              <a:latin typeface="+mn-lt"/>
              <a:ea typeface="+mn-ea"/>
              <a:cs typeface="+mn-cs"/>
            </a:endParaRPr>
          </a:p>
        </p:txBody>
      </p:sp>
      <p:sp>
        <p:nvSpPr>
          <p:cNvPr id="10" name="Title 9"/>
          <p:cNvSpPr>
            <a:spLocks noGrp="1"/>
          </p:cNvSpPr>
          <p:nvPr>
            <p:ph type="title"/>
          </p:nvPr>
        </p:nvSpPr>
        <p:spPr bwMode="gray">
          <a:xfrm>
            <a:off x="317989" y="1556792"/>
            <a:ext cx="3522853" cy="2016224"/>
          </a:xfrm>
          <a:no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kern="1200" noProof="0" dirty="0">
                <a:solidFill>
                  <a:schemeClr val="bg1"/>
                </a:solidFill>
                <a:latin typeface="+mj-lt"/>
                <a:ea typeface="+mj-ea"/>
                <a:cs typeface="+mj-cs"/>
              </a:defRPr>
            </a:lvl2pPr>
            <a:lvl3pPr>
              <a:defRPr lang="en-GB" sz="3000" b="1" kern="1200" noProof="0" dirty="0">
                <a:solidFill>
                  <a:schemeClr val="bg1"/>
                </a:solidFill>
                <a:latin typeface="+mj-lt"/>
                <a:ea typeface="+mj-ea"/>
                <a:cs typeface="+mj-cs"/>
              </a:defRPr>
            </a:lvl3pPr>
            <a:lvl4pPr>
              <a:defRPr lang="en-GB" sz="3000" b="1" kern="1200" noProof="0" dirty="0">
                <a:solidFill>
                  <a:schemeClr val="bg1"/>
                </a:solidFill>
                <a:latin typeface="+mj-lt"/>
                <a:ea typeface="+mj-ea"/>
                <a:cs typeface="+mj-cs"/>
              </a:defRPr>
            </a:lvl4pPr>
            <a:lvl5pPr>
              <a:defRPr lang="en-GB" sz="3000" b="1" kern="1200" noProof="0" dirty="0">
                <a:solidFill>
                  <a:schemeClr val="bg1"/>
                </a:solidFill>
                <a:latin typeface="+mj-lt"/>
                <a:ea typeface="+mj-ea"/>
                <a:cs typeface="+mj-cs"/>
              </a:defRPr>
            </a:lvl5pPr>
            <a:lvl6pPr>
              <a:defRPr lang="en-GB" sz="3000" b="1" kern="1200" noProof="0" dirty="0">
                <a:solidFill>
                  <a:schemeClr val="bg1"/>
                </a:solidFill>
                <a:latin typeface="+mj-lt"/>
                <a:ea typeface="+mj-ea"/>
                <a:cs typeface="+mj-cs"/>
              </a:defRPr>
            </a:lvl6pPr>
            <a:lvl7pPr>
              <a:defRPr lang="en-GB" sz="3000" b="1" kern="1200" noProof="0" dirty="0">
                <a:solidFill>
                  <a:schemeClr val="bg1"/>
                </a:solidFill>
                <a:latin typeface="+mj-lt"/>
                <a:ea typeface="+mj-ea"/>
                <a:cs typeface="+mj-cs"/>
              </a:defRPr>
            </a:lvl7pPr>
            <a:lvl8pPr>
              <a:defRPr lang="en-GB" sz="3000" b="1" kern="1200" noProof="0" dirty="0">
                <a:solidFill>
                  <a:schemeClr val="bg1"/>
                </a:solidFill>
                <a:latin typeface="+mj-lt"/>
                <a:ea typeface="+mj-ea"/>
                <a:cs typeface="+mj-cs"/>
              </a:defRPr>
            </a:lvl8pPr>
            <a:lvl9pPr>
              <a:defRPr lang="en-GB" sz="3000" b="1" kern="1200" noProof="0" dirty="0">
                <a:solidFill>
                  <a:schemeClr val="bg1"/>
                </a:solidFill>
                <a:latin typeface="+mj-lt"/>
                <a:ea typeface="+mj-ea"/>
                <a:cs typeface="+mj-cs"/>
              </a:defRPr>
            </a:lvl9pPr>
          </a:lstStyle>
          <a:p>
            <a:pPr lvl="0"/>
            <a:r>
              <a:rPr lang="en-US" dirty="0" smtClean="0"/>
              <a:t>Click to edit Master title style</a:t>
            </a:r>
            <a:endParaRPr lang="en-GB" dirty="0"/>
          </a:p>
        </p:txBody>
      </p:sp>
      <p:sp>
        <p:nvSpPr>
          <p:cNvPr id="17" name="Text Placeholder 16"/>
          <p:cNvSpPr>
            <a:spLocks noGrp="1"/>
          </p:cNvSpPr>
          <p:nvPr>
            <p:ph type="body" sz="quarter" idx="10"/>
          </p:nvPr>
        </p:nvSpPr>
        <p:spPr bwMode="gray">
          <a:xfrm>
            <a:off x="317989" y="3789363"/>
            <a:ext cx="3124200" cy="1079500"/>
          </a:xfr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smtClean="0"/>
              <a:t>Click to edit Master text styles</a:t>
            </a:r>
          </a:p>
        </p:txBody>
      </p:sp>
      <p:grpSp>
        <p:nvGrpSpPr>
          <p:cNvPr id="2" name="Group 19"/>
          <p:cNvGrpSpPr>
            <a:grpSpLocks/>
          </p:cNvGrpSpPr>
          <p:nvPr userDrawn="1"/>
        </p:nvGrpSpPr>
        <p:grpSpPr bwMode="gray">
          <a:xfrm>
            <a:off x="128464" y="0"/>
            <a:ext cx="2735263" cy="1530350"/>
            <a:chOff x="68" y="0"/>
            <a:chExt cx="1723" cy="964"/>
          </a:xfrm>
        </p:grpSpPr>
        <p:sp>
          <p:nvSpPr>
            <p:cNvPr id="15"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dirty="0"/>
            </a:p>
          </p:txBody>
        </p:sp>
        <p:sp>
          <p:nvSpPr>
            <p:cNvPr id="16"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dirty="0"/>
            </a:p>
          </p:txBody>
        </p:sp>
      </p:gr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6" descr="Cover_trans.png"/>
          <p:cNvPicPr>
            <a:picLocks noChangeAspect="1"/>
          </p:cNvPicPr>
          <p:nvPr userDrawn="1"/>
        </p:nvPicPr>
        <p:blipFill>
          <a:blip r:embed="rId2" cstate="print"/>
          <a:srcRect/>
          <a:stretch>
            <a:fillRect/>
          </a:stretch>
        </p:blipFill>
        <p:spPr bwMode="auto">
          <a:xfrm>
            <a:off x="0" y="0"/>
            <a:ext cx="5022850" cy="5111750"/>
          </a:xfrm>
          <a:prstGeom prst="rect">
            <a:avLst/>
          </a:prstGeom>
          <a:noFill/>
          <a:ln w="9525">
            <a:noFill/>
            <a:miter lim="800000"/>
            <a:headEnd/>
            <a:tailEnd/>
          </a:ln>
        </p:spPr>
      </p:pic>
      <p:pic>
        <p:nvPicPr>
          <p:cNvPr id="5" name="Picture 7" descr="KPMG_Plus_Strapline_White.emf"/>
          <p:cNvPicPr>
            <a:picLocks noChangeAspect="1"/>
          </p:cNvPicPr>
          <p:nvPr userDrawn="1"/>
        </p:nvPicPr>
        <p:blipFill>
          <a:blip r:embed="rId3" cstate="print"/>
          <a:srcRect/>
          <a:stretch>
            <a:fillRect/>
          </a:stretch>
        </p:blipFill>
        <p:spPr bwMode="auto">
          <a:xfrm>
            <a:off x="357188" y="434975"/>
            <a:ext cx="2159000" cy="742950"/>
          </a:xfrm>
          <a:prstGeom prst="rect">
            <a:avLst/>
          </a:prstGeom>
          <a:noFill/>
          <a:ln w="9525">
            <a:noFill/>
            <a:miter lim="800000"/>
            <a:headEnd/>
            <a:tailEnd/>
          </a:ln>
        </p:spPr>
      </p:pic>
      <p:sp>
        <p:nvSpPr>
          <p:cNvPr id="2" name="Title 1"/>
          <p:cNvSpPr>
            <a:spLocks noGrp="1"/>
          </p:cNvSpPr>
          <p:nvPr>
            <p:ph type="ctrTitle"/>
          </p:nvPr>
        </p:nvSpPr>
        <p:spPr>
          <a:xfrm>
            <a:off x="357158" y="1440000"/>
            <a:ext cx="3854802" cy="2357454"/>
          </a:xfrm>
        </p:spPr>
        <p:txBody>
          <a:bodyPr anchor="t"/>
          <a:lstStyle>
            <a:lvl1pPr algn="l">
              <a:lnSpc>
                <a:spcPts val="3240"/>
              </a:lnSpc>
              <a:defRPr sz="30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7159" y="3782896"/>
            <a:ext cx="3156750" cy="1386696"/>
          </a:xfrm>
        </p:spPr>
        <p:txBody>
          <a:bodyPr bIns="0"/>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Rectangle 4"/>
          <p:cNvSpPr>
            <a:spLocks noGrp="1" noChangeArrowheads="1"/>
          </p:cNvSpPr>
          <p:nvPr>
            <p:ph type="dt" sz="half" idx="10"/>
          </p:nvPr>
        </p:nvSpPr>
        <p:spPr>
          <a:xfrm>
            <a:off x="6877050" y="6388100"/>
            <a:ext cx="1655763" cy="279400"/>
          </a:xfrm>
        </p:spPr>
        <p:txBody>
          <a:bodyPr/>
          <a:lstStyle>
            <a:lvl1pPr algn="r">
              <a:defRPr sz="950">
                <a:solidFill>
                  <a:schemeClr val="accent1"/>
                </a:solidFill>
              </a:defRPr>
            </a:lvl1pPr>
          </a:lstStyle>
          <a:p>
            <a:pPr>
              <a:defRPr/>
            </a:pPr>
            <a:fld id="{774D054C-81FA-4889-B90B-209ABB28C934}" type="datetime3">
              <a:rPr lang="en-GB" smtClean="0"/>
              <a:t>7 June, 2014</a:t>
            </a:fld>
            <a:endParaRPr lang="en-GB" dirty="0"/>
          </a:p>
        </p:txBody>
      </p:sp>
      <p:sp>
        <p:nvSpPr>
          <p:cNvPr id="7" name="Rectangle 5"/>
          <p:cNvSpPr>
            <a:spLocks noGrp="1" noChangeArrowheads="1"/>
          </p:cNvSpPr>
          <p:nvPr>
            <p:ph type="ftr" sz="quarter" idx="11"/>
          </p:nvPr>
        </p:nvSpPr>
        <p:spPr>
          <a:xfrm>
            <a:off x="2124075" y="6388100"/>
            <a:ext cx="5662613" cy="279400"/>
          </a:xfrm>
        </p:spPr>
        <p:txBody>
          <a:bodyPr/>
          <a:lstStyle>
            <a:lvl1pPr algn="r">
              <a:defRPr sz="950">
                <a:solidFill>
                  <a:schemeClr val="accent1"/>
                </a:solidFill>
              </a:defRPr>
            </a:lvl1pPr>
          </a:lstStyle>
          <a:p>
            <a:pPr>
              <a:defRPr/>
            </a:pPr>
            <a:r>
              <a:rPr lang="en-GB"/>
              <a:t>TITLE HERE (GO HEADER &amp; FOOTER TO EDIT THIS TEXT)</a:t>
            </a:r>
          </a:p>
        </p:txBody>
      </p:sp>
      <p:sp>
        <p:nvSpPr>
          <p:cNvPr id="8" name="Rectangle 6"/>
          <p:cNvSpPr>
            <a:spLocks noGrp="1" noChangeArrowheads="1"/>
          </p:cNvSpPr>
          <p:nvPr>
            <p:ph type="sldNum" sz="quarter" idx="12"/>
          </p:nvPr>
        </p:nvSpPr>
        <p:spPr>
          <a:xfrm>
            <a:off x="8297863" y="6388100"/>
            <a:ext cx="658812" cy="279400"/>
          </a:xfrm>
        </p:spPr>
        <p:txBody>
          <a:bodyPr/>
          <a:lstStyle>
            <a:lvl1pPr algn="r">
              <a:defRPr sz="950">
                <a:solidFill>
                  <a:schemeClr val="accent1"/>
                </a:solidFill>
              </a:defRPr>
            </a:lvl1pPr>
          </a:lstStyle>
          <a:p>
            <a:pPr>
              <a:defRPr/>
            </a:pPr>
            <a:fld id="{8551B59E-37F8-41C4-915B-B9C50D9A178C}" type="slidenum">
              <a:rPr lang="en-GB"/>
              <a:pPr>
                <a:defRPr/>
              </a:pPr>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pic>
        <p:nvPicPr>
          <p:cNvPr id="4" name="Picture 6" descr="Copyright_no trans.png"/>
          <p:cNvPicPr>
            <a:picLocks noChangeAspect="1"/>
          </p:cNvPicPr>
          <p:nvPr userDrawn="1"/>
        </p:nvPicPr>
        <p:blipFill>
          <a:blip r:embed="rId2" cstate="print"/>
          <a:srcRect/>
          <a:stretch>
            <a:fillRect/>
          </a:stretch>
        </p:blipFill>
        <p:spPr bwMode="auto">
          <a:xfrm>
            <a:off x="0" y="0"/>
            <a:ext cx="5021263" cy="3225800"/>
          </a:xfrm>
          <a:prstGeom prst="rect">
            <a:avLst/>
          </a:prstGeom>
          <a:noFill/>
          <a:ln w="9525">
            <a:noFill/>
            <a:miter lim="800000"/>
            <a:headEnd/>
            <a:tailEnd/>
          </a:ln>
        </p:spPr>
      </p:pic>
      <p:pic>
        <p:nvPicPr>
          <p:cNvPr id="5" name="Picture 7" descr="KPMG_Plus_Strapline_White.emf"/>
          <p:cNvPicPr>
            <a:picLocks noChangeAspect="1"/>
          </p:cNvPicPr>
          <p:nvPr userDrawn="1"/>
        </p:nvPicPr>
        <p:blipFill>
          <a:blip r:embed="rId3" cstate="print"/>
          <a:srcRect/>
          <a:stretch>
            <a:fillRect/>
          </a:stretch>
        </p:blipFill>
        <p:spPr bwMode="auto">
          <a:xfrm>
            <a:off x="357188" y="434975"/>
            <a:ext cx="2159000" cy="742950"/>
          </a:xfrm>
          <a:prstGeom prst="rect">
            <a:avLst/>
          </a:prstGeom>
          <a:noFill/>
          <a:ln w="9525">
            <a:noFill/>
            <a:miter lim="800000"/>
            <a:headEnd/>
            <a:tailEnd/>
          </a:ln>
        </p:spPr>
      </p:pic>
      <p:sp>
        <p:nvSpPr>
          <p:cNvPr id="2" name="Title 1"/>
          <p:cNvSpPr>
            <a:spLocks noGrp="1"/>
          </p:cNvSpPr>
          <p:nvPr>
            <p:ph type="ctrTitle"/>
          </p:nvPr>
        </p:nvSpPr>
        <p:spPr>
          <a:xfrm>
            <a:off x="357158" y="1440000"/>
            <a:ext cx="3998818" cy="2357454"/>
          </a:xfrm>
        </p:spPr>
        <p:txBody>
          <a:bodyPr anchor="t"/>
          <a:lstStyle>
            <a:lvl1pPr algn="l">
              <a:lnSpc>
                <a:spcPts val="3240"/>
              </a:lnSpc>
              <a:defRPr sz="30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7158" y="3825100"/>
            <a:ext cx="3999600" cy="1752600"/>
          </a:xfrm>
        </p:spPr>
        <p:txBody>
          <a:bodyPr/>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Rectangle 4"/>
          <p:cNvSpPr>
            <a:spLocks noGrp="1" noChangeArrowheads="1"/>
          </p:cNvSpPr>
          <p:nvPr>
            <p:ph type="dt" sz="half" idx="10"/>
          </p:nvPr>
        </p:nvSpPr>
        <p:spPr>
          <a:xfrm>
            <a:off x="6877050" y="6388100"/>
            <a:ext cx="1655763" cy="279400"/>
          </a:xfrm>
        </p:spPr>
        <p:txBody>
          <a:bodyPr/>
          <a:lstStyle>
            <a:lvl1pPr algn="r">
              <a:defRPr sz="950">
                <a:solidFill>
                  <a:schemeClr val="accent1"/>
                </a:solidFill>
              </a:defRPr>
            </a:lvl1pPr>
          </a:lstStyle>
          <a:p>
            <a:pPr>
              <a:defRPr/>
            </a:pPr>
            <a:fld id="{529F215D-93E3-4802-8940-4FCA53B76C94}" type="datetime3">
              <a:rPr lang="en-GB" smtClean="0"/>
              <a:t>7 June, 2014</a:t>
            </a:fld>
            <a:endParaRPr lang="en-GB" dirty="0"/>
          </a:p>
        </p:txBody>
      </p:sp>
      <p:sp>
        <p:nvSpPr>
          <p:cNvPr id="7" name="Rectangle 5"/>
          <p:cNvSpPr>
            <a:spLocks noGrp="1" noChangeArrowheads="1"/>
          </p:cNvSpPr>
          <p:nvPr>
            <p:ph type="ftr" sz="quarter" idx="11"/>
          </p:nvPr>
        </p:nvSpPr>
        <p:spPr>
          <a:xfrm>
            <a:off x="2124075" y="6388100"/>
            <a:ext cx="5662613" cy="279400"/>
          </a:xfrm>
        </p:spPr>
        <p:txBody>
          <a:bodyPr/>
          <a:lstStyle>
            <a:lvl1pPr algn="r">
              <a:defRPr sz="950">
                <a:solidFill>
                  <a:schemeClr val="accent1"/>
                </a:solidFill>
              </a:defRPr>
            </a:lvl1pPr>
          </a:lstStyle>
          <a:p>
            <a:pPr>
              <a:defRPr/>
            </a:pPr>
            <a:r>
              <a:rPr lang="en-GB"/>
              <a:t>TITLE HERE (GO HEADER &amp; FOOTER TO EDIT THIS TEXT)</a:t>
            </a:r>
          </a:p>
        </p:txBody>
      </p:sp>
      <p:sp>
        <p:nvSpPr>
          <p:cNvPr id="8" name="Rectangle 6"/>
          <p:cNvSpPr>
            <a:spLocks noGrp="1" noChangeArrowheads="1"/>
          </p:cNvSpPr>
          <p:nvPr>
            <p:ph type="sldNum" sz="quarter" idx="12"/>
          </p:nvPr>
        </p:nvSpPr>
        <p:spPr>
          <a:xfrm>
            <a:off x="8297863" y="6388100"/>
            <a:ext cx="658812" cy="279400"/>
          </a:xfrm>
        </p:spPr>
        <p:txBody>
          <a:bodyPr/>
          <a:lstStyle>
            <a:lvl1pPr algn="r">
              <a:defRPr sz="950">
                <a:solidFill>
                  <a:schemeClr val="accent1"/>
                </a:solidFill>
              </a:defRPr>
            </a:lvl1pPr>
          </a:lstStyle>
          <a:p>
            <a:pPr>
              <a:defRPr/>
            </a:pPr>
            <a:fld id="{72224BC1-3CA1-42E3-9D30-E733D02AA71F}" type="slidenum">
              <a:rPr lang="en-GB"/>
              <a:pPr>
                <a:defRPr/>
              </a:pPr>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4" name="Picture 6" descr="Contents_trans.png"/>
          <p:cNvPicPr>
            <a:picLocks noChangeAspect="1"/>
          </p:cNvPicPr>
          <p:nvPr userDrawn="1"/>
        </p:nvPicPr>
        <p:blipFill>
          <a:blip r:embed="rId2" cstate="print"/>
          <a:srcRect/>
          <a:stretch>
            <a:fillRect/>
          </a:stretch>
        </p:blipFill>
        <p:spPr bwMode="auto">
          <a:xfrm>
            <a:off x="0" y="0"/>
            <a:ext cx="4959350" cy="5111750"/>
          </a:xfrm>
          <a:prstGeom prst="rect">
            <a:avLst/>
          </a:prstGeom>
          <a:noFill/>
          <a:ln w="9525">
            <a:noFill/>
            <a:miter lim="800000"/>
            <a:headEnd/>
            <a:tailEnd/>
          </a:ln>
        </p:spPr>
      </p:pic>
      <p:sp>
        <p:nvSpPr>
          <p:cNvPr id="2" name="Title 1"/>
          <p:cNvSpPr>
            <a:spLocks noGrp="1"/>
          </p:cNvSpPr>
          <p:nvPr>
            <p:ph type="ctrTitle"/>
          </p:nvPr>
        </p:nvSpPr>
        <p:spPr>
          <a:xfrm>
            <a:off x="357158" y="1440000"/>
            <a:ext cx="3854802" cy="2357454"/>
          </a:xfrm>
        </p:spPr>
        <p:txBody>
          <a:bodyPr anchor="t"/>
          <a:lstStyle>
            <a:lvl1pPr algn="l">
              <a:lnSpc>
                <a:spcPts val="3240"/>
              </a:lnSpc>
              <a:defRPr sz="30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7159" y="3817176"/>
            <a:ext cx="3206730" cy="1289396"/>
          </a:xfrm>
        </p:spPr>
        <p:txBody>
          <a:bodyPr bIns="0"/>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Date Placeholder 3"/>
          <p:cNvSpPr>
            <a:spLocks noGrp="1"/>
          </p:cNvSpPr>
          <p:nvPr>
            <p:ph type="dt" sz="half" idx="10"/>
          </p:nvPr>
        </p:nvSpPr>
        <p:spPr>
          <a:xfrm>
            <a:off x="6877050" y="6386513"/>
            <a:ext cx="1655763" cy="279400"/>
          </a:xfrm>
        </p:spPr>
        <p:txBody>
          <a:bodyPr/>
          <a:lstStyle>
            <a:lvl1pPr>
              <a:defRPr/>
            </a:lvl1pPr>
          </a:lstStyle>
          <a:p>
            <a:pPr>
              <a:defRPr/>
            </a:pPr>
            <a:fld id="{AF52D7AA-03DD-4F53-BE93-C928D2F7195E}" type="datetime3">
              <a:rPr lang="en-GB" smtClean="0"/>
              <a:t>7 June, 2014</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TITLE HERE (GO HEADER &amp; FOOTER TO EDIT THIS TEXT)</a:t>
            </a:r>
          </a:p>
        </p:txBody>
      </p:sp>
      <p:sp>
        <p:nvSpPr>
          <p:cNvPr id="7" name="Slide Number Placeholder 5"/>
          <p:cNvSpPr>
            <a:spLocks noGrp="1"/>
          </p:cNvSpPr>
          <p:nvPr>
            <p:ph type="sldNum" sz="quarter" idx="12"/>
          </p:nvPr>
        </p:nvSpPr>
        <p:spPr>
          <a:xfrm>
            <a:off x="8297863" y="6386513"/>
            <a:ext cx="658812" cy="279400"/>
          </a:xfrm>
        </p:spPr>
        <p:txBody>
          <a:bodyPr/>
          <a:lstStyle>
            <a:lvl1pPr>
              <a:defRPr/>
            </a:lvl1pPr>
          </a:lstStyle>
          <a:p>
            <a:pPr>
              <a:defRPr/>
            </a:pPr>
            <a:fld id="{FCE5744A-7BDC-4C1B-AE6D-281E9B667DB0}" type="slidenum">
              <a:rPr lang="en-GB"/>
              <a:pPr>
                <a:defRPr/>
              </a:pPr>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4" name="Picture 6" descr="Contents_trans.png"/>
          <p:cNvPicPr>
            <a:picLocks noChangeAspect="1"/>
          </p:cNvPicPr>
          <p:nvPr userDrawn="1"/>
        </p:nvPicPr>
        <p:blipFill>
          <a:blip r:embed="rId2" cstate="print"/>
          <a:srcRect/>
          <a:stretch>
            <a:fillRect/>
          </a:stretch>
        </p:blipFill>
        <p:spPr bwMode="auto">
          <a:xfrm>
            <a:off x="0" y="0"/>
            <a:ext cx="6653213" cy="6858000"/>
          </a:xfrm>
          <a:prstGeom prst="rect">
            <a:avLst/>
          </a:prstGeom>
          <a:noFill/>
          <a:ln w="9525">
            <a:noFill/>
            <a:miter lim="800000"/>
            <a:headEnd/>
            <a:tailEnd/>
          </a:ln>
        </p:spPr>
      </p:pic>
      <p:sp>
        <p:nvSpPr>
          <p:cNvPr id="2" name="Title 1"/>
          <p:cNvSpPr>
            <a:spLocks noGrp="1"/>
          </p:cNvSpPr>
          <p:nvPr>
            <p:ph type="ctrTitle"/>
          </p:nvPr>
        </p:nvSpPr>
        <p:spPr>
          <a:xfrm>
            <a:off x="357158" y="1440000"/>
            <a:ext cx="4860000" cy="2357454"/>
          </a:xfrm>
        </p:spPr>
        <p:txBody>
          <a:bodyPr anchor="t"/>
          <a:lstStyle>
            <a:lvl1pPr algn="l">
              <a:lnSpc>
                <a:spcPts val="3240"/>
              </a:lnSpc>
              <a:defRPr sz="30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7158" y="3814543"/>
            <a:ext cx="4680000" cy="1752600"/>
          </a:xfrm>
        </p:spPr>
        <p:txBody>
          <a:bodyPr bIns="0"/>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4" name="Freeform 3"/>
          <p:cNvSpPr/>
          <p:nvPr userDrawn="1"/>
        </p:nvSpPr>
        <p:spPr>
          <a:xfrm>
            <a:off x="-11113" y="4594225"/>
            <a:ext cx="4495801" cy="2276475"/>
          </a:xfrm>
          <a:custGeom>
            <a:avLst/>
            <a:gdLst>
              <a:gd name="connsiteX0" fmla="*/ 8467 w 4495800"/>
              <a:gd name="connsiteY0" fmla="*/ 2260600 h 2277533"/>
              <a:gd name="connsiteX1" fmla="*/ 0 w 4495800"/>
              <a:gd name="connsiteY1" fmla="*/ 0 h 2277533"/>
              <a:gd name="connsiteX2" fmla="*/ 4495800 w 4495800"/>
              <a:gd name="connsiteY2" fmla="*/ 0 h 2277533"/>
              <a:gd name="connsiteX3" fmla="*/ 3826933 w 4495800"/>
              <a:gd name="connsiteY3" fmla="*/ 2277533 h 2277533"/>
              <a:gd name="connsiteX4" fmla="*/ 8467 w 4495800"/>
              <a:gd name="connsiteY4" fmla="*/ 2260600 h 22775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2277533">
                <a:moveTo>
                  <a:pt x="8467" y="2260600"/>
                </a:moveTo>
                <a:cubicBezTo>
                  <a:pt x="5645" y="1507067"/>
                  <a:pt x="2822" y="753533"/>
                  <a:pt x="0" y="0"/>
                </a:cubicBezTo>
                <a:lnTo>
                  <a:pt x="4495800" y="0"/>
                </a:lnTo>
                <a:lnTo>
                  <a:pt x="3826933" y="2277533"/>
                </a:lnTo>
                <a:lnTo>
                  <a:pt x="8467" y="22606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Title 1"/>
          <p:cNvSpPr>
            <a:spLocks noGrp="1"/>
          </p:cNvSpPr>
          <p:nvPr>
            <p:ph type="ctrTitle"/>
          </p:nvPr>
        </p:nvSpPr>
        <p:spPr>
          <a:xfrm>
            <a:off x="357158" y="4786322"/>
            <a:ext cx="4070826" cy="1928826"/>
          </a:xfrm>
        </p:spPr>
        <p:txBody>
          <a:bodyPr anchor="t"/>
          <a:lstStyle>
            <a:lvl1pPr algn="l">
              <a:lnSpc>
                <a:spcPts val="3240"/>
              </a:lnSpc>
              <a:defRPr sz="3000">
                <a:solidFill>
                  <a:srgbClr val="00338D"/>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7158" y="6459654"/>
            <a:ext cx="6400800" cy="239713"/>
          </a:xfrm>
        </p:spPr>
        <p:txBody>
          <a:bodyPr/>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Date Placeholder 3"/>
          <p:cNvSpPr>
            <a:spLocks noGrp="1"/>
          </p:cNvSpPr>
          <p:nvPr>
            <p:ph type="dt" sz="half" idx="10"/>
          </p:nvPr>
        </p:nvSpPr>
        <p:spPr>
          <a:xfrm>
            <a:off x="6877050" y="6386513"/>
            <a:ext cx="1655763" cy="279400"/>
          </a:xfrm>
        </p:spPr>
        <p:txBody>
          <a:bodyPr/>
          <a:lstStyle>
            <a:lvl1pPr>
              <a:defRPr/>
            </a:lvl1pPr>
          </a:lstStyle>
          <a:p>
            <a:pPr>
              <a:defRPr/>
            </a:pPr>
            <a:fld id="{9718E686-149D-4EB5-86BC-34DFF6AC7D01}" type="datetime3">
              <a:rPr lang="en-GB" smtClean="0"/>
              <a:t>7 June, 2014</a:t>
            </a:fld>
            <a:endParaRPr lang="en-GB"/>
          </a:p>
        </p:txBody>
      </p:sp>
      <p:sp>
        <p:nvSpPr>
          <p:cNvPr id="6" name="Footer Placeholder 4"/>
          <p:cNvSpPr>
            <a:spLocks noGrp="1"/>
          </p:cNvSpPr>
          <p:nvPr>
            <p:ph type="ftr" sz="quarter" idx="11"/>
          </p:nvPr>
        </p:nvSpPr>
        <p:spPr>
          <a:xfrm>
            <a:off x="2124075" y="6386513"/>
            <a:ext cx="5662613" cy="279400"/>
          </a:xfrm>
        </p:spPr>
        <p:txBody>
          <a:bodyPr/>
          <a:lstStyle>
            <a:lvl1pPr>
              <a:defRPr/>
            </a:lvl1pPr>
          </a:lstStyle>
          <a:p>
            <a:pPr>
              <a:defRPr/>
            </a:pPr>
            <a:r>
              <a:rPr lang="en-GB"/>
              <a:t>TITLE HERE (GO HEADER &amp; FOOTER TO EDIT THIS TEXT)</a:t>
            </a:r>
          </a:p>
        </p:txBody>
      </p:sp>
      <p:sp>
        <p:nvSpPr>
          <p:cNvPr id="7" name="Slide Number Placeholder 5"/>
          <p:cNvSpPr>
            <a:spLocks noGrp="1"/>
          </p:cNvSpPr>
          <p:nvPr>
            <p:ph type="sldNum" sz="quarter" idx="12"/>
          </p:nvPr>
        </p:nvSpPr>
        <p:spPr>
          <a:xfrm>
            <a:off x="8297863" y="6386513"/>
            <a:ext cx="658812" cy="279400"/>
          </a:xfrm>
        </p:spPr>
        <p:txBody>
          <a:bodyPr/>
          <a:lstStyle>
            <a:lvl1pPr>
              <a:defRPr/>
            </a:lvl1pPr>
          </a:lstStyle>
          <a:p>
            <a:pPr>
              <a:defRPr/>
            </a:pPr>
            <a:fld id="{6684EB15-BC0E-4709-821D-9BE13F28AECB}"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Banner_no-trans.png"/>
          <p:cNvPicPr>
            <a:picLocks noChangeAspect="1"/>
          </p:cNvPicPr>
          <p:nvPr userDrawn="1"/>
        </p:nvPicPr>
        <p:blipFill>
          <a:blip r:embed="rId2" cstate="print"/>
          <a:srcRect/>
          <a:stretch>
            <a:fillRect/>
          </a:stretch>
        </p:blipFill>
        <p:spPr bwMode="auto">
          <a:xfrm>
            <a:off x="0" y="0"/>
            <a:ext cx="9144000" cy="1027113"/>
          </a:xfrm>
          <a:prstGeom prst="rect">
            <a:avLst/>
          </a:prstGeom>
          <a:noFill/>
          <a:ln w="9525">
            <a:noFill/>
            <a:miter lim="800000"/>
            <a:headEnd/>
            <a:tailEnd/>
          </a:ln>
        </p:spPr>
      </p:pic>
      <p:sp>
        <p:nvSpPr>
          <p:cNvPr id="5" name="Text Box 8"/>
          <p:cNvSpPr txBox="1">
            <a:spLocks noChangeArrowheads="1"/>
          </p:cNvSpPr>
          <p:nvPr userDrawn="1"/>
        </p:nvSpPr>
        <p:spPr bwMode="auto">
          <a:xfrm>
            <a:off x="203200" y="6400800"/>
            <a:ext cx="3073400" cy="369888"/>
          </a:xfrm>
          <a:prstGeom prst="rect">
            <a:avLst/>
          </a:prstGeom>
          <a:noFill/>
          <a:ln w="9525">
            <a:noFill/>
            <a:miter lim="800000"/>
            <a:headEnd/>
            <a:tailEnd/>
          </a:ln>
          <a:effectLst/>
        </p:spPr>
        <p:txBody>
          <a:bodyPr lIns="0" rIns="0">
            <a:spAutoFit/>
          </a:bodyPr>
          <a:lstStyle/>
          <a:p>
            <a:pPr>
              <a:spcBef>
                <a:spcPct val="50000"/>
              </a:spcBef>
              <a:defRPr/>
            </a:pPr>
            <a:r>
              <a:rPr lang="en-GB" sz="450" dirty="0">
                <a:solidFill>
                  <a:schemeClr val="accent1"/>
                </a:solidFill>
                <a:latin typeface="Arial" charset="0"/>
                <a:cs typeface="Arial" charset="0"/>
              </a:rPr>
              <a:t>© 2010 KPMG International Cooperative (“</a:t>
            </a:r>
            <a:r>
              <a:rPr lang="en-GB" sz="450" dirty="0" smtClean="0">
                <a:solidFill>
                  <a:schemeClr val="accent1"/>
                </a:solidFill>
                <a:latin typeface="Arial" charset="0"/>
                <a:cs typeface="Arial" charset="0"/>
              </a:rPr>
              <a:t>KPMG International</a:t>
            </a:r>
            <a:r>
              <a:rPr lang="en-GB" sz="450" dirty="0">
                <a:solidFill>
                  <a:schemeClr val="accent1"/>
                </a:solidFill>
                <a:latin typeface="Arial" charset="0"/>
                <a:cs typeface="Arial" charset="0"/>
              </a:rPr>
              <a:t>”), a Swiss entity. Member firms of the KPMG network </a:t>
            </a:r>
            <a:r>
              <a:rPr lang="en-GB" sz="450" dirty="0" smtClean="0">
                <a:solidFill>
                  <a:schemeClr val="accent1"/>
                </a:solidFill>
                <a:latin typeface="Arial" charset="0"/>
                <a:cs typeface="Arial" charset="0"/>
              </a:rPr>
              <a:t>of independent </a:t>
            </a:r>
            <a:r>
              <a:rPr lang="en-GB" sz="450" dirty="0">
                <a:solidFill>
                  <a:schemeClr val="accent1"/>
                </a:solidFill>
                <a:latin typeface="Arial" charset="0"/>
                <a:cs typeface="Arial" charset="0"/>
              </a:rPr>
              <a:t>firms are affiliated with KPMG International. KPMG </a:t>
            </a:r>
            <a:r>
              <a:rPr lang="en-GB" sz="450" dirty="0" smtClean="0">
                <a:solidFill>
                  <a:schemeClr val="accent1"/>
                </a:solidFill>
                <a:latin typeface="Arial" charset="0"/>
                <a:cs typeface="Arial" charset="0"/>
              </a:rPr>
              <a:t>International provides </a:t>
            </a:r>
            <a:r>
              <a:rPr lang="en-GB" sz="450" dirty="0">
                <a:solidFill>
                  <a:schemeClr val="accent1"/>
                </a:solidFill>
                <a:latin typeface="Arial" charset="0"/>
                <a:cs typeface="Arial" charset="0"/>
              </a:rPr>
              <a:t>no client services. No member firm has any authority to obligate </a:t>
            </a:r>
            <a:r>
              <a:rPr lang="en-GB" sz="450" dirty="0" smtClean="0">
                <a:solidFill>
                  <a:schemeClr val="accent1"/>
                </a:solidFill>
                <a:latin typeface="Arial" charset="0"/>
                <a:cs typeface="Arial" charset="0"/>
              </a:rPr>
              <a:t>or bind </a:t>
            </a:r>
            <a:r>
              <a:rPr lang="en-GB" sz="450" dirty="0">
                <a:solidFill>
                  <a:schemeClr val="accent1"/>
                </a:solidFill>
                <a:latin typeface="Arial" charset="0"/>
                <a:cs typeface="Arial" charset="0"/>
              </a:rPr>
              <a:t>KPMG International or any other member firm third parties, nor does </a:t>
            </a:r>
            <a:r>
              <a:rPr lang="en-GB" sz="450" dirty="0" smtClean="0">
                <a:solidFill>
                  <a:schemeClr val="accent1"/>
                </a:solidFill>
                <a:latin typeface="Arial" charset="0"/>
                <a:cs typeface="Arial" charset="0"/>
              </a:rPr>
              <a:t>KPMG International </a:t>
            </a:r>
            <a:r>
              <a:rPr lang="en-GB" sz="450" dirty="0">
                <a:solidFill>
                  <a:schemeClr val="accent1"/>
                </a:solidFill>
                <a:latin typeface="Arial" charset="0"/>
                <a:cs typeface="Arial" charset="0"/>
              </a:rPr>
              <a:t>have any such authority to obligate or bind any member firm</a:t>
            </a:r>
            <a:r>
              <a:rPr lang="en-GB" sz="450" dirty="0" smtClean="0">
                <a:solidFill>
                  <a:schemeClr val="accent1"/>
                </a:solidFill>
                <a:latin typeface="Arial" charset="0"/>
                <a:cs typeface="Arial" charset="0"/>
              </a:rPr>
              <a:t>. All rights </a:t>
            </a:r>
            <a:r>
              <a:rPr lang="en-GB" sz="450" dirty="0">
                <a:solidFill>
                  <a:schemeClr val="accent1"/>
                </a:solidFill>
                <a:latin typeface="Arial" charset="0"/>
                <a:cs typeface="Arial" charset="0"/>
              </a:rPr>
              <a:t>reserved.</a:t>
            </a:r>
          </a:p>
        </p:txBody>
      </p:sp>
      <p:sp>
        <p:nvSpPr>
          <p:cNvPr id="6" name="Line 10"/>
          <p:cNvSpPr>
            <a:spLocks noChangeShapeType="1"/>
          </p:cNvSpPr>
          <p:nvPr userDrawn="1"/>
        </p:nvSpPr>
        <p:spPr bwMode="auto">
          <a:xfrm>
            <a:off x="201613" y="6373813"/>
            <a:ext cx="8639175" cy="0"/>
          </a:xfrm>
          <a:prstGeom prst="line">
            <a:avLst/>
          </a:prstGeom>
          <a:noFill/>
          <a:ln w="3175">
            <a:solidFill>
              <a:schemeClr val="accent1"/>
            </a:solidFill>
            <a:round/>
            <a:headEnd/>
            <a:tailEnd/>
          </a:ln>
          <a:effectLst/>
        </p:spPr>
        <p:txBody>
          <a:bodyPr/>
          <a:lstStyle/>
          <a:p>
            <a:pPr>
              <a:defRPr/>
            </a:pPr>
            <a:endParaRPr lang="en-GB" baseline="-25000" dirty="0">
              <a:latin typeface="Arial" charset="0"/>
              <a:cs typeface="Arial" charset="0"/>
            </a:endParaRPr>
          </a:p>
        </p:txBody>
      </p: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bIns="0"/>
          <a:lstStyle>
            <a:lvl1pPr>
              <a:defRPr>
                <a:solidFill>
                  <a:srgbClr val="00338D"/>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10"/>
          </p:nvPr>
        </p:nvSpPr>
        <p:spPr>
          <a:xfrm>
            <a:off x="6988175" y="6386513"/>
            <a:ext cx="1655763" cy="279400"/>
          </a:xfrm>
        </p:spPr>
        <p:txBody>
          <a:bodyPr/>
          <a:lstStyle>
            <a:lvl1pPr>
              <a:defRPr/>
            </a:lvl1pPr>
          </a:lstStyle>
          <a:p>
            <a:pPr>
              <a:defRPr/>
            </a:pPr>
            <a:fld id="{5A647E48-853B-493F-8560-9790D24D0253}" type="datetime3">
              <a:rPr lang="en-GB" smtClean="0"/>
              <a:t>7 June, 2014</a:t>
            </a:fld>
            <a:endParaRPr lang="en-GB"/>
          </a:p>
        </p:txBody>
      </p:sp>
      <p:sp>
        <p:nvSpPr>
          <p:cNvPr id="8" name="Footer Placeholder 4"/>
          <p:cNvSpPr>
            <a:spLocks noGrp="1"/>
          </p:cNvSpPr>
          <p:nvPr>
            <p:ph type="ftr" sz="quarter" idx="11"/>
          </p:nvPr>
        </p:nvSpPr>
        <p:spPr>
          <a:xfrm>
            <a:off x="2124075" y="6386513"/>
            <a:ext cx="5662613" cy="279400"/>
          </a:xfrm>
        </p:spPr>
        <p:txBody>
          <a:bodyPr/>
          <a:lstStyle>
            <a:lvl1pPr>
              <a:defRPr/>
            </a:lvl1pPr>
          </a:lstStyle>
          <a:p>
            <a:pPr>
              <a:defRPr/>
            </a:pPr>
            <a:r>
              <a:rPr lang="en-GB"/>
              <a:t>TITLE HERE (GO HEADER &amp; FOOTER TO EDIT THIS TEXT)</a:t>
            </a:r>
          </a:p>
        </p:txBody>
      </p:sp>
      <p:sp>
        <p:nvSpPr>
          <p:cNvPr id="9" name="Slide Number Placeholder 5"/>
          <p:cNvSpPr>
            <a:spLocks noGrp="1"/>
          </p:cNvSpPr>
          <p:nvPr>
            <p:ph type="sldNum" sz="quarter" idx="12"/>
          </p:nvPr>
        </p:nvSpPr>
        <p:spPr>
          <a:xfrm>
            <a:off x="8297863" y="6386513"/>
            <a:ext cx="658812" cy="279400"/>
          </a:xfrm>
        </p:spPr>
        <p:txBody>
          <a:bodyPr/>
          <a:lstStyle>
            <a:lvl1pPr>
              <a:defRPr/>
            </a:lvl1pPr>
          </a:lstStyle>
          <a:p>
            <a:pPr>
              <a:defRPr/>
            </a:pPr>
            <a:fld id="{167075A5-84E6-4055-9EA9-7F48CE040761}"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descr="Banner_no-trans.png"/>
          <p:cNvPicPr>
            <a:picLocks noChangeAspect="1"/>
          </p:cNvPicPr>
          <p:nvPr userDrawn="1"/>
        </p:nvPicPr>
        <p:blipFill>
          <a:blip r:embed="rId2" cstate="print"/>
          <a:srcRect/>
          <a:stretch>
            <a:fillRect/>
          </a:stretch>
        </p:blipFill>
        <p:spPr bwMode="auto">
          <a:xfrm>
            <a:off x="0" y="0"/>
            <a:ext cx="9144000" cy="1027113"/>
          </a:xfrm>
          <a:prstGeom prst="rect">
            <a:avLst/>
          </a:prstGeom>
          <a:noFill/>
          <a:ln w="9525">
            <a:noFill/>
            <a:miter lim="800000"/>
            <a:headEnd/>
            <a:tailEnd/>
          </a:ln>
        </p:spPr>
      </p:pic>
      <p:sp>
        <p:nvSpPr>
          <p:cNvPr id="5" name="Line 10"/>
          <p:cNvSpPr>
            <a:spLocks noChangeShapeType="1"/>
          </p:cNvSpPr>
          <p:nvPr userDrawn="1"/>
        </p:nvSpPr>
        <p:spPr bwMode="auto">
          <a:xfrm>
            <a:off x="300038" y="6373813"/>
            <a:ext cx="8529637" cy="0"/>
          </a:xfrm>
          <a:prstGeom prst="line">
            <a:avLst/>
          </a:prstGeom>
          <a:noFill/>
          <a:ln w="3175">
            <a:solidFill>
              <a:schemeClr val="accent1"/>
            </a:solidFill>
            <a:round/>
            <a:headEnd/>
            <a:tailEnd/>
          </a:ln>
          <a:effectLst/>
        </p:spPr>
        <p:txBody>
          <a:bodyPr/>
          <a:lstStyle/>
          <a:p>
            <a:pPr>
              <a:defRPr/>
            </a:pPr>
            <a:endParaRPr lang="en-GB">
              <a:latin typeface="Arial" charset="0"/>
              <a:cs typeface="Arial" charset="0"/>
            </a:endParaRPr>
          </a:p>
        </p:txBody>
      </p:sp>
      <p:sp>
        <p:nvSpPr>
          <p:cNvPr id="6" name="Line 10"/>
          <p:cNvSpPr>
            <a:spLocks noChangeShapeType="1"/>
          </p:cNvSpPr>
          <p:nvPr userDrawn="1"/>
        </p:nvSpPr>
        <p:spPr bwMode="auto">
          <a:xfrm>
            <a:off x="201613" y="6373813"/>
            <a:ext cx="8639175" cy="0"/>
          </a:xfrm>
          <a:prstGeom prst="line">
            <a:avLst/>
          </a:prstGeom>
          <a:noFill/>
          <a:ln w="3175">
            <a:solidFill>
              <a:schemeClr val="accent1"/>
            </a:solidFill>
            <a:round/>
            <a:headEnd/>
            <a:tailEnd/>
          </a:ln>
          <a:effectLst/>
        </p:spPr>
        <p:txBody>
          <a:bodyPr/>
          <a:lstStyle/>
          <a:p>
            <a:pPr>
              <a:defRPr/>
            </a:pPr>
            <a:endParaRPr lang="en-GB" baseline="-25000" dirty="0">
              <a:latin typeface="Arial" charset="0"/>
              <a:cs typeface="Arial" charset="0"/>
            </a:endParaRPr>
          </a:p>
        </p:txBody>
      </p:sp>
      <p:sp>
        <p:nvSpPr>
          <p:cNvPr id="7" name="Text Box 8"/>
          <p:cNvSpPr txBox="1">
            <a:spLocks noChangeArrowheads="1"/>
          </p:cNvSpPr>
          <p:nvPr userDrawn="1"/>
        </p:nvSpPr>
        <p:spPr bwMode="auto">
          <a:xfrm>
            <a:off x="203200" y="6400800"/>
            <a:ext cx="3073400" cy="369888"/>
          </a:xfrm>
          <a:prstGeom prst="rect">
            <a:avLst/>
          </a:prstGeom>
          <a:noFill/>
          <a:ln w="9525">
            <a:noFill/>
            <a:miter lim="800000"/>
            <a:headEnd/>
            <a:tailEnd/>
          </a:ln>
          <a:effectLst/>
        </p:spPr>
        <p:txBody>
          <a:bodyPr lIns="0" rIns="0">
            <a:spAutoFit/>
          </a:bodyPr>
          <a:lstStyle/>
          <a:p>
            <a:pPr>
              <a:spcBef>
                <a:spcPct val="50000"/>
              </a:spcBef>
              <a:defRPr/>
            </a:pPr>
            <a:r>
              <a:rPr lang="en-GB" sz="450" dirty="0">
                <a:solidFill>
                  <a:schemeClr val="accent1"/>
                </a:solidFill>
                <a:latin typeface="Arial" charset="0"/>
                <a:cs typeface="Arial" charset="0"/>
              </a:rPr>
              <a:t>© 2010 KPMG International Cooperative (“</a:t>
            </a:r>
            <a:r>
              <a:rPr lang="en-GB" sz="450" dirty="0" smtClean="0">
                <a:solidFill>
                  <a:schemeClr val="accent1"/>
                </a:solidFill>
                <a:latin typeface="Arial" charset="0"/>
                <a:cs typeface="Arial" charset="0"/>
              </a:rPr>
              <a:t>KPMG International</a:t>
            </a:r>
            <a:r>
              <a:rPr lang="en-GB" sz="450" dirty="0">
                <a:solidFill>
                  <a:schemeClr val="accent1"/>
                </a:solidFill>
                <a:latin typeface="Arial" charset="0"/>
                <a:cs typeface="Arial" charset="0"/>
              </a:rPr>
              <a:t>”), a Swiss entity. Member firms of the KPMG network </a:t>
            </a:r>
            <a:r>
              <a:rPr lang="en-GB" sz="450" dirty="0" smtClean="0">
                <a:solidFill>
                  <a:schemeClr val="accent1"/>
                </a:solidFill>
                <a:latin typeface="Arial" charset="0"/>
                <a:cs typeface="Arial" charset="0"/>
              </a:rPr>
              <a:t>of independent </a:t>
            </a:r>
            <a:r>
              <a:rPr lang="en-GB" sz="450" dirty="0">
                <a:solidFill>
                  <a:schemeClr val="accent1"/>
                </a:solidFill>
                <a:latin typeface="Arial" charset="0"/>
                <a:cs typeface="Arial" charset="0"/>
              </a:rPr>
              <a:t>firms are affiliated with KPMG International. KPMG </a:t>
            </a:r>
            <a:r>
              <a:rPr lang="en-GB" sz="450" dirty="0" smtClean="0">
                <a:solidFill>
                  <a:schemeClr val="accent1"/>
                </a:solidFill>
                <a:latin typeface="Arial" charset="0"/>
                <a:cs typeface="Arial" charset="0"/>
              </a:rPr>
              <a:t>International provides </a:t>
            </a:r>
            <a:r>
              <a:rPr lang="en-GB" sz="450" dirty="0">
                <a:solidFill>
                  <a:schemeClr val="accent1"/>
                </a:solidFill>
                <a:latin typeface="Arial" charset="0"/>
                <a:cs typeface="Arial" charset="0"/>
              </a:rPr>
              <a:t>no client services. No member firm has any authority to obligate </a:t>
            </a:r>
            <a:r>
              <a:rPr lang="en-GB" sz="450" dirty="0" smtClean="0">
                <a:solidFill>
                  <a:schemeClr val="accent1"/>
                </a:solidFill>
                <a:latin typeface="Arial" charset="0"/>
                <a:cs typeface="Arial" charset="0"/>
              </a:rPr>
              <a:t>or bind </a:t>
            </a:r>
            <a:r>
              <a:rPr lang="en-GB" sz="450" dirty="0">
                <a:solidFill>
                  <a:schemeClr val="accent1"/>
                </a:solidFill>
                <a:latin typeface="Arial" charset="0"/>
                <a:cs typeface="Arial" charset="0"/>
              </a:rPr>
              <a:t>KPMG International or any other member firm third parties, nor does </a:t>
            </a:r>
            <a:r>
              <a:rPr lang="en-GB" sz="450" dirty="0" smtClean="0">
                <a:solidFill>
                  <a:schemeClr val="accent1"/>
                </a:solidFill>
                <a:latin typeface="Arial" charset="0"/>
                <a:cs typeface="Arial" charset="0"/>
              </a:rPr>
              <a:t>KPMG International </a:t>
            </a:r>
            <a:r>
              <a:rPr lang="en-GB" sz="450" dirty="0">
                <a:solidFill>
                  <a:schemeClr val="accent1"/>
                </a:solidFill>
                <a:latin typeface="Arial" charset="0"/>
                <a:cs typeface="Arial" charset="0"/>
              </a:rPr>
              <a:t>have any such authority to obligate or bind any member firm</a:t>
            </a:r>
            <a:r>
              <a:rPr lang="en-GB" sz="450" dirty="0" smtClean="0">
                <a:solidFill>
                  <a:schemeClr val="accent1"/>
                </a:solidFill>
                <a:latin typeface="Arial" charset="0"/>
                <a:cs typeface="Arial" charset="0"/>
              </a:rPr>
              <a:t>. All rights </a:t>
            </a:r>
            <a:r>
              <a:rPr lang="en-GB" sz="450" dirty="0">
                <a:solidFill>
                  <a:schemeClr val="accent1"/>
                </a:solidFill>
                <a:latin typeface="Arial" charset="0"/>
                <a:cs typeface="Arial" charset="0"/>
              </a:rPr>
              <a:t>reserved.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bIns="0"/>
          <a:lstStyle>
            <a:lvl1pPr>
              <a:defRPr>
                <a:solidFill>
                  <a:srgbClr val="8E258D"/>
                </a:solidFill>
              </a:defRPr>
            </a:lvl1pPr>
            <a:lvl2pPr marL="355600" indent="-354013">
              <a:buFont typeface="+mj-lt"/>
              <a:buAutoNum type="arabicPeriod"/>
              <a:defRPr/>
            </a:lvl2pPr>
            <a:lvl3pPr marL="460375" indent="-104775">
              <a:buFont typeface="Arial" pitchFamily="34" charset="0"/>
              <a:buChar char="•"/>
              <a:defRPr/>
            </a:lvl3pPr>
            <a:lvl4pPr marL="846138" indent="-122238">
              <a:buFont typeface="Arial" pitchFamily="34" charset="0"/>
              <a:buChar char="-"/>
              <a:defRPr/>
            </a:lvl4pPr>
            <a:lvl5pPr marL="852488" indent="-128588" defTabSz="85090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3"/>
          <p:cNvSpPr>
            <a:spLocks noGrp="1"/>
          </p:cNvSpPr>
          <p:nvPr>
            <p:ph type="dt" sz="half" idx="10"/>
          </p:nvPr>
        </p:nvSpPr>
        <p:spPr>
          <a:xfrm>
            <a:off x="6988175" y="6386513"/>
            <a:ext cx="1655763" cy="279400"/>
          </a:xfrm>
        </p:spPr>
        <p:txBody>
          <a:bodyPr/>
          <a:lstStyle>
            <a:lvl1pPr>
              <a:defRPr/>
            </a:lvl1pPr>
          </a:lstStyle>
          <a:p>
            <a:pPr>
              <a:defRPr/>
            </a:pPr>
            <a:fld id="{1F3DB048-E8DE-487D-9CE6-F30725AC6B69}" type="datetime3">
              <a:rPr lang="en-GB" smtClean="0"/>
              <a:t>7 June, 2014</a:t>
            </a:fld>
            <a:endParaRPr lang="en-GB"/>
          </a:p>
        </p:txBody>
      </p:sp>
      <p:sp>
        <p:nvSpPr>
          <p:cNvPr id="9" name="Footer Placeholder 4"/>
          <p:cNvSpPr>
            <a:spLocks noGrp="1"/>
          </p:cNvSpPr>
          <p:nvPr>
            <p:ph type="ftr" sz="quarter" idx="11"/>
          </p:nvPr>
        </p:nvSpPr>
        <p:spPr>
          <a:xfrm>
            <a:off x="2124075" y="6386513"/>
            <a:ext cx="5662613" cy="279400"/>
          </a:xfrm>
        </p:spPr>
        <p:txBody>
          <a:bodyPr/>
          <a:lstStyle>
            <a:lvl1pPr>
              <a:defRPr/>
            </a:lvl1pPr>
          </a:lstStyle>
          <a:p>
            <a:pPr>
              <a:defRPr/>
            </a:pPr>
            <a:r>
              <a:rPr lang="en-GB"/>
              <a:t>TITLE HERE (GO HEADER &amp; FOOTER TO EDIT THIS TEXT)</a:t>
            </a:r>
          </a:p>
        </p:txBody>
      </p:sp>
      <p:sp>
        <p:nvSpPr>
          <p:cNvPr id="10" name="Slide Number Placeholder 5"/>
          <p:cNvSpPr>
            <a:spLocks noGrp="1"/>
          </p:cNvSpPr>
          <p:nvPr>
            <p:ph type="sldNum" sz="quarter" idx="12"/>
          </p:nvPr>
        </p:nvSpPr>
        <p:spPr>
          <a:xfrm>
            <a:off x="8297863" y="6386513"/>
            <a:ext cx="658812" cy="279400"/>
          </a:xfrm>
        </p:spPr>
        <p:txBody>
          <a:bodyPr/>
          <a:lstStyle>
            <a:lvl1pPr>
              <a:defRPr/>
            </a:lvl1pPr>
          </a:lstStyle>
          <a:p>
            <a:pPr>
              <a:defRPr/>
            </a:pPr>
            <a:fld id="{BD34B6F5-D401-4A2A-B6EA-E2451D0E812F}"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5" name="Picture 6" descr="Banner_no-trans.png"/>
          <p:cNvPicPr>
            <a:picLocks noChangeAspect="1"/>
          </p:cNvPicPr>
          <p:nvPr userDrawn="1"/>
        </p:nvPicPr>
        <p:blipFill>
          <a:blip r:embed="rId2" cstate="print"/>
          <a:srcRect/>
          <a:stretch>
            <a:fillRect/>
          </a:stretch>
        </p:blipFill>
        <p:spPr bwMode="auto">
          <a:xfrm>
            <a:off x="0" y="0"/>
            <a:ext cx="9144000" cy="1027113"/>
          </a:xfrm>
          <a:prstGeom prst="rect">
            <a:avLst/>
          </a:prstGeom>
          <a:noFill/>
          <a:ln w="9525">
            <a:noFill/>
            <a:miter lim="800000"/>
            <a:headEnd/>
            <a:tailEnd/>
          </a:ln>
        </p:spPr>
      </p:pic>
      <p:sp>
        <p:nvSpPr>
          <p:cNvPr id="6" name="Line 10"/>
          <p:cNvSpPr>
            <a:spLocks noChangeShapeType="1"/>
          </p:cNvSpPr>
          <p:nvPr userDrawn="1"/>
        </p:nvSpPr>
        <p:spPr bwMode="auto">
          <a:xfrm>
            <a:off x="300038" y="6373813"/>
            <a:ext cx="8529637" cy="0"/>
          </a:xfrm>
          <a:prstGeom prst="line">
            <a:avLst/>
          </a:prstGeom>
          <a:noFill/>
          <a:ln w="3175">
            <a:solidFill>
              <a:schemeClr val="accent1"/>
            </a:solidFill>
            <a:round/>
            <a:headEnd/>
            <a:tailEnd/>
          </a:ln>
          <a:effectLst/>
        </p:spPr>
        <p:txBody>
          <a:bodyPr/>
          <a:lstStyle/>
          <a:p>
            <a:pPr>
              <a:defRPr/>
            </a:pPr>
            <a:endParaRPr lang="en-GB">
              <a:latin typeface="Arial" charset="0"/>
              <a:cs typeface="Arial" charset="0"/>
            </a:endParaRPr>
          </a:p>
        </p:txBody>
      </p:sp>
      <p:sp>
        <p:nvSpPr>
          <p:cNvPr id="7" name="Line 10"/>
          <p:cNvSpPr>
            <a:spLocks noChangeShapeType="1"/>
          </p:cNvSpPr>
          <p:nvPr userDrawn="1"/>
        </p:nvSpPr>
        <p:spPr bwMode="auto">
          <a:xfrm>
            <a:off x="201613" y="6373813"/>
            <a:ext cx="8639175" cy="0"/>
          </a:xfrm>
          <a:prstGeom prst="line">
            <a:avLst/>
          </a:prstGeom>
          <a:noFill/>
          <a:ln w="3175">
            <a:solidFill>
              <a:schemeClr val="accent1"/>
            </a:solidFill>
            <a:round/>
            <a:headEnd/>
            <a:tailEnd/>
          </a:ln>
          <a:effectLst/>
        </p:spPr>
        <p:txBody>
          <a:bodyPr/>
          <a:lstStyle/>
          <a:p>
            <a:pPr>
              <a:defRPr/>
            </a:pPr>
            <a:endParaRPr lang="en-GB" baseline="-25000" dirty="0">
              <a:latin typeface="Arial" charset="0"/>
              <a:cs typeface="Arial" charset="0"/>
            </a:endParaRPr>
          </a:p>
        </p:txBody>
      </p:sp>
      <p:sp>
        <p:nvSpPr>
          <p:cNvPr id="8" name="Text Box 8"/>
          <p:cNvSpPr txBox="1">
            <a:spLocks noChangeArrowheads="1"/>
          </p:cNvSpPr>
          <p:nvPr userDrawn="1"/>
        </p:nvSpPr>
        <p:spPr bwMode="auto">
          <a:xfrm>
            <a:off x="203200" y="6400800"/>
            <a:ext cx="3073400" cy="369888"/>
          </a:xfrm>
          <a:prstGeom prst="rect">
            <a:avLst/>
          </a:prstGeom>
          <a:noFill/>
          <a:ln w="9525">
            <a:noFill/>
            <a:miter lim="800000"/>
            <a:headEnd/>
            <a:tailEnd/>
          </a:ln>
          <a:effectLst/>
        </p:spPr>
        <p:txBody>
          <a:bodyPr lIns="0" rIns="0">
            <a:spAutoFit/>
          </a:bodyPr>
          <a:lstStyle/>
          <a:p>
            <a:pPr>
              <a:spcBef>
                <a:spcPct val="50000"/>
              </a:spcBef>
              <a:defRPr/>
            </a:pPr>
            <a:r>
              <a:rPr lang="en-GB" sz="450" dirty="0">
                <a:solidFill>
                  <a:schemeClr val="accent1"/>
                </a:solidFill>
                <a:latin typeface="Arial" charset="0"/>
                <a:cs typeface="Arial" charset="0"/>
              </a:rPr>
              <a:t>© 2010 KPMG International Cooperative (“</a:t>
            </a:r>
            <a:r>
              <a:rPr lang="en-GB" sz="450" dirty="0" smtClean="0">
                <a:solidFill>
                  <a:schemeClr val="accent1"/>
                </a:solidFill>
                <a:latin typeface="Arial" charset="0"/>
                <a:cs typeface="Arial" charset="0"/>
              </a:rPr>
              <a:t>KPMG International</a:t>
            </a:r>
            <a:r>
              <a:rPr lang="en-GB" sz="450" dirty="0">
                <a:solidFill>
                  <a:schemeClr val="accent1"/>
                </a:solidFill>
                <a:latin typeface="Arial" charset="0"/>
                <a:cs typeface="Arial" charset="0"/>
              </a:rPr>
              <a:t>”), a Swiss entity. Member firms of the KPMG network </a:t>
            </a:r>
            <a:r>
              <a:rPr lang="en-GB" sz="450" dirty="0" smtClean="0">
                <a:solidFill>
                  <a:schemeClr val="accent1"/>
                </a:solidFill>
                <a:latin typeface="Arial" charset="0"/>
                <a:cs typeface="Arial" charset="0"/>
              </a:rPr>
              <a:t>of independent </a:t>
            </a:r>
            <a:r>
              <a:rPr lang="en-GB" sz="450" dirty="0">
                <a:solidFill>
                  <a:schemeClr val="accent1"/>
                </a:solidFill>
                <a:latin typeface="Arial" charset="0"/>
                <a:cs typeface="Arial" charset="0"/>
              </a:rPr>
              <a:t>firms are affiliated with KPMG International. KPMG </a:t>
            </a:r>
            <a:r>
              <a:rPr lang="en-GB" sz="450" dirty="0" smtClean="0">
                <a:solidFill>
                  <a:schemeClr val="accent1"/>
                </a:solidFill>
                <a:latin typeface="Arial" charset="0"/>
                <a:cs typeface="Arial" charset="0"/>
              </a:rPr>
              <a:t>International provides </a:t>
            </a:r>
            <a:r>
              <a:rPr lang="en-GB" sz="450" dirty="0">
                <a:solidFill>
                  <a:schemeClr val="accent1"/>
                </a:solidFill>
                <a:latin typeface="Arial" charset="0"/>
                <a:cs typeface="Arial" charset="0"/>
              </a:rPr>
              <a:t>no client services. No member firm has any authority to obligate </a:t>
            </a:r>
            <a:r>
              <a:rPr lang="en-GB" sz="450" dirty="0" smtClean="0">
                <a:solidFill>
                  <a:schemeClr val="accent1"/>
                </a:solidFill>
                <a:latin typeface="Arial" charset="0"/>
                <a:cs typeface="Arial" charset="0"/>
              </a:rPr>
              <a:t>or bind </a:t>
            </a:r>
            <a:r>
              <a:rPr lang="en-GB" sz="450" dirty="0">
                <a:solidFill>
                  <a:schemeClr val="accent1"/>
                </a:solidFill>
                <a:latin typeface="Arial" charset="0"/>
                <a:cs typeface="Arial" charset="0"/>
              </a:rPr>
              <a:t>KPMG International or any other member firm third parties, nor does </a:t>
            </a:r>
            <a:r>
              <a:rPr lang="en-GB" sz="450" dirty="0" smtClean="0">
                <a:solidFill>
                  <a:schemeClr val="accent1"/>
                </a:solidFill>
                <a:latin typeface="Arial" charset="0"/>
                <a:cs typeface="Arial" charset="0"/>
              </a:rPr>
              <a:t>KPMG International </a:t>
            </a:r>
            <a:r>
              <a:rPr lang="en-GB" sz="450" dirty="0">
                <a:solidFill>
                  <a:schemeClr val="accent1"/>
                </a:solidFill>
                <a:latin typeface="Arial" charset="0"/>
                <a:cs typeface="Arial" charset="0"/>
              </a:rPr>
              <a:t>have any such authority to obligate or bind any member firm</a:t>
            </a:r>
            <a:r>
              <a:rPr lang="en-GB" sz="450" dirty="0" smtClean="0">
                <a:solidFill>
                  <a:schemeClr val="accent1"/>
                </a:solidFill>
                <a:latin typeface="Arial" charset="0"/>
                <a:cs typeface="Arial" charset="0"/>
              </a:rPr>
              <a:t>. All rights </a:t>
            </a:r>
            <a:r>
              <a:rPr lang="en-GB" sz="450" dirty="0">
                <a:solidFill>
                  <a:schemeClr val="accent1"/>
                </a:solidFill>
                <a:latin typeface="Arial" charset="0"/>
                <a:cs typeface="Arial" charset="0"/>
              </a:rPr>
              <a:t>reserved.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1138" y="1389063"/>
            <a:ext cx="4264025" cy="4525962"/>
          </a:xfrm>
        </p:spPr>
        <p:txBody>
          <a:bodyPr bIns="0"/>
          <a:lstStyle>
            <a:lvl1pPr marL="250825" indent="-250825">
              <a:buFont typeface="+mj-lt"/>
              <a:buAutoNum type="arabicPeriod"/>
              <a:defRPr sz="1400">
                <a:solidFill>
                  <a:schemeClr val="tx1"/>
                </a:solidFill>
              </a:defRPr>
            </a:lvl1pPr>
            <a:lvl2pPr marL="249238" indent="0">
              <a:defRPr sz="1400"/>
            </a:lvl2pPr>
            <a:lvl3pPr marL="139700" indent="-139700">
              <a:buFont typeface="Arial" pitchFamily="34" charset="0"/>
              <a:buChar char="-"/>
              <a:defRPr sz="1400"/>
            </a:lvl3pPr>
            <a:lvl4pPr marL="365125" indent="117475">
              <a:buFont typeface="Arial" pitchFamily="34" charset="0"/>
              <a:buChar char="-"/>
              <a:defRPr sz="1400"/>
            </a:lvl4pPr>
            <a:lvl5pPr marL="809625" indent="-117475">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27563" y="1389063"/>
            <a:ext cx="4265612" cy="4525962"/>
          </a:xfrm>
        </p:spPr>
        <p:txBody>
          <a:bodyPr bIns="0"/>
          <a:lstStyle>
            <a:lvl1pPr marL="0" indent="144463">
              <a:buFont typeface="Arial" pitchFamily="34" charset="0"/>
              <a:buChar char="-"/>
              <a:defRPr sz="1400">
                <a:solidFill>
                  <a:schemeClr val="tx1"/>
                </a:solidFill>
              </a:defRPr>
            </a:lvl1pPr>
            <a:lvl2pPr marL="249238" indent="115888">
              <a:buFont typeface="Arial" pitchFamily="34" charset="0"/>
              <a:buChar char="-"/>
              <a:defRPr sz="1400"/>
            </a:lvl2pPr>
            <a:lvl3pPr marL="388938" indent="-141288">
              <a:buFont typeface="Arial" pitchFamily="34" charset="0"/>
              <a:buChar char="-"/>
              <a:defRPr sz="1400"/>
            </a:lvl3pPr>
            <a:lvl4pPr marL="249238" indent="130175">
              <a:buFont typeface="Arial" pitchFamily="34" charset="0"/>
              <a:buChar char="-"/>
              <a:defRPr sz="1400"/>
            </a:lvl4pPr>
            <a:lvl5pPr marL="249238" indent="130175">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9" name="Date Placeholder 4"/>
          <p:cNvSpPr>
            <a:spLocks noGrp="1"/>
          </p:cNvSpPr>
          <p:nvPr>
            <p:ph type="dt" sz="half" idx="10"/>
          </p:nvPr>
        </p:nvSpPr>
        <p:spPr>
          <a:xfrm>
            <a:off x="6988175" y="6386513"/>
            <a:ext cx="1655763" cy="279400"/>
          </a:xfrm>
        </p:spPr>
        <p:txBody>
          <a:bodyPr/>
          <a:lstStyle>
            <a:lvl1pPr>
              <a:defRPr/>
            </a:lvl1pPr>
          </a:lstStyle>
          <a:p>
            <a:pPr>
              <a:defRPr/>
            </a:pPr>
            <a:fld id="{C93CEA1D-681B-4639-A6DD-F5637A700254}" type="datetime3">
              <a:rPr lang="en-GB" smtClean="0"/>
              <a:t>7 June, 2014</a:t>
            </a:fld>
            <a:endParaRPr lang="en-GB" dirty="0"/>
          </a:p>
        </p:txBody>
      </p:sp>
      <p:sp>
        <p:nvSpPr>
          <p:cNvPr id="10" name="Footer Placeholder 5"/>
          <p:cNvSpPr>
            <a:spLocks noGrp="1"/>
          </p:cNvSpPr>
          <p:nvPr>
            <p:ph type="ftr" sz="quarter" idx="11"/>
          </p:nvPr>
        </p:nvSpPr>
        <p:spPr>
          <a:xfrm>
            <a:off x="2149475" y="6386513"/>
            <a:ext cx="5662613" cy="279400"/>
          </a:xfrm>
        </p:spPr>
        <p:txBody>
          <a:bodyPr/>
          <a:lstStyle>
            <a:lvl1pPr>
              <a:defRPr/>
            </a:lvl1pPr>
          </a:lstStyle>
          <a:p>
            <a:pPr>
              <a:defRPr/>
            </a:pPr>
            <a:r>
              <a:rPr lang="en-GB"/>
              <a:t>TITLE HERE (GO HEADER &amp; FOOTER TO EDIT THIS TEXT)</a:t>
            </a:r>
          </a:p>
        </p:txBody>
      </p:sp>
      <p:sp>
        <p:nvSpPr>
          <p:cNvPr id="11" name="Slide Number Placeholder 6"/>
          <p:cNvSpPr>
            <a:spLocks noGrp="1"/>
          </p:cNvSpPr>
          <p:nvPr>
            <p:ph type="sldNum" sz="quarter" idx="12"/>
          </p:nvPr>
        </p:nvSpPr>
        <p:spPr>
          <a:xfrm>
            <a:off x="8297863" y="6386513"/>
            <a:ext cx="658812" cy="279400"/>
          </a:xfrm>
        </p:spPr>
        <p:txBody>
          <a:bodyPr/>
          <a:lstStyle>
            <a:lvl1pPr>
              <a:defRPr/>
            </a:lvl1pPr>
          </a:lstStyle>
          <a:p>
            <a:pPr>
              <a:defRPr/>
            </a:pPr>
            <a:fld id="{CEDDC743-30AC-4C60-B0CB-BBE6CE9DB63D}" type="slidenum">
              <a:rPr lang="en-GB"/>
              <a:pPr>
                <a:defRPr/>
              </a:pPr>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3200" y="115888"/>
            <a:ext cx="8545513" cy="7921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211138" y="1389063"/>
            <a:ext cx="8682037" cy="4525962"/>
          </a:xfrm>
          <a:prstGeom prst="rect">
            <a:avLst/>
          </a:prstGeom>
          <a:noFill/>
          <a:ln w="9525">
            <a:noFill/>
            <a:miter lim="800000"/>
            <a:headEnd/>
            <a:tailEnd/>
          </a:ln>
        </p:spPr>
        <p:txBody>
          <a:bodyPr vert="horz" wrap="square" lIns="0" tIns="0" rIns="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77050" y="6392863"/>
            <a:ext cx="165576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50">
                <a:solidFill>
                  <a:schemeClr val="accent1"/>
                </a:solidFill>
                <a:latin typeface="Arial" charset="0"/>
                <a:cs typeface="Arial" charset="0"/>
              </a:defRPr>
            </a:lvl1pPr>
          </a:lstStyle>
          <a:p>
            <a:pPr>
              <a:defRPr/>
            </a:pPr>
            <a:fld id="{86A2E98E-9ADB-434B-8EDB-1C0D694EBF93}" type="datetime3">
              <a:rPr lang="en-GB" smtClean="0"/>
              <a:t>7 June, 2014</a:t>
            </a:fld>
            <a:endParaRPr lang="en-GB" dirty="0"/>
          </a:p>
        </p:txBody>
      </p:sp>
      <p:sp>
        <p:nvSpPr>
          <p:cNvPr id="1029" name="Rectangle 5"/>
          <p:cNvSpPr>
            <a:spLocks noGrp="1" noChangeArrowheads="1"/>
          </p:cNvSpPr>
          <p:nvPr>
            <p:ph type="ftr" sz="quarter" idx="3"/>
          </p:nvPr>
        </p:nvSpPr>
        <p:spPr bwMode="auto">
          <a:xfrm>
            <a:off x="2124075" y="6392863"/>
            <a:ext cx="566261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50">
                <a:solidFill>
                  <a:schemeClr val="accent1"/>
                </a:solidFill>
                <a:latin typeface="Arial" charset="0"/>
                <a:cs typeface="Arial" charset="0"/>
              </a:defRPr>
            </a:lvl1pPr>
          </a:lstStyle>
          <a:p>
            <a:pPr>
              <a:defRPr/>
            </a:pPr>
            <a:r>
              <a:rPr lang="en-GB"/>
              <a:t>TITLE HERE (GO HEADER &amp; FOOTER TO EDIT THIS TEXT)</a:t>
            </a:r>
          </a:p>
        </p:txBody>
      </p:sp>
      <p:sp>
        <p:nvSpPr>
          <p:cNvPr id="1030" name="Rectangle 6"/>
          <p:cNvSpPr>
            <a:spLocks noGrp="1" noChangeArrowheads="1"/>
          </p:cNvSpPr>
          <p:nvPr>
            <p:ph type="sldNum" sz="quarter" idx="4"/>
          </p:nvPr>
        </p:nvSpPr>
        <p:spPr bwMode="auto">
          <a:xfrm>
            <a:off x="8297863" y="6392863"/>
            <a:ext cx="658812"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50">
                <a:solidFill>
                  <a:schemeClr val="accent1"/>
                </a:solidFill>
                <a:latin typeface="Arial" charset="0"/>
                <a:cs typeface="Arial" charset="0"/>
              </a:defRPr>
            </a:lvl1pPr>
          </a:lstStyle>
          <a:p>
            <a:pPr>
              <a:defRPr/>
            </a:pPr>
            <a:fld id="{996E8666-FD4A-448E-82A0-5D50E4CDBFBB}"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 id="2147484002" r:id="rId12"/>
    <p:sldLayoutId id="2147484004" r:id="rId13"/>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hf hdr="0" ftr="0"/>
  <p:txStyles>
    <p:titleStyle>
      <a:lvl1pPr algn="l" rtl="0" eaLnBrk="0" fontAlgn="base" hangingPunct="0">
        <a:spcBef>
          <a:spcPct val="0"/>
        </a:spcBef>
        <a:spcAft>
          <a:spcPct val="0"/>
        </a:spcAft>
        <a:defRPr b="1">
          <a:solidFill>
            <a:schemeClr val="bg1"/>
          </a:solidFill>
          <a:latin typeface="+mj-lt"/>
          <a:ea typeface="+mj-ea"/>
          <a:cs typeface="+mj-cs"/>
        </a:defRPr>
      </a:lvl1pPr>
      <a:lvl2pPr algn="l" rtl="0" eaLnBrk="0" fontAlgn="base" hangingPunct="0">
        <a:spcBef>
          <a:spcPct val="0"/>
        </a:spcBef>
        <a:spcAft>
          <a:spcPct val="0"/>
        </a:spcAft>
        <a:defRPr b="1">
          <a:solidFill>
            <a:schemeClr val="bg1"/>
          </a:solidFill>
          <a:latin typeface="Arial" charset="0"/>
          <a:cs typeface="Arial" charset="0"/>
        </a:defRPr>
      </a:lvl2pPr>
      <a:lvl3pPr algn="l" rtl="0" eaLnBrk="0" fontAlgn="base" hangingPunct="0">
        <a:spcBef>
          <a:spcPct val="0"/>
        </a:spcBef>
        <a:spcAft>
          <a:spcPct val="0"/>
        </a:spcAft>
        <a:defRPr b="1">
          <a:solidFill>
            <a:schemeClr val="bg1"/>
          </a:solidFill>
          <a:latin typeface="Arial" charset="0"/>
          <a:cs typeface="Arial" charset="0"/>
        </a:defRPr>
      </a:lvl3pPr>
      <a:lvl4pPr algn="l" rtl="0" eaLnBrk="0" fontAlgn="base" hangingPunct="0">
        <a:spcBef>
          <a:spcPct val="0"/>
        </a:spcBef>
        <a:spcAft>
          <a:spcPct val="0"/>
        </a:spcAft>
        <a:defRPr b="1">
          <a:solidFill>
            <a:schemeClr val="bg1"/>
          </a:solidFill>
          <a:latin typeface="Arial" charset="0"/>
          <a:cs typeface="Arial" charset="0"/>
        </a:defRPr>
      </a:lvl4pPr>
      <a:lvl5pPr algn="l" rtl="0" eaLnBrk="0" fontAlgn="base" hangingPunct="0">
        <a:spcBef>
          <a:spcPct val="0"/>
        </a:spcBef>
        <a:spcAft>
          <a:spcPct val="0"/>
        </a:spcAft>
        <a:defRPr b="1">
          <a:solidFill>
            <a:schemeClr val="bg1"/>
          </a:solidFill>
          <a:latin typeface="Arial" charset="0"/>
          <a:cs typeface="Arial" charset="0"/>
        </a:defRPr>
      </a:lvl5pPr>
      <a:lvl6pPr marL="457200" algn="l" rtl="0" fontAlgn="base">
        <a:spcBef>
          <a:spcPct val="0"/>
        </a:spcBef>
        <a:spcAft>
          <a:spcPct val="0"/>
        </a:spcAft>
        <a:defRPr b="1">
          <a:solidFill>
            <a:schemeClr val="bg1"/>
          </a:solidFill>
          <a:latin typeface="Arial" charset="0"/>
          <a:cs typeface="Arial" charset="0"/>
        </a:defRPr>
      </a:lvl6pPr>
      <a:lvl7pPr marL="914400" algn="l" rtl="0" fontAlgn="base">
        <a:spcBef>
          <a:spcPct val="0"/>
        </a:spcBef>
        <a:spcAft>
          <a:spcPct val="0"/>
        </a:spcAft>
        <a:defRPr b="1">
          <a:solidFill>
            <a:schemeClr val="bg1"/>
          </a:solidFill>
          <a:latin typeface="Arial" charset="0"/>
          <a:cs typeface="Arial" charset="0"/>
        </a:defRPr>
      </a:lvl7pPr>
      <a:lvl8pPr marL="1371600" algn="l" rtl="0" fontAlgn="base">
        <a:spcBef>
          <a:spcPct val="0"/>
        </a:spcBef>
        <a:spcAft>
          <a:spcPct val="0"/>
        </a:spcAft>
        <a:defRPr b="1">
          <a:solidFill>
            <a:schemeClr val="bg1"/>
          </a:solidFill>
          <a:latin typeface="Arial" charset="0"/>
          <a:cs typeface="Arial" charset="0"/>
        </a:defRPr>
      </a:lvl8pPr>
      <a:lvl9pPr marL="1828800" algn="l" rtl="0" fontAlgn="base">
        <a:spcBef>
          <a:spcPct val="0"/>
        </a:spcBef>
        <a:spcAft>
          <a:spcPct val="0"/>
        </a:spcAft>
        <a:defRPr b="1">
          <a:solidFill>
            <a:schemeClr val="bg1"/>
          </a:solidFill>
          <a:latin typeface="Arial" charset="0"/>
          <a:cs typeface="Arial" charset="0"/>
        </a:defRPr>
      </a:lvl9pPr>
    </p:titleStyle>
    <p:bodyStyle>
      <a:lvl1pPr marL="342900" indent="-342900" algn="l" rtl="0" eaLnBrk="0" fontAlgn="base" hangingPunct="0">
        <a:spcBef>
          <a:spcPct val="0"/>
        </a:spcBef>
        <a:spcAft>
          <a:spcPct val="0"/>
        </a:spcAft>
        <a:defRPr sz="1400" b="1">
          <a:solidFill>
            <a:schemeClr val="accent1"/>
          </a:solidFill>
          <a:latin typeface="+mn-lt"/>
          <a:ea typeface="+mn-ea"/>
          <a:cs typeface="+mn-cs"/>
        </a:defRPr>
      </a:lvl1pPr>
      <a:lvl2pPr marL="1588" indent="455613" algn="l" rtl="0" eaLnBrk="0" fontAlgn="base" hangingPunct="0">
        <a:spcBef>
          <a:spcPct val="0"/>
        </a:spcBef>
        <a:spcAft>
          <a:spcPct val="0"/>
        </a:spcAft>
        <a:defRPr sz="1400">
          <a:solidFill>
            <a:schemeClr val="tx1"/>
          </a:solidFill>
          <a:latin typeface="+mn-lt"/>
          <a:cs typeface="+mn-cs"/>
        </a:defRPr>
      </a:lvl2pPr>
      <a:lvl3pPr marL="3175" indent="911225" algn="l" rtl="0" eaLnBrk="0" fontAlgn="base" hangingPunct="0">
        <a:spcBef>
          <a:spcPct val="0"/>
        </a:spcBef>
        <a:spcAft>
          <a:spcPct val="0"/>
        </a:spcAft>
        <a:defRPr sz="1400">
          <a:solidFill>
            <a:schemeClr val="tx1"/>
          </a:solidFill>
          <a:latin typeface="+mn-lt"/>
          <a:cs typeface="+mn-cs"/>
        </a:defRPr>
      </a:lvl3pPr>
      <a:lvl4pPr marL="4763" indent="1366838" algn="l" rtl="0" eaLnBrk="0" fontAlgn="base" hangingPunct="0">
        <a:spcBef>
          <a:spcPct val="0"/>
        </a:spcBef>
        <a:spcAft>
          <a:spcPct val="0"/>
        </a:spcAft>
        <a:defRPr sz="1400">
          <a:solidFill>
            <a:schemeClr val="tx1"/>
          </a:solidFill>
          <a:latin typeface="+mn-lt"/>
          <a:cs typeface="+mn-cs"/>
        </a:defRPr>
      </a:lvl4pPr>
      <a:lvl5pPr marL="6350" indent="1822450" algn="l" rtl="0" eaLnBrk="0" fontAlgn="base" hangingPunct="0">
        <a:spcBef>
          <a:spcPct val="0"/>
        </a:spcBef>
        <a:spcAft>
          <a:spcPct val="0"/>
        </a:spcAft>
        <a:defRPr sz="1400">
          <a:solidFill>
            <a:schemeClr val="tx1"/>
          </a:solidFill>
          <a:latin typeface="+mn-lt"/>
          <a:cs typeface="+mn-cs"/>
        </a:defRPr>
      </a:lvl5pPr>
      <a:lvl6pPr marL="463550" algn="l" rtl="0" fontAlgn="base">
        <a:spcBef>
          <a:spcPct val="20000"/>
        </a:spcBef>
        <a:spcAft>
          <a:spcPct val="0"/>
        </a:spcAft>
        <a:defRPr sz="1400">
          <a:solidFill>
            <a:schemeClr val="tx1"/>
          </a:solidFill>
          <a:latin typeface="+mn-lt"/>
          <a:cs typeface="+mn-cs"/>
        </a:defRPr>
      </a:lvl6pPr>
      <a:lvl7pPr marL="920750" algn="l" rtl="0" fontAlgn="base">
        <a:spcBef>
          <a:spcPct val="20000"/>
        </a:spcBef>
        <a:spcAft>
          <a:spcPct val="0"/>
        </a:spcAft>
        <a:defRPr sz="1400">
          <a:solidFill>
            <a:schemeClr val="tx1"/>
          </a:solidFill>
          <a:latin typeface="+mn-lt"/>
          <a:cs typeface="+mn-cs"/>
        </a:defRPr>
      </a:lvl7pPr>
      <a:lvl8pPr marL="1377950" algn="l" rtl="0" fontAlgn="base">
        <a:spcBef>
          <a:spcPct val="20000"/>
        </a:spcBef>
        <a:spcAft>
          <a:spcPct val="0"/>
        </a:spcAft>
        <a:defRPr sz="1400">
          <a:solidFill>
            <a:schemeClr val="tx1"/>
          </a:solidFill>
          <a:latin typeface="+mn-lt"/>
          <a:cs typeface="+mn-cs"/>
        </a:defRPr>
      </a:lvl8pPr>
      <a:lvl9pPr marL="1835150" algn="l" rtl="0" fontAlgn="base">
        <a:spcBef>
          <a:spcPct val="20000"/>
        </a:spcBef>
        <a:spcAft>
          <a:spcPct val="0"/>
        </a:spcAft>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normAutofit/>
          </a:bodyPr>
          <a:lstStyle/>
          <a:p>
            <a:pPr lvl="0"/>
            <a:r>
              <a:rPr lang="en-US" dirty="0" smtClean="0">
                <a:latin typeface="+mn-lt"/>
              </a:rPr>
              <a:t/>
            </a:r>
            <a:br>
              <a:rPr lang="en-US" dirty="0" smtClean="0">
                <a:latin typeface="+mn-lt"/>
              </a:rPr>
            </a:br>
            <a:r>
              <a:rPr lang="en-US" dirty="0">
                <a:latin typeface="+mn-lt"/>
              </a:rPr>
              <a:t>Impact of Budget on </a:t>
            </a:r>
            <a:r>
              <a:rPr lang="en-US" dirty="0" smtClean="0">
                <a:latin typeface="+mn-lt"/>
              </a:rPr>
              <a:t>Economy</a:t>
            </a:r>
            <a:endParaRPr lang="en-US" dirty="0">
              <a:latin typeface="+mn-lt"/>
            </a:endParaRPr>
          </a:p>
        </p:txBody>
      </p:sp>
      <p:sp>
        <p:nvSpPr>
          <p:cNvPr id="6" name="Rectangle 3"/>
          <p:cNvSpPr>
            <a:spLocks noChangeArrowheads="1"/>
          </p:cNvSpPr>
          <p:nvPr/>
        </p:nvSpPr>
        <p:spPr bwMode="auto">
          <a:xfrm flipH="1">
            <a:off x="2467546" y="606852"/>
            <a:ext cx="2176462" cy="830997"/>
          </a:xfrm>
          <a:prstGeom prst="rect">
            <a:avLst/>
          </a:prstGeom>
          <a:noFill/>
          <a:ln w="38100">
            <a:noFill/>
            <a:miter lim="800000"/>
            <a:headEnd/>
            <a:tailEnd/>
          </a:ln>
          <a:effectLst/>
        </p:spPr>
        <p:txBody>
          <a:bodyPr vert="horz" wrap="square" lIns="274320" tIns="274320" rIns="274320" bIns="2743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bg1"/>
                </a:solidFill>
                <a:effectLst/>
                <a:latin typeface="Univers LT Std 45 Light" pitchFamily="34" charset="0"/>
                <a:cs typeface="Arial" pitchFamily="34" charset="0"/>
              </a:rPr>
              <a:t>KPMG Taseer Hadi &amp; Co. Chartered Accountants</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Rectangle 3"/>
          <p:cNvSpPr txBox="1">
            <a:spLocks noChangeArrowheads="1"/>
          </p:cNvSpPr>
          <p:nvPr/>
        </p:nvSpPr>
        <p:spPr>
          <a:xfrm>
            <a:off x="251520" y="4005064"/>
            <a:ext cx="3224414" cy="358775"/>
          </a:xfrm>
          <a:prstGeom prst="rect">
            <a:avLst/>
          </a:prstGeom>
        </p:spPr>
        <p:txBody>
          <a:bodyPr/>
          <a:lstStyle/>
          <a:p>
            <a:pPr marL="342900" marR="0" lvl="0" indent="-342900"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0" cap="none" spc="0" normalizeH="0" baseline="0" noProof="0" dirty="0" smtClean="0">
                <a:ln>
                  <a:noFill/>
                </a:ln>
                <a:solidFill>
                  <a:schemeClr val="bg1"/>
                </a:solidFill>
                <a:effectLst/>
                <a:uLnTx/>
                <a:uFillTx/>
                <a:latin typeface="+mn-lt"/>
                <a:ea typeface="+mn-ea"/>
                <a:cs typeface="+mn-cs"/>
              </a:rPr>
              <a:t>Masoud Naqvi</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chemeClr val="bg1"/>
              </a:solidFill>
              <a:effectLst/>
              <a:uLnTx/>
              <a:uFillTx/>
              <a:latin typeface="+mn-lt"/>
              <a:ea typeface="+mn-ea"/>
              <a:cs typeface="+mn-cs"/>
            </a:endParaRPr>
          </a:p>
        </p:txBody>
      </p:sp>
      <p:sp>
        <p:nvSpPr>
          <p:cNvPr id="9" name="Rectangle 3"/>
          <p:cNvSpPr txBox="1">
            <a:spLocks noChangeArrowheads="1"/>
          </p:cNvSpPr>
          <p:nvPr/>
        </p:nvSpPr>
        <p:spPr bwMode="auto">
          <a:xfrm>
            <a:off x="317989" y="4795887"/>
            <a:ext cx="3357080" cy="574799"/>
          </a:xfrm>
          <a:prstGeom prst="rect">
            <a:avLst/>
          </a:prstGeom>
          <a:noFill/>
          <a:ln w="9525">
            <a:noFill/>
            <a:miter lim="800000"/>
            <a:headEnd/>
            <a:tailEnd/>
          </a:ln>
        </p:spPr>
        <p:txBody>
          <a:bodyPr lIns="0" tIns="0" rIns="0" bIns="0"/>
          <a:lstStyle/>
          <a:p>
            <a:pPr>
              <a:defRPr/>
            </a:pPr>
            <a:r>
              <a:rPr lang="en-GB" sz="1600" kern="0" dirty="0" smtClean="0">
                <a:solidFill>
                  <a:schemeClr val="bg1"/>
                </a:solidFill>
                <a:latin typeface="+mn-lt"/>
                <a:ea typeface="Verdana" pitchFamily="34" charset="0"/>
                <a:cs typeface="Verdana" pitchFamily="34" charset="0"/>
              </a:rPr>
              <a:t>Saturday, 07</a:t>
            </a:r>
            <a:r>
              <a:rPr lang="en-GB" sz="1600" kern="0" baseline="30000" dirty="0" smtClean="0">
                <a:solidFill>
                  <a:schemeClr val="bg1"/>
                </a:solidFill>
                <a:latin typeface="+mn-lt"/>
                <a:ea typeface="Verdana" pitchFamily="34" charset="0"/>
                <a:cs typeface="Verdana" pitchFamily="34" charset="0"/>
              </a:rPr>
              <a:t>th</a:t>
            </a:r>
            <a:r>
              <a:rPr lang="en-GB" sz="1600" kern="0" dirty="0" smtClean="0">
                <a:solidFill>
                  <a:schemeClr val="bg1"/>
                </a:solidFill>
                <a:latin typeface="+mn-lt"/>
                <a:ea typeface="Verdana" pitchFamily="34" charset="0"/>
                <a:cs typeface="Verdana" pitchFamily="34" charset="0"/>
              </a:rPr>
              <a:t> </a:t>
            </a:r>
            <a:r>
              <a:rPr lang="en-GB" sz="1600" kern="0" dirty="0">
                <a:solidFill>
                  <a:schemeClr val="bg1"/>
                </a:solidFill>
                <a:latin typeface="+mn-lt"/>
                <a:ea typeface="Verdana" pitchFamily="34" charset="0"/>
                <a:cs typeface="Verdana" pitchFamily="34" charset="0"/>
              </a:rPr>
              <a:t>June </a:t>
            </a:r>
            <a:r>
              <a:rPr lang="en-GB" sz="1600" kern="0" dirty="0" smtClean="0">
                <a:solidFill>
                  <a:schemeClr val="bg1"/>
                </a:solidFill>
                <a:latin typeface="+mn-lt"/>
                <a:ea typeface="Verdana" pitchFamily="34" charset="0"/>
                <a:cs typeface="Verdana" pitchFamily="34" charset="0"/>
              </a:rPr>
              <a:t>2014 </a:t>
            </a:r>
          </a:p>
          <a:p>
            <a:pPr>
              <a:defRPr/>
            </a:pPr>
            <a:r>
              <a:rPr lang="en-US" sz="1600" kern="0" dirty="0" smtClean="0">
                <a:solidFill>
                  <a:schemeClr val="bg1"/>
                </a:solidFill>
                <a:latin typeface="+mn-lt"/>
                <a:ea typeface="Verdana" pitchFamily="34" charset="0"/>
                <a:cs typeface="Verdana" pitchFamily="34" charset="0"/>
              </a:rPr>
              <a:t>Tax Bar Association, Karachi</a:t>
            </a:r>
            <a:endParaRPr lang="en-GB" sz="1600" kern="0" dirty="0">
              <a:solidFill>
                <a:schemeClr val="bg1"/>
              </a:solidFill>
              <a:latin typeface="+mn-lt"/>
              <a:ea typeface="Verdana" pitchFamily="34" charset="0"/>
              <a:cs typeface="Verdana" pitchFamily="34" charset="0"/>
            </a:endParaRPr>
          </a:p>
          <a:p>
            <a:pPr algn="r">
              <a:defRPr/>
            </a:pPr>
            <a:endParaRPr lang="en-GB" sz="1600" kern="0" dirty="0">
              <a:solidFill>
                <a:schemeClr val="bg1"/>
              </a:solidFill>
              <a:latin typeface="+mn-lt"/>
              <a:cs typeface="+mn-cs"/>
            </a:endParaRPr>
          </a:p>
          <a:p>
            <a:pPr algn="r">
              <a:defRPr/>
            </a:pPr>
            <a:endParaRPr lang="en-GB" sz="1600" kern="0" dirty="0">
              <a:solidFill>
                <a:schemeClr val="bg1"/>
              </a:solidFill>
              <a:latin typeface="+mn-lt"/>
              <a:cs typeface="+mn-cs"/>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C6EF72C9-E843-4EDC-A9A7-0341A99E4C7D}"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5544616"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Economic </a:t>
            </a: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rPr>
              <a:t>Analysis </a:t>
            </a: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 Overall Deficit</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endParaRP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pic>
        <p:nvPicPr>
          <p:cNvPr id="2" name="Picture 1"/>
          <p:cNvPicPr>
            <a:picLocks noChangeAspect="1"/>
          </p:cNvPicPr>
          <p:nvPr/>
        </p:nvPicPr>
        <p:blipFill>
          <a:blip r:embed="rId2"/>
          <a:stretch>
            <a:fillRect/>
          </a:stretch>
        </p:blipFill>
        <p:spPr>
          <a:xfrm>
            <a:off x="271278" y="1331050"/>
            <a:ext cx="8477433" cy="4258190"/>
          </a:xfrm>
          <a:prstGeom prst="rect">
            <a:avLst/>
          </a:prstGeom>
        </p:spPr>
      </p:pic>
      <p:sp>
        <p:nvSpPr>
          <p:cNvPr id="3" name="Slide Number Placeholder 2"/>
          <p:cNvSpPr>
            <a:spLocks noGrp="1"/>
          </p:cNvSpPr>
          <p:nvPr>
            <p:ph type="sldNum" sz="quarter" idx="12"/>
          </p:nvPr>
        </p:nvSpPr>
        <p:spPr/>
        <p:txBody>
          <a:bodyPr/>
          <a:lstStyle/>
          <a:p>
            <a:pPr>
              <a:defRPr/>
            </a:pPr>
            <a:fld id="{EFF8C10A-5724-4634-8458-068ABFAAECFD}" type="slidenum">
              <a:rPr lang="en-GB" smtClean="0"/>
              <a:pPr>
                <a:defRPr/>
              </a:pPr>
              <a:t>10</a:t>
            </a:fld>
            <a:endParaRPr lang="en-GB" dirty="0"/>
          </a:p>
        </p:txBody>
      </p:sp>
    </p:spTree>
    <p:extLst>
      <p:ext uri="{BB962C8B-B14F-4D97-AF65-F5344CB8AC3E}">
        <p14:creationId xmlns:p14="http://schemas.microsoft.com/office/powerpoint/2010/main" val="31469498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7E692D3B-CEA0-4F2B-8E7F-57508EEAC32C}"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5760640"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Economic </a:t>
            </a: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rPr>
              <a:t>Analysis </a:t>
            </a: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 Social Indicators</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endParaRP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graphicFrame>
        <p:nvGraphicFramePr>
          <p:cNvPr id="3" name="Table 2"/>
          <p:cNvGraphicFramePr>
            <a:graphicFrameLocks noGrp="1"/>
          </p:cNvGraphicFramePr>
          <p:nvPr>
            <p:extLst>
              <p:ext uri="{D42A27DB-BD31-4B8C-83A1-F6EECF244321}">
                <p14:modId xmlns:p14="http://schemas.microsoft.com/office/powerpoint/2010/main" val="2300607075"/>
              </p:ext>
            </p:extLst>
          </p:nvPr>
        </p:nvGraphicFramePr>
        <p:xfrm>
          <a:off x="323528" y="1556792"/>
          <a:ext cx="8568952" cy="3223742"/>
        </p:xfrm>
        <a:graphic>
          <a:graphicData uri="http://schemas.openxmlformats.org/drawingml/2006/table">
            <a:tbl>
              <a:tblPr firstRow="1" firstCol="1" bandRow="1"/>
              <a:tblGrid>
                <a:gridCol w="1656184"/>
                <a:gridCol w="720080"/>
                <a:gridCol w="720080"/>
                <a:gridCol w="720080"/>
                <a:gridCol w="727083"/>
                <a:gridCol w="713077"/>
                <a:gridCol w="720080"/>
                <a:gridCol w="720080"/>
                <a:gridCol w="648072"/>
                <a:gridCol w="648072"/>
                <a:gridCol w="576064"/>
              </a:tblGrid>
              <a:tr h="360040">
                <a:tc>
                  <a:txBody>
                    <a:bodyPr/>
                    <a:lstStyle/>
                    <a:p>
                      <a:pPr>
                        <a:lnSpc>
                          <a:spcPts val="1300"/>
                        </a:lnSpc>
                        <a:spcAft>
                          <a:spcPts val="1300"/>
                        </a:spcAft>
                      </a:pPr>
                      <a:r>
                        <a:rPr lang="en-US" sz="1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13-14</a:t>
                      </a: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12-13</a:t>
                      </a: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11-12</a:t>
                      </a: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10-11</a:t>
                      </a: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09-10</a:t>
                      </a: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08-09</a:t>
                      </a: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07-08</a:t>
                      </a:r>
                      <a:endParaRPr lang="en-US" sz="13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06-07</a:t>
                      </a:r>
                      <a:endParaRPr lang="en-US" sz="13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05-06</a:t>
                      </a:r>
                      <a:endParaRPr lang="en-US" sz="13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ts val="1300"/>
                        </a:lnSpc>
                        <a:spcAft>
                          <a:spcPts val="1300"/>
                        </a:spcAft>
                      </a:pPr>
                      <a:r>
                        <a:rPr lang="en-US" sz="1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04-05</a:t>
                      </a: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r>
              <a:tr h="520673">
                <a:tc>
                  <a:txBody>
                    <a:bodyPr/>
                    <a:lstStyle/>
                    <a:p>
                      <a:pP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Population (millions)</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188</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184.4</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180.7</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177.1</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173.5</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163.8</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161.0</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158.2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155.4</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152.5</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520673">
                <a:tc>
                  <a:txBody>
                    <a:bodyPr/>
                    <a:lstStyle/>
                    <a:p>
                      <a:pP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Unemployment rate (%)</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6.2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6.2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6.0</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6.0</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5.5</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5.2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5.2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6.2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7.6</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7.7</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781010">
                <a:tc>
                  <a:txBody>
                    <a:bodyPr/>
                    <a:lstStyle/>
                    <a:p>
                      <a:pP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GNP per capita – US$</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1,386.2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1,339.5</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1,320.5</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1,274.1</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1,072.4</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1,026.1</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1,053.2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979.9</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nSpc>
                          <a:spcPts val="1300"/>
                        </a:lnSpc>
                        <a:spcAft>
                          <a:spcPts val="1300"/>
                        </a:spcAft>
                        <a:tabLst>
                          <a:tab pos="320040" algn="r"/>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	897.4</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724.1</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520673">
                <a:tc>
                  <a:txBody>
                    <a:bodyPr/>
                    <a:lstStyle/>
                    <a:p>
                      <a:pP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Total investment - % of GDP</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14</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14.6</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15.1</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14.1</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15.8</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17.5</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19.2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18.8</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19.3</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19.1</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520673">
                <a:tc>
                  <a:txBody>
                    <a:bodyPr/>
                    <a:lstStyle/>
                    <a:p>
                      <a:pP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National Savings - % of GDP</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12.9</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13.5</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13</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14.2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13.6</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12.0</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11.0</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a:effectLst/>
                          <a:latin typeface="Arial" panose="020B0604020202020204" pitchFamily="34" charset="0"/>
                          <a:ea typeface="Times New Roman" panose="02020603050405020304" pitchFamily="18" charset="0"/>
                          <a:cs typeface="Times New Roman" panose="02020603050405020304" pitchFamily="18" charset="0"/>
                        </a:rPr>
                        <a:t>14.0</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15.2</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ts val="1300"/>
                        </a:lnSpc>
                        <a:spcAft>
                          <a:spcPts val="1300"/>
                        </a:spcAf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17.5</a:t>
                      </a: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EFF8C10A-5724-4634-8458-068ABFAAECFD}" type="slidenum">
              <a:rPr lang="en-GB" smtClean="0"/>
              <a:pPr>
                <a:defRPr/>
              </a:pPr>
              <a:t>11</a:t>
            </a:fld>
            <a:endParaRPr lang="en-GB" dirty="0"/>
          </a:p>
        </p:txBody>
      </p:sp>
    </p:spTree>
    <p:extLst>
      <p:ext uri="{BB962C8B-B14F-4D97-AF65-F5344CB8AC3E}">
        <p14:creationId xmlns:p14="http://schemas.microsoft.com/office/powerpoint/2010/main" val="17606212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B4EEB6DD-54B5-4B43-86E0-8A7CDBA2AB76}"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6048672"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Economic </a:t>
            </a: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rPr>
              <a:t>Analysis – Exchange Reserves</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endParaRP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graphicFrame>
        <p:nvGraphicFramePr>
          <p:cNvPr id="3" name="Table 2"/>
          <p:cNvGraphicFramePr>
            <a:graphicFrameLocks noGrp="1"/>
          </p:cNvGraphicFramePr>
          <p:nvPr>
            <p:extLst>
              <p:ext uri="{D42A27DB-BD31-4B8C-83A1-F6EECF244321}">
                <p14:modId xmlns:p14="http://schemas.microsoft.com/office/powerpoint/2010/main" val="1612228878"/>
              </p:ext>
            </p:extLst>
          </p:nvPr>
        </p:nvGraphicFramePr>
        <p:xfrm>
          <a:off x="323528" y="1700808"/>
          <a:ext cx="8496943" cy="1886610"/>
        </p:xfrm>
        <a:graphic>
          <a:graphicData uri="http://schemas.openxmlformats.org/drawingml/2006/table">
            <a:tbl>
              <a:tblPr firstRow="1" firstCol="1" bandRow="1"/>
              <a:tblGrid>
                <a:gridCol w="2384928"/>
                <a:gridCol w="596232"/>
                <a:gridCol w="596232"/>
                <a:gridCol w="606438"/>
                <a:gridCol w="605588"/>
                <a:gridCol w="605588"/>
                <a:gridCol w="605588"/>
                <a:gridCol w="605588"/>
                <a:gridCol w="679585"/>
                <a:gridCol w="605588"/>
                <a:gridCol w="605588"/>
              </a:tblGrid>
              <a:tr h="403245">
                <a:tc>
                  <a:txBody>
                    <a:bodyPr/>
                    <a:lstStyle/>
                    <a:p>
                      <a:pPr>
                        <a:lnSpc>
                          <a:spcPct val="115000"/>
                        </a:lnSpc>
                        <a:spcBef>
                          <a:spcPts val="240"/>
                        </a:spcBef>
                        <a:spcAft>
                          <a:spcPts val="12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13-14</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12-13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11-12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10-11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09-10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08-09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07-08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06-07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05-06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r">
                        <a:lnSpc>
                          <a:spcPct val="115000"/>
                        </a:lnSpc>
                        <a:spcBef>
                          <a:spcPts val="600"/>
                        </a:spcBef>
                        <a:spcAft>
                          <a:spcPts val="18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04-05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r>
              <a:tr h="676875">
                <a:tc>
                  <a:txBody>
                    <a:bodyPr/>
                    <a:lstStyle/>
                    <a:p>
                      <a:pP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Exchange reserves (US$ billion)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13.6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11.5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16.5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17.1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12.2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11.5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16.4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12.8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11.2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11.9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403245">
                <a:tc>
                  <a:txBody>
                    <a:bodyPr/>
                    <a:lstStyle/>
                    <a:p>
                      <a:pP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Imports Cover (months)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5.7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5.6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5.7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5.4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7.5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403245">
                <a:tc>
                  <a:txBody>
                    <a:bodyPr/>
                    <a:lstStyle/>
                    <a:p>
                      <a:pP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Rupee to USD parity</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98.77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99.66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89.2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85.5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83.8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78.5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62.5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60.6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59.9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59.4</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EFF8C10A-5724-4634-8458-068ABFAAECFD}" type="slidenum">
              <a:rPr lang="en-GB" smtClean="0"/>
              <a:pPr>
                <a:defRPr/>
              </a:pPr>
              <a:t>12</a:t>
            </a:fld>
            <a:endParaRPr lang="en-GB" dirty="0"/>
          </a:p>
        </p:txBody>
      </p:sp>
    </p:spTree>
    <p:extLst>
      <p:ext uri="{BB962C8B-B14F-4D97-AF65-F5344CB8AC3E}">
        <p14:creationId xmlns:p14="http://schemas.microsoft.com/office/powerpoint/2010/main" val="21541765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65347B45-CC0C-4ABA-BC50-5B51FE47139F}"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6264696"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Economic Analysis – </a:t>
            </a: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rPr>
              <a:t>Inflation</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endParaRP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graphicFrame>
        <p:nvGraphicFramePr>
          <p:cNvPr id="3" name="Table 2"/>
          <p:cNvGraphicFramePr>
            <a:graphicFrameLocks noGrp="1"/>
          </p:cNvGraphicFramePr>
          <p:nvPr>
            <p:extLst>
              <p:ext uri="{D42A27DB-BD31-4B8C-83A1-F6EECF244321}">
                <p14:modId xmlns:p14="http://schemas.microsoft.com/office/powerpoint/2010/main" val="4259833378"/>
              </p:ext>
            </p:extLst>
          </p:nvPr>
        </p:nvGraphicFramePr>
        <p:xfrm>
          <a:off x="274638" y="1628800"/>
          <a:ext cx="8682037" cy="2123244"/>
        </p:xfrm>
        <a:graphic>
          <a:graphicData uri="http://schemas.openxmlformats.org/drawingml/2006/table">
            <a:tbl>
              <a:tblPr firstRow="1" firstCol="1" bandRow="1"/>
              <a:tblGrid>
                <a:gridCol w="1273026"/>
                <a:gridCol w="967836"/>
                <a:gridCol w="752166"/>
                <a:gridCol w="753902"/>
                <a:gridCol w="694841"/>
                <a:gridCol w="694841"/>
                <a:gridCol w="771273"/>
                <a:gridCol w="694841"/>
                <a:gridCol w="694841"/>
                <a:gridCol w="694841"/>
                <a:gridCol w="689629"/>
              </a:tblGrid>
              <a:tr h="864096">
                <a:tc>
                  <a:txBody>
                    <a:bodyPr/>
                    <a:lstStyle/>
                    <a:p>
                      <a:pP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13-14      (Jul-Apr)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12-13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11-12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10-11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09-10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08-09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07-08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06-07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05-06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04-05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r>
              <a:tr h="419716">
                <a:tc>
                  <a:txBody>
                    <a:bodyPr/>
                    <a:lstStyle/>
                    <a:p>
                      <a:pP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CPI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8.7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7.7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11.0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13.7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10.1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17.0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12.0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7.8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7.9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5.5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419716">
                <a:tc>
                  <a:txBody>
                    <a:bodyPr/>
                    <a:lstStyle/>
                    <a:p>
                      <a:pP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Food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9.3</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7.1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18.0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12.9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23.1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17.6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10.3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6.9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419716">
                <a:tc>
                  <a:txBody>
                    <a:bodyPr/>
                    <a:lstStyle/>
                    <a:p>
                      <a:pP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Non Food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24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8.2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24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8.2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24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10.7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24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10.7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24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8.3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24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13.4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24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7.9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6.0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8.6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7.1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879" marR="65879"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EFF8C10A-5724-4634-8458-068ABFAAECFD}" type="slidenum">
              <a:rPr lang="en-GB" smtClean="0"/>
              <a:pPr>
                <a:defRPr/>
              </a:pPr>
              <a:t>13</a:t>
            </a:fld>
            <a:endParaRPr lang="en-GB" dirty="0"/>
          </a:p>
        </p:txBody>
      </p:sp>
    </p:spTree>
    <p:extLst>
      <p:ext uri="{BB962C8B-B14F-4D97-AF65-F5344CB8AC3E}">
        <p14:creationId xmlns:p14="http://schemas.microsoft.com/office/powerpoint/2010/main" val="13927908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C40B2524-2325-405E-93FD-FC29CFFB785E}"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548680"/>
            <a:ext cx="3744416"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Key Challenges</a:t>
            </a:r>
          </a:p>
        </p:txBody>
      </p:sp>
      <p:sp>
        <p:nvSpPr>
          <p:cNvPr id="37895" name="Rectangle 1"/>
          <p:cNvSpPr>
            <a:spLocks noChangeArrowheads="1"/>
          </p:cNvSpPr>
          <p:nvPr/>
        </p:nvSpPr>
        <p:spPr bwMode="auto">
          <a:xfrm>
            <a:off x="143887" y="1153053"/>
            <a:ext cx="8964488" cy="5539978"/>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smtClean="0">
                <a:solidFill>
                  <a:schemeClr val="accent1"/>
                </a:solidFill>
              </a:rPr>
              <a:t>Law and order and Terrorism - $ 102 </a:t>
            </a:r>
            <a:r>
              <a:rPr lang="en-US" sz="2300" dirty="0" err="1" smtClean="0">
                <a:solidFill>
                  <a:schemeClr val="accent1"/>
                </a:solidFill>
              </a:rPr>
              <a:t>bn</a:t>
            </a:r>
            <a:r>
              <a:rPr lang="en-US" sz="2300" dirty="0" smtClean="0">
                <a:solidFill>
                  <a:schemeClr val="accent1"/>
                </a:solidFill>
              </a:rPr>
              <a:t> (2001-2 to 2013-14)</a:t>
            </a:r>
          </a:p>
          <a:p>
            <a:pPr marL="463550" indent="-463550" eaLnBrk="0" hangingPunct="0">
              <a:spcBef>
                <a:spcPts val="600"/>
              </a:spcBef>
              <a:buFont typeface="Wingdings" pitchFamily="2" charset="2"/>
              <a:buChar char="Ø"/>
            </a:pPr>
            <a:r>
              <a:rPr lang="en-US" sz="2300" dirty="0" smtClean="0">
                <a:solidFill>
                  <a:schemeClr val="accent1"/>
                </a:solidFill>
              </a:rPr>
              <a:t>Energy crisis – Impact about 2% of GDP</a:t>
            </a:r>
          </a:p>
          <a:p>
            <a:pPr marL="463550" indent="-463550" eaLnBrk="0" hangingPunct="0">
              <a:spcBef>
                <a:spcPts val="600"/>
              </a:spcBef>
              <a:buFont typeface="Wingdings" pitchFamily="2" charset="2"/>
              <a:buChar char="Ø"/>
            </a:pPr>
            <a:r>
              <a:rPr lang="en-US" sz="2300" dirty="0" smtClean="0">
                <a:solidFill>
                  <a:schemeClr val="accent1"/>
                </a:solidFill>
              </a:rPr>
              <a:t>Lack of Macro-Economic Stabilization</a:t>
            </a:r>
          </a:p>
          <a:p>
            <a:pPr marL="688975" indent="-239713" eaLnBrk="0" hangingPunct="0">
              <a:spcBef>
                <a:spcPts val="600"/>
              </a:spcBef>
              <a:buFont typeface="Book Antiqua" pitchFamily="18" charset="0"/>
              <a:buChar char="»"/>
            </a:pPr>
            <a:r>
              <a:rPr lang="en-US" sz="2300" dirty="0" smtClean="0">
                <a:solidFill>
                  <a:schemeClr val="accent1"/>
                </a:solidFill>
              </a:rPr>
              <a:t>Failure to mobilize adequate domestic resources</a:t>
            </a:r>
          </a:p>
          <a:p>
            <a:pPr marL="688975" indent="-239713" eaLnBrk="0" hangingPunct="0">
              <a:spcBef>
                <a:spcPts val="600"/>
              </a:spcBef>
              <a:buFont typeface="Book Antiqua" pitchFamily="18" charset="0"/>
              <a:buChar char="»"/>
            </a:pPr>
            <a:r>
              <a:rPr lang="en-US" sz="2300" dirty="0" smtClean="0">
                <a:solidFill>
                  <a:schemeClr val="accent1"/>
                </a:solidFill>
              </a:rPr>
              <a:t>Lower growth 4.1% (3.7% in 2012-13)</a:t>
            </a:r>
          </a:p>
          <a:p>
            <a:pPr marL="688975" indent="-239713" eaLnBrk="0" hangingPunct="0">
              <a:spcBef>
                <a:spcPts val="600"/>
              </a:spcBef>
              <a:buFont typeface="Book Antiqua" pitchFamily="18" charset="0"/>
              <a:buChar char="»"/>
            </a:pPr>
            <a:r>
              <a:rPr lang="en-US" sz="2300" dirty="0" smtClean="0">
                <a:solidFill>
                  <a:schemeClr val="accent1"/>
                </a:solidFill>
              </a:rPr>
              <a:t>Inadequate investments (13.99% - (14.6% in 2012-13)) and </a:t>
            </a:r>
          </a:p>
          <a:p>
            <a:pPr marL="688975" indent="-239713" eaLnBrk="0" hangingPunct="0">
              <a:spcBef>
                <a:spcPts val="600"/>
              </a:spcBef>
            </a:pPr>
            <a:r>
              <a:rPr lang="en-US" sz="2300" dirty="0" smtClean="0">
                <a:solidFill>
                  <a:schemeClr val="accent1"/>
                </a:solidFill>
              </a:rPr>
              <a:t>	savings rate (12.9% - (13.5% in 2012-13))</a:t>
            </a:r>
          </a:p>
          <a:p>
            <a:pPr marL="688975" indent="-239713" eaLnBrk="0" hangingPunct="0">
              <a:spcBef>
                <a:spcPts val="600"/>
              </a:spcBef>
              <a:buFont typeface="Book Antiqua" pitchFamily="18" charset="0"/>
              <a:buChar char="»"/>
            </a:pPr>
            <a:r>
              <a:rPr lang="en-US" sz="2300" dirty="0" smtClean="0">
                <a:solidFill>
                  <a:schemeClr val="accent1"/>
                </a:solidFill>
              </a:rPr>
              <a:t>Economic inequality</a:t>
            </a:r>
          </a:p>
          <a:p>
            <a:pPr marL="688975" indent="-239713" eaLnBrk="0" hangingPunct="0">
              <a:spcBef>
                <a:spcPts val="600"/>
              </a:spcBef>
              <a:buFont typeface="Book Antiqua" pitchFamily="18" charset="0"/>
              <a:buChar char="»"/>
            </a:pPr>
            <a:r>
              <a:rPr lang="en-US" sz="2300" dirty="0" smtClean="0">
                <a:solidFill>
                  <a:schemeClr val="accent1"/>
                </a:solidFill>
              </a:rPr>
              <a:t>Legacy of economic distortions</a:t>
            </a:r>
          </a:p>
          <a:p>
            <a:pPr marL="688975" indent="-239713" eaLnBrk="0" hangingPunct="0">
              <a:spcBef>
                <a:spcPts val="600"/>
              </a:spcBef>
              <a:buFont typeface="Book Antiqua" pitchFamily="18" charset="0"/>
              <a:buChar char="»"/>
            </a:pPr>
            <a:r>
              <a:rPr lang="en-US" sz="2300" dirty="0" smtClean="0">
                <a:solidFill>
                  <a:schemeClr val="accent1"/>
                </a:solidFill>
              </a:rPr>
              <a:t>Failure of provinces to raise adequate revenues</a:t>
            </a:r>
          </a:p>
          <a:p>
            <a:pPr marL="688975" indent="-239713" eaLnBrk="0" hangingPunct="0">
              <a:spcBef>
                <a:spcPts val="600"/>
              </a:spcBef>
              <a:buFont typeface="Book Antiqua" pitchFamily="18" charset="0"/>
              <a:buChar char="»"/>
            </a:pPr>
            <a:r>
              <a:rPr lang="en-US" sz="2300" dirty="0" smtClean="0">
                <a:solidFill>
                  <a:schemeClr val="accent1"/>
                </a:solidFill>
              </a:rPr>
              <a:t>Over-population (188 m) and unemployment (6.2% - (6.2% in 2012-13)</a:t>
            </a:r>
          </a:p>
          <a:p>
            <a:pPr marL="912813" indent="-463550" eaLnBrk="0" hangingPunct="0">
              <a:spcBef>
                <a:spcPts val="600"/>
              </a:spcBef>
              <a:buFont typeface="Book Antiqua" pitchFamily="18" charset="0"/>
              <a:buChar char="»"/>
            </a:pPr>
            <a:endParaRPr lang="en-US" sz="2300" dirty="0" smtClean="0">
              <a:solidFill>
                <a:schemeClr val="accent1"/>
              </a:solidFill>
            </a:endParaRP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8" name="Slide Number Placeholder 7"/>
          <p:cNvSpPr>
            <a:spLocks noGrp="1"/>
          </p:cNvSpPr>
          <p:nvPr>
            <p:ph type="sldNum" sz="quarter" idx="12"/>
          </p:nvPr>
        </p:nvSpPr>
        <p:spPr/>
        <p:txBody>
          <a:bodyPr/>
          <a:lstStyle/>
          <a:p>
            <a:pPr>
              <a:defRPr/>
            </a:pPr>
            <a:fld id="{EFF8C10A-5724-4634-8458-068ABFAAECFD}" type="slidenum">
              <a:rPr lang="en-GB" smtClean="0"/>
              <a:pPr>
                <a:defRPr/>
              </a:pPr>
              <a:t>14</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131595EF-D7CD-4B90-86AD-F90837FA94B0}"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548680"/>
            <a:ext cx="3744416"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Key Challenges</a:t>
            </a:r>
          </a:p>
        </p:txBody>
      </p:sp>
      <p:sp>
        <p:nvSpPr>
          <p:cNvPr id="37895" name="Rectangle 1"/>
          <p:cNvSpPr>
            <a:spLocks noChangeArrowheads="1"/>
          </p:cNvSpPr>
          <p:nvPr/>
        </p:nvSpPr>
        <p:spPr bwMode="auto">
          <a:xfrm>
            <a:off x="323850" y="1452222"/>
            <a:ext cx="8424863" cy="4601260"/>
          </a:xfrm>
          <a:prstGeom prst="rect">
            <a:avLst/>
          </a:prstGeom>
          <a:noFill/>
          <a:ln w="9525">
            <a:noFill/>
            <a:miter lim="800000"/>
            <a:headEnd/>
            <a:tailEnd/>
          </a:ln>
        </p:spPr>
        <p:txBody>
          <a:bodyPr anchor="ctr">
            <a:spAutoFit/>
          </a:bodyPr>
          <a:lstStyle/>
          <a:p>
            <a:pPr marL="688975" indent="-239713" defTabSz="688975" eaLnBrk="0" hangingPunct="0">
              <a:spcBef>
                <a:spcPts val="600"/>
              </a:spcBef>
              <a:buFont typeface="Book Antiqua" pitchFamily="18" charset="0"/>
              <a:buChar char="»"/>
            </a:pPr>
            <a:r>
              <a:rPr lang="en-US" sz="2300" dirty="0" smtClean="0">
                <a:solidFill>
                  <a:schemeClr val="accent1"/>
                </a:solidFill>
              </a:rPr>
              <a:t>Fiscal indiscipline</a:t>
            </a:r>
          </a:p>
          <a:p>
            <a:pPr marL="688975" indent="-239713" defTabSz="688975" eaLnBrk="0" hangingPunct="0">
              <a:spcBef>
                <a:spcPts val="600"/>
              </a:spcBef>
              <a:buFont typeface="Book Antiqua" pitchFamily="18" charset="0"/>
              <a:buChar char="»"/>
            </a:pPr>
            <a:r>
              <a:rPr lang="en-US" sz="2300" dirty="0" smtClean="0">
                <a:solidFill>
                  <a:schemeClr val="accent1"/>
                </a:solidFill>
              </a:rPr>
              <a:t>Weak institutions</a:t>
            </a:r>
          </a:p>
          <a:p>
            <a:pPr marL="688975" indent="-239713" defTabSz="688975" eaLnBrk="0" hangingPunct="0">
              <a:spcBef>
                <a:spcPts val="600"/>
              </a:spcBef>
              <a:buFont typeface="Book Antiqua" pitchFamily="18" charset="0"/>
              <a:buChar char="»"/>
            </a:pPr>
            <a:r>
              <a:rPr lang="en-US" sz="2300" dirty="0" smtClean="0">
                <a:solidFill>
                  <a:schemeClr val="accent1"/>
                </a:solidFill>
              </a:rPr>
              <a:t>Fiscal deficit (5.8% of GDP – (8.2% of GDP in 2012-13)) and balance of payment crisis (current account deficit of USD 2,162 million – 0.9% of GDP) </a:t>
            </a:r>
          </a:p>
          <a:p>
            <a:pPr marL="463550" indent="-463550" eaLnBrk="0" hangingPunct="0">
              <a:spcBef>
                <a:spcPts val="600"/>
              </a:spcBef>
              <a:buFont typeface="Wingdings" pitchFamily="2" charset="2"/>
              <a:buChar char="Ø"/>
            </a:pPr>
            <a:r>
              <a:rPr lang="en-US" sz="2300" dirty="0" smtClean="0">
                <a:solidFill>
                  <a:schemeClr val="accent1"/>
                </a:solidFill>
              </a:rPr>
              <a:t>Low and declining productivity</a:t>
            </a:r>
          </a:p>
          <a:p>
            <a:pPr marL="463550" indent="-463550" eaLnBrk="0" hangingPunct="0">
              <a:spcBef>
                <a:spcPts val="600"/>
              </a:spcBef>
              <a:buFont typeface="Wingdings" pitchFamily="2" charset="2"/>
              <a:buChar char="Ø"/>
            </a:pPr>
            <a:r>
              <a:rPr lang="en-US" sz="2300" dirty="0" smtClean="0">
                <a:solidFill>
                  <a:schemeClr val="accent1"/>
                </a:solidFill>
              </a:rPr>
              <a:t>Unsustainable debt </a:t>
            </a:r>
          </a:p>
          <a:p>
            <a:pPr marL="463550" indent="-463550" eaLnBrk="0" hangingPunct="0">
              <a:spcBef>
                <a:spcPts val="600"/>
              </a:spcBef>
              <a:buFont typeface="Wingdings" pitchFamily="2" charset="2"/>
              <a:buChar char="Ø"/>
            </a:pPr>
            <a:r>
              <a:rPr lang="en-US" sz="2300" dirty="0" smtClean="0">
                <a:solidFill>
                  <a:schemeClr val="accent1"/>
                </a:solidFill>
              </a:rPr>
              <a:t>Corruption</a:t>
            </a:r>
          </a:p>
          <a:p>
            <a:pPr marL="463550" indent="-463550" eaLnBrk="0" hangingPunct="0">
              <a:spcBef>
                <a:spcPts val="600"/>
              </a:spcBef>
              <a:buFont typeface="Wingdings" pitchFamily="2" charset="2"/>
              <a:buChar char="Ø"/>
            </a:pPr>
            <a:r>
              <a:rPr lang="en-US" sz="2300" dirty="0" smtClean="0">
                <a:solidFill>
                  <a:schemeClr val="accent1"/>
                </a:solidFill>
              </a:rPr>
              <a:t>Demographic advantage / challenge</a:t>
            </a:r>
          </a:p>
          <a:p>
            <a:pPr marL="463550" indent="-463550" eaLnBrk="0" hangingPunct="0">
              <a:spcBef>
                <a:spcPts val="600"/>
              </a:spcBef>
              <a:buFont typeface="Wingdings" pitchFamily="2" charset="2"/>
              <a:buChar char="Ø"/>
            </a:pPr>
            <a:r>
              <a:rPr lang="en-US" sz="2300" dirty="0" smtClean="0">
                <a:solidFill>
                  <a:schemeClr val="accent1"/>
                </a:solidFill>
              </a:rPr>
              <a:t>Ailing Public Sector Enterprise</a:t>
            </a:r>
          </a:p>
          <a:p>
            <a:pPr marL="463550" indent="-463550" eaLnBrk="0" hangingPunct="0">
              <a:spcBef>
                <a:spcPts val="600"/>
              </a:spcBef>
              <a:buFont typeface="Wingdings" pitchFamily="2" charset="2"/>
              <a:buChar char="Ø"/>
            </a:pPr>
            <a:r>
              <a:rPr lang="en-US" sz="2300" dirty="0" smtClean="0">
                <a:solidFill>
                  <a:schemeClr val="accent1"/>
                </a:solidFill>
              </a:rPr>
              <a:t>External shocks / Geo-political challenges</a:t>
            </a: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15</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932E8D35-E6BD-4442-BACE-F07B87AEE335}"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249130"/>
            <a:ext cx="5040560" cy="1053480"/>
          </a:xfrm>
          <a:prstGeom prst="rect">
            <a:avLst/>
          </a:prstGeom>
          <a:noFill/>
          <a:ln w="9525">
            <a:noFill/>
            <a:miter lim="800000"/>
            <a:headEnd/>
            <a:tailEnd/>
          </a:ln>
        </p:spPr>
        <p:txBody>
          <a:bodyPr lIns="0" tIns="0" rIns="0" bIns="0" anchor="ctr"/>
          <a:lstStyle/>
          <a:p>
            <a:pPr eaLnBrk="0" hangingPunct="0">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Achievements for the year 2013-14</a:t>
            </a:r>
          </a:p>
        </p:txBody>
      </p:sp>
      <p:sp>
        <p:nvSpPr>
          <p:cNvPr id="37895" name="Rectangle 1"/>
          <p:cNvSpPr>
            <a:spLocks noChangeArrowheads="1"/>
          </p:cNvSpPr>
          <p:nvPr/>
        </p:nvSpPr>
        <p:spPr bwMode="auto">
          <a:xfrm>
            <a:off x="143887" y="1412195"/>
            <a:ext cx="8964488" cy="4755148"/>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a:solidFill>
                  <a:schemeClr val="accent1"/>
                </a:solidFill>
              </a:rPr>
              <a:t>Economic growth 4.14 from 3.7</a:t>
            </a:r>
          </a:p>
          <a:p>
            <a:pPr marL="463550" indent="-463550" eaLnBrk="0" hangingPunct="0">
              <a:spcBef>
                <a:spcPts val="600"/>
              </a:spcBef>
              <a:buFont typeface="Wingdings" pitchFamily="2" charset="2"/>
              <a:buChar char="Ø"/>
            </a:pPr>
            <a:r>
              <a:rPr lang="en-US" sz="2300" dirty="0">
                <a:solidFill>
                  <a:schemeClr val="accent1"/>
                </a:solidFill>
              </a:rPr>
              <a:t>Per capita income $ 1,386 from $ 1,339</a:t>
            </a:r>
          </a:p>
          <a:p>
            <a:pPr marL="463550" indent="-463550" eaLnBrk="0" hangingPunct="0">
              <a:spcBef>
                <a:spcPts val="600"/>
              </a:spcBef>
              <a:buFont typeface="Wingdings" pitchFamily="2" charset="2"/>
              <a:buChar char="Ø"/>
            </a:pPr>
            <a:r>
              <a:rPr lang="en-US" sz="2300" dirty="0">
                <a:solidFill>
                  <a:schemeClr val="accent1"/>
                </a:solidFill>
              </a:rPr>
              <a:t>Industrial </a:t>
            </a:r>
            <a:r>
              <a:rPr lang="en-US" sz="2300" dirty="0" smtClean="0">
                <a:solidFill>
                  <a:schemeClr val="accent1"/>
                </a:solidFill>
              </a:rPr>
              <a:t>sector </a:t>
            </a:r>
            <a:r>
              <a:rPr lang="en-US" sz="2300" dirty="0">
                <a:solidFill>
                  <a:schemeClr val="accent1"/>
                </a:solidFill>
              </a:rPr>
              <a:t>5.84% as against 1.37</a:t>
            </a:r>
          </a:p>
          <a:p>
            <a:pPr marL="463550" indent="-463550" eaLnBrk="0" hangingPunct="0">
              <a:spcBef>
                <a:spcPts val="600"/>
              </a:spcBef>
              <a:buFont typeface="Wingdings" pitchFamily="2" charset="2"/>
              <a:buChar char="Ø"/>
            </a:pPr>
            <a:r>
              <a:rPr lang="en-US" sz="2300" dirty="0">
                <a:solidFill>
                  <a:schemeClr val="accent1"/>
                </a:solidFill>
              </a:rPr>
              <a:t>Inflations - 8.6% - 7.7%</a:t>
            </a:r>
          </a:p>
          <a:p>
            <a:pPr marL="463550" indent="-463550" eaLnBrk="0" hangingPunct="0">
              <a:spcBef>
                <a:spcPts val="600"/>
              </a:spcBef>
              <a:buFont typeface="Wingdings" pitchFamily="2" charset="2"/>
              <a:buChar char="Ø"/>
            </a:pPr>
            <a:r>
              <a:rPr lang="en-US" sz="2300" dirty="0">
                <a:solidFill>
                  <a:schemeClr val="accent1"/>
                </a:solidFill>
              </a:rPr>
              <a:t>FBR revenue increase by 16.4%</a:t>
            </a:r>
          </a:p>
          <a:p>
            <a:pPr marL="463550" indent="-463550" eaLnBrk="0" hangingPunct="0">
              <a:spcBef>
                <a:spcPts val="600"/>
              </a:spcBef>
              <a:buFont typeface="Wingdings" pitchFamily="2" charset="2"/>
              <a:buChar char="Ø"/>
            </a:pPr>
            <a:r>
              <a:rPr lang="en-US" sz="2300" dirty="0">
                <a:solidFill>
                  <a:schemeClr val="accent1"/>
                </a:solidFill>
              </a:rPr>
              <a:t>Fiscal deficit – 5.8% from 8.2%</a:t>
            </a:r>
          </a:p>
          <a:p>
            <a:pPr marL="463550" indent="-463550" eaLnBrk="0" hangingPunct="0">
              <a:spcBef>
                <a:spcPts val="600"/>
              </a:spcBef>
              <a:buFont typeface="Wingdings" pitchFamily="2" charset="2"/>
              <a:buChar char="Ø"/>
            </a:pPr>
            <a:r>
              <a:rPr lang="en-US" sz="2300" dirty="0">
                <a:solidFill>
                  <a:schemeClr val="accent1"/>
                </a:solidFill>
              </a:rPr>
              <a:t>Increased credit to private sector</a:t>
            </a:r>
          </a:p>
          <a:p>
            <a:pPr marL="463550" indent="-463550" eaLnBrk="0" hangingPunct="0">
              <a:spcBef>
                <a:spcPts val="600"/>
              </a:spcBef>
              <a:buFont typeface="Wingdings" pitchFamily="2" charset="2"/>
              <a:buChar char="Ø"/>
            </a:pPr>
            <a:r>
              <a:rPr lang="en-US" sz="2300" dirty="0">
                <a:solidFill>
                  <a:schemeClr val="accent1"/>
                </a:solidFill>
              </a:rPr>
              <a:t>Increase in exports to 21 billion from 20.1 billion</a:t>
            </a:r>
          </a:p>
          <a:p>
            <a:pPr marL="463550" indent="-463550" eaLnBrk="0" hangingPunct="0">
              <a:spcBef>
                <a:spcPts val="600"/>
              </a:spcBef>
              <a:buFont typeface="Wingdings" pitchFamily="2" charset="2"/>
              <a:buChar char="Ø"/>
            </a:pPr>
            <a:r>
              <a:rPr lang="en-US" sz="2300" dirty="0">
                <a:solidFill>
                  <a:schemeClr val="accent1"/>
                </a:solidFill>
              </a:rPr>
              <a:t>Marginal growth in imports 37.1 billion from 36.7 billion</a:t>
            </a:r>
          </a:p>
          <a:p>
            <a:pPr marL="463550" indent="-463550" eaLnBrk="0" hangingPunct="0">
              <a:spcBef>
                <a:spcPts val="600"/>
              </a:spcBef>
              <a:buFont typeface="Wingdings" pitchFamily="2" charset="2"/>
              <a:buChar char="Ø"/>
            </a:pPr>
            <a:r>
              <a:rPr lang="en-US" sz="2300" dirty="0">
                <a:solidFill>
                  <a:schemeClr val="accent1"/>
                </a:solidFill>
              </a:rPr>
              <a:t>Remittances increased to 12.9 billion from 11.6 billion</a:t>
            </a:r>
          </a:p>
          <a:p>
            <a:pPr marL="463550" indent="-463550" eaLnBrk="0" hangingPunct="0">
              <a:spcBef>
                <a:spcPts val="600"/>
              </a:spcBef>
              <a:buFont typeface="Wingdings" pitchFamily="2" charset="2"/>
              <a:buChar char="Ø"/>
            </a:pPr>
            <a:r>
              <a:rPr lang="en-US" sz="2300" dirty="0">
                <a:solidFill>
                  <a:schemeClr val="accent1"/>
                </a:solidFill>
              </a:rPr>
              <a:t>Exchange rates appreciation by around 11%</a:t>
            </a: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16</a:t>
            </a:fld>
            <a:endParaRPr lang="en-GB" dirty="0"/>
          </a:p>
        </p:txBody>
      </p:sp>
    </p:spTree>
    <p:extLst>
      <p:ext uri="{BB962C8B-B14F-4D97-AF65-F5344CB8AC3E}">
        <p14:creationId xmlns:p14="http://schemas.microsoft.com/office/powerpoint/2010/main" val="1038225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18249FEA-7978-45BE-900C-D4AA05BBCC7E}"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359291"/>
            <a:ext cx="5256584" cy="909464"/>
          </a:xfrm>
          <a:prstGeom prst="rect">
            <a:avLst/>
          </a:prstGeom>
          <a:noFill/>
          <a:ln w="9525">
            <a:noFill/>
            <a:miter lim="800000"/>
            <a:headEnd/>
            <a:tailEnd/>
          </a:ln>
        </p:spPr>
        <p:txBody>
          <a:bodyPr lIns="0" tIns="0" rIns="0" bIns="0" anchor="ctr"/>
          <a:lstStyle/>
          <a:p>
            <a:pPr eaLnBrk="0" hangingPunct="0">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Achievements for the year 2013-14</a:t>
            </a:r>
          </a:p>
        </p:txBody>
      </p:sp>
      <p:sp>
        <p:nvSpPr>
          <p:cNvPr id="37895" name="Rectangle 1"/>
          <p:cNvSpPr>
            <a:spLocks noChangeArrowheads="1"/>
          </p:cNvSpPr>
          <p:nvPr/>
        </p:nvSpPr>
        <p:spPr bwMode="auto">
          <a:xfrm>
            <a:off x="179512" y="1268755"/>
            <a:ext cx="8964488" cy="3816429"/>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a:solidFill>
                  <a:schemeClr val="accent1"/>
                </a:solidFill>
              </a:rPr>
              <a:t>Foreign exchange reserves increased to US$ 13.5 </a:t>
            </a:r>
            <a:r>
              <a:rPr lang="en-US" sz="2300" dirty="0" err="1">
                <a:solidFill>
                  <a:schemeClr val="accent1"/>
                </a:solidFill>
              </a:rPr>
              <a:t>bn</a:t>
            </a:r>
            <a:r>
              <a:rPr lang="en-US" sz="2300" dirty="0">
                <a:solidFill>
                  <a:schemeClr val="accent1"/>
                </a:solidFill>
              </a:rPr>
              <a:t> from </a:t>
            </a:r>
            <a:r>
              <a:rPr lang="en-US" sz="2300" dirty="0" smtClean="0">
                <a:solidFill>
                  <a:schemeClr val="accent1"/>
                </a:solidFill>
              </a:rPr>
              <a:t/>
            </a:r>
            <a:br>
              <a:rPr lang="en-US" sz="2300" dirty="0" smtClean="0">
                <a:solidFill>
                  <a:schemeClr val="accent1"/>
                </a:solidFill>
              </a:rPr>
            </a:br>
            <a:r>
              <a:rPr lang="en-US" sz="2300" dirty="0" smtClean="0">
                <a:solidFill>
                  <a:schemeClr val="accent1"/>
                </a:solidFill>
              </a:rPr>
              <a:t>US</a:t>
            </a:r>
            <a:r>
              <a:rPr lang="en-US" sz="2300" dirty="0">
                <a:solidFill>
                  <a:schemeClr val="accent1"/>
                </a:solidFill>
              </a:rPr>
              <a:t>$ 6 </a:t>
            </a:r>
            <a:r>
              <a:rPr lang="en-US" sz="2300" dirty="0" err="1">
                <a:solidFill>
                  <a:schemeClr val="accent1"/>
                </a:solidFill>
              </a:rPr>
              <a:t>bn</a:t>
            </a:r>
            <a:endParaRPr lang="en-US" sz="2300" dirty="0">
              <a:solidFill>
                <a:schemeClr val="accent1"/>
              </a:solidFill>
            </a:endParaRPr>
          </a:p>
          <a:p>
            <a:pPr marL="463550" indent="-463550" eaLnBrk="0" hangingPunct="0">
              <a:spcBef>
                <a:spcPts val="600"/>
              </a:spcBef>
              <a:buFont typeface="Wingdings" pitchFamily="2" charset="2"/>
              <a:buChar char="Ø"/>
            </a:pPr>
            <a:r>
              <a:rPr lang="en-US" sz="2300" dirty="0">
                <a:solidFill>
                  <a:schemeClr val="accent1"/>
                </a:solidFill>
              </a:rPr>
              <a:t>Eurobond of US$ 2 billion</a:t>
            </a:r>
          </a:p>
          <a:p>
            <a:pPr marL="463550" indent="-463550" eaLnBrk="0" hangingPunct="0">
              <a:spcBef>
                <a:spcPts val="600"/>
              </a:spcBef>
              <a:buFont typeface="Wingdings" pitchFamily="2" charset="2"/>
              <a:buChar char="Ø"/>
            </a:pPr>
            <a:r>
              <a:rPr lang="en-US" sz="2300" dirty="0">
                <a:solidFill>
                  <a:schemeClr val="accent1"/>
                </a:solidFill>
              </a:rPr>
              <a:t>Resumption of </a:t>
            </a:r>
            <a:r>
              <a:rPr lang="en-US" sz="2300" dirty="0" err="1">
                <a:solidFill>
                  <a:schemeClr val="accent1"/>
                </a:solidFill>
              </a:rPr>
              <a:t>programe</a:t>
            </a:r>
            <a:r>
              <a:rPr lang="en-US" sz="2300" dirty="0">
                <a:solidFill>
                  <a:schemeClr val="accent1"/>
                </a:solidFill>
              </a:rPr>
              <a:t> lending</a:t>
            </a:r>
          </a:p>
          <a:p>
            <a:pPr marL="463550" indent="-463550" eaLnBrk="0" hangingPunct="0">
              <a:spcBef>
                <a:spcPts val="600"/>
              </a:spcBef>
              <a:buFont typeface="Wingdings" pitchFamily="2" charset="2"/>
              <a:buChar char="Ø"/>
            </a:pPr>
            <a:r>
              <a:rPr lang="en-US" sz="2300" dirty="0">
                <a:solidFill>
                  <a:schemeClr val="accent1"/>
                </a:solidFill>
              </a:rPr>
              <a:t>Auction of spectrum licenses</a:t>
            </a:r>
          </a:p>
          <a:p>
            <a:pPr marL="463550" indent="-463550" eaLnBrk="0" hangingPunct="0">
              <a:spcBef>
                <a:spcPts val="600"/>
              </a:spcBef>
              <a:buFont typeface="Wingdings" pitchFamily="2" charset="2"/>
              <a:buChar char="Ø"/>
            </a:pPr>
            <a:r>
              <a:rPr lang="en-US" sz="2300" dirty="0">
                <a:solidFill>
                  <a:schemeClr val="accent1"/>
                </a:solidFill>
              </a:rPr>
              <a:t>Revival of Privatization </a:t>
            </a:r>
            <a:r>
              <a:rPr lang="en-US" sz="2300" dirty="0" err="1">
                <a:solidFill>
                  <a:schemeClr val="accent1"/>
                </a:solidFill>
              </a:rPr>
              <a:t>Programe</a:t>
            </a:r>
            <a:endParaRPr lang="en-US" sz="2300" dirty="0">
              <a:solidFill>
                <a:schemeClr val="accent1"/>
              </a:solidFill>
            </a:endParaRPr>
          </a:p>
          <a:p>
            <a:pPr marL="463550" indent="-463550" eaLnBrk="0" hangingPunct="0">
              <a:spcBef>
                <a:spcPts val="600"/>
              </a:spcBef>
              <a:buFont typeface="Wingdings" pitchFamily="2" charset="2"/>
              <a:buChar char="Ø"/>
            </a:pPr>
            <a:r>
              <a:rPr lang="en-US" sz="2300" dirty="0">
                <a:solidFill>
                  <a:schemeClr val="accent1"/>
                </a:solidFill>
              </a:rPr>
              <a:t>Import of </a:t>
            </a:r>
            <a:r>
              <a:rPr lang="en-US" sz="2300" dirty="0" smtClean="0">
                <a:solidFill>
                  <a:schemeClr val="accent1"/>
                </a:solidFill>
              </a:rPr>
              <a:t>LNG</a:t>
            </a:r>
          </a:p>
          <a:p>
            <a:pPr marL="463550" indent="-463550" eaLnBrk="0" hangingPunct="0">
              <a:spcBef>
                <a:spcPts val="600"/>
              </a:spcBef>
              <a:buFont typeface="Wingdings" pitchFamily="2" charset="2"/>
              <a:buChar char="Ø"/>
            </a:pPr>
            <a:r>
              <a:rPr lang="en-US" sz="2300" dirty="0" smtClean="0">
                <a:solidFill>
                  <a:schemeClr val="accent1"/>
                </a:solidFill>
              </a:rPr>
              <a:t>GSP plus status by EU</a:t>
            </a:r>
          </a:p>
          <a:p>
            <a:pPr marL="463550" indent="-463550" eaLnBrk="0" hangingPunct="0">
              <a:spcBef>
                <a:spcPts val="600"/>
              </a:spcBef>
              <a:buFont typeface="Wingdings" pitchFamily="2" charset="2"/>
              <a:buChar char="Ø"/>
            </a:pPr>
            <a:r>
              <a:rPr lang="en-US" sz="2300" dirty="0" smtClean="0">
                <a:solidFill>
                  <a:schemeClr val="accent1"/>
                </a:solidFill>
              </a:rPr>
              <a:t>Strengthening stock market</a:t>
            </a:r>
            <a:endParaRPr lang="en-US" sz="2300" dirty="0">
              <a:solidFill>
                <a:schemeClr val="accent1"/>
              </a:solidFill>
            </a:endParaRP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17</a:t>
            </a:fld>
            <a:endParaRPr lang="en-GB" dirty="0"/>
          </a:p>
        </p:txBody>
      </p:sp>
    </p:spTree>
    <p:extLst>
      <p:ext uri="{BB962C8B-B14F-4D97-AF65-F5344CB8AC3E}">
        <p14:creationId xmlns:p14="http://schemas.microsoft.com/office/powerpoint/2010/main" val="1505267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01DD268D-6C47-4358-B539-97B1BE6282D4}"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264163"/>
            <a:ext cx="4032448" cy="1052736"/>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Target for </a:t>
            </a: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2014-15</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endParaRPr>
          </a:p>
        </p:txBody>
      </p:sp>
      <p:sp>
        <p:nvSpPr>
          <p:cNvPr id="37895" name="Rectangle 1"/>
          <p:cNvSpPr>
            <a:spLocks noChangeArrowheads="1"/>
          </p:cNvSpPr>
          <p:nvPr/>
        </p:nvSpPr>
        <p:spPr bwMode="auto">
          <a:xfrm>
            <a:off x="143887" y="1489715"/>
            <a:ext cx="8964488" cy="3739485"/>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smtClean="0">
                <a:solidFill>
                  <a:schemeClr val="accent1"/>
                </a:solidFill>
              </a:rPr>
              <a:t>Increase </a:t>
            </a:r>
            <a:r>
              <a:rPr lang="en-US" sz="2300" dirty="0">
                <a:solidFill>
                  <a:schemeClr val="accent1"/>
                </a:solidFill>
              </a:rPr>
              <a:t>in FBR Tax revenue </a:t>
            </a:r>
            <a:r>
              <a:rPr lang="en-US" sz="2300" dirty="0" smtClean="0">
                <a:solidFill>
                  <a:schemeClr val="accent1"/>
                </a:solidFill>
              </a:rPr>
              <a:t>by </a:t>
            </a:r>
            <a:r>
              <a:rPr lang="en-US" sz="2300" dirty="0">
                <a:solidFill>
                  <a:schemeClr val="accent1"/>
                </a:solidFill>
              </a:rPr>
              <a:t>535 billion (231 </a:t>
            </a:r>
            <a:r>
              <a:rPr lang="en-US" sz="2300" dirty="0" err="1">
                <a:solidFill>
                  <a:schemeClr val="accent1"/>
                </a:solidFill>
              </a:rPr>
              <a:t>bn</a:t>
            </a:r>
            <a:r>
              <a:rPr lang="en-US" sz="2300" dirty="0">
                <a:solidFill>
                  <a:schemeClr val="accent1"/>
                </a:solidFill>
              </a:rPr>
              <a:t> new tax measure and 304 </a:t>
            </a:r>
            <a:r>
              <a:rPr lang="en-US" sz="2300" dirty="0" err="1">
                <a:solidFill>
                  <a:schemeClr val="accent1"/>
                </a:solidFill>
              </a:rPr>
              <a:t>bn</a:t>
            </a:r>
            <a:r>
              <a:rPr lang="en-US" sz="2300" dirty="0">
                <a:solidFill>
                  <a:schemeClr val="accent1"/>
                </a:solidFill>
              </a:rPr>
              <a:t> inflation and GDP growths impact</a:t>
            </a:r>
            <a:r>
              <a:rPr lang="en-US" sz="2300" dirty="0" smtClean="0">
                <a:solidFill>
                  <a:schemeClr val="accent1"/>
                </a:solidFill>
              </a:rPr>
              <a:t>)</a:t>
            </a:r>
            <a:endParaRPr lang="en-US" sz="2300" dirty="0">
              <a:solidFill>
                <a:schemeClr val="accent1"/>
              </a:solidFill>
            </a:endParaRPr>
          </a:p>
          <a:p>
            <a:pPr marL="463550" indent="-463550" eaLnBrk="0" hangingPunct="0">
              <a:spcBef>
                <a:spcPts val="600"/>
              </a:spcBef>
              <a:buFont typeface="Wingdings" pitchFamily="2" charset="2"/>
              <a:buChar char="Ø"/>
            </a:pPr>
            <a:r>
              <a:rPr lang="en-US" sz="2300" dirty="0">
                <a:solidFill>
                  <a:schemeClr val="accent1"/>
                </a:solidFill>
              </a:rPr>
              <a:t>Reduction of Fiscal deficit from 5.8% to 4.9%</a:t>
            </a:r>
          </a:p>
          <a:p>
            <a:pPr marL="463550" indent="-463550" eaLnBrk="0" hangingPunct="0">
              <a:spcBef>
                <a:spcPts val="600"/>
              </a:spcBef>
              <a:buFont typeface="Wingdings" pitchFamily="2" charset="2"/>
              <a:buChar char="Ø"/>
            </a:pPr>
            <a:r>
              <a:rPr lang="en-US" sz="2300" dirty="0">
                <a:solidFill>
                  <a:schemeClr val="accent1"/>
                </a:solidFill>
              </a:rPr>
              <a:t>Maintaining inflation within single digit range.</a:t>
            </a:r>
          </a:p>
          <a:p>
            <a:pPr marL="463550" indent="-463550" eaLnBrk="0" hangingPunct="0">
              <a:spcBef>
                <a:spcPts val="600"/>
              </a:spcBef>
              <a:buFont typeface="Wingdings" pitchFamily="2" charset="2"/>
              <a:buChar char="Ø"/>
            </a:pPr>
            <a:r>
              <a:rPr lang="en-US" sz="2300" dirty="0">
                <a:solidFill>
                  <a:schemeClr val="accent1"/>
                </a:solidFill>
              </a:rPr>
              <a:t>Value added of power sector increased to 3.72% against (-) 16.33% last year – 1700 </a:t>
            </a:r>
            <a:r>
              <a:rPr lang="en-US" sz="2300" dirty="0" smtClean="0">
                <a:solidFill>
                  <a:schemeClr val="accent1"/>
                </a:solidFill>
              </a:rPr>
              <a:t>MW </a:t>
            </a:r>
            <a:r>
              <a:rPr lang="en-US" sz="2300" dirty="0">
                <a:solidFill>
                  <a:schemeClr val="accent1"/>
                </a:solidFill>
              </a:rPr>
              <a:t>added to National Grid</a:t>
            </a:r>
          </a:p>
          <a:p>
            <a:pPr marL="463550" indent="-463550" eaLnBrk="0" hangingPunct="0">
              <a:spcBef>
                <a:spcPts val="600"/>
              </a:spcBef>
              <a:buFont typeface="Wingdings" pitchFamily="2" charset="2"/>
              <a:buChar char="Ø"/>
            </a:pPr>
            <a:r>
              <a:rPr lang="en-US" sz="2300" dirty="0">
                <a:solidFill>
                  <a:schemeClr val="accent1"/>
                </a:solidFill>
              </a:rPr>
              <a:t>Export promotion major thrust on export promotion</a:t>
            </a:r>
          </a:p>
          <a:p>
            <a:pPr marL="463550" indent="-463550" eaLnBrk="0" hangingPunct="0">
              <a:spcBef>
                <a:spcPts val="600"/>
              </a:spcBef>
              <a:buFont typeface="Wingdings" pitchFamily="2" charset="2"/>
              <a:buChar char="Ø"/>
            </a:pPr>
            <a:r>
              <a:rPr lang="en-US" sz="2300" dirty="0">
                <a:solidFill>
                  <a:schemeClr val="accent1"/>
                </a:solidFill>
              </a:rPr>
              <a:t>Creating new jobs - 900,000 jobs will be created.</a:t>
            </a:r>
          </a:p>
          <a:p>
            <a:pPr marL="463550" indent="-463550" eaLnBrk="0" hangingPunct="0">
              <a:spcBef>
                <a:spcPts val="600"/>
              </a:spcBef>
              <a:buFont typeface="Wingdings" pitchFamily="2" charset="2"/>
              <a:buChar char="Ø"/>
            </a:pPr>
            <a:r>
              <a:rPr lang="en-US" sz="2300" dirty="0">
                <a:solidFill>
                  <a:schemeClr val="accent1"/>
                </a:solidFill>
              </a:rPr>
              <a:t>Raising </a:t>
            </a:r>
            <a:r>
              <a:rPr lang="en-US" sz="2300" dirty="0" smtClean="0">
                <a:solidFill>
                  <a:schemeClr val="accent1"/>
                </a:solidFill>
              </a:rPr>
              <a:t>investment growth higher PSDP</a:t>
            </a: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18</a:t>
            </a:fld>
            <a:endParaRPr lang="en-GB" dirty="0"/>
          </a:p>
        </p:txBody>
      </p:sp>
    </p:spTree>
    <p:extLst>
      <p:ext uri="{BB962C8B-B14F-4D97-AF65-F5344CB8AC3E}">
        <p14:creationId xmlns:p14="http://schemas.microsoft.com/office/powerpoint/2010/main" val="35002762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502B84E7-AD87-480F-AF49-3090903ED577}"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270425"/>
            <a:ext cx="3744416" cy="105348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Target for 2014-15</a:t>
            </a:r>
          </a:p>
        </p:txBody>
      </p:sp>
      <p:sp>
        <p:nvSpPr>
          <p:cNvPr id="37895" name="Rectangle 1"/>
          <p:cNvSpPr>
            <a:spLocks noChangeArrowheads="1"/>
          </p:cNvSpPr>
          <p:nvPr/>
        </p:nvSpPr>
        <p:spPr bwMode="auto">
          <a:xfrm>
            <a:off x="29118" y="1323905"/>
            <a:ext cx="8964488" cy="4647426"/>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a:solidFill>
                  <a:schemeClr val="accent1"/>
                </a:solidFill>
              </a:rPr>
              <a:t>Public debt management</a:t>
            </a:r>
          </a:p>
          <a:p>
            <a:pPr marL="463550" indent="-463550" eaLnBrk="0" hangingPunct="0">
              <a:spcBef>
                <a:spcPts val="600"/>
              </a:spcBef>
              <a:buFont typeface="Wingdings" pitchFamily="2" charset="2"/>
              <a:buChar char="Ø"/>
            </a:pPr>
            <a:r>
              <a:rPr lang="en-US" sz="2300" dirty="0">
                <a:solidFill>
                  <a:schemeClr val="accent1"/>
                </a:solidFill>
              </a:rPr>
              <a:t>Medium tax 2014-18 </a:t>
            </a:r>
            <a:r>
              <a:rPr lang="en-US" sz="2300" dirty="0" smtClean="0">
                <a:solidFill>
                  <a:schemeClr val="accent1"/>
                </a:solidFill>
              </a:rPr>
              <a:t>strategy developed to lengthen maturity profile, </a:t>
            </a:r>
            <a:r>
              <a:rPr lang="en-US" sz="2300" dirty="0">
                <a:solidFill>
                  <a:schemeClr val="accent1"/>
                </a:solidFill>
              </a:rPr>
              <a:t>to reduce the </a:t>
            </a:r>
            <a:r>
              <a:rPr lang="en-US" sz="2300" dirty="0" smtClean="0">
                <a:solidFill>
                  <a:schemeClr val="accent1"/>
                </a:solidFill>
              </a:rPr>
              <a:t>refinance risk </a:t>
            </a:r>
            <a:r>
              <a:rPr lang="en-US" sz="2300" dirty="0">
                <a:solidFill>
                  <a:schemeClr val="accent1"/>
                </a:solidFill>
              </a:rPr>
              <a:t>with sufficient </a:t>
            </a:r>
            <a:r>
              <a:rPr lang="en-US" sz="2300" dirty="0" smtClean="0">
                <a:solidFill>
                  <a:schemeClr val="accent1"/>
                </a:solidFill>
              </a:rPr>
              <a:t>provision of external inflows and broaden the investors base.</a:t>
            </a:r>
          </a:p>
          <a:p>
            <a:pPr marL="463550" indent="-463550" eaLnBrk="0" hangingPunct="0">
              <a:spcBef>
                <a:spcPts val="600"/>
              </a:spcBef>
              <a:buFont typeface="Wingdings" pitchFamily="2" charset="2"/>
              <a:buChar char="Ø"/>
            </a:pPr>
            <a:r>
              <a:rPr lang="en-US" sz="2300" dirty="0" smtClean="0">
                <a:solidFill>
                  <a:schemeClr val="accent1"/>
                </a:solidFill>
              </a:rPr>
              <a:t>Actual </a:t>
            </a:r>
            <a:r>
              <a:rPr lang="en-US" sz="2300" dirty="0">
                <a:solidFill>
                  <a:schemeClr val="accent1"/>
                </a:solidFill>
              </a:rPr>
              <a:t>cost </a:t>
            </a:r>
            <a:r>
              <a:rPr lang="en-US" sz="2300" dirty="0" smtClean="0">
                <a:solidFill>
                  <a:schemeClr val="accent1"/>
                </a:solidFill>
              </a:rPr>
              <a:t>saving of </a:t>
            </a:r>
            <a:r>
              <a:rPr lang="en-US" sz="2300" dirty="0" err="1">
                <a:solidFill>
                  <a:schemeClr val="accent1"/>
                </a:solidFill>
              </a:rPr>
              <a:t>Rs</a:t>
            </a:r>
            <a:r>
              <a:rPr lang="en-US" sz="2300" dirty="0">
                <a:solidFill>
                  <a:schemeClr val="accent1"/>
                </a:solidFill>
              </a:rPr>
              <a:t>. 24 billion.</a:t>
            </a:r>
          </a:p>
          <a:p>
            <a:pPr marL="463550" indent="-463550" eaLnBrk="0" hangingPunct="0">
              <a:spcBef>
                <a:spcPts val="600"/>
              </a:spcBef>
              <a:buFont typeface="Wingdings" pitchFamily="2" charset="2"/>
              <a:buChar char="Ø"/>
            </a:pPr>
            <a:r>
              <a:rPr lang="en-US" sz="2300" dirty="0">
                <a:solidFill>
                  <a:schemeClr val="accent1"/>
                </a:solidFill>
              </a:rPr>
              <a:t>Substantive work on the Pak-China Economic Corridor and on major segments of the Motorway from Lahore to Karachi. An amount of </a:t>
            </a:r>
            <a:r>
              <a:rPr lang="en-US" sz="2300" dirty="0" err="1">
                <a:solidFill>
                  <a:schemeClr val="accent1"/>
                </a:solidFill>
              </a:rPr>
              <a:t>Rs</a:t>
            </a:r>
            <a:r>
              <a:rPr lang="en-US" sz="2300" dirty="0">
                <a:solidFill>
                  <a:schemeClr val="accent1"/>
                </a:solidFill>
              </a:rPr>
              <a:t> 113 billion has been allocated for infrastructure. It is envisaged that this spending on infrastructure will also provide significant employment opportunities.</a:t>
            </a:r>
          </a:p>
          <a:p>
            <a:pPr marL="463550" indent="-463550" eaLnBrk="0" hangingPunct="0">
              <a:spcBef>
                <a:spcPts val="600"/>
              </a:spcBef>
              <a:buFont typeface="Wingdings" pitchFamily="2" charset="2"/>
              <a:buChar char="Ø"/>
            </a:pPr>
            <a:r>
              <a:rPr lang="en-US" sz="2300" dirty="0">
                <a:solidFill>
                  <a:schemeClr val="accent1"/>
                </a:solidFill>
              </a:rPr>
              <a:t>Railways will get </a:t>
            </a:r>
            <a:r>
              <a:rPr lang="en-US" sz="2300" dirty="0" err="1">
                <a:solidFill>
                  <a:schemeClr val="accent1"/>
                </a:solidFill>
              </a:rPr>
              <a:t>Rs</a:t>
            </a:r>
            <a:r>
              <a:rPr lang="en-US" sz="2300" dirty="0">
                <a:solidFill>
                  <a:schemeClr val="accent1"/>
                </a:solidFill>
              </a:rPr>
              <a:t> 77 billion for various development schemes and employees remuneration.</a:t>
            </a: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19</a:t>
            </a:fld>
            <a:endParaRPr lang="en-GB" dirty="0"/>
          </a:p>
        </p:txBody>
      </p:sp>
    </p:spTree>
    <p:extLst>
      <p:ext uri="{BB962C8B-B14F-4D97-AF65-F5344CB8AC3E}">
        <p14:creationId xmlns:p14="http://schemas.microsoft.com/office/powerpoint/2010/main" val="25731079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4541623" y="1196752"/>
            <a:ext cx="1951112" cy="1554480"/>
          </a:xfrm>
          <a:prstGeom prst="rect">
            <a:avLst/>
          </a:prstGeom>
          <a:gradFill>
            <a:gsLst>
              <a:gs pos="0">
                <a:srgbClr val="8488C4"/>
              </a:gs>
              <a:gs pos="53000">
                <a:srgbClr val="D4DEFF"/>
              </a:gs>
              <a:gs pos="83000">
                <a:srgbClr val="D4DEFF"/>
              </a:gs>
              <a:gs pos="100000">
                <a:srgbClr val="96AB94"/>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smtClean="0">
                <a:solidFill>
                  <a:schemeClr val="tx2"/>
                </a:solidFill>
                <a:latin typeface="Verdana" pitchFamily="34" charset="0"/>
                <a:ea typeface="Verdana" pitchFamily="34" charset="0"/>
                <a:cs typeface="Verdana" pitchFamily="34" charset="0"/>
              </a:rPr>
              <a:t>Raising Tax Revenues </a:t>
            </a:r>
          </a:p>
          <a:p>
            <a:pPr lvl="0" algn="ctr"/>
            <a:r>
              <a:rPr lang="en-GB" b="1" dirty="0" smtClean="0">
                <a:solidFill>
                  <a:schemeClr val="tx2"/>
                </a:solidFill>
                <a:latin typeface="Verdana" pitchFamily="34" charset="0"/>
                <a:ea typeface="Verdana" pitchFamily="34" charset="0"/>
                <a:cs typeface="Verdana" pitchFamily="34" charset="0"/>
              </a:rPr>
              <a:t>By 16.4 percent</a:t>
            </a:r>
          </a:p>
        </p:txBody>
      </p:sp>
      <p:sp>
        <p:nvSpPr>
          <p:cNvPr id="9" name="Date Placeholder 4"/>
          <p:cNvSpPr>
            <a:spLocks noGrp="1"/>
          </p:cNvSpPr>
          <p:nvPr>
            <p:ph type="dt" sz="quarter" idx="10"/>
          </p:nvPr>
        </p:nvSpPr>
        <p:spPr>
          <a:xfrm>
            <a:off x="5148064" y="6381328"/>
            <a:ext cx="1655763" cy="279400"/>
          </a:xfrm>
        </p:spPr>
        <p:txBody>
          <a:bodyPr/>
          <a:lstStyle/>
          <a:p>
            <a:pPr algn="ctr">
              <a:defRPr/>
            </a:pPr>
            <a:fld id="{A9F1539F-B5CC-4AE7-8586-5DCB3ACCF41F}" type="datetime3">
              <a:rPr lang="en-GB" smtClean="0">
                <a:solidFill>
                  <a:schemeClr val="tx1"/>
                </a:solidFill>
              </a:rPr>
              <a:t>7 June, 2014</a:t>
            </a:fld>
            <a:endParaRPr lang="en-GB" dirty="0">
              <a:solidFill>
                <a:schemeClr val="tx1"/>
              </a:solidFill>
            </a:endParaRPr>
          </a:p>
        </p:txBody>
      </p:sp>
      <p:sp>
        <p:nvSpPr>
          <p:cNvPr id="13" name="Title 1"/>
          <p:cNvSpPr txBox="1">
            <a:spLocks/>
          </p:cNvSpPr>
          <p:nvPr/>
        </p:nvSpPr>
        <p:spPr bwMode="auto">
          <a:xfrm>
            <a:off x="229043" y="591288"/>
            <a:ext cx="5861994" cy="504800"/>
          </a:xfrm>
          <a:prstGeom prst="rect">
            <a:avLst/>
          </a:prstGeom>
          <a:noFill/>
          <a:ln w="9525">
            <a:noFill/>
            <a:miter lim="800000"/>
            <a:headEnd/>
            <a:tailEnd/>
          </a:ln>
        </p:spPr>
        <p:txBody>
          <a:bodyPr lIns="0" tIns="0" rIns="0" bIns="0" anchor="ctr"/>
          <a:lstStyle/>
          <a:p>
            <a:pPr>
              <a:defRPr/>
            </a:pP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Key Objectives for the Budget 2013-14</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endParaRPr>
          </a:p>
        </p:txBody>
      </p:sp>
      <p:sp>
        <p:nvSpPr>
          <p:cNvPr id="14"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10" name="Round Diagonal Corner Rectangle 9"/>
          <p:cNvSpPr/>
          <p:nvPr/>
        </p:nvSpPr>
        <p:spPr>
          <a:xfrm flipH="1">
            <a:off x="265168" y="1210400"/>
            <a:ext cx="1995440" cy="1554480"/>
          </a:xfrm>
          <a:prstGeom prst="round2DiagRect">
            <a:avLst/>
          </a:prstGeom>
          <a:gradFill>
            <a:gsLst>
              <a:gs pos="0">
                <a:srgbClr val="8488C4"/>
              </a:gs>
              <a:gs pos="53000">
                <a:srgbClr val="D4DEFF"/>
              </a:gs>
              <a:gs pos="83000">
                <a:srgbClr val="D4DEFF"/>
              </a:gs>
              <a:gs pos="100000">
                <a:srgbClr val="96AB94"/>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smtClean="0">
                <a:solidFill>
                  <a:schemeClr val="tx2"/>
                </a:solidFill>
                <a:latin typeface="Verdana" pitchFamily="34" charset="0"/>
                <a:ea typeface="Verdana" pitchFamily="34" charset="0"/>
                <a:cs typeface="Verdana" pitchFamily="34" charset="0"/>
              </a:rPr>
              <a:t>Reduction of </a:t>
            </a:r>
            <a:r>
              <a:rPr lang="en-GB" b="1" smtClean="0">
                <a:solidFill>
                  <a:schemeClr val="tx2"/>
                </a:solidFill>
                <a:latin typeface="Verdana" pitchFamily="34" charset="0"/>
                <a:ea typeface="Verdana" pitchFamily="34" charset="0"/>
                <a:cs typeface="Verdana" pitchFamily="34" charset="0"/>
              </a:rPr>
              <a:t>Fiscal Deficit</a:t>
            </a:r>
            <a:endParaRPr lang="en-GB" b="1" dirty="0" smtClean="0">
              <a:solidFill>
                <a:schemeClr val="tx2"/>
              </a:solidFill>
              <a:latin typeface="Verdana" pitchFamily="34" charset="0"/>
              <a:ea typeface="Verdana" pitchFamily="34" charset="0"/>
              <a:cs typeface="Verdana" pitchFamily="34" charset="0"/>
            </a:endParaRPr>
          </a:p>
          <a:p>
            <a:pPr lvl="0" algn="ctr"/>
            <a:r>
              <a:rPr lang="en-GB" b="1" dirty="0" smtClean="0">
                <a:solidFill>
                  <a:schemeClr val="tx2"/>
                </a:solidFill>
                <a:latin typeface="Verdana" pitchFamily="34" charset="0"/>
                <a:ea typeface="Verdana" pitchFamily="34" charset="0"/>
                <a:cs typeface="Verdana" pitchFamily="34" charset="0"/>
              </a:rPr>
              <a:t>8.2 to 5.8%</a:t>
            </a:r>
          </a:p>
        </p:txBody>
      </p:sp>
      <p:sp>
        <p:nvSpPr>
          <p:cNvPr id="12" name="Rounded Rectangle 11"/>
          <p:cNvSpPr/>
          <p:nvPr/>
        </p:nvSpPr>
        <p:spPr>
          <a:xfrm>
            <a:off x="3160040" y="2965888"/>
            <a:ext cx="2743200" cy="1554480"/>
          </a:xfrm>
          <a:prstGeom prst="roundRect">
            <a:avLst/>
          </a:prstGeom>
          <a:gradFill>
            <a:gsLst>
              <a:gs pos="0">
                <a:srgbClr val="8488C4"/>
              </a:gs>
              <a:gs pos="53000">
                <a:srgbClr val="D4DEFF"/>
              </a:gs>
              <a:gs pos="83000">
                <a:srgbClr val="D4DEFF"/>
              </a:gs>
              <a:gs pos="100000">
                <a:srgbClr val="96AB94"/>
              </a:gs>
            </a:gsLst>
            <a:lin ang="5400000" scaled="0"/>
          </a:gradFill>
          <a:ln w="25400">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smtClean="0">
                <a:solidFill>
                  <a:schemeClr val="tx2"/>
                </a:solidFill>
                <a:latin typeface="Verdana" pitchFamily="34" charset="0"/>
                <a:ea typeface="Verdana" pitchFamily="34" charset="0"/>
                <a:cs typeface="Verdana" pitchFamily="34" charset="0"/>
              </a:rPr>
              <a:t>Creating new jobs</a:t>
            </a:r>
          </a:p>
          <a:p>
            <a:pPr lvl="0" algn="ctr"/>
            <a:r>
              <a:rPr lang="en-GB" b="1" dirty="0" smtClean="0">
                <a:solidFill>
                  <a:schemeClr val="tx2"/>
                </a:solidFill>
                <a:latin typeface="Verdana" pitchFamily="34" charset="0"/>
                <a:ea typeface="Verdana" pitchFamily="34" charset="0"/>
                <a:cs typeface="Verdana" pitchFamily="34" charset="0"/>
              </a:rPr>
              <a:t>Unemployment 6.2 percent</a:t>
            </a:r>
          </a:p>
        </p:txBody>
      </p:sp>
      <p:sp>
        <p:nvSpPr>
          <p:cNvPr id="15" name="Rectangle 14"/>
          <p:cNvSpPr/>
          <p:nvPr/>
        </p:nvSpPr>
        <p:spPr>
          <a:xfrm>
            <a:off x="2404864" y="1200831"/>
            <a:ext cx="1951112" cy="1554480"/>
          </a:xfrm>
          <a:prstGeom prst="rect">
            <a:avLst/>
          </a:prstGeom>
          <a:gradFill>
            <a:gsLst>
              <a:gs pos="0">
                <a:srgbClr val="8488C4"/>
              </a:gs>
              <a:gs pos="53000">
                <a:srgbClr val="D4DEFF"/>
              </a:gs>
              <a:gs pos="83000">
                <a:srgbClr val="D4DEFF"/>
              </a:gs>
              <a:gs pos="100000">
                <a:srgbClr val="96AB94"/>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2"/>
                </a:solidFill>
                <a:latin typeface="Verdana" pitchFamily="34" charset="0"/>
                <a:ea typeface="Verdana" pitchFamily="34" charset="0"/>
                <a:cs typeface="Verdana" pitchFamily="34" charset="0"/>
              </a:rPr>
              <a:t>Arresting Inflationary </a:t>
            </a:r>
            <a:r>
              <a:rPr lang="en-GB" b="1" dirty="0">
                <a:solidFill>
                  <a:schemeClr val="tx2"/>
                </a:solidFill>
                <a:latin typeface="Verdana" pitchFamily="34" charset="0"/>
                <a:ea typeface="Verdana" pitchFamily="34" charset="0"/>
                <a:cs typeface="Verdana" pitchFamily="34" charset="0"/>
              </a:rPr>
              <a:t>Pressure </a:t>
            </a:r>
            <a:endParaRPr lang="en-GB" b="1" dirty="0" smtClean="0">
              <a:solidFill>
                <a:schemeClr val="tx2"/>
              </a:solidFill>
              <a:latin typeface="Verdana" pitchFamily="34" charset="0"/>
              <a:ea typeface="Verdana" pitchFamily="34" charset="0"/>
              <a:cs typeface="Verdana" pitchFamily="34" charset="0"/>
            </a:endParaRPr>
          </a:p>
          <a:p>
            <a:pPr algn="ctr"/>
            <a:r>
              <a:rPr lang="en-GB" b="1" dirty="0" smtClean="0">
                <a:solidFill>
                  <a:schemeClr val="tx2"/>
                </a:solidFill>
                <a:latin typeface="Verdana" pitchFamily="34" charset="0"/>
                <a:ea typeface="Verdana" pitchFamily="34" charset="0"/>
                <a:cs typeface="Verdana" pitchFamily="34" charset="0"/>
              </a:rPr>
              <a:t>8.6 </a:t>
            </a:r>
            <a:r>
              <a:rPr lang="en-GB" b="1" dirty="0">
                <a:solidFill>
                  <a:schemeClr val="tx2"/>
                </a:solidFill>
                <a:latin typeface="Verdana" pitchFamily="34" charset="0"/>
                <a:ea typeface="Verdana" pitchFamily="34" charset="0"/>
                <a:cs typeface="Verdana" pitchFamily="34" charset="0"/>
              </a:rPr>
              <a:t>to </a:t>
            </a:r>
            <a:r>
              <a:rPr lang="en-GB" b="1" dirty="0" smtClean="0">
                <a:solidFill>
                  <a:schemeClr val="tx2"/>
                </a:solidFill>
                <a:latin typeface="Verdana" pitchFamily="34" charset="0"/>
                <a:ea typeface="Verdana" pitchFamily="34" charset="0"/>
                <a:cs typeface="Verdana" pitchFamily="34" charset="0"/>
              </a:rPr>
              <a:t>7.7%</a:t>
            </a:r>
            <a:endParaRPr lang="en-GB" b="1" dirty="0">
              <a:solidFill>
                <a:schemeClr val="tx2"/>
              </a:solidFill>
              <a:latin typeface="Verdana" pitchFamily="34" charset="0"/>
              <a:ea typeface="Verdana" pitchFamily="34" charset="0"/>
              <a:cs typeface="Verdana" pitchFamily="34" charset="0"/>
            </a:endParaRPr>
          </a:p>
          <a:p>
            <a:pPr lvl="0" algn="ctr"/>
            <a:endParaRPr lang="en-GB" b="1" dirty="0" smtClean="0">
              <a:solidFill>
                <a:schemeClr val="tx2"/>
              </a:solidFill>
              <a:latin typeface="Verdana" pitchFamily="34" charset="0"/>
              <a:ea typeface="Verdana" pitchFamily="34" charset="0"/>
              <a:cs typeface="Verdana" pitchFamily="34" charset="0"/>
            </a:endParaRPr>
          </a:p>
        </p:txBody>
      </p:sp>
      <p:sp>
        <p:nvSpPr>
          <p:cNvPr id="16" name="Rectangle 15"/>
          <p:cNvSpPr/>
          <p:nvPr/>
        </p:nvSpPr>
        <p:spPr>
          <a:xfrm>
            <a:off x="3118795" y="4748992"/>
            <a:ext cx="2743200" cy="1554480"/>
          </a:xfrm>
          <a:prstGeom prst="rect">
            <a:avLst/>
          </a:prstGeom>
          <a:gradFill>
            <a:gsLst>
              <a:gs pos="0">
                <a:srgbClr val="8488C4"/>
              </a:gs>
              <a:gs pos="53000">
                <a:srgbClr val="D4DEFF"/>
              </a:gs>
              <a:gs pos="83000">
                <a:srgbClr val="D4DEFF"/>
              </a:gs>
              <a:gs pos="100000">
                <a:srgbClr val="96AB94"/>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Verdana" pitchFamily="34" charset="0"/>
                <a:ea typeface="Verdana" pitchFamily="34" charset="0"/>
                <a:cs typeface="Verdana" pitchFamily="34" charset="0"/>
              </a:rPr>
              <a:t>Resolving </a:t>
            </a:r>
          </a:p>
          <a:p>
            <a:pPr algn="ctr"/>
            <a:r>
              <a:rPr lang="en-GB" b="1" dirty="0">
                <a:solidFill>
                  <a:schemeClr val="tx1"/>
                </a:solidFill>
                <a:latin typeface="Verdana" pitchFamily="34" charset="0"/>
                <a:ea typeface="Verdana" pitchFamily="34" charset="0"/>
                <a:cs typeface="Verdana" pitchFamily="34" charset="0"/>
              </a:rPr>
              <a:t>the energy </a:t>
            </a:r>
            <a:r>
              <a:rPr lang="en-GB" b="1" dirty="0" smtClean="0">
                <a:solidFill>
                  <a:schemeClr val="tx1"/>
                </a:solidFill>
                <a:latin typeface="Verdana" pitchFamily="34" charset="0"/>
                <a:ea typeface="Verdana" pitchFamily="34" charset="0"/>
                <a:cs typeface="Verdana" pitchFamily="34" charset="0"/>
              </a:rPr>
              <a:t>crisis</a:t>
            </a:r>
          </a:p>
          <a:p>
            <a:pPr algn="ctr"/>
            <a:r>
              <a:rPr lang="en-GB" b="1" dirty="0" smtClean="0">
                <a:solidFill>
                  <a:schemeClr val="tx1"/>
                </a:solidFill>
                <a:latin typeface="Verdana" pitchFamily="34" charset="0"/>
                <a:ea typeface="Verdana" pitchFamily="34" charset="0"/>
                <a:cs typeface="Verdana" pitchFamily="34" charset="0"/>
              </a:rPr>
              <a:t>1700 MW added 11 percent increased generation</a:t>
            </a:r>
            <a:endParaRPr lang="en-US" dirty="0">
              <a:solidFill>
                <a:schemeClr val="tx1"/>
              </a:solidFill>
            </a:endParaRPr>
          </a:p>
        </p:txBody>
      </p:sp>
      <p:sp>
        <p:nvSpPr>
          <p:cNvPr id="17" name="Round Diagonal Corner Rectangle 16"/>
          <p:cNvSpPr/>
          <p:nvPr/>
        </p:nvSpPr>
        <p:spPr>
          <a:xfrm flipH="1">
            <a:off x="256192" y="4752440"/>
            <a:ext cx="2743200" cy="1554480"/>
          </a:xfrm>
          <a:prstGeom prst="round2DiagRect">
            <a:avLst/>
          </a:prstGeom>
          <a:gradFill>
            <a:gsLst>
              <a:gs pos="0">
                <a:srgbClr val="8488C4"/>
              </a:gs>
              <a:gs pos="53000">
                <a:srgbClr val="D4DEFF"/>
              </a:gs>
              <a:gs pos="83000">
                <a:srgbClr val="D4DEFF"/>
              </a:gs>
              <a:gs pos="100000">
                <a:srgbClr val="96AB94"/>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en-GB" b="1" dirty="0">
                <a:solidFill>
                  <a:schemeClr val="tx1"/>
                </a:solidFill>
                <a:latin typeface="Verdana" pitchFamily="34" charset="0"/>
                <a:ea typeface="Verdana" pitchFamily="34" charset="0"/>
                <a:cs typeface="Verdana" pitchFamily="34" charset="0"/>
              </a:rPr>
              <a:t>Reducing</a:t>
            </a:r>
          </a:p>
          <a:p>
            <a:pPr lvl="0" algn="ctr"/>
            <a:r>
              <a:rPr lang="en-GB" b="1" dirty="0">
                <a:solidFill>
                  <a:schemeClr val="tx1"/>
                </a:solidFill>
                <a:latin typeface="Verdana" pitchFamily="34" charset="0"/>
                <a:ea typeface="Verdana" pitchFamily="34" charset="0"/>
                <a:cs typeface="Verdana" pitchFamily="34" charset="0"/>
              </a:rPr>
              <a:t>untargeted </a:t>
            </a:r>
            <a:r>
              <a:rPr lang="en-GB" b="1" dirty="0" smtClean="0">
                <a:solidFill>
                  <a:schemeClr val="tx1"/>
                </a:solidFill>
                <a:latin typeface="Verdana" pitchFamily="34" charset="0"/>
                <a:ea typeface="Verdana" pitchFamily="34" charset="0"/>
                <a:cs typeface="Verdana" pitchFamily="34" charset="0"/>
              </a:rPr>
              <a:t>subsidies </a:t>
            </a:r>
          </a:p>
          <a:p>
            <a:pPr lvl="0" algn="ctr"/>
            <a:r>
              <a:rPr lang="en-GB" b="1" dirty="0" err="1" smtClean="0">
                <a:solidFill>
                  <a:schemeClr val="tx1"/>
                </a:solidFill>
                <a:latin typeface="Verdana" pitchFamily="34" charset="0"/>
                <a:ea typeface="Verdana" pitchFamily="34" charset="0"/>
                <a:cs typeface="Verdana" pitchFamily="34" charset="0"/>
              </a:rPr>
              <a:t>Rs</a:t>
            </a:r>
            <a:r>
              <a:rPr lang="en-GB" b="1" dirty="0" smtClean="0">
                <a:solidFill>
                  <a:schemeClr val="tx1"/>
                </a:solidFill>
                <a:latin typeface="Verdana" pitchFamily="34" charset="0"/>
                <a:ea typeface="Verdana" pitchFamily="34" charset="0"/>
                <a:cs typeface="Verdana" pitchFamily="34" charset="0"/>
              </a:rPr>
              <a:t>. 201 </a:t>
            </a:r>
            <a:r>
              <a:rPr lang="en-GB" b="1" dirty="0" err="1" smtClean="0">
                <a:solidFill>
                  <a:schemeClr val="tx1"/>
                </a:solidFill>
                <a:latin typeface="Verdana" pitchFamily="34" charset="0"/>
                <a:ea typeface="Verdana" pitchFamily="34" charset="0"/>
                <a:cs typeface="Verdana" pitchFamily="34" charset="0"/>
              </a:rPr>
              <a:t>bn</a:t>
            </a:r>
            <a:r>
              <a:rPr lang="en-GB" b="1" dirty="0" smtClean="0">
                <a:solidFill>
                  <a:schemeClr val="tx1"/>
                </a:solidFill>
                <a:latin typeface="Verdana" pitchFamily="34" charset="0"/>
                <a:ea typeface="Verdana" pitchFamily="34" charset="0"/>
                <a:cs typeface="Verdana" pitchFamily="34" charset="0"/>
              </a:rPr>
              <a:t> against </a:t>
            </a:r>
            <a:r>
              <a:rPr lang="en-GB" b="1" dirty="0" err="1" smtClean="0">
                <a:solidFill>
                  <a:schemeClr val="tx1"/>
                </a:solidFill>
                <a:latin typeface="Verdana" pitchFamily="34" charset="0"/>
                <a:ea typeface="Verdana" pitchFamily="34" charset="0"/>
                <a:cs typeface="Verdana" pitchFamily="34" charset="0"/>
              </a:rPr>
              <a:t>Rs</a:t>
            </a:r>
            <a:r>
              <a:rPr lang="en-GB" b="1" dirty="0" smtClean="0">
                <a:solidFill>
                  <a:schemeClr val="tx1"/>
                </a:solidFill>
                <a:latin typeface="Verdana" pitchFamily="34" charset="0"/>
                <a:ea typeface="Verdana" pitchFamily="34" charset="0"/>
                <a:cs typeface="Verdana" pitchFamily="34" charset="0"/>
              </a:rPr>
              <a:t>. 270 </a:t>
            </a:r>
            <a:r>
              <a:rPr lang="en-GB" b="1" dirty="0" err="1" smtClean="0">
                <a:solidFill>
                  <a:schemeClr val="tx1"/>
                </a:solidFill>
                <a:latin typeface="Verdana" pitchFamily="34" charset="0"/>
                <a:ea typeface="Verdana" pitchFamily="34" charset="0"/>
                <a:cs typeface="Verdana" pitchFamily="34" charset="0"/>
              </a:rPr>
              <a:t>bn</a:t>
            </a:r>
            <a:endParaRPr lang="en-GB" b="1" dirty="0" smtClean="0">
              <a:solidFill>
                <a:schemeClr val="tx1"/>
              </a:solidFill>
              <a:latin typeface="Verdana" pitchFamily="34" charset="0"/>
              <a:ea typeface="Verdana" pitchFamily="34" charset="0"/>
              <a:cs typeface="Verdana" pitchFamily="34" charset="0"/>
            </a:endParaRPr>
          </a:p>
        </p:txBody>
      </p:sp>
      <p:sp>
        <p:nvSpPr>
          <p:cNvPr id="18" name="Rectangle 17"/>
          <p:cNvSpPr/>
          <p:nvPr/>
        </p:nvSpPr>
        <p:spPr>
          <a:xfrm>
            <a:off x="256192" y="2972000"/>
            <a:ext cx="2743200" cy="1554480"/>
          </a:xfrm>
          <a:prstGeom prst="rect">
            <a:avLst/>
          </a:prstGeom>
          <a:gradFill>
            <a:gsLst>
              <a:gs pos="0">
                <a:srgbClr val="8488C4"/>
              </a:gs>
              <a:gs pos="53000">
                <a:srgbClr val="D4DEFF"/>
              </a:gs>
              <a:gs pos="83000">
                <a:srgbClr val="D4DEFF"/>
              </a:gs>
              <a:gs pos="100000">
                <a:srgbClr val="96AB94"/>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schemeClr val="tx1"/>
                </a:solidFill>
                <a:latin typeface="Verdana" pitchFamily="34" charset="0"/>
                <a:ea typeface="Verdana" pitchFamily="34" charset="0"/>
                <a:cs typeface="Verdana" pitchFamily="34" charset="0"/>
              </a:rPr>
              <a:t>Protecting </a:t>
            </a:r>
          </a:p>
          <a:p>
            <a:pPr lvl="0" algn="ctr"/>
            <a:r>
              <a:rPr lang="en-GB" b="1" dirty="0">
                <a:solidFill>
                  <a:schemeClr val="tx1"/>
                </a:solidFill>
                <a:latin typeface="Verdana" pitchFamily="34" charset="0"/>
                <a:ea typeface="Verdana" pitchFamily="34" charset="0"/>
                <a:cs typeface="Verdana" pitchFamily="34" charset="0"/>
              </a:rPr>
              <a:t>the </a:t>
            </a:r>
            <a:r>
              <a:rPr lang="en-GB" b="1" dirty="0" smtClean="0">
                <a:solidFill>
                  <a:schemeClr val="tx1"/>
                </a:solidFill>
                <a:latin typeface="Verdana" pitchFamily="34" charset="0"/>
                <a:ea typeface="Verdana" pitchFamily="34" charset="0"/>
                <a:cs typeface="Verdana" pitchFamily="34" charset="0"/>
              </a:rPr>
              <a:t>poor</a:t>
            </a:r>
          </a:p>
          <a:p>
            <a:pPr lvl="0" algn="ctr"/>
            <a:r>
              <a:rPr lang="en-GB" b="1" dirty="0" smtClean="0">
                <a:solidFill>
                  <a:schemeClr val="tx1"/>
                </a:solidFill>
                <a:latin typeface="Verdana" pitchFamily="34" charset="0"/>
                <a:ea typeface="Verdana" pitchFamily="34" charset="0"/>
                <a:cs typeface="Verdana" pitchFamily="34" charset="0"/>
              </a:rPr>
              <a:t>BISP - 75 </a:t>
            </a:r>
            <a:r>
              <a:rPr lang="en-GB" b="1" dirty="0" err="1" smtClean="0">
                <a:solidFill>
                  <a:schemeClr val="tx1"/>
                </a:solidFill>
                <a:latin typeface="Verdana" pitchFamily="34" charset="0"/>
                <a:ea typeface="Verdana" pitchFamily="34" charset="0"/>
                <a:cs typeface="Verdana" pitchFamily="34" charset="0"/>
              </a:rPr>
              <a:t>bn</a:t>
            </a:r>
            <a:endParaRPr lang="en-US" dirty="0">
              <a:solidFill>
                <a:schemeClr val="tx1"/>
              </a:solidFill>
            </a:endParaRPr>
          </a:p>
        </p:txBody>
      </p:sp>
      <p:sp>
        <p:nvSpPr>
          <p:cNvPr id="19" name="Rectangle 18"/>
          <p:cNvSpPr/>
          <p:nvPr/>
        </p:nvSpPr>
        <p:spPr>
          <a:xfrm>
            <a:off x="6060286" y="2972889"/>
            <a:ext cx="2743200" cy="1554480"/>
          </a:xfrm>
          <a:prstGeom prst="rect">
            <a:avLst/>
          </a:prstGeom>
          <a:gradFill>
            <a:gsLst>
              <a:gs pos="0">
                <a:srgbClr val="8488C4"/>
              </a:gs>
              <a:gs pos="53000">
                <a:srgbClr val="D4DEFF"/>
              </a:gs>
              <a:gs pos="83000">
                <a:srgbClr val="D4DEFF"/>
              </a:gs>
              <a:gs pos="100000">
                <a:srgbClr val="96AB94"/>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schemeClr val="tx1"/>
                </a:solidFill>
                <a:latin typeface="Verdana" pitchFamily="34" charset="0"/>
                <a:ea typeface="Verdana" pitchFamily="34" charset="0"/>
                <a:cs typeface="Verdana" pitchFamily="34" charset="0"/>
              </a:rPr>
              <a:t>Reforming</a:t>
            </a:r>
          </a:p>
          <a:p>
            <a:pPr lvl="0" algn="ctr"/>
            <a:r>
              <a:rPr lang="en-GB" b="1" dirty="0">
                <a:solidFill>
                  <a:schemeClr val="tx1"/>
                </a:solidFill>
                <a:latin typeface="Verdana" pitchFamily="34" charset="0"/>
                <a:ea typeface="Verdana" pitchFamily="34" charset="0"/>
                <a:cs typeface="Verdana" pitchFamily="34" charset="0"/>
              </a:rPr>
              <a:t>Public Sector Enterprise</a:t>
            </a:r>
            <a:endParaRPr lang="en-GB" b="1" dirty="0" smtClean="0">
              <a:solidFill>
                <a:schemeClr val="tx1"/>
              </a:solidFill>
              <a:latin typeface="Verdana" pitchFamily="34" charset="0"/>
              <a:ea typeface="Verdana" pitchFamily="34" charset="0"/>
              <a:cs typeface="Verdana" pitchFamily="34" charset="0"/>
            </a:endParaRPr>
          </a:p>
        </p:txBody>
      </p:sp>
      <p:sp>
        <p:nvSpPr>
          <p:cNvPr id="20" name="Round Diagonal Corner Rectangle 19"/>
          <p:cNvSpPr/>
          <p:nvPr/>
        </p:nvSpPr>
        <p:spPr>
          <a:xfrm>
            <a:off x="5956125" y="4725345"/>
            <a:ext cx="3000550" cy="1554480"/>
          </a:xfrm>
          <a:prstGeom prst="round2DiagRect">
            <a:avLst/>
          </a:prstGeom>
          <a:gradFill>
            <a:gsLst>
              <a:gs pos="0">
                <a:srgbClr val="8488C4"/>
              </a:gs>
              <a:gs pos="53000">
                <a:srgbClr val="D4DEFF"/>
              </a:gs>
              <a:gs pos="83000">
                <a:srgbClr val="D4DEFF"/>
              </a:gs>
              <a:gs pos="100000">
                <a:srgbClr val="96AB94"/>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700" b="1" dirty="0">
                <a:solidFill>
                  <a:schemeClr val="tx1"/>
                </a:solidFill>
                <a:latin typeface="Verdana" pitchFamily="34" charset="0"/>
                <a:ea typeface="Verdana" pitchFamily="34" charset="0"/>
                <a:cs typeface="Verdana" pitchFamily="34" charset="0"/>
              </a:rPr>
              <a:t>Improving </a:t>
            </a:r>
          </a:p>
          <a:p>
            <a:pPr lvl="0" algn="ctr"/>
            <a:r>
              <a:rPr lang="en-GB" sz="1700" b="1" dirty="0">
                <a:solidFill>
                  <a:schemeClr val="tx1"/>
                </a:solidFill>
                <a:latin typeface="Verdana" pitchFamily="34" charset="0"/>
                <a:ea typeface="Verdana" pitchFamily="34" charset="0"/>
                <a:cs typeface="Verdana" pitchFamily="34" charset="0"/>
              </a:rPr>
              <a:t>balance of </a:t>
            </a:r>
            <a:r>
              <a:rPr lang="en-GB" sz="1700" b="1" dirty="0" smtClean="0">
                <a:solidFill>
                  <a:schemeClr val="tx1"/>
                </a:solidFill>
                <a:latin typeface="Verdana" pitchFamily="34" charset="0"/>
                <a:ea typeface="Verdana" pitchFamily="34" charset="0"/>
                <a:cs typeface="Verdana" pitchFamily="34" charset="0"/>
              </a:rPr>
              <a:t>payments</a:t>
            </a:r>
          </a:p>
          <a:p>
            <a:pPr lvl="0" algn="ctr"/>
            <a:r>
              <a:rPr lang="en-GB" sz="1700" b="1" dirty="0" smtClean="0">
                <a:solidFill>
                  <a:schemeClr val="tx1"/>
                </a:solidFill>
                <a:latin typeface="Verdana" pitchFamily="34" charset="0"/>
                <a:ea typeface="Verdana" pitchFamily="34" charset="0"/>
                <a:cs typeface="Verdana" pitchFamily="34" charset="0"/>
              </a:rPr>
              <a:t>Current account deficit $2162 </a:t>
            </a:r>
            <a:r>
              <a:rPr lang="en-GB" sz="1700" b="1" dirty="0" err="1" smtClean="0">
                <a:solidFill>
                  <a:schemeClr val="tx1"/>
                </a:solidFill>
                <a:latin typeface="Verdana" pitchFamily="34" charset="0"/>
                <a:ea typeface="Verdana" pitchFamily="34" charset="0"/>
                <a:cs typeface="Verdana" pitchFamily="34" charset="0"/>
              </a:rPr>
              <a:t>bn</a:t>
            </a:r>
            <a:r>
              <a:rPr lang="en-GB" sz="1700" b="1" dirty="0" smtClean="0">
                <a:solidFill>
                  <a:schemeClr val="tx1"/>
                </a:solidFill>
                <a:latin typeface="Verdana" pitchFamily="34" charset="0"/>
                <a:ea typeface="Verdana" pitchFamily="34" charset="0"/>
                <a:cs typeface="Verdana" pitchFamily="34" charset="0"/>
              </a:rPr>
              <a:t> (0.95 %) from $ 1574 </a:t>
            </a:r>
            <a:r>
              <a:rPr lang="en-GB" sz="1700" b="1" dirty="0" err="1" smtClean="0">
                <a:solidFill>
                  <a:schemeClr val="tx1"/>
                </a:solidFill>
                <a:latin typeface="Verdana" pitchFamily="34" charset="0"/>
                <a:ea typeface="Verdana" pitchFamily="34" charset="0"/>
                <a:cs typeface="Verdana" pitchFamily="34" charset="0"/>
              </a:rPr>
              <a:t>bn</a:t>
            </a:r>
            <a:r>
              <a:rPr lang="en-GB" sz="1700" b="1" dirty="0" smtClean="0">
                <a:solidFill>
                  <a:schemeClr val="tx1"/>
                </a:solidFill>
                <a:latin typeface="Verdana" pitchFamily="34" charset="0"/>
                <a:ea typeface="Verdana" pitchFamily="34" charset="0"/>
                <a:cs typeface="Verdana" pitchFamily="34" charset="0"/>
              </a:rPr>
              <a:t> (0.7 of GDP)</a:t>
            </a:r>
          </a:p>
        </p:txBody>
      </p:sp>
      <p:sp>
        <p:nvSpPr>
          <p:cNvPr id="31" name="Round Diagonal Corner Rectangle 30"/>
          <p:cNvSpPr/>
          <p:nvPr/>
        </p:nvSpPr>
        <p:spPr>
          <a:xfrm>
            <a:off x="6627126" y="1214573"/>
            <a:ext cx="2200241" cy="1554480"/>
          </a:xfrm>
          <a:prstGeom prst="round2DiagRect">
            <a:avLst/>
          </a:prstGeom>
          <a:gradFill>
            <a:gsLst>
              <a:gs pos="0">
                <a:srgbClr val="8488C4"/>
              </a:gs>
              <a:gs pos="53000">
                <a:srgbClr val="D4DEFF"/>
              </a:gs>
              <a:gs pos="83000">
                <a:srgbClr val="D4DEFF"/>
              </a:gs>
              <a:gs pos="100000">
                <a:srgbClr val="96AB94"/>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schemeClr val="tx1"/>
                </a:solidFill>
                <a:latin typeface="Verdana" pitchFamily="34" charset="0"/>
                <a:ea typeface="Verdana" pitchFamily="34" charset="0"/>
                <a:cs typeface="Verdana" pitchFamily="34" charset="0"/>
              </a:rPr>
              <a:t>Raising Investment </a:t>
            </a:r>
          </a:p>
          <a:p>
            <a:pPr lvl="0" algn="ctr"/>
            <a:r>
              <a:rPr lang="en-GB" b="1" dirty="0">
                <a:solidFill>
                  <a:schemeClr val="tx1"/>
                </a:solidFill>
                <a:latin typeface="Verdana" pitchFamily="34" charset="0"/>
                <a:ea typeface="Verdana" pitchFamily="34" charset="0"/>
                <a:cs typeface="Verdana" pitchFamily="34" charset="0"/>
              </a:rPr>
              <a:t>for </a:t>
            </a:r>
            <a:r>
              <a:rPr lang="en-GB" b="1" dirty="0" smtClean="0">
                <a:solidFill>
                  <a:schemeClr val="tx1"/>
                </a:solidFill>
                <a:latin typeface="Verdana" pitchFamily="34" charset="0"/>
                <a:ea typeface="Verdana" pitchFamily="34" charset="0"/>
                <a:cs typeface="Verdana" pitchFamily="34" charset="0"/>
              </a:rPr>
              <a:t>growth 14.6 from 13.99</a:t>
            </a:r>
            <a:endParaRPr lang="en-GB" b="1" dirty="0">
              <a:solidFill>
                <a:schemeClr val="tx1"/>
              </a:solidFill>
              <a:latin typeface="Verdana" pitchFamily="34" charset="0"/>
              <a:ea typeface="Verdana" pitchFamily="34" charset="0"/>
              <a:cs typeface="Verdana" pitchFamily="34" charset="0"/>
            </a:endParaRP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2</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F71C963F-C333-4BE5-B03A-D84704BDC505}"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213756"/>
            <a:ext cx="3744416" cy="105348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Target for 2014-15</a:t>
            </a: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8" name="Rectangle 1"/>
          <p:cNvSpPr>
            <a:spLocks noChangeArrowheads="1"/>
          </p:cNvSpPr>
          <p:nvPr/>
        </p:nvSpPr>
        <p:spPr bwMode="auto">
          <a:xfrm>
            <a:off x="27689" y="1441606"/>
            <a:ext cx="8964488" cy="4770537"/>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a:solidFill>
                  <a:schemeClr val="accent1"/>
                </a:solidFill>
              </a:rPr>
              <a:t>A focus on exports which include setting up of EXIM Bank of Pakistan with an initial capital of </a:t>
            </a:r>
            <a:r>
              <a:rPr lang="en-US" sz="2300" dirty="0" err="1">
                <a:solidFill>
                  <a:schemeClr val="accent1"/>
                </a:solidFill>
              </a:rPr>
              <a:t>Rs</a:t>
            </a:r>
            <a:r>
              <a:rPr lang="en-US" sz="2300" dirty="0">
                <a:solidFill>
                  <a:schemeClr val="accent1"/>
                </a:solidFill>
              </a:rPr>
              <a:t>. 10 billion, reduction in mark up of Export Refinance Facility to 7.4%, reduction in mark up on Long Term Financing for project loans to 9%, restructuring of Export Development Fund and establishment of Pakistan Land Port Authority.</a:t>
            </a:r>
          </a:p>
          <a:p>
            <a:pPr marL="463550" indent="-463550" eaLnBrk="0" hangingPunct="0">
              <a:spcBef>
                <a:spcPts val="600"/>
              </a:spcBef>
              <a:buFont typeface="Wingdings" pitchFamily="2" charset="2"/>
              <a:buChar char="Ø"/>
            </a:pPr>
            <a:r>
              <a:rPr lang="en-US" sz="2300" dirty="0">
                <a:solidFill>
                  <a:schemeClr val="accent1"/>
                </a:solidFill>
              </a:rPr>
              <a:t>Incentives for textile sector include beneficial duty drawback rates where exports increase by 10%, implementing an Expeditious Refund System with the objective to resolve exporters refund claims within 3 months, duty free import of machinery extended to 2016 and training of 100,000 Pakistanis in the garments and made-up sector. The facility of loans at reduced rates will also be available to the textile sector.</a:t>
            </a:r>
          </a:p>
        </p:txBody>
      </p:sp>
      <p:sp>
        <p:nvSpPr>
          <p:cNvPr id="3" name="Slide Number Placeholder 2"/>
          <p:cNvSpPr>
            <a:spLocks noGrp="1"/>
          </p:cNvSpPr>
          <p:nvPr>
            <p:ph type="sldNum" sz="quarter" idx="12"/>
          </p:nvPr>
        </p:nvSpPr>
        <p:spPr/>
        <p:txBody>
          <a:bodyPr/>
          <a:lstStyle/>
          <a:p>
            <a:pPr>
              <a:defRPr/>
            </a:pPr>
            <a:fld id="{EFF8C10A-5724-4634-8458-068ABFAAECFD}" type="slidenum">
              <a:rPr lang="en-GB" smtClean="0"/>
              <a:pPr>
                <a:defRPr/>
              </a:pPr>
              <a:t>20</a:t>
            </a:fld>
            <a:endParaRPr lang="en-GB" dirty="0"/>
          </a:p>
        </p:txBody>
      </p:sp>
    </p:spTree>
    <p:extLst>
      <p:ext uri="{BB962C8B-B14F-4D97-AF65-F5344CB8AC3E}">
        <p14:creationId xmlns:p14="http://schemas.microsoft.com/office/powerpoint/2010/main" val="21950324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08745FDB-9B53-422C-BF18-19B921F03C70}"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262982"/>
            <a:ext cx="3744416" cy="105348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Target for 2014-15</a:t>
            </a: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8" name="Rectangle 1"/>
          <p:cNvSpPr>
            <a:spLocks noChangeArrowheads="1"/>
          </p:cNvSpPr>
          <p:nvPr/>
        </p:nvSpPr>
        <p:spPr bwMode="auto">
          <a:xfrm>
            <a:off x="6896" y="1556792"/>
            <a:ext cx="8964488" cy="4062651"/>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a:solidFill>
                  <a:schemeClr val="accent1"/>
                </a:solidFill>
              </a:rPr>
              <a:t>Incentive package for the agricultural sector include the introduction of Credit Guarantee Scheme for Small and Marginalized Farmers, Crop Insurance Premium Scheme, Livestock Insurance Scheme, establishment of Warehouse Clearing House and increase in agricultural loans to </a:t>
            </a:r>
            <a:r>
              <a:rPr lang="en-US" sz="2300" dirty="0" err="1">
                <a:solidFill>
                  <a:schemeClr val="accent1"/>
                </a:solidFill>
              </a:rPr>
              <a:t>Rs</a:t>
            </a:r>
            <a:r>
              <a:rPr lang="en-US" sz="2300" dirty="0">
                <a:solidFill>
                  <a:schemeClr val="accent1"/>
                </a:solidFill>
              </a:rPr>
              <a:t> 500 billion.</a:t>
            </a:r>
          </a:p>
          <a:p>
            <a:pPr marL="463550" indent="-463550" eaLnBrk="0" hangingPunct="0">
              <a:spcBef>
                <a:spcPts val="600"/>
              </a:spcBef>
              <a:buFont typeface="Wingdings" pitchFamily="2" charset="2"/>
              <a:buChar char="Ø"/>
            </a:pPr>
            <a:r>
              <a:rPr lang="en-US" sz="2300" dirty="0">
                <a:solidFill>
                  <a:schemeClr val="accent1"/>
                </a:solidFill>
              </a:rPr>
              <a:t>Special incentives for </a:t>
            </a:r>
            <a:r>
              <a:rPr lang="en-US" sz="2300" dirty="0" err="1">
                <a:solidFill>
                  <a:schemeClr val="accent1"/>
                </a:solidFill>
              </a:rPr>
              <a:t>Makran</a:t>
            </a:r>
            <a:r>
              <a:rPr lang="en-US" sz="2300" dirty="0">
                <a:solidFill>
                  <a:schemeClr val="accent1"/>
                </a:solidFill>
              </a:rPr>
              <a:t> division, Gilgit </a:t>
            </a:r>
            <a:r>
              <a:rPr lang="en-US" sz="2300" dirty="0" err="1">
                <a:solidFill>
                  <a:schemeClr val="accent1"/>
                </a:solidFill>
              </a:rPr>
              <a:t>Baltistan</a:t>
            </a:r>
            <a:r>
              <a:rPr lang="en-US" sz="2300" dirty="0">
                <a:solidFill>
                  <a:schemeClr val="accent1"/>
                </a:solidFill>
              </a:rPr>
              <a:t>, district Swat and FATA include exemption from duties and taxes on imported machinery not manufactured in Pakistan, concessional Long Term Financing Facility and 50% air freight subsidy for transport of fruits and </a:t>
            </a:r>
            <a:r>
              <a:rPr lang="en-US" sz="2300" dirty="0" smtClean="0">
                <a:solidFill>
                  <a:schemeClr val="accent1"/>
                </a:solidFill>
              </a:rPr>
              <a:t>flowers.</a:t>
            </a: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21</a:t>
            </a:fld>
            <a:endParaRPr lang="en-GB" dirty="0"/>
          </a:p>
        </p:txBody>
      </p:sp>
    </p:spTree>
    <p:extLst>
      <p:ext uri="{BB962C8B-B14F-4D97-AF65-F5344CB8AC3E}">
        <p14:creationId xmlns:p14="http://schemas.microsoft.com/office/powerpoint/2010/main" val="21211388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E8BA0C51-45CB-44C0-A48F-E1E9798BECAE}"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198607"/>
            <a:ext cx="3744416" cy="105348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Target for 2014-15</a:t>
            </a: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8" name="Rectangle 1"/>
          <p:cNvSpPr>
            <a:spLocks noChangeArrowheads="1"/>
          </p:cNvSpPr>
          <p:nvPr/>
        </p:nvSpPr>
        <p:spPr bwMode="auto">
          <a:xfrm>
            <a:off x="-7813" y="1354681"/>
            <a:ext cx="8964488" cy="2292935"/>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a:solidFill>
                  <a:schemeClr val="accent1"/>
                </a:solidFill>
              </a:rPr>
              <a:t>Initiatives in the housing sector include Low-Cost Housing Guarantee Scheme, setting up of a Mortgage Refinance Company with an initial government capital of </a:t>
            </a:r>
            <a:r>
              <a:rPr lang="en-US" sz="2300" dirty="0" err="1">
                <a:solidFill>
                  <a:schemeClr val="accent1"/>
                </a:solidFill>
              </a:rPr>
              <a:t>Rs</a:t>
            </a:r>
            <a:r>
              <a:rPr lang="en-US" sz="2300" dirty="0">
                <a:solidFill>
                  <a:schemeClr val="accent1"/>
                </a:solidFill>
              </a:rPr>
              <a:t> 1.2 billion, restructuring of HBFC and PM’s Low Cost Housing Scheme.</a:t>
            </a:r>
          </a:p>
          <a:p>
            <a:pPr marL="463550" indent="-463550" eaLnBrk="0" hangingPunct="0">
              <a:spcBef>
                <a:spcPts val="600"/>
              </a:spcBef>
              <a:buFont typeface="Wingdings" pitchFamily="2" charset="2"/>
              <a:buChar char="Ø"/>
            </a:pPr>
            <a:r>
              <a:rPr lang="en-US" sz="2300" dirty="0">
                <a:solidFill>
                  <a:schemeClr val="accent1"/>
                </a:solidFill>
              </a:rPr>
              <a:t>The government to continue with its announced plan for privatization.</a:t>
            </a:r>
          </a:p>
        </p:txBody>
      </p:sp>
      <p:sp>
        <p:nvSpPr>
          <p:cNvPr id="3" name="Slide Number Placeholder 2"/>
          <p:cNvSpPr>
            <a:spLocks noGrp="1"/>
          </p:cNvSpPr>
          <p:nvPr>
            <p:ph type="sldNum" sz="quarter" idx="12"/>
          </p:nvPr>
        </p:nvSpPr>
        <p:spPr/>
        <p:txBody>
          <a:bodyPr/>
          <a:lstStyle/>
          <a:p>
            <a:pPr>
              <a:defRPr/>
            </a:pPr>
            <a:fld id="{EFF8C10A-5724-4634-8458-068ABFAAECFD}" type="slidenum">
              <a:rPr lang="en-GB" smtClean="0"/>
              <a:pPr>
                <a:defRPr/>
              </a:pPr>
              <a:t>22</a:t>
            </a:fld>
            <a:endParaRPr lang="en-GB" dirty="0"/>
          </a:p>
        </p:txBody>
      </p:sp>
    </p:spTree>
    <p:extLst>
      <p:ext uri="{BB962C8B-B14F-4D97-AF65-F5344CB8AC3E}">
        <p14:creationId xmlns:p14="http://schemas.microsoft.com/office/powerpoint/2010/main" val="4097999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E8BA0C51-45CB-44C0-A48F-E1E9798BECAE}"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179276"/>
            <a:ext cx="5256584" cy="1053480"/>
          </a:xfrm>
          <a:prstGeom prst="rect">
            <a:avLst/>
          </a:prstGeom>
          <a:noFill/>
          <a:ln w="9525">
            <a:noFill/>
            <a:miter lim="800000"/>
            <a:headEnd/>
            <a:tailEnd/>
          </a:ln>
        </p:spPr>
        <p:txBody>
          <a:bodyPr lIns="0" tIns="0" rIns="0" bIns="0" anchor="ctr"/>
          <a:lstStyle/>
          <a:p>
            <a:pPr>
              <a:defRPr/>
            </a:pP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rPr>
              <a:t>Failures</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endParaRP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8" name="Rectangle 1"/>
          <p:cNvSpPr>
            <a:spLocks noChangeArrowheads="1"/>
          </p:cNvSpPr>
          <p:nvPr/>
        </p:nvSpPr>
        <p:spPr bwMode="auto">
          <a:xfrm>
            <a:off x="162737" y="1556792"/>
            <a:ext cx="8964488" cy="3816429"/>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a:solidFill>
                  <a:schemeClr val="accent1"/>
                </a:solidFill>
              </a:rPr>
              <a:t>Could not reduced inflation specially food inflation</a:t>
            </a:r>
          </a:p>
          <a:p>
            <a:pPr marL="463550" indent="-463550" eaLnBrk="0" hangingPunct="0">
              <a:spcBef>
                <a:spcPts val="600"/>
              </a:spcBef>
              <a:buFont typeface="Wingdings" pitchFamily="2" charset="2"/>
              <a:buChar char="Ø"/>
            </a:pPr>
            <a:r>
              <a:rPr lang="en-US" sz="2300" dirty="0">
                <a:solidFill>
                  <a:schemeClr val="accent1"/>
                </a:solidFill>
              </a:rPr>
              <a:t>Declining growth in agriculture</a:t>
            </a:r>
          </a:p>
          <a:p>
            <a:pPr marL="463550" indent="-463550" eaLnBrk="0" hangingPunct="0">
              <a:spcBef>
                <a:spcPts val="600"/>
              </a:spcBef>
              <a:buFont typeface="Wingdings" pitchFamily="2" charset="2"/>
              <a:buChar char="Ø"/>
            </a:pPr>
            <a:r>
              <a:rPr lang="en-US" sz="2300" dirty="0">
                <a:solidFill>
                  <a:schemeClr val="accent1"/>
                </a:solidFill>
              </a:rPr>
              <a:t>Continuing perception of lack of effort to address energy crisis – load shedding.  </a:t>
            </a:r>
          </a:p>
          <a:p>
            <a:pPr marL="463550" indent="-463550" eaLnBrk="0" hangingPunct="0">
              <a:spcBef>
                <a:spcPts val="600"/>
              </a:spcBef>
              <a:buFont typeface="Wingdings" pitchFamily="2" charset="2"/>
              <a:buChar char="Ø"/>
            </a:pPr>
            <a:r>
              <a:rPr lang="en-US" sz="2300" dirty="0">
                <a:solidFill>
                  <a:schemeClr val="accent1"/>
                </a:solidFill>
              </a:rPr>
              <a:t>Load shedding 2016-17 to bridge the gap</a:t>
            </a:r>
          </a:p>
          <a:p>
            <a:pPr marL="463550" indent="-463550" eaLnBrk="0" hangingPunct="0">
              <a:spcBef>
                <a:spcPts val="600"/>
              </a:spcBef>
              <a:buFont typeface="Wingdings" pitchFamily="2" charset="2"/>
              <a:buChar char="Ø"/>
            </a:pPr>
            <a:r>
              <a:rPr lang="en-US" sz="2300" dirty="0">
                <a:solidFill>
                  <a:schemeClr val="accent1"/>
                </a:solidFill>
              </a:rPr>
              <a:t>Circular debt swelled up again</a:t>
            </a:r>
          </a:p>
          <a:p>
            <a:pPr marL="463550" indent="-463550" eaLnBrk="0" hangingPunct="0">
              <a:spcBef>
                <a:spcPts val="600"/>
              </a:spcBef>
              <a:buFont typeface="Wingdings" pitchFamily="2" charset="2"/>
              <a:buChar char="Ø"/>
            </a:pPr>
            <a:r>
              <a:rPr lang="en-US" sz="2300" dirty="0">
                <a:solidFill>
                  <a:schemeClr val="accent1"/>
                </a:solidFill>
              </a:rPr>
              <a:t>Continued political confrontation and challenge </a:t>
            </a:r>
          </a:p>
          <a:p>
            <a:pPr marL="463550" indent="-463550" eaLnBrk="0" hangingPunct="0">
              <a:spcBef>
                <a:spcPts val="600"/>
              </a:spcBef>
              <a:buFont typeface="Wingdings" pitchFamily="2" charset="2"/>
              <a:buChar char="Ø"/>
            </a:pPr>
            <a:r>
              <a:rPr lang="en-US" sz="2300" dirty="0">
                <a:solidFill>
                  <a:schemeClr val="accent1"/>
                </a:solidFill>
              </a:rPr>
              <a:t>Continued political explosive issues </a:t>
            </a:r>
          </a:p>
          <a:p>
            <a:pPr marL="463550" indent="-463550" eaLnBrk="0" hangingPunct="0">
              <a:spcBef>
                <a:spcPts val="600"/>
              </a:spcBef>
              <a:buFont typeface="Wingdings" pitchFamily="2" charset="2"/>
              <a:buChar char="Ø"/>
            </a:pPr>
            <a:r>
              <a:rPr lang="en-US" sz="2300" dirty="0">
                <a:solidFill>
                  <a:schemeClr val="accent1"/>
                </a:solidFill>
              </a:rPr>
              <a:t>Strategy to handle terrorism still fragile </a:t>
            </a:r>
          </a:p>
        </p:txBody>
      </p:sp>
      <p:sp>
        <p:nvSpPr>
          <p:cNvPr id="3" name="Slide Number Placeholder 2"/>
          <p:cNvSpPr>
            <a:spLocks noGrp="1"/>
          </p:cNvSpPr>
          <p:nvPr>
            <p:ph type="sldNum" sz="quarter" idx="12"/>
          </p:nvPr>
        </p:nvSpPr>
        <p:spPr/>
        <p:txBody>
          <a:bodyPr/>
          <a:lstStyle/>
          <a:p>
            <a:pPr>
              <a:defRPr/>
            </a:pPr>
            <a:fld id="{EFF8C10A-5724-4634-8458-068ABFAAECFD}" type="slidenum">
              <a:rPr lang="en-GB" smtClean="0"/>
              <a:pPr>
                <a:defRPr/>
              </a:pPr>
              <a:t>23</a:t>
            </a:fld>
            <a:endParaRPr lang="en-GB" dirty="0"/>
          </a:p>
        </p:txBody>
      </p:sp>
    </p:spTree>
    <p:extLst>
      <p:ext uri="{BB962C8B-B14F-4D97-AF65-F5344CB8AC3E}">
        <p14:creationId xmlns:p14="http://schemas.microsoft.com/office/powerpoint/2010/main" val="931303435"/>
      </p:ext>
    </p:extLst>
  </p:cSld>
  <p:clrMapOvr>
    <a:masterClrMapping/>
  </p:clrMapOvr>
  <mc:AlternateContent xmlns:mc="http://schemas.openxmlformats.org/markup-compatibility/2006" xmlns:p14="http://schemas.microsoft.com/office/powerpoint/2010/main">
    <mc:Choice Requires="p14">
      <p:transition p14:dur="10"/>
    </mc:Choice>
    <mc:Fallback xmlns="">
      <p:transition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E8BA0C51-45CB-44C0-A48F-E1E9798BECAE}"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159004"/>
            <a:ext cx="5256584" cy="1053480"/>
          </a:xfrm>
          <a:prstGeom prst="rect">
            <a:avLst/>
          </a:prstGeom>
          <a:noFill/>
          <a:ln w="9525">
            <a:noFill/>
            <a:miter lim="800000"/>
            <a:headEnd/>
            <a:tailEnd/>
          </a:ln>
        </p:spPr>
        <p:txBody>
          <a:bodyPr lIns="0" tIns="0" rIns="0" bIns="0" anchor="ctr"/>
          <a:lstStyle/>
          <a:p>
            <a:pPr>
              <a:defRPr/>
            </a:pP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rPr>
              <a:t>Failures</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endParaRP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8" name="Rectangle 1"/>
          <p:cNvSpPr>
            <a:spLocks noChangeArrowheads="1"/>
          </p:cNvSpPr>
          <p:nvPr/>
        </p:nvSpPr>
        <p:spPr bwMode="auto">
          <a:xfrm>
            <a:off x="160338" y="1484784"/>
            <a:ext cx="8796337" cy="2523768"/>
          </a:xfrm>
          <a:prstGeom prst="rect">
            <a:avLst/>
          </a:prstGeom>
          <a:noFill/>
          <a:ln w="9525">
            <a:noFill/>
            <a:miter lim="800000"/>
            <a:headEnd/>
            <a:tailEnd/>
          </a:ln>
        </p:spPr>
        <p:txBody>
          <a:bodyPr wrap="square" anchor="ctr">
            <a:spAutoFit/>
          </a:bodyPr>
          <a:lstStyle/>
          <a:p>
            <a:pPr marL="463550" indent="-463550" eaLnBrk="0" hangingPunct="0">
              <a:spcBef>
                <a:spcPts val="600"/>
              </a:spcBef>
              <a:buFont typeface="Wingdings" pitchFamily="2" charset="2"/>
              <a:buChar char="Ø"/>
            </a:pPr>
            <a:r>
              <a:rPr lang="en-US" sz="2300" dirty="0">
                <a:solidFill>
                  <a:schemeClr val="accent1"/>
                </a:solidFill>
              </a:rPr>
              <a:t>Geo political situation a major challenge</a:t>
            </a:r>
          </a:p>
          <a:p>
            <a:pPr marL="463550" indent="-463550" eaLnBrk="0" hangingPunct="0">
              <a:spcBef>
                <a:spcPts val="600"/>
              </a:spcBef>
              <a:buFont typeface="Wingdings" pitchFamily="2" charset="2"/>
              <a:buChar char="Ø"/>
            </a:pPr>
            <a:r>
              <a:rPr lang="en-US" sz="2300" dirty="0">
                <a:solidFill>
                  <a:schemeClr val="accent1"/>
                </a:solidFill>
              </a:rPr>
              <a:t>Perception of kitchen cabinet focus </a:t>
            </a:r>
          </a:p>
          <a:p>
            <a:pPr marL="463550" indent="-463550" eaLnBrk="0" hangingPunct="0">
              <a:spcBef>
                <a:spcPts val="600"/>
              </a:spcBef>
              <a:buFont typeface="Wingdings" pitchFamily="2" charset="2"/>
              <a:buChar char="Ø"/>
            </a:pPr>
            <a:r>
              <a:rPr lang="en-US" sz="2300" dirty="0">
                <a:solidFill>
                  <a:schemeClr val="accent1"/>
                </a:solidFill>
              </a:rPr>
              <a:t>Lack of logical prioritization </a:t>
            </a:r>
          </a:p>
          <a:p>
            <a:pPr marL="463550" indent="-463550" eaLnBrk="0" hangingPunct="0">
              <a:spcBef>
                <a:spcPts val="600"/>
              </a:spcBef>
              <a:buFont typeface="Wingdings" pitchFamily="2" charset="2"/>
              <a:buChar char="Ø"/>
            </a:pPr>
            <a:r>
              <a:rPr lang="en-US" sz="2300" dirty="0">
                <a:solidFill>
                  <a:schemeClr val="accent1"/>
                </a:solidFill>
              </a:rPr>
              <a:t>No serious effort for economic planning to address structural issues</a:t>
            </a:r>
          </a:p>
          <a:p>
            <a:pPr marL="463550" indent="-463550" eaLnBrk="0" hangingPunct="0">
              <a:spcBef>
                <a:spcPts val="600"/>
              </a:spcBef>
              <a:buFont typeface="Wingdings" pitchFamily="2" charset="2"/>
              <a:buChar char="Ø"/>
            </a:pPr>
            <a:r>
              <a:rPr lang="en-US" sz="2300" dirty="0">
                <a:solidFill>
                  <a:schemeClr val="accent1"/>
                </a:solidFill>
              </a:rPr>
              <a:t>Continued perception of fire fighting </a:t>
            </a:r>
          </a:p>
        </p:txBody>
      </p:sp>
      <p:sp>
        <p:nvSpPr>
          <p:cNvPr id="3" name="Slide Number Placeholder 2"/>
          <p:cNvSpPr>
            <a:spLocks noGrp="1"/>
          </p:cNvSpPr>
          <p:nvPr>
            <p:ph type="sldNum" sz="quarter" idx="12"/>
          </p:nvPr>
        </p:nvSpPr>
        <p:spPr/>
        <p:txBody>
          <a:bodyPr/>
          <a:lstStyle/>
          <a:p>
            <a:pPr>
              <a:defRPr/>
            </a:pPr>
            <a:fld id="{EFF8C10A-5724-4634-8458-068ABFAAECFD}" type="slidenum">
              <a:rPr lang="en-GB" smtClean="0"/>
              <a:pPr>
                <a:defRPr/>
              </a:pPr>
              <a:t>24</a:t>
            </a:fld>
            <a:endParaRPr lang="en-GB" dirty="0"/>
          </a:p>
        </p:txBody>
      </p:sp>
    </p:spTree>
    <p:extLst>
      <p:ext uri="{BB962C8B-B14F-4D97-AF65-F5344CB8AC3E}">
        <p14:creationId xmlns:p14="http://schemas.microsoft.com/office/powerpoint/2010/main" val="3420680081"/>
      </p:ext>
    </p:extLst>
  </p:cSld>
  <p:clrMapOvr>
    <a:masterClrMapping/>
  </p:clrMapOvr>
  <mc:AlternateContent xmlns:mc="http://schemas.openxmlformats.org/markup-compatibility/2006" xmlns:p14="http://schemas.microsoft.com/office/powerpoint/2010/main">
    <mc:Choice Requires="p14">
      <p:transition p14:dur="10"/>
    </mc:Choice>
    <mc:Fallback xmlns="">
      <p:transition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E8BA0C51-45CB-44C0-A48F-E1E9798BECAE}" type="datetime3">
              <a:rPr lang="en-GB" smtClean="0">
                <a:solidFill>
                  <a:schemeClr val="tx1"/>
                </a:solidFill>
              </a:rPr>
              <a:t>7 June, 2014</a:t>
            </a:fld>
            <a:endParaRPr lang="en-GB" dirty="0">
              <a:solidFill>
                <a:schemeClr val="tx1"/>
              </a:solidFill>
            </a:endParaRPr>
          </a:p>
        </p:txBody>
      </p:sp>
      <p:sp>
        <p:nvSpPr>
          <p:cNvPr id="21" name="Title 1"/>
          <p:cNvSpPr txBox="1">
            <a:spLocks/>
          </p:cNvSpPr>
          <p:nvPr/>
        </p:nvSpPr>
        <p:spPr bwMode="auto">
          <a:xfrm>
            <a:off x="323528" y="208675"/>
            <a:ext cx="5256584" cy="105348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Medium term Economic </a:t>
            </a: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rPr>
              <a:t>Framework</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endParaRPr>
          </a:p>
        </p:txBody>
      </p:sp>
      <p:sp>
        <p:nvSpPr>
          <p:cNvPr id="12"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8" name="Rectangle 1"/>
          <p:cNvSpPr>
            <a:spLocks noChangeArrowheads="1"/>
          </p:cNvSpPr>
          <p:nvPr/>
        </p:nvSpPr>
        <p:spPr bwMode="auto">
          <a:xfrm>
            <a:off x="-168151" y="1615589"/>
            <a:ext cx="8964488" cy="3739485"/>
          </a:xfrm>
          <a:prstGeom prst="rect">
            <a:avLst/>
          </a:prstGeom>
          <a:noFill/>
          <a:ln w="9525">
            <a:noFill/>
            <a:miter lim="800000"/>
            <a:headEnd/>
            <a:tailEnd/>
          </a:ln>
        </p:spPr>
        <p:txBody>
          <a:bodyPr wrap="square" anchor="ctr">
            <a:spAutoFit/>
          </a:bodyPr>
          <a:lstStyle/>
          <a:p>
            <a:pPr marL="920750" lvl="2" indent="-463550" eaLnBrk="0" hangingPunct="0">
              <a:spcBef>
                <a:spcPts val="600"/>
              </a:spcBef>
              <a:buFont typeface="Wingdings" pitchFamily="2" charset="2"/>
              <a:buChar char="Ø"/>
            </a:pPr>
            <a:r>
              <a:rPr lang="en-US" sz="2300" dirty="0">
                <a:solidFill>
                  <a:schemeClr val="accent1"/>
                </a:solidFill>
              </a:rPr>
              <a:t>The </a:t>
            </a:r>
            <a:r>
              <a:rPr lang="en-US" sz="2300" dirty="0">
                <a:solidFill>
                  <a:schemeClr val="accent1"/>
                </a:solidFill>
              </a:rPr>
              <a:t>following key targets were announced for the 3 year Medium term Economic Framework: </a:t>
            </a:r>
          </a:p>
          <a:p>
            <a:pPr marL="1377950" lvl="3" indent="-463550" eaLnBrk="0" hangingPunct="0">
              <a:spcBef>
                <a:spcPts val="600"/>
              </a:spcBef>
              <a:buFont typeface="Wingdings" panose="05000000000000000000" pitchFamily="2" charset="2"/>
              <a:buChar char="q"/>
            </a:pPr>
            <a:r>
              <a:rPr lang="en-US" sz="2300" dirty="0">
                <a:solidFill>
                  <a:schemeClr val="accent1"/>
                </a:solidFill>
              </a:rPr>
              <a:t>GDP </a:t>
            </a:r>
            <a:r>
              <a:rPr lang="en-US" sz="2300" dirty="0">
                <a:solidFill>
                  <a:schemeClr val="accent1"/>
                </a:solidFill>
              </a:rPr>
              <a:t>growth to be increased to 7.1% by </a:t>
            </a:r>
            <a:r>
              <a:rPr lang="en-US" sz="2300" dirty="0">
                <a:solidFill>
                  <a:schemeClr val="accent1"/>
                </a:solidFill>
              </a:rPr>
              <a:t>2016-17.</a:t>
            </a:r>
          </a:p>
          <a:p>
            <a:pPr marL="1377950" lvl="3" indent="-463550" eaLnBrk="0" hangingPunct="0">
              <a:spcBef>
                <a:spcPts val="600"/>
              </a:spcBef>
              <a:buFont typeface="Wingdings" panose="05000000000000000000" pitchFamily="2" charset="2"/>
              <a:buChar char="q"/>
            </a:pPr>
            <a:r>
              <a:rPr lang="en-US" sz="2300" dirty="0">
                <a:solidFill>
                  <a:schemeClr val="accent1"/>
                </a:solidFill>
              </a:rPr>
              <a:t>Inflation </a:t>
            </a:r>
            <a:r>
              <a:rPr lang="en-US" sz="2300" dirty="0">
                <a:solidFill>
                  <a:schemeClr val="accent1"/>
                </a:solidFill>
              </a:rPr>
              <a:t>to be maintained at single digit </a:t>
            </a:r>
            <a:endParaRPr lang="en-US" sz="2300" dirty="0">
              <a:solidFill>
                <a:schemeClr val="accent1"/>
              </a:solidFill>
            </a:endParaRPr>
          </a:p>
          <a:p>
            <a:pPr marL="1377950" lvl="3" indent="-463550" eaLnBrk="0" hangingPunct="0">
              <a:spcBef>
                <a:spcPts val="600"/>
              </a:spcBef>
              <a:buFont typeface="Wingdings" panose="05000000000000000000" pitchFamily="2" charset="2"/>
              <a:buChar char="q"/>
            </a:pPr>
            <a:r>
              <a:rPr lang="en-US" sz="2300" dirty="0">
                <a:solidFill>
                  <a:schemeClr val="accent1"/>
                </a:solidFill>
              </a:rPr>
              <a:t>Investment </a:t>
            </a:r>
            <a:r>
              <a:rPr lang="en-US" sz="2300" dirty="0">
                <a:solidFill>
                  <a:schemeClr val="accent1"/>
                </a:solidFill>
              </a:rPr>
              <a:t>to be increased to 20</a:t>
            </a:r>
            <a:r>
              <a:rPr lang="en-US" sz="2300" dirty="0">
                <a:solidFill>
                  <a:schemeClr val="accent1"/>
                </a:solidFill>
              </a:rPr>
              <a:t>%.</a:t>
            </a:r>
          </a:p>
          <a:p>
            <a:pPr marL="1377950" lvl="3" indent="-463550" eaLnBrk="0" hangingPunct="0">
              <a:spcBef>
                <a:spcPts val="600"/>
              </a:spcBef>
              <a:buFont typeface="Wingdings" panose="05000000000000000000" pitchFamily="2" charset="2"/>
              <a:buChar char="q"/>
            </a:pPr>
            <a:r>
              <a:rPr lang="en-US" sz="2300" dirty="0">
                <a:solidFill>
                  <a:schemeClr val="accent1"/>
                </a:solidFill>
              </a:rPr>
              <a:t>Fiscal </a:t>
            </a:r>
            <a:r>
              <a:rPr lang="en-US" sz="2300" dirty="0">
                <a:solidFill>
                  <a:schemeClr val="accent1"/>
                </a:solidFill>
              </a:rPr>
              <a:t>deficit to be brought down to 4%. </a:t>
            </a:r>
            <a:endParaRPr lang="en-US" sz="2300" dirty="0">
              <a:solidFill>
                <a:schemeClr val="accent1"/>
              </a:solidFill>
            </a:endParaRPr>
          </a:p>
          <a:p>
            <a:pPr marL="1377950" lvl="3" indent="-463550" eaLnBrk="0" hangingPunct="0">
              <a:spcBef>
                <a:spcPts val="600"/>
              </a:spcBef>
              <a:buFont typeface="Wingdings" panose="05000000000000000000" pitchFamily="2" charset="2"/>
              <a:buChar char="q"/>
            </a:pPr>
            <a:r>
              <a:rPr lang="en-US" sz="2300" dirty="0">
                <a:solidFill>
                  <a:schemeClr val="accent1"/>
                </a:solidFill>
              </a:rPr>
              <a:t>Tax </a:t>
            </a:r>
            <a:r>
              <a:rPr lang="en-US" sz="2300" dirty="0">
                <a:solidFill>
                  <a:schemeClr val="accent1"/>
                </a:solidFill>
              </a:rPr>
              <a:t>to GDP ratio to be increased to 13</a:t>
            </a:r>
            <a:r>
              <a:rPr lang="en-US" sz="2300" dirty="0">
                <a:solidFill>
                  <a:schemeClr val="accent1"/>
                </a:solidFill>
              </a:rPr>
              <a:t>%.</a:t>
            </a:r>
          </a:p>
          <a:p>
            <a:pPr marL="1377950" lvl="3" indent="-463550" eaLnBrk="0" hangingPunct="0">
              <a:spcBef>
                <a:spcPts val="600"/>
              </a:spcBef>
              <a:buFont typeface="Wingdings" panose="05000000000000000000" pitchFamily="2" charset="2"/>
              <a:buChar char="q"/>
            </a:pPr>
            <a:r>
              <a:rPr lang="en-US" sz="2300" dirty="0">
                <a:solidFill>
                  <a:schemeClr val="accent1"/>
                </a:solidFill>
              </a:rPr>
              <a:t>FOREX </a:t>
            </a:r>
            <a:r>
              <a:rPr lang="en-US" sz="2300" dirty="0">
                <a:solidFill>
                  <a:schemeClr val="accent1"/>
                </a:solidFill>
              </a:rPr>
              <a:t>reserves to be increased to USD 22 billion by 2016-17</a:t>
            </a:r>
            <a:r>
              <a:rPr lang="en-US" sz="2300" dirty="0">
                <a:solidFill>
                  <a:schemeClr val="accent1"/>
                </a:solidFill>
              </a:rPr>
              <a:t>.</a:t>
            </a:r>
            <a:endParaRPr lang="en-US" sz="2300" dirty="0">
              <a:solidFill>
                <a:schemeClr val="accent1"/>
              </a:solidFill>
            </a:endParaRPr>
          </a:p>
        </p:txBody>
      </p:sp>
      <p:sp>
        <p:nvSpPr>
          <p:cNvPr id="3" name="Slide Number Placeholder 2"/>
          <p:cNvSpPr>
            <a:spLocks noGrp="1"/>
          </p:cNvSpPr>
          <p:nvPr>
            <p:ph type="sldNum" sz="quarter" idx="12"/>
          </p:nvPr>
        </p:nvSpPr>
        <p:spPr/>
        <p:txBody>
          <a:bodyPr/>
          <a:lstStyle/>
          <a:p>
            <a:pPr>
              <a:defRPr/>
            </a:pPr>
            <a:fld id="{EFF8C10A-5724-4634-8458-068ABFAAECFD}" type="slidenum">
              <a:rPr lang="en-GB" smtClean="0"/>
              <a:pPr>
                <a:defRPr/>
              </a:pPr>
              <a:t>25</a:t>
            </a:fld>
            <a:endParaRPr lang="en-GB" dirty="0"/>
          </a:p>
        </p:txBody>
      </p:sp>
    </p:spTree>
    <p:extLst>
      <p:ext uri="{BB962C8B-B14F-4D97-AF65-F5344CB8AC3E}">
        <p14:creationId xmlns:p14="http://schemas.microsoft.com/office/powerpoint/2010/main" val="1387090369"/>
      </p:ext>
    </p:extLst>
  </p:cSld>
  <p:clrMapOvr>
    <a:masterClrMapping/>
  </p:clrMapOvr>
  <mc:AlternateContent xmlns:mc="http://schemas.openxmlformats.org/markup-compatibility/2006" xmlns:p14="http://schemas.microsoft.com/office/powerpoint/2010/main">
    <mc:Choice Requires="p14">
      <p:transition p14:dur="10"/>
    </mc:Choice>
    <mc:Fallback xmlns="">
      <p:transition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1AC565A8-953B-499C-BF19-45E55DC3EBB0}" type="datetime3">
              <a:rPr lang="en-GB" smtClean="0">
                <a:solidFill>
                  <a:schemeClr val="tx1"/>
                </a:solidFill>
              </a:rPr>
              <a:t>7 June, 2014</a:t>
            </a:fld>
            <a:endParaRPr lang="en-GB" dirty="0">
              <a:solidFill>
                <a:schemeClr val="tx1"/>
              </a:solidFill>
            </a:endParaRPr>
          </a:p>
        </p:txBody>
      </p:sp>
      <p:sp>
        <p:nvSpPr>
          <p:cNvPr id="41989" name="Rectangle 5"/>
          <p:cNvSpPr>
            <a:spLocks noChangeArrowheads="1"/>
          </p:cNvSpPr>
          <p:nvPr/>
        </p:nvSpPr>
        <p:spPr bwMode="auto">
          <a:xfrm>
            <a:off x="1547664" y="2204864"/>
            <a:ext cx="5769124" cy="1552749"/>
          </a:xfrm>
          <a:prstGeom prst="rect">
            <a:avLst/>
          </a:prstGeom>
          <a:noFill/>
          <a:ln w="9525">
            <a:noFill/>
            <a:miter lim="800000"/>
            <a:headEnd/>
            <a:tailEnd/>
          </a:ln>
        </p:spPr>
        <p:txBody>
          <a:bodyPr/>
          <a:lstStyle/>
          <a:p>
            <a:pPr algn="ctr">
              <a:spcBef>
                <a:spcPct val="20000"/>
              </a:spcBef>
            </a:pPr>
            <a:r>
              <a:rPr lang="en-US" sz="5400" b="1" dirty="0">
                <a:solidFill>
                  <a:srgbClr val="000099"/>
                </a:solidFill>
              </a:rPr>
              <a:t>THANK</a:t>
            </a:r>
            <a:r>
              <a:rPr lang="en-US" sz="4000" b="1" dirty="0">
                <a:solidFill>
                  <a:srgbClr val="000099"/>
                </a:solidFill>
              </a:rPr>
              <a:t> </a:t>
            </a:r>
            <a:r>
              <a:rPr lang="en-US" sz="5400" b="1" dirty="0">
                <a:solidFill>
                  <a:srgbClr val="000099"/>
                </a:solidFill>
              </a:rPr>
              <a:t>YOU !</a:t>
            </a: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26</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diamond(in)">
                                      <p:cBhvr>
                                        <p:cTn id="7" dur="2000"/>
                                        <p:tgtEl>
                                          <p:spTgt spid="41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0006A00C-4BA9-4DE8-95C3-F345926A1EEF}" type="datetime3">
              <a:rPr lang="en-GB" smtClean="0">
                <a:solidFill>
                  <a:schemeClr val="tx1"/>
                </a:solidFill>
              </a:rPr>
              <a:t>7 June, 2014</a:t>
            </a:fld>
            <a:endParaRPr lang="en-GB" dirty="0">
              <a:solidFill>
                <a:schemeClr val="tx1"/>
              </a:solidFill>
            </a:endParaRPr>
          </a:p>
        </p:txBody>
      </p:sp>
      <p:sp>
        <p:nvSpPr>
          <p:cNvPr id="6" name="Text Box 5"/>
          <p:cNvSpPr txBox="1">
            <a:spLocks noChangeArrowheads="1"/>
          </p:cNvSpPr>
          <p:nvPr/>
        </p:nvSpPr>
        <p:spPr bwMode="auto">
          <a:xfrm>
            <a:off x="1558925" y="1890713"/>
            <a:ext cx="6022975" cy="3405187"/>
          </a:xfrm>
          <a:prstGeom prst="rect">
            <a:avLst/>
          </a:prstGeom>
          <a:noFill/>
          <a:ln w="9525" algn="ctr">
            <a:noFill/>
            <a:miter lim="800000"/>
            <a:headEnd/>
            <a:tailEnd/>
          </a:ln>
          <a:effectLst/>
        </p:spPr>
        <p:txBody>
          <a:bodyPr anchorCtr="1"/>
          <a:lstStyle/>
          <a:p>
            <a:pPr eaLnBrk="0" hangingPunct="0">
              <a:lnSpc>
                <a:spcPct val="115000"/>
              </a:lnSpc>
              <a:spcBef>
                <a:spcPct val="20000"/>
              </a:spcBef>
              <a:defRPr/>
            </a:pPr>
            <a:r>
              <a:rPr lang="en-GB" sz="2400" u="sng" dirty="0">
                <a:solidFill>
                  <a:srgbClr val="000099"/>
                </a:solidFill>
                <a:latin typeface="Arial" charset="0"/>
                <a:cs typeface="Arial" charset="0"/>
              </a:rPr>
              <a:t>Presenter’s contact details</a:t>
            </a:r>
          </a:p>
          <a:p>
            <a:pPr eaLnBrk="0" hangingPunct="0">
              <a:lnSpc>
                <a:spcPct val="110000"/>
              </a:lnSpc>
              <a:spcBef>
                <a:spcPct val="20000"/>
              </a:spcBef>
              <a:defRPr/>
            </a:pPr>
            <a:r>
              <a:rPr lang="en-GB" sz="2400" dirty="0" smtClean="0">
                <a:solidFill>
                  <a:srgbClr val="000099"/>
                </a:solidFill>
                <a:effectLst>
                  <a:outerShdw blurRad="38100" dist="38100" dir="2700000" algn="tl">
                    <a:srgbClr val="C0C0C0"/>
                  </a:outerShdw>
                </a:effectLst>
                <a:latin typeface="Arial" charset="0"/>
                <a:cs typeface="Arial" charset="0"/>
              </a:rPr>
              <a:t>MASOUD NAQVI</a:t>
            </a:r>
            <a:endParaRPr lang="en-GB" sz="2400" dirty="0">
              <a:solidFill>
                <a:srgbClr val="000099"/>
              </a:solidFill>
              <a:effectLst>
                <a:outerShdw blurRad="38100" dist="38100" dir="2700000" algn="tl">
                  <a:srgbClr val="C0C0C0"/>
                </a:outerShdw>
              </a:effectLst>
              <a:latin typeface="Arial" charset="0"/>
              <a:cs typeface="Arial" charset="0"/>
            </a:endParaRPr>
          </a:p>
          <a:p>
            <a:pPr eaLnBrk="0" hangingPunct="0">
              <a:lnSpc>
                <a:spcPct val="110000"/>
              </a:lnSpc>
              <a:spcBef>
                <a:spcPct val="20000"/>
              </a:spcBef>
              <a:defRPr/>
            </a:pPr>
            <a:r>
              <a:rPr lang="en-GB" sz="2400" dirty="0">
                <a:solidFill>
                  <a:srgbClr val="000099"/>
                </a:solidFill>
                <a:effectLst>
                  <a:outerShdw blurRad="38100" dist="38100" dir="2700000" algn="tl">
                    <a:srgbClr val="C0C0C0"/>
                  </a:outerShdw>
                </a:effectLst>
                <a:latin typeface="Arial" charset="0"/>
                <a:cs typeface="Arial" charset="0"/>
              </a:rPr>
              <a:t>Country Senior Partner</a:t>
            </a:r>
          </a:p>
          <a:p>
            <a:pPr eaLnBrk="0" hangingPunct="0">
              <a:lnSpc>
                <a:spcPct val="110000"/>
              </a:lnSpc>
              <a:spcBef>
                <a:spcPct val="20000"/>
              </a:spcBef>
              <a:defRPr/>
            </a:pPr>
            <a:r>
              <a:rPr lang="en-GB" sz="2400" dirty="0">
                <a:solidFill>
                  <a:srgbClr val="000099"/>
                </a:solidFill>
                <a:effectLst>
                  <a:outerShdw blurRad="38100" dist="38100" dir="2700000" algn="tl">
                    <a:srgbClr val="C0C0C0"/>
                  </a:outerShdw>
                </a:effectLst>
                <a:latin typeface="Arial" charset="0"/>
                <a:cs typeface="Arial" charset="0"/>
              </a:rPr>
              <a:t>KPMG </a:t>
            </a:r>
            <a:r>
              <a:rPr lang="en-GB" sz="2400" dirty="0" err="1">
                <a:solidFill>
                  <a:srgbClr val="000099"/>
                </a:solidFill>
                <a:effectLst>
                  <a:outerShdw blurRad="38100" dist="38100" dir="2700000" algn="tl">
                    <a:srgbClr val="C0C0C0"/>
                  </a:outerShdw>
                </a:effectLst>
                <a:latin typeface="Arial" charset="0"/>
                <a:cs typeface="Arial" charset="0"/>
              </a:rPr>
              <a:t>Taseer</a:t>
            </a:r>
            <a:r>
              <a:rPr lang="en-GB" sz="2400" dirty="0">
                <a:solidFill>
                  <a:srgbClr val="000099"/>
                </a:solidFill>
                <a:effectLst>
                  <a:outerShdw blurRad="38100" dist="38100" dir="2700000" algn="tl">
                    <a:srgbClr val="C0C0C0"/>
                  </a:outerShdw>
                </a:effectLst>
                <a:latin typeface="Arial" charset="0"/>
                <a:cs typeface="Arial" charset="0"/>
              </a:rPr>
              <a:t> </a:t>
            </a:r>
            <a:r>
              <a:rPr lang="en-GB" sz="2400" dirty="0" err="1">
                <a:solidFill>
                  <a:srgbClr val="000099"/>
                </a:solidFill>
                <a:effectLst>
                  <a:outerShdw blurRad="38100" dist="38100" dir="2700000" algn="tl">
                    <a:srgbClr val="C0C0C0"/>
                  </a:outerShdw>
                </a:effectLst>
                <a:latin typeface="Arial" charset="0"/>
                <a:cs typeface="Arial" charset="0"/>
              </a:rPr>
              <a:t>Hadi</a:t>
            </a:r>
            <a:r>
              <a:rPr lang="en-GB" sz="2400" dirty="0">
                <a:solidFill>
                  <a:srgbClr val="000099"/>
                </a:solidFill>
                <a:effectLst>
                  <a:outerShdw blurRad="38100" dist="38100" dir="2700000" algn="tl">
                    <a:srgbClr val="C0C0C0"/>
                  </a:outerShdw>
                </a:effectLst>
                <a:latin typeface="Arial" charset="0"/>
                <a:cs typeface="Arial" charset="0"/>
              </a:rPr>
              <a:t> &amp; Co.</a:t>
            </a:r>
          </a:p>
          <a:p>
            <a:pPr eaLnBrk="0" hangingPunct="0">
              <a:lnSpc>
                <a:spcPct val="110000"/>
              </a:lnSpc>
              <a:spcBef>
                <a:spcPct val="20000"/>
              </a:spcBef>
              <a:defRPr/>
            </a:pPr>
            <a:r>
              <a:rPr lang="en-GB" sz="2400" dirty="0">
                <a:solidFill>
                  <a:srgbClr val="000099"/>
                </a:solidFill>
                <a:effectLst>
                  <a:outerShdw blurRad="38100" dist="38100" dir="2700000" algn="tl">
                    <a:srgbClr val="C0C0C0"/>
                  </a:outerShdw>
                </a:effectLst>
                <a:latin typeface="Arial" charset="0"/>
                <a:cs typeface="Arial" charset="0"/>
              </a:rPr>
              <a:t>+92 (21) 3568 5847</a:t>
            </a:r>
          </a:p>
          <a:p>
            <a:pPr eaLnBrk="0" hangingPunct="0">
              <a:lnSpc>
                <a:spcPct val="110000"/>
              </a:lnSpc>
              <a:spcBef>
                <a:spcPct val="20000"/>
              </a:spcBef>
              <a:defRPr/>
            </a:pPr>
            <a:r>
              <a:rPr lang="en-GB" sz="2400" dirty="0">
                <a:solidFill>
                  <a:srgbClr val="000099"/>
                </a:solidFill>
                <a:effectLst>
                  <a:outerShdw blurRad="38100" dist="38100" dir="2700000" algn="tl">
                    <a:srgbClr val="C0C0C0"/>
                  </a:outerShdw>
                </a:effectLst>
                <a:latin typeface="Arial" charset="0"/>
                <a:cs typeface="Arial" charset="0"/>
              </a:rPr>
              <a:t>mnaqvi@kpmg.com</a:t>
            </a:r>
          </a:p>
          <a:p>
            <a:pPr eaLnBrk="0" hangingPunct="0">
              <a:lnSpc>
                <a:spcPct val="110000"/>
              </a:lnSpc>
              <a:spcBef>
                <a:spcPct val="20000"/>
              </a:spcBef>
              <a:defRPr/>
            </a:pPr>
            <a:r>
              <a:rPr lang="en-GB" sz="2400" dirty="0">
                <a:solidFill>
                  <a:srgbClr val="000099"/>
                </a:solidFill>
                <a:effectLst>
                  <a:outerShdw blurRad="38100" dist="38100" dir="2700000" algn="tl">
                    <a:srgbClr val="C0C0C0"/>
                  </a:outerShdw>
                </a:effectLst>
                <a:latin typeface="Arial" charset="0"/>
                <a:cs typeface="Arial" charset="0"/>
              </a:rPr>
              <a:t>www.kpmg.com.pk</a:t>
            </a: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27</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4541623" y="1196752"/>
            <a:ext cx="1951112" cy="1554480"/>
          </a:xfrm>
          <a:prstGeom prst="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Raising Tax Revenues</a:t>
            </a:r>
          </a:p>
        </p:txBody>
      </p:sp>
      <p:sp>
        <p:nvSpPr>
          <p:cNvPr id="9" name="Date Placeholder 4"/>
          <p:cNvSpPr>
            <a:spLocks noGrp="1"/>
          </p:cNvSpPr>
          <p:nvPr>
            <p:ph type="dt" sz="quarter" idx="10"/>
          </p:nvPr>
        </p:nvSpPr>
        <p:spPr>
          <a:xfrm>
            <a:off x="5148064" y="6381328"/>
            <a:ext cx="1655763" cy="279400"/>
          </a:xfrm>
        </p:spPr>
        <p:txBody>
          <a:bodyPr/>
          <a:lstStyle/>
          <a:p>
            <a:pPr algn="ctr">
              <a:defRPr/>
            </a:pPr>
            <a:fld id="{C6BFDD60-09E6-4195-9184-6094DB2C3F30}" type="datetime3">
              <a:rPr lang="en-GB" smtClean="0">
                <a:solidFill>
                  <a:schemeClr val="tx1"/>
                </a:solidFill>
              </a:rPr>
              <a:t>7 June, 2014</a:t>
            </a:fld>
            <a:endParaRPr lang="en-GB" dirty="0">
              <a:solidFill>
                <a:schemeClr val="tx1"/>
              </a:solidFill>
            </a:endParaRPr>
          </a:p>
        </p:txBody>
      </p:sp>
      <p:sp>
        <p:nvSpPr>
          <p:cNvPr id="13" name="Title 1"/>
          <p:cNvSpPr txBox="1">
            <a:spLocks/>
          </p:cNvSpPr>
          <p:nvPr/>
        </p:nvSpPr>
        <p:spPr bwMode="auto">
          <a:xfrm>
            <a:off x="239044" y="576024"/>
            <a:ext cx="5902336" cy="504800"/>
          </a:xfrm>
          <a:prstGeom prst="rect">
            <a:avLst/>
          </a:prstGeom>
          <a:noFill/>
          <a:ln w="9525">
            <a:noFill/>
            <a:miter lim="800000"/>
            <a:headEnd/>
            <a:tailEnd/>
          </a:ln>
        </p:spPr>
        <p:txBody>
          <a:bodyPr lIns="0" tIns="0" rIns="0" bIns="0" anchor="ctr"/>
          <a:lstStyle/>
          <a:p>
            <a:pPr>
              <a:defRPr/>
            </a:pP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Key Objectives for the Budget 2014-15</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endParaRPr>
          </a:p>
        </p:txBody>
      </p:sp>
      <p:sp>
        <p:nvSpPr>
          <p:cNvPr id="14"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sp>
        <p:nvSpPr>
          <p:cNvPr id="10" name="Round Diagonal Corner Rectangle 9"/>
          <p:cNvSpPr/>
          <p:nvPr/>
        </p:nvSpPr>
        <p:spPr>
          <a:xfrm flipH="1">
            <a:off x="265168" y="1210400"/>
            <a:ext cx="1995440" cy="1554480"/>
          </a:xfrm>
          <a:prstGeom prst="round2Diag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Reduction of Fiscal Deficit</a:t>
            </a:r>
          </a:p>
        </p:txBody>
      </p:sp>
      <p:sp>
        <p:nvSpPr>
          <p:cNvPr id="12" name="Rounded Rectangle 11"/>
          <p:cNvSpPr/>
          <p:nvPr/>
        </p:nvSpPr>
        <p:spPr>
          <a:xfrm>
            <a:off x="2404864" y="2977192"/>
            <a:ext cx="1807096" cy="1554480"/>
          </a:xfrm>
          <a:prstGeom prst="round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Creating new jobs</a:t>
            </a:r>
          </a:p>
        </p:txBody>
      </p:sp>
      <p:sp>
        <p:nvSpPr>
          <p:cNvPr id="15" name="Rectangle 14"/>
          <p:cNvSpPr/>
          <p:nvPr/>
        </p:nvSpPr>
        <p:spPr>
          <a:xfrm>
            <a:off x="2404864" y="1200831"/>
            <a:ext cx="1951112" cy="1554480"/>
          </a:xfrm>
          <a:prstGeom prst="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Arresting Inflationary Pressure</a:t>
            </a:r>
          </a:p>
        </p:txBody>
      </p:sp>
      <p:sp>
        <p:nvSpPr>
          <p:cNvPr id="16" name="Rectangle 15"/>
          <p:cNvSpPr/>
          <p:nvPr/>
        </p:nvSpPr>
        <p:spPr>
          <a:xfrm>
            <a:off x="3159136" y="4748992"/>
            <a:ext cx="2743200" cy="1554480"/>
          </a:xfrm>
          <a:prstGeom prst="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bg1"/>
                </a:solidFill>
                <a:latin typeface="Verdana" pitchFamily="34" charset="0"/>
                <a:ea typeface="Verdana" pitchFamily="34" charset="0"/>
                <a:cs typeface="Verdana" pitchFamily="34" charset="0"/>
              </a:rPr>
              <a:t>Continued focus </a:t>
            </a:r>
            <a:r>
              <a:rPr lang="en-GB" sz="1600" b="1" dirty="0">
                <a:solidFill>
                  <a:schemeClr val="bg1"/>
                </a:solidFill>
                <a:latin typeface="Verdana" pitchFamily="34" charset="0"/>
                <a:ea typeface="Verdana" pitchFamily="34" charset="0"/>
                <a:cs typeface="Verdana" pitchFamily="34" charset="0"/>
              </a:rPr>
              <a:t>on</a:t>
            </a:r>
          </a:p>
          <a:p>
            <a:pPr algn="ctr"/>
            <a:r>
              <a:rPr lang="en-GB" sz="1600" b="1" dirty="0">
                <a:solidFill>
                  <a:schemeClr val="bg1"/>
                </a:solidFill>
                <a:latin typeface="Verdana" pitchFamily="34" charset="0"/>
                <a:ea typeface="Verdana" pitchFamily="34" charset="0"/>
                <a:cs typeface="Verdana" pitchFamily="34" charset="0"/>
              </a:rPr>
              <a:t>the energy crisis</a:t>
            </a:r>
            <a:endParaRPr lang="en-US" sz="1600" b="1" dirty="0">
              <a:solidFill>
                <a:schemeClr val="bg1"/>
              </a:solidFill>
              <a:latin typeface="Verdana" pitchFamily="34" charset="0"/>
              <a:ea typeface="Verdana" pitchFamily="34" charset="0"/>
              <a:cs typeface="Verdana" pitchFamily="34" charset="0"/>
            </a:endParaRPr>
          </a:p>
        </p:txBody>
      </p:sp>
      <p:sp>
        <p:nvSpPr>
          <p:cNvPr id="17" name="Round Diagonal Corner Rectangle 16"/>
          <p:cNvSpPr/>
          <p:nvPr/>
        </p:nvSpPr>
        <p:spPr>
          <a:xfrm flipH="1">
            <a:off x="256192" y="4752440"/>
            <a:ext cx="2743200" cy="1554480"/>
          </a:xfrm>
          <a:prstGeom prst="round2Diag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Strengthening </a:t>
            </a:r>
            <a:r>
              <a:rPr lang="en-GB" sz="1600" b="1" dirty="0" smtClean="0">
                <a:solidFill>
                  <a:schemeClr val="bg1"/>
                </a:solidFill>
                <a:latin typeface="Verdana" pitchFamily="34" charset="0"/>
                <a:ea typeface="Verdana" pitchFamily="34" charset="0"/>
                <a:cs typeface="Verdana" pitchFamily="34" charset="0"/>
              </a:rPr>
              <a:t>Social Safety Nets</a:t>
            </a:r>
            <a:endParaRPr lang="en-GB" sz="1600" b="1" dirty="0">
              <a:solidFill>
                <a:schemeClr val="bg1"/>
              </a:solidFill>
              <a:latin typeface="Verdana" pitchFamily="34" charset="0"/>
              <a:ea typeface="Verdana" pitchFamily="34" charset="0"/>
              <a:cs typeface="Verdana" pitchFamily="34" charset="0"/>
            </a:endParaRPr>
          </a:p>
        </p:txBody>
      </p:sp>
      <p:sp>
        <p:nvSpPr>
          <p:cNvPr id="18" name="Rectangle 17"/>
          <p:cNvSpPr/>
          <p:nvPr/>
        </p:nvSpPr>
        <p:spPr>
          <a:xfrm>
            <a:off x="256192" y="2972000"/>
            <a:ext cx="2004416" cy="1554480"/>
          </a:xfrm>
          <a:prstGeom prst="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Protecting </a:t>
            </a:r>
          </a:p>
          <a:p>
            <a:pPr algn="ctr"/>
            <a:r>
              <a:rPr lang="en-GB" sz="1600" b="1" dirty="0">
                <a:solidFill>
                  <a:schemeClr val="bg1"/>
                </a:solidFill>
                <a:latin typeface="Verdana" pitchFamily="34" charset="0"/>
                <a:ea typeface="Verdana" pitchFamily="34" charset="0"/>
                <a:cs typeface="Verdana" pitchFamily="34" charset="0"/>
              </a:rPr>
              <a:t>the poor</a:t>
            </a:r>
            <a:endParaRPr lang="en-US" sz="1600" b="1" dirty="0">
              <a:solidFill>
                <a:schemeClr val="bg1"/>
              </a:solidFill>
              <a:latin typeface="Verdana" pitchFamily="34" charset="0"/>
              <a:ea typeface="Verdana" pitchFamily="34" charset="0"/>
              <a:cs typeface="Verdana" pitchFamily="34" charset="0"/>
            </a:endParaRPr>
          </a:p>
        </p:txBody>
      </p:sp>
      <p:sp>
        <p:nvSpPr>
          <p:cNvPr id="19" name="Rectangle 18"/>
          <p:cNvSpPr/>
          <p:nvPr/>
        </p:nvSpPr>
        <p:spPr>
          <a:xfrm>
            <a:off x="6627126" y="2972889"/>
            <a:ext cx="2176360" cy="1554480"/>
          </a:xfrm>
          <a:prstGeom prst="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Development and </a:t>
            </a:r>
            <a:r>
              <a:rPr lang="en-GB" sz="1600" b="1" dirty="0" smtClean="0">
                <a:solidFill>
                  <a:schemeClr val="bg1"/>
                </a:solidFill>
                <a:latin typeface="Verdana" pitchFamily="34" charset="0"/>
                <a:ea typeface="Verdana" pitchFamily="34" charset="0"/>
                <a:cs typeface="Verdana" pitchFamily="34" charset="0"/>
              </a:rPr>
              <a:t>Promotion of </a:t>
            </a:r>
            <a:r>
              <a:rPr lang="en-GB" sz="1600" b="1" dirty="0">
                <a:solidFill>
                  <a:schemeClr val="bg1"/>
                </a:solidFill>
                <a:latin typeface="Verdana" pitchFamily="34" charset="0"/>
                <a:ea typeface="Verdana" pitchFamily="34" charset="0"/>
                <a:cs typeface="Verdana" pitchFamily="34" charset="0"/>
              </a:rPr>
              <a:t>ICT Sector</a:t>
            </a:r>
          </a:p>
        </p:txBody>
      </p:sp>
      <p:sp>
        <p:nvSpPr>
          <p:cNvPr id="20" name="Round Diagonal Corner Rectangle 19"/>
          <p:cNvSpPr/>
          <p:nvPr/>
        </p:nvSpPr>
        <p:spPr>
          <a:xfrm>
            <a:off x="6074288" y="4738792"/>
            <a:ext cx="2743200" cy="1554480"/>
          </a:xfrm>
          <a:prstGeom prst="round2Diag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Improving </a:t>
            </a:r>
          </a:p>
          <a:p>
            <a:pPr algn="ctr"/>
            <a:r>
              <a:rPr lang="en-GB" sz="1600" b="1" dirty="0">
                <a:solidFill>
                  <a:schemeClr val="bg1"/>
                </a:solidFill>
                <a:latin typeface="Verdana" pitchFamily="34" charset="0"/>
                <a:ea typeface="Verdana" pitchFamily="34" charset="0"/>
                <a:cs typeface="Verdana" pitchFamily="34" charset="0"/>
              </a:rPr>
              <a:t>balance of payments </a:t>
            </a:r>
            <a:r>
              <a:rPr lang="en-GB" sz="1600" b="1" dirty="0" smtClean="0">
                <a:solidFill>
                  <a:schemeClr val="bg1"/>
                </a:solidFill>
                <a:latin typeface="Verdana" pitchFamily="34" charset="0"/>
                <a:ea typeface="Verdana" pitchFamily="34" charset="0"/>
                <a:cs typeface="Verdana" pitchFamily="34" charset="0"/>
              </a:rPr>
              <a:t>and Export </a:t>
            </a:r>
            <a:r>
              <a:rPr lang="en-GB" sz="1600" b="1" dirty="0">
                <a:solidFill>
                  <a:schemeClr val="bg1"/>
                </a:solidFill>
                <a:latin typeface="Verdana" pitchFamily="34" charset="0"/>
                <a:ea typeface="Verdana" pitchFamily="34" charset="0"/>
                <a:cs typeface="Verdana" pitchFamily="34" charset="0"/>
              </a:rPr>
              <a:t>Promotion</a:t>
            </a:r>
          </a:p>
        </p:txBody>
      </p:sp>
      <p:sp>
        <p:nvSpPr>
          <p:cNvPr id="31" name="Round Diagonal Corner Rectangle 30"/>
          <p:cNvSpPr/>
          <p:nvPr/>
        </p:nvSpPr>
        <p:spPr>
          <a:xfrm>
            <a:off x="6627126" y="1214573"/>
            <a:ext cx="2200241" cy="1554480"/>
          </a:xfrm>
          <a:prstGeom prst="round2Diag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Raising Investment </a:t>
            </a:r>
          </a:p>
          <a:p>
            <a:pPr algn="ctr"/>
            <a:r>
              <a:rPr lang="en-GB" sz="1600" b="1" dirty="0">
                <a:solidFill>
                  <a:schemeClr val="bg1"/>
                </a:solidFill>
                <a:latin typeface="Verdana" pitchFamily="34" charset="0"/>
                <a:ea typeface="Verdana" pitchFamily="34" charset="0"/>
                <a:cs typeface="Verdana" pitchFamily="34" charset="0"/>
              </a:rPr>
              <a:t>for growth</a:t>
            </a:r>
          </a:p>
        </p:txBody>
      </p:sp>
      <p:sp>
        <p:nvSpPr>
          <p:cNvPr id="21" name="Rounded Rectangle 20"/>
          <p:cNvSpPr/>
          <p:nvPr/>
        </p:nvSpPr>
        <p:spPr>
          <a:xfrm>
            <a:off x="4355976" y="2962655"/>
            <a:ext cx="2136759" cy="1554480"/>
          </a:xfrm>
          <a:prstGeom prst="roundRect">
            <a:avLst/>
          </a:prstGeom>
          <a:gradFill>
            <a:gsLst>
              <a:gs pos="0">
                <a:srgbClr val="DDEBCF"/>
              </a:gs>
              <a:gs pos="50000">
                <a:srgbClr val="9CB86E"/>
              </a:gs>
              <a:gs pos="100000">
                <a:srgbClr val="156B13"/>
              </a:gs>
            </a:gsLst>
            <a:lin ang="5400000" scaled="0"/>
          </a:gradFill>
          <a:ln>
            <a:solidFill>
              <a:srgbClr val="482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dana" pitchFamily="34" charset="0"/>
                <a:ea typeface="Verdana" pitchFamily="34" charset="0"/>
                <a:cs typeface="Verdana" pitchFamily="34" charset="0"/>
              </a:rPr>
              <a:t>Public Debt Management</a:t>
            </a:r>
          </a:p>
        </p:txBody>
      </p:sp>
      <p:sp>
        <p:nvSpPr>
          <p:cNvPr id="2" name="Slide Number Placeholder 1"/>
          <p:cNvSpPr>
            <a:spLocks noGrp="1"/>
          </p:cNvSpPr>
          <p:nvPr>
            <p:ph type="sldNum" sz="quarter" idx="12"/>
          </p:nvPr>
        </p:nvSpPr>
        <p:spPr/>
        <p:txBody>
          <a:bodyPr/>
          <a:lstStyle/>
          <a:p>
            <a:pPr>
              <a:defRPr/>
            </a:pPr>
            <a:fld id="{EFF8C10A-5724-4634-8458-068ABFAAECFD}" type="slidenum">
              <a:rPr lang="en-GB" smtClean="0"/>
              <a:pPr>
                <a:defRPr/>
              </a:pPr>
              <a:t>3</a:t>
            </a:fld>
            <a:endParaRPr lang="en-GB" dirty="0"/>
          </a:p>
        </p:txBody>
      </p:sp>
    </p:spTree>
    <p:extLst>
      <p:ext uri="{BB962C8B-B14F-4D97-AF65-F5344CB8AC3E}">
        <p14:creationId xmlns:p14="http://schemas.microsoft.com/office/powerpoint/2010/main" val="9509357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0767B42B-311F-4EE0-B70A-58B9B1DC3EF7}"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2880320"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Budget at a glance</a:t>
            </a: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graphicFrame>
        <p:nvGraphicFramePr>
          <p:cNvPr id="7" name="Table 6"/>
          <p:cNvGraphicFramePr>
            <a:graphicFrameLocks noGrp="1"/>
          </p:cNvGraphicFramePr>
          <p:nvPr>
            <p:extLst>
              <p:ext uri="{D42A27DB-BD31-4B8C-83A1-F6EECF244321}">
                <p14:modId xmlns:p14="http://schemas.microsoft.com/office/powerpoint/2010/main" val="2846626145"/>
              </p:ext>
            </p:extLst>
          </p:nvPr>
        </p:nvGraphicFramePr>
        <p:xfrm>
          <a:off x="181513" y="1196752"/>
          <a:ext cx="8762550" cy="4872566"/>
        </p:xfrm>
        <a:graphic>
          <a:graphicData uri="http://schemas.openxmlformats.org/drawingml/2006/table">
            <a:tbl>
              <a:tblPr/>
              <a:tblGrid>
                <a:gridCol w="3095651"/>
                <a:gridCol w="951532"/>
                <a:gridCol w="139557"/>
                <a:gridCol w="697790"/>
                <a:gridCol w="139557"/>
                <a:gridCol w="951532"/>
                <a:gridCol w="139557"/>
                <a:gridCol w="727394"/>
                <a:gridCol w="139557"/>
                <a:gridCol w="951532"/>
                <a:gridCol w="135329"/>
                <a:gridCol w="693562"/>
              </a:tblGrid>
              <a:tr h="578609">
                <a:tc>
                  <a:txBody>
                    <a:bodyPr/>
                    <a:lstStyle/>
                    <a:p>
                      <a:pPr algn="just" fontAlgn="t"/>
                      <a:r>
                        <a:rPr lang="en-US" sz="1400" b="1" i="0" u="none" strike="noStrike" dirty="0">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Budget Estimate 2013-14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Revised Estimate 2013-14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Budget Estimate 2014-15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a:t>
                      </a:r>
                    </a:p>
                  </a:txBody>
                  <a:tcPr marL="9525" marR="9525" marT="9525" marB="0">
                    <a:lnL>
                      <a:noFill/>
                    </a:lnL>
                    <a:lnR>
                      <a:noFill/>
                    </a:lnR>
                    <a:lnT>
                      <a:noFill/>
                    </a:lnT>
                    <a:lnB>
                      <a:noFill/>
                    </a:lnB>
                    <a:solidFill>
                      <a:srgbClr val="0070C0"/>
                    </a:solidFill>
                  </a:tcPr>
                </a:tc>
              </a:tr>
              <a:tr h="198526">
                <a:tc>
                  <a:txBody>
                    <a:bodyPr/>
                    <a:lstStyle/>
                    <a:p>
                      <a:pPr algn="just"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gridSpan="9">
                  <a:txBody>
                    <a:bodyPr/>
                    <a:lstStyle/>
                    <a:p>
                      <a:pPr algn="ctr" fontAlgn="t"/>
                      <a:r>
                        <a:rPr lang="en-US" sz="1400" b="1" i="0" u="none" strike="noStrike">
                          <a:solidFill>
                            <a:srgbClr val="FFFFFF"/>
                          </a:solidFill>
                          <a:effectLst/>
                          <a:latin typeface="Arial" panose="020B0604020202020204" pitchFamily="34" charset="0"/>
                        </a:rPr>
                        <a:t>------------------(Rupees in billion) ----------------</a:t>
                      </a:r>
                    </a:p>
                  </a:txBody>
                  <a:tcPr marL="9525" marR="9525" marT="9525" marB="0">
                    <a:lnL>
                      <a:noFill/>
                    </a:lnL>
                    <a:lnR>
                      <a:noFill/>
                    </a:lnR>
                    <a:lnT>
                      <a:noFill/>
                    </a:lnT>
                    <a:lnB>
                      <a:noFill/>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r>
              <a:tr h="198526">
                <a:tc>
                  <a:txBody>
                    <a:bodyPr/>
                    <a:lstStyle/>
                    <a:p>
                      <a:pPr algn="just" fontAlgn="t"/>
                      <a:r>
                        <a:rPr lang="en-US" sz="1400" b="1" i="0" u="none" strike="noStrike">
                          <a:solidFill>
                            <a:srgbClr val="000000"/>
                          </a:solidFill>
                          <a:effectLst/>
                          <a:latin typeface="Arial" panose="020B0604020202020204" pitchFamily="34" charset="0"/>
                        </a:rPr>
                        <a:t>Revenue </a:t>
                      </a: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r>
              <a:tr h="198526">
                <a:tc>
                  <a:txBody>
                    <a:bodyPr/>
                    <a:lstStyle/>
                    <a:p>
                      <a:pPr algn="just" fontAlgn="t"/>
                      <a:r>
                        <a:rPr lang="en-US" sz="1400" b="0" i="0" u="none" strike="noStrike">
                          <a:solidFill>
                            <a:srgbClr val="000000"/>
                          </a:solidFill>
                          <a:effectLst/>
                          <a:latin typeface="Arial" panose="020B0604020202020204" pitchFamily="34" charset="0"/>
                        </a:rPr>
                        <a:t>Tax Revenue</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8526">
                <a:tc>
                  <a:txBody>
                    <a:bodyPr/>
                    <a:lstStyle/>
                    <a:p>
                      <a:pPr algn="l" fontAlgn="t"/>
                      <a:r>
                        <a:rPr lang="en-US" sz="1400" b="0" i="0" u="none" strike="noStrike">
                          <a:solidFill>
                            <a:srgbClr val="000000"/>
                          </a:solidFill>
                          <a:effectLst/>
                          <a:latin typeface="Arial" panose="020B0604020202020204" pitchFamily="34" charset="0"/>
                        </a:rPr>
                        <a:t>FBR:</a:t>
                      </a:r>
                    </a:p>
                  </a:txBody>
                  <a:tcPr marL="857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88567">
                <a:tc>
                  <a:txBody>
                    <a:bodyPr/>
                    <a:lstStyle/>
                    <a:p>
                      <a:pPr algn="l" fontAlgn="t"/>
                      <a:r>
                        <a:rPr lang="en-US" sz="1400" b="0" i="0" u="none" strike="noStrike">
                          <a:solidFill>
                            <a:srgbClr val="000000"/>
                          </a:solidFill>
                          <a:effectLst/>
                          <a:latin typeface="Arial" panose="020B0604020202020204" pitchFamily="34" charset="0"/>
                        </a:rPr>
                        <a:t>- Direct</a:t>
                      </a:r>
                    </a:p>
                  </a:txBody>
                  <a:tcPr marL="857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976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26.6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891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23.7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1,180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28.0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88567">
                <a:tc>
                  <a:txBody>
                    <a:bodyPr/>
                    <a:lstStyle/>
                    <a:p>
                      <a:pPr algn="l" fontAlgn="t"/>
                      <a:r>
                        <a:rPr lang="en-US" sz="1400" b="0" i="0" u="none" strike="noStrike">
                          <a:solidFill>
                            <a:srgbClr val="000000"/>
                          </a:solidFill>
                          <a:effectLst/>
                          <a:latin typeface="Arial" panose="020B0604020202020204" pitchFamily="34" charset="0"/>
                        </a:rPr>
                        <a:t>- Indirect</a:t>
                      </a:r>
                    </a:p>
                  </a:txBody>
                  <a:tcPr marL="857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1,499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40.9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1,384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36.7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1,630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38.6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88567">
                <a:tc>
                  <a:txBody>
                    <a:bodyPr/>
                    <a:lstStyle/>
                    <a:p>
                      <a:pPr algn="l" fontAlgn="t"/>
                      <a:r>
                        <a:rPr lang="en-US" sz="1400" b="0" i="0" u="none" strike="noStrike" dirty="0">
                          <a:solidFill>
                            <a:srgbClr val="000000"/>
                          </a:solidFill>
                          <a:effectLst/>
                          <a:latin typeface="Arial" panose="020B0604020202020204" pitchFamily="34" charset="0"/>
                        </a:rPr>
                        <a:t>Others</a:t>
                      </a:r>
                    </a:p>
                  </a:txBody>
                  <a:tcPr marL="857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196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5.3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239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6.3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319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7.6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88567">
                <a:tc>
                  <a:txBody>
                    <a:bodyPr/>
                    <a:lstStyle/>
                    <a:p>
                      <a:pPr algn="just" fontAlgn="t"/>
                      <a:endParaRPr lang="en-US" sz="1400" b="0" i="0" u="none" strike="noStrike">
                        <a:solidFill>
                          <a:srgbClr val="000000"/>
                        </a:solidFill>
                        <a:effectLst/>
                        <a:latin typeface="Arial" panose="020B0604020202020204" pitchFamily="34" charset="0"/>
                      </a:endParaRP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2,671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72.8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2,514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66.7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3,129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74.2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8526">
                <a:tc>
                  <a:txBody>
                    <a:bodyPr/>
                    <a:lstStyle/>
                    <a:p>
                      <a:pPr algn="just" fontAlgn="t"/>
                      <a:endParaRPr lang="en-US" sz="1400" b="0" i="0" u="none" strike="noStrike">
                        <a:solidFill>
                          <a:srgbClr val="000000"/>
                        </a:solidFill>
                        <a:effectLst/>
                        <a:latin typeface="Arial" panose="020B0604020202020204" pitchFamily="34" charset="0"/>
                      </a:endParaRP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88567">
                <a:tc>
                  <a:txBody>
                    <a:bodyPr/>
                    <a:lstStyle/>
                    <a:p>
                      <a:pPr algn="just" fontAlgn="t"/>
                      <a:r>
                        <a:rPr lang="en-US" sz="1400" b="0" i="0" u="none" strike="noStrike">
                          <a:solidFill>
                            <a:srgbClr val="000000"/>
                          </a:solidFill>
                          <a:effectLst/>
                          <a:latin typeface="Arial" panose="020B0604020202020204" pitchFamily="34" charset="0"/>
                        </a:rPr>
                        <a:t>Non Tax Revenue </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749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20.4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1,083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28.7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816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19.4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88567">
                <a:tc>
                  <a:txBody>
                    <a:bodyPr/>
                    <a:lstStyle/>
                    <a:p>
                      <a:pPr algn="just"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3,420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93.3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3,597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95.5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3,945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93.6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r>
              <a:tr h="388567">
                <a:tc>
                  <a:txBody>
                    <a:bodyPr/>
                    <a:lstStyle/>
                    <a:p>
                      <a:pPr algn="just" fontAlgn="t"/>
                      <a:r>
                        <a:rPr lang="en-US" sz="1400" b="0" i="0" u="none" strike="noStrike">
                          <a:solidFill>
                            <a:srgbClr val="000000"/>
                          </a:solidFill>
                          <a:effectLst/>
                          <a:latin typeface="Arial" panose="020B0604020202020204" pitchFamily="34" charset="0"/>
                        </a:rPr>
                        <a:t>Public Accounts Receipts - Net</a:t>
                      </a: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247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6.7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170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4.5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271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6.4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r>
              <a:tr h="388567">
                <a:tc>
                  <a:txBody>
                    <a:bodyPr/>
                    <a:lstStyle/>
                    <a:p>
                      <a:pPr algn="just"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3,667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100.0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3,767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100.0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4,216.0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100.0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3" name="Slide Number Placeholder 12"/>
          <p:cNvSpPr>
            <a:spLocks noGrp="1"/>
          </p:cNvSpPr>
          <p:nvPr>
            <p:ph type="sldNum" sz="quarter" idx="12"/>
          </p:nvPr>
        </p:nvSpPr>
        <p:spPr/>
        <p:txBody>
          <a:bodyPr/>
          <a:lstStyle/>
          <a:p>
            <a:pPr>
              <a:defRPr/>
            </a:pPr>
            <a:fld id="{EFF8C10A-5724-4634-8458-068ABFAAECFD}" type="slidenum">
              <a:rPr lang="en-GB" smtClean="0"/>
              <a:pPr>
                <a:defRPr/>
              </a:pPr>
              <a:t>4</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1C13BA64-B119-4567-BE03-21D8759F8127}"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2880320"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Budget at a glance</a:t>
            </a: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graphicFrame>
        <p:nvGraphicFramePr>
          <p:cNvPr id="3" name="Table 2"/>
          <p:cNvGraphicFramePr>
            <a:graphicFrameLocks noGrp="1"/>
          </p:cNvGraphicFramePr>
          <p:nvPr>
            <p:extLst>
              <p:ext uri="{D42A27DB-BD31-4B8C-83A1-F6EECF244321}">
                <p14:modId xmlns:p14="http://schemas.microsoft.com/office/powerpoint/2010/main" val="2356302806"/>
              </p:ext>
            </p:extLst>
          </p:nvPr>
        </p:nvGraphicFramePr>
        <p:xfrm>
          <a:off x="187156" y="1196753"/>
          <a:ext cx="8769517" cy="3188250"/>
        </p:xfrm>
        <a:graphic>
          <a:graphicData uri="http://schemas.openxmlformats.org/drawingml/2006/table">
            <a:tbl>
              <a:tblPr/>
              <a:tblGrid>
                <a:gridCol w="3098113"/>
                <a:gridCol w="952288"/>
                <a:gridCol w="139668"/>
                <a:gridCol w="698344"/>
                <a:gridCol w="139668"/>
                <a:gridCol w="952288"/>
                <a:gridCol w="139668"/>
                <a:gridCol w="727973"/>
                <a:gridCol w="139668"/>
                <a:gridCol w="952288"/>
                <a:gridCol w="135437"/>
                <a:gridCol w="694114"/>
              </a:tblGrid>
              <a:tr h="595099">
                <a:tc>
                  <a:txBody>
                    <a:bodyPr/>
                    <a:lstStyle/>
                    <a:p>
                      <a:pPr algn="just" fontAlgn="t"/>
                      <a:r>
                        <a:rPr lang="en-US" sz="1400" b="1" i="0" u="none" strike="noStrike" dirty="0">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Budget Estimate 2013-14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Revised Estimate 2013-14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Budget Estimate 2014-15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a:t>
                      </a:r>
                    </a:p>
                  </a:txBody>
                  <a:tcPr marL="9525" marR="9525" marT="9525" marB="0">
                    <a:lnL>
                      <a:noFill/>
                    </a:lnL>
                    <a:lnR>
                      <a:noFill/>
                    </a:lnR>
                    <a:lnT>
                      <a:noFill/>
                    </a:lnT>
                    <a:lnB>
                      <a:noFill/>
                    </a:lnB>
                    <a:solidFill>
                      <a:srgbClr val="0070C0"/>
                    </a:solidFill>
                  </a:tcPr>
                </a:tc>
              </a:tr>
              <a:tr h="204184">
                <a:tc>
                  <a:txBody>
                    <a:bodyPr/>
                    <a:lstStyle/>
                    <a:p>
                      <a:pPr algn="just"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gridSpan="9">
                  <a:txBody>
                    <a:bodyPr/>
                    <a:lstStyle/>
                    <a:p>
                      <a:pPr algn="ctr" fontAlgn="t"/>
                      <a:r>
                        <a:rPr lang="en-US" sz="1400" b="1" i="0" u="none" strike="noStrike">
                          <a:solidFill>
                            <a:srgbClr val="FFFFFF"/>
                          </a:solidFill>
                          <a:effectLst/>
                          <a:latin typeface="Arial" panose="020B0604020202020204" pitchFamily="34" charset="0"/>
                        </a:rPr>
                        <a:t>------------------(Rupees in billion) ----------------</a:t>
                      </a:r>
                    </a:p>
                  </a:txBody>
                  <a:tcPr marL="9525" marR="9525" marT="9525" marB="0">
                    <a:lnL>
                      <a:noFill/>
                    </a:lnL>
                    <a:lnR>
                      <a:noFill/>
                    </a:lnR>
                    <a:lnT>
                      <a:noFill/>
                    </a:lnT>
                    <a:lnB>
                      <a:noFill/>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r>
              <a:tr h="399641">
                <a:tc>
                  <a:txBody>
                    <a:bodyPr/>
                    <a:lstStyle/>
                    <a:p>
                      <a:pPr algn="just" fontAlgn="t"/>
                      <a:r>
                        <a:rPr lang="en-US" sz="1400" b="0" i="0" u="none" strike="noStrike">
                          <a:solidFill>
                            <a:srgbClr val="000000"/>
                          </a:solidFill>
                          <a:effectLst/>
                          <a:latin typeface="Arial" panose="020B0604020202020204" pitchFamily="34" charset="0"/>
                        </a:rPr>
                        <a:t>Less: Provincial Share</a:t>
                      </a: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1,502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41.0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1,413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37.5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1,720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40.8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r>
              <a:tr h="399641">
                <a:tc>
                  <a:txBody>
                    <a:bodyPr/>
                    <a:lstStyle/>
                    <a:p>
                      <a:pPr algn="just" fontAlgn="t"/>
                      <a:r>
                        <a:rPr lang="en-US" sz="1400" b="0" i="0" u="none" strike="noStrike">
                          <a:solidFill>
                            <a:srgbClr val="000000"/>
                          </a:solidFill>
                          <a:effectLst/>
                          <a:latin typeface="Arial" panose="020B0604020202020204" pitchFamily="34" charset="0"/>
                        </a:rPr>
                        <a:t>Net Revenue</a:t>
                      </a: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2,165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59.0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2,354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62.5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2,496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59.2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r>
              <a:tr h="204184">
                <a:tc>
                  <a:txBody>
                    <a:bodyPr/>
                    <a:lstStyle/>
                    <a:p>
                      <a:pPr algn="l" fontAlgn="t"/>
                      <a:r>
                        <a:rPr lang="en-US" sz="1400" b="1" i="0" u="none" strike="noStrike">
                          <a:solidFill>
                            <a:srgbClr val="000000"/>
                          </a:solidFill>
                          <a:effectLst/>
                          <a:latin typeface="Arial" panose="020B0604020202020204" pitchFamily="34" charset="0"/>
                        </a:rPr>
                        <a:t>Expenditure</a:t>
                      </a: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r>
              <a:tr h="297984">
                <a:tc>
                  <a:txBody>
                    <a:bodyPr/>
                    <a:lstStyle/>
                    <a:p>
                      <a:pPr algn="just" fontAlgn="t"/>
                      <a:r>
                        <a:rPr lang="en-US" sz="1400" b="0" i="0" u="none" strike="noStrike">
                          <a:solidFill>
                            <a:srgbClr val="000000"/>
                          </a:solidFill>
                          <a:effectLst/>
                          <a:latin typeface="Arial" panose="020B0604020202020204" pitchFamily="34" charset="0"/>
                        </a:rPr>
                        <a:t>Development</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789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21.5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859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22.8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839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19.9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97984">
                <a:tc>
                  <a:txBody>
                    <a:bodyPr/>
                    <a:lstStyle/>
                    <a:p>
                      <a:pPr algn="just" fontAlgn="t"/>
                      <a:r>
                        <a:rPr lang="en-US" sz="1400" b="0" i="0" u="none" strike="noStrike">
                          <a:solidFill>
                            <a:srgbClr val="000000"/>
                          </a:solidFill>
                          <a:effectLst/>
                          <a:latin typeface="Arial" panose="020B0604020202020204" pitchFamily="34" charset="0"/>
                        </a:rPr>
                        <a:t>Current</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3,437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93.7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3,404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90.4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3,527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83.7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99641">
                <a:tc>
                  <a:txBody>
                    <a:bodyPr/>
                    <a:lstStyle/>
                    <a:p>
                      <a:pPr algn="just"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4,226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115.2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4,263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113.2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4,366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103.6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984">
                <a:tc>
                  <a:txBody>
                    <a:bodyPr/>
                    <a:lstStyle/>
                    <a:p>
                      <a:pPr algn="just" fontAlgn="t"/>
                      <a:r>
                        <a:rPr lang="en-US" sz="1400" b="1" i="0" u="none" strike="noStrike">
                          <a:solidFill>
                            <a:srgbClr val="000000"/>
                          </a:solidFill>
                          <a:effectLst/>
                          <a:latin typeface="Arial" panose="020B0604020202020204" pitchFamily="34" charset="0"/>
                        </a:rPr>
                        <a:t>Deficit</a:t>
                      </a: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2,061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56.2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1,909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50.7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1,870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44.4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EFF8C10A-5724-4634-8458-068ABFAAECFD}" type="slidenum">
              <a:rPr lang="en-GB" smtClean="0"/>
              <a:pPr>
                <a:defRPr/>
              </a:pPr>
              <a:t>5</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8BD4778F-A745-436F-8822-ADF3A1E0F3EB}"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2880320"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Budget at a glance</a:t>
            </a: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graphicFrame>
        <p:nvGraphicFramePr>
          <p:cNvPr id="3" name="Table 2"/>
          <p:cNvGraphicFramePr>
            <a:graphicFrameLocks noGrp="1"/>
          </p:cNvGraphicFramePr>
          <p:nvPr>
            <p:extLst>
              <p:ext uri="{D42A27DB-BD31-4B8C-83A1-F6EECF244321}">
                <p14:modId xmlns:p14="http://schemas.microsoft.com/office/powerpoint/2010/main" val="3875441119"/>
              </p:ext>
            </p:extLst>
          </p:nvPr>
        </p:nvGraphicFramePr>
        <p:xfrm>
          <a:off x="323528" y="1124744"/>
          <a:ext cx="8633146" cy="3158465"/>
        </p:xfrm>
        <a:graphic>
          <a:graphicData uri="http://schemas.openxmlformats.org/drawingml/2006/table">
            <a:tbl>
              <a:tblPr/>
              <a:tblGrid>
                <a:gridCol w="3049935"/>
                <a:gridCol w="937480"/>
                <a:gridCol w="137496"/>
                <a:gridCol w="687485"/>
                <a:gridCol w="137496"/>
                <a:gridCol w="937480"/>
                <a:gridCol w="137496"/>
                <a:gridCol w="716652"/>
                <a:gridCol w="137496"/>
                <a:gridCol w="937480"/>
                <a:gridCol w="133331"/>
                <a:gridCol w="683319"/>
              </a:tblGrid>
              <a:tr h="576064">
                <a:tc>
                  <a:txBody>
                    <a:bodyPr/>
                    <a:lstStyle/>
                    <a:p>
                      <a:pPr algn="just" fontAlgn="t"/>
                      <a:r>
                        <a:rPr lang="en-US" sz="1400" b="1" i="0" u="none" strike="noStrike" dirty="0">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Budget Estimate 2013-14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Revised Estimate 2013-14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Budget Estimate 2014-15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a:t>
                      </a:r>
                    </a:p>
                  </a:txBody>
                  <a:tcPr marL="9525" marR="9525" marT="9525" marB="0">
                    <a:lnL>
                      <a:noFill/>
                    </a:lnL>
                    <a:lnR>
                      <a:noFill/>
                    </a:lnR>
                    <a:lnT>
                      <a:noFill/>
                    </a:lnT>
                    <a:lnB>
                      <a:noFill/>
                    </a:lnB>
                    <a:solidFill>
                      <a:srgbClr val="0070C0"/>
                    </a:solidFill>
                  </a:tcPr>
                </a:tc>
              </a:tr>
              <a:tr h="188038">
                <a:tc>
                  <a:txBody>
                    <a:bodyPr/>
                    <a:lstStyle/>
                    <a:p>
                      <a:pPr algn="just"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gridSpan="9">
                  <a:txBody>
                    <a:bodyPr/>
                    <a:lstStyle/>
                    <a:p>
                      <a:pPr algn="ctr" fontAlgn="t"/>
                      <a:r>
                        <a:rPr lang="en-US" sz="1400" b="1" i="0" u="none" strike="noStrike">
                          <a:solidFill>
                            <a:srgbClr val="FFFFFF"/>
                          </a:solidFill>
                          <a:effectLst/>
                          <a:latin typeface="Arial" panose="020B0604020202020204" pitchFamily="34" charset="0"/>
                        </a:rPr>
                        <a:t>------------------(Rupees in billion) ----------------</a:t>
                      </a:r>
                    </a:p>
                  </a:txBody>
                  <a:tcPr marL="9525" marR="9525" marT="9525" marB="0">
                    <a:lnL>
                      <a:noFill/>
                    </a:lnL>
                    <a:lnR>
                      <a:noFill/>
                    </a:lnR>
                    <a:lnT>
                      <a:noFill/>
                    </a:lnT>
                    <a:lnB>
                      <a:noFill/>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c>
                  <a:txBody>
                    <a:bodyPr/>
                    <a:lstStyle/>
                    <a:p>
                      <a:pPr algn="ctr" fontAlgn="t"/>
                      <a:r>
                        <a:rPr lang="en-US" sz="1400" b="1" i="0" u="none" strike="noStrike">
                          <a:solidFill>
                            <a:srgbClr val="FFFFFF"/>
                          </a:solidFill>
                          <a:effectLst/>
                          <a:latin typeface="Arial" panose="020B0604020202020204" pitchFamily="34" charset="0"/>
                        </a:rPr>
                        <a:t> </a:t>
                      </a:r>
                    </a:p>
                  </a:txBody>
                  <a:tcPr marL="9525" marR="9525" marT="9525" marB="0">
                    <a:lnL>
                      <a:noFill/>
                    </a:lnL>
                    <a:lnR>
                      <a:noFill/>
                    </a:lnR>
                    <a:lnT>
                      <a:noFill/>
                    </a:lnT>
                    <a:lnB>
                      <a:noFill/>
                    </a:lnB>
                    <a:solidFill>
                      <a:srgbClr val="0070C0"/>
                    </a:solidFill>
                  </a:tcPr>
                </a:tc>
              </a:tr>
              <a:tr h="188038">
                <a:tc>
                  <a:txBody>
                    <a:bodyPr/>
                    <a:lstStyle/>
                    <a:p>
                      <a:pPr algn="just"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r>
              <a:tr h="188038">
                <a:tc>
                  <a:txBody>
                    <a:bodyPr/>
                    <a:lstStyle/>
                    <a:p>
                      <a:pPr algn="just" fontAlgn="t"/>
                      <a:r>
                        <a:rPr lang="en-US" sz="1400" b="1" i="0" u="none" strike="noStrike">
                          <a:solidFill>
                            <a:srgbClr val="000000"/>
                          </a:solidFill>
                          <a:effectLst/>
                          <a:latin typeface="Arial" panose="020B0604020202020204" pitchFamily="34" charset="0"/>
                        </a:rPr>
                        <a:t>Funded by</a:t>
                      </a: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r>
              <a:tr h="368041">
                <a:tc>
                  <a:txBody>
                    <a:bodyPr/>
                    <a:lstStyle/>
                    <a:p>
                      <a:pPr algn="just" fontAlgn="t"/>
                      <a:r>
                        <a:rPr lang="en-US" sz="1400" b="0" i="0" u="none" strike="noStrike">
                          <a:solidFill>
                            <a:srgbClr val="000000"/>
                          </a:solidFill>
                          <a:effectLst/>
                          <a:latin typeface="Arial" panose="020B0604020202020204" pitchFamily="34" charset="0"/>
                        </a:rPr>
                        <a:t>Capital Receipts</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487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23.6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636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33.3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484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25.9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8041">
                <a:tc>
                  <a:txBody>
                    <a:bodyPr/>
                    <a:lstStyle/>
                    <a:p>
                      <a:pPr algn="just" fontAlgn="t"/>
                      <a:r>
                        <a:rPr lang="en-US" sz="1400" b="0" i="0" u="none" strike="noStrike">
                          <a:solidFill>
                            <a:srgbClr val="000000"/>
                          </a:solidFill>
                          <a:effectLst/>
                          <a:latin typeface="Arial" panose="020B0604020202020204" pitchFamily="34" charset="0"/>
                        </a:rPr>
                        <a:t>Domestic Debt - Banks</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975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47.3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376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19.7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227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12.1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8041">
                <a:tc>
                  <a:txBody>
                    <a:bodyPr/>
                    <a:lstStyle/>
                    <a:p>
                      <a:pPr algn="just" fontAlgn="t"/>
                      <a:r>
                        <a:rPr lang="en-US" sz="1400" b="0" i="0" u="none" strike="noStrike">
                          <a:solidFill>
                            <a:srgbClr val="000000"/>
                          </a:solidFill>
                          <a:effectLst/>
                          <a:latin typeface="Arial" panose="020B0604020202020204" pitchFamily="34" charset="0"/>
                        </a:rPr>
                        <a:t>External Debt</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576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27.9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714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37.4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870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46.5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8041">
                <a:tc>
                  <a:txBody>
                    <a:bodyPr/>
                    <a:lstStyle/>
                    <a:p>
                      <a:pPr algn="just" fontAlgn="t"/>
                      <a:r>
                        <a:rPr lang="en-US" sz="1400" b="0" i="0" u="none" strike="noStrike">
                          <a:solidFill>
                            <a:srgbClr val="000000"/>
                          </a:solidFill>
                          <a:effectLst/>
                          <a:latin typeface="Arial" panose="020B0604020202020204" pitchFamily="34" charset="0"/>
                        </a:rPr>
                        <a:t>Surplus from Provinces</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23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1.1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183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9.6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289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15.5 </a:t>
                      </a:r>
                      <a:endParaRPr lang="en-US" sz="14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8041">
                <a:tc>
                  <a:txBody>
                    <a:bodyPr/>
                    <a:lstStyle/>
                    <a:p>
                      <a:pPr algn="just"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2,061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100.0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1,909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100.0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1,870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endParaRPr lang="en-US" sz="14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400" b="0" i="0" u="none" strike="noStrike" dirty="0" smtClean="0">
                          <a:solidFill>
                            <a:srgbClr val="000000"/>
                          </a:solidFill>
                          <a:effectLst/>
                          <a:latin typeface="Arial" panose="020B0604020202020204" pitchFamily="34" charset="0"/>
                        </a:rPr>
                        <a:t> 100.0 </a:t>
                      </a:r>
                      <a:endParaRPr lang="en-US" sz="1400" b="0" i="0" u="none" strike="noStrike" dirty="0">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EFF8C10A-5724-4634-8458-068ABFAAECFD}" type="slidenum">
              <a:rPr lang="en-GB" smtClean="0"/>
              <a:pPr>
                <a:defRPr/>
              </a:pPr>
              <a:t>6</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2F2D32B6-7696-42D6-BE04-04A75884AA6D}"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5616624" cy="504800"/>
          </a:xfrm>
          <a:prstGeom prst="rect">
            <a:avLst/>
          </a:prstGeom>
          <a:noFill/>
          <a:ln w="9525">
            <a:noFill/>
            <a:miter lim="800000"/>
            <a:headEnd/>
            <a:tailEnd/>
          </a:ln>
        </p:spPr>
        <p:txBody>
          <a:bodyPr lIns="0" tIns="0" rIns="0" bIns="0" anchor="ctr"/>
          <a:lstStyle/>
          <a:p>
            <a:pPr>
              <a:defRPr/>
            </a:pP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rPr>
              <a:t>Economic Analysis</a:t>
            </a: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 – GDP Growth</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endParaRP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pic>
        <p:nvPicPr>
          <p:cNvPr id="4" name="Picture 3"/>
          <p:cNvPicPr>
            <a:picLocks noChangeAspect="1"/>
          </p:cNvPicPr>
          <p:nvPr/>
        </p:nvPicPr>
        <p:blipFill>
          <a:blip r:embed="rId2"/>
          <a:stretch>
            <a:fillRect/>
          </a:stretch>
        </p:blipFill>
        <p:spPr>
          <a:xfrm>
            <a:off x="327990" y="1303016"/>
            <a:ext cx="8420722" cy="4286224"/>
          </a:xfrm>
          <a:prstGeom prst="rect">
            <a:avLst/>
          </a:prstGeom>
        </p:spPr>
      </p:pic>
      <p:sp>
        <p:nvSpPr>
          <p:cNvPr id="5" name="Slide Number Placeholder 4"/>
          <p:cNvSpPr>
            <a:spLocks noGrp="1"/>
          </p:cNvSpPr>
          <p:nvPr>
            <p:ph type="sldNum" sz="quarter" idx="12"/>
          </p:nvPr>
        </p:nvSpPr>
        <p:spPr/>
        <p:txBody>
          <a:bodyPr/>
          <a:lstStyle/>
          <a:p>
            <a:pPr>
              <a:defRPr/>
            </a:pPr>
            <a:fld id="{EFF8C10A-5724-4634-8458-068ABFAAECFD}" type="slidenum">
              <a:rPr lang="en-GB" smtClean="0"/>
              <a:pPr>
                <a:defRPr/>
              </a:pPr>
              <a:t>7</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399BE3DC-0242-41F9-BA25-35A6F230D601}"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5616624" cy="504800"/>
          </a:xfrm>
          <a:prstGeom prst="rect">
            <a:avLst/>
          </a:prstGeom>
          <a:noFill/>
          <a:ln w="9525">
            <a:noFill/>
            <a:miter lim="800000"/>
            <a:headEnd/>
            <a:tailEnd/>
          </a:ln>
        </p:spPr>
        <p:txBody>
          <a:bodyPr lIns="0" tIns="0" rIns="0" bIns="0" anchor="ctr"/>
          <a:lstStyle/>
          <a:p>
            <a:pPr>
              <a:defRPr/>
            </a:pP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rPr>
              <a:t>Economic Analysis – GDP Growth</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endParaRP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pic>
        <p:nvPicPr>
          <p:cNvPr id="2" name="Picture 1"/>
          <p:cNvPicPr>
            <a:picLocks noChangeAspect="1"/>
          </p:cNvPicPr>
          <p:nvPr/>
        </p:nvPicPr>
        <p:blipFill>
          <a:blip r:embed="rId2"/>
          <a:stretch>
            <a:fillRect/>
          </a:stretch>
        </p:blipFill>
        <p:spPr>
          <a:xfrm>
            <a:off x="323528" y="1277552"/>
            <a:ext cx="8425184" cy="4339860"/>
          </a:xfrm>
          <a:prstGeom prst="rect">
            <a:avLst/>
          </a:prstGeom>
        </p:spPr>
      </p:pic>
      <p:sp>
        <p:nvSpPr>
          <p:cNvPr id="3" name="Slide Number Placeholder 2"/>
          <p:cNvSpPr>
            <a:spLocks noGrp="1"/>
          </p:cNvSpPr>
          <p:nvPr>
            <p:ph type="sldNum" sz="quarter" idx="12"/>
          </p:nvPr>
        </p:nvSpPr>
        <p:spPr/>
        <p:txBody>
          <a:bodyPr/>
          <a:lstStyle/>
          <a:p>
            <a:pPr>
              <a:defRPr/>
            </a:pPr>
            <a:fld id="{EFF8C10A-5724-4634-8458-068ABFAAECFD}" type="slidenum">
              <a:rPr lang="en-GB" smtClean="0"/>
              <a:pPr>
                <a:defRPr/>
              </a:pPr>
              <a:t>8</a:t>
            </a:fld>
            <a:endParaRPr lang="en-GB" dirty="0"/>
          </a:p>
        </p:txBody>
      </p:sp>
    </p:spTree>
    <p:extLst>
      <p:ext uri="{BB962C8B-B14F-4D97-AF65-F5344CB8AC3E}">
        <p14:creationId xmlns:p14="http://schemas.microsoft.com/office/powerpoint/2010/main" val="10551629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a:xfrm>
            <a:off x="5076825" y="6386513"/>
            <a:ext cx="1655763" cy="279400"/>
          </a:xfrm>
        </p:spPr>
        <p:txBody>
          <a:bodyPr/>
          <a:lstStyle/>
          <a:p>
            <a:pPr algn="ctr">
              <a:defRPr/>
            </a:pPr>
            <a:fld id="{ABC749C4-475A-4106-830D-879F89C22528}" type="datetime3">
              <a:rPr lang="en-GB" smtClean="0">
                <a:solidFill>
                  <a:schemeClr val="tx1"/>
                </a:solidFill>
              </a:rPr>
              <a:t>7 June, 2014</a:t>
            </a:fld>
            <a:endParaRPr lang="en-GB" dirty="0">
              <a:solidFill>
                <a:schemeClr val="tx1"/>
              </a:solidFill>
            </a:endParaRPr>
          </a:p>
        </p:txBody>
      </p:sp>
      <p:sp>
        <p:nvSpPr>
          <p:cNvPr id="12" name="Title 1"/>
          <p:cNvSpPr txBox="1">
            <a:spLocks/>
          </p:cNvSpPr>
          <p:nvPr/>
        </p:nvSpPr>
        <p:spPr bwMode="auto">
          <a:xfrm>
            <a:off x="323528" y="548680"/>
            <a:ext cx="5184576" cy="504800"/>
          </a:xfrm>
          <a:prstGeom prst="rect">
            <a:avLst/>
          </a:prstGeom>
          <a:noFill/>
          <a:ln w="9525">
            <a:noFill/>
            <a:miter lim="800000"/>
            <a:headEnd/>
            <a:tailEnd/>
          </a:ln>
        </p:spPr>
        <p:txBody>
          <a:bodyPr lIns="0" tIns="0" rIns="0" bIns="0" anchor="ctr"/>
          <a:lstStyle/>
          <a:p>
            <a:pPr>
              <a:defRPr/>
            </a:pPr>
            <a:r>
              <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rPr>
              <a:t>Economic </a:t>
            </a:r>
            <a:r>
              <a:rPr lang="en-US" sz="2400" b="1" kern="0" dirty="0" smtClean="0">
                <a:gradFill>
                  <a:gsLst>
                    <a:gs pos="0">
                      <a:srgbClr val="FFFFFF"/>
                    </a:gs>
                    <a:gs pos="7001">
                      <a:srgbClr val="E6E6E6"/>
                    </a:gs>
                    <a:gs pos="32001">
                      <a:srgbClr val="7D8496"/>
                    </a:gs>
                    <a:gs pos="47000">
                      <a:srgbClr val="E6E6E6"/>
                    </a:gs>
                    <a:gs pos="85001">
                      <a:srgbClr val="7D8496"/>
                    </a:gs>
                    <a:gs pos="100000">
                      <a:srgbClr val="E6E6E6"/>
                    </a:gs>
                  </a:gsLst>
                  <a:lin ang="5400000" scaled="0"/>
                </a:gradFill>
              </a:rPr>
              <a:t>Analysis – Public Debt</a:t>
            </a:r>
            <a:endParaRPr lang="en-US" sz="2400" b="1" kern="0" dirty="0">
              <a:gradFill>
                <a:gsLst>
                  <a:gs pos="0">
                    <a:srgbClr val="FFFFFF"/>
                  </a:gs>
                  <a:gs pos="7001">
                    <a:srgbClr val="E6E6E6"/>
                  </a:gs>
                  <a:gs pos="32001">
                    <a:srgbClr val="7D8496"/>
                  </a:gs>
                  <a:gs pos="47000">
                    <a:srgbClr val="E6E6E6"/>
                  </a:gs>
                  <a:gs pos="85001">
                    <a:srgbClr val="7D8496"/>
                  </a:gs>
                  <a:gs pos="100000">
                    <a:srgbClr val="E6E6E6"/>
                  </a:gs>
                </a:gsLst>
                <a:lin ang="5400000" scaled="0"/>
              </a:gradFill>
              <a:latin typeface="+mj-lt"/>
              <a:ea typeface="+mj-ea"/>
              <a:cs typeface="+mj-cs"/>
            </a:endParaRPr>
          </a:p>
        </p:txBody>
      </p:sp>
      <p:sp>
        <p:nvSpPr>
          <p:cNvPr id="10" name="Title 1"/>
          <p:cNvSpPr>
            <a:spLocks noGrp="1"/>
          </p:cNvSpPr>
          <p:nvPr>
            <p:ph type="title"/>
          </p:nvPr>
        </p:nvSpPr>
        <p:spPr>
          <a:xfrm>
            <a:off x="5724128" y="144016"/>
            <a:ext cx="3024584" cy="764704"/>
          </a:xfrm>
        </p:spPr>
        <p:txBody>
          <a:bodyPr/>
          <a:lstStyle/>
          <a:p>
            <a:pPr algn="r" eaLnBrk="1" hangingPunct="1"/>
            <a:r>
              <a:rPr lang="en-US" sz="2800" dirty="0" smtClean="0"/>
              <a:t>Impact of Budget on Economy</a:t>
            </a:r>
          </a:p>
        </p:txBody>
      </p:sp>
      <p:graphicFrame>
        <p:nvGraphicFramePr>
          <p:cNvPr id="3" name="Table 2"/>
          <p:cNvGraphicFramePr>
            <a:graphicFrameLocks noGrp="1"/>
          </p:cNvGraphicFramePr>
          <p:nvPr>
            <p:extLst>
              <p:ext uri="{D42A27DB-BD31-4B8C-83A1-F6EECF244321}">
                <p14:modId xmlns:p14="http://schemas.microsoft.com/office/powerpoint/2010/main" val="650971808"/>
              </p:ext>
            </p:extLst>
          </p:nvPr>
        </p:nvGraphicFramePr>
        <p:xfrm>
          <a:off x="323524" y="1340767"/>
          <a:ext cx="8568955" cy="3614803"/>
        </p:xfrm>
        <a:graphic>
          <a:graphicData uri="http://schemas.openxmlformats.org/drawingml/2006/table">
            <a:tbl>
              <a:tblPr firstRow="1" firstCol="1" bandRow="1"/>
              <a:tblGrid>
                <a:gridCol w="1510877"/>
                <a:gridCol w="702733"/>
                <a:gridCol w="790575"/>
                <a:gridCol w="869632"/>
                <a:gridCol w="869632"/>
                <a:gridCol w="790575"/>
                <a:gridCol w="790575"/>
                <a:gridCol w="790575"/>
                <a:gridCol w="790575"/>
                <a:gridCol w="663206"/>
              </a:tblGrid>
              <a:tr h="576065">
                <a:tc>
                  <a:txBody>
                    <a:bodyPr/>
                    <a:lstStyle/>
                    <a:p>
                      <a:pP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13-14</a:t>
                      </a:r>
                      <a:b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12-13 </a:t>
                      </a:r>
                      <a:b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11-12 </a:t>
                      </a:r>
                      <a:b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10-11 </a:t>
                      </a:r>
                      <a:b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09-10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08-09</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07-08</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04-05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c>
                  <a:txBody>
                    <a:bodyPr/>
                    <a:lstStyle/>
                    <a:p>
                      <a:pPr algn="ctr">
                        <a:lnSpc>
                          <a:spcPct val="115000"/>
                        </a:lnSpc>
                        <a:spcBef>
                          <a:spcPts val="600"/>
                        </a:spcBef>
                        <a:spcAft>
                          <a:spcPts val="600"/>
                        </a:spcAft>
                      </a:pPr>
                      <a:r>
                        <a:rPr lang="en-US"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99-00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solidFill>
                      <a:srgbClr val="0070C0"/>
                    </a:solidFill>
                  </a:tcPr>
                </a:tc>
              </a:tr>
              <a:tr h="648072">
                <a:tc>
                  <a:txBody>
                    <a:bodyPr/>
                    <a:lstStyle/>
                    <a:p>
                      <a:pP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Public Debt (</a:t>
                      </a:r>
                      <a:r>
                        <a:rPr lang="en-US" sz="1400" dirty="0" err="1">
                          <a:effectLst/>
                          <a:latin typeface="Arial" panose="020B0604020202020204" pitchFamily="34" charset="0"/>
                          <a:ea typeface="Times New Roman" panose="02020603050405020304" pitchFamily="18" charset="0"/>
                          <a:cs typeface="Times New Roman" panose="02020603050405020304" pitchFamily="18" charset="0"/>
                        </a:rPr>
                        <a:t>Rs</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billion)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15,534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14,366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12,653</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10,700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8,911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7,629</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6,044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4,091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3,018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439249">
                <a:tc>
                  <a:txBody>
                    <a:bodyPr/>
                    <a:lstStyle/>
                    <a:p>
                      <a:pP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Domestic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10,823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9,517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7,637</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6,016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4,651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3,852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3,266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2,178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1,576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439249">
                <a:tc>
                  <a:txBody>
                    <a:bodyPr/>
                    <a:lstStyle/>
                    <a:p>
                      <a:pP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Foreign currency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4,711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4,849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5,016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4,684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4,260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3,777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2,778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1,913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1,442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633670">
                <a:tc>
                  <a:txBody>
                    <a:bodyPr/>
                    <a:lstStyle/>
                    <a:p>
                      <a:pP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Public Debt (% of GDP)</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61.2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63.9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63.1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58.5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59.9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57.8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56.8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62.9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78.9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439249">
                <a:tc>
                  <a:txBody>
                    <a:bodyPr/>
                    <a:lstStyle/>
                    <a:p>
                      <a:pP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Domestic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42.6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42.3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38.1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32.9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31.3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29.2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30.7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33.5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41.2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r h="439249">
                <a:tc>
                  <a:txBody>
                    <a:bodyPr/>
                    <a:lstStyle/>
                    <a:p>
                      <a:pP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Foreign currency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18.5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21.6</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25.0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25.6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28.7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28.6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26.1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29.4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c>
                  <a:txBody>
                    <a:bodyPr/>
                    <a:lstStyle/>
                    <a:p>
                      <a:pPr algn="r">
                        <a:lnSpc>
                          <a:spcPct val="115000"/>
                        </a:lnSpc>
                        <a:spcBef>
                          <a:spcPts val="240"/>
                        </a:spcBef>
                        <a:spcAft>
                          <a:spcPts val="1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37.7</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548DD4"/>
                      </a:solidFill>
                      <a:prstDash val="solid"/>
                      <a:round/>
                      <a:headEnd type="none" w="med" len="med"/>
                      <a:tailEnd type="none" w="med" len="med"/>
                    </a:lnT>
                    <a:lnB w="12700" cap="flat" cmpd="sng" algn="ctr">
                      <a:solidFill>
                        <a:srgbClr val="548DD4"/>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EFF8C10A-5724-4634-8458-068ABFAAECFD}" type="slidenum">
              <a:rPr lang="en-GB" smtClean="0"/>
              <a:pPr>
                <a:defRPr/>
              </a:pPr>
              <a:t>9</a:t>
            </a:fld>
            <a:endParaRPr lang="en-GB" dirty="0"/>
          </a:p>
        </p:txBody>
      </p:sp>
    </p:spTree>
    <p:extLst>
      <p:ext uri="{BB962C8B-B14F-4D97-AF65-F5344CB8AC3E}">
        <p14:creationId xmlns:p14="http://schemas.microsoft.com/office/powerpoint/2010/main" val="3631947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KPMG 3">
      <a:dk1>
        <a:srgbClr val="000000"/>
      </a:dk1>
      <a:lt1>
        <a:srgbClr val="FFFFFF"/>
      </a:lt1>
      <a:dk2>
        <a:srgbClr val="000000"/>
      </a:dk2>
      <a:lt2>
        <a:srgbClr val="B9BABB"/>
      </a:lt2>
      <a:accent1>
        <a:srgbClr val="002060"/>
      </a:accent1>
      <a:accent2>
        <a:srgbClr val="007C92"/>
      </a:accent2>
      <a:accent3>
        <a:srgbClr val="409DAD"/>
      </a:accent3>
      <a:accent4>
        <a:srgbClr val="80BDC8"/>
      </a:accent4>
      <a:accent5>
        <a:srgbClr val="BFDEE4"/>
      </a:accent5>
      <a:accent6>
        <a:srgbClr val="6A7F10"/>
      </a:accent6>
      <a:hlink>
        <a:srgbClr val="B9BABB"/>
      </a:hlink>
      <a:folHlink>
        <a:srgbClr val="747678"/>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3490</TotalTime>
  <Words>1814</Words>
  <Application>Microsoft Office PowerPoint</Application>
  <PresentationFormat>On-screen Show (4:3)</PresentationFormat>
  <Paragraphs>653</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Book Antiqua</vt:lpstr>
      <vt:lpstr>Calibri</vt:lpstr>
      <vt:lpstr>Times New Roman</vt:lpstr>
      <vt:lpstr>Univers LT Std 45 Light</vt:lpstr>
      <vt:lpstr>Verdana</vt:lpstr>
      <vt:lpstr>Wingdings</vt:lpstr>
      <vt:lpstr>Default Design</vt:lpstr>
      <vt:lpstr> 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Impact of Budget on Economy</vt:lpstr>
      <vt:lpstr>PowerPoint Presentation</vt:lpstr>
      <vt:lpstr>PowerPoint Presentation</vt:lpstr>
    </vt:vector>
  </TitlesOfParts>
  <Company>www.mediasterling.com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KMPG PPT</dc:title>
  <dc:creator>Mediasterling Ltd</dc:creator>
  <cp:keywords>v.1.1</cp:keywords>
  <dc:description>built by: www.mediasterling.com</dc:description>
  <cp:lastModifiedBy>Naqvi, Masoud</cp:lastModifiedBy>
  <cp:revision>620</cp:revision>
  <cp:lastPrinted>2014-06-07T05:39:03Z</cp:lastPrinted>
  <dcterms:created xsi:type="dcterms:W3CDTF">2010-08-10T17:25:36Z</dcterms:created>
  <dcterms:modified xsi:type="dcterms:W3CDTF">2014-06-07T07:30:01Z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vt:lpwstr>
  </property>
</Properties>
</file>