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sldIdLst>
    <p:sldId id="256" r:id="rId2"/>
    <p:sldId id="257" r:id="rId3"/>
    <p:sldId id="259" r:id="rId4"/>
    <p:sldId id="260" r:id="rId5"/>
    <p:sldId id="261" r:id="rId6"/>
    <p:sldId id="262" r:id="rId7"/>
    <p:sldId id="263" r:id="rId8"/>
    <p:sldId id="264" r:id="rId9"/>
    <p:sldId id="270" r:id="rId10"/>
    <p:sldId id="269" r:id="rId11"/>
    <p:sldId id="268" r:id="rId12"/>
    <p:sldId id="267" r:id="rId13"/>
    <p:sldId id="277" r:id="rId14"/>
    <p:sldId id="274" r:id="rId15"/>
    <p:sldId id="276" r:id="rId16"/>
    <p:sldId id="275" r:id="rId17"/>
    <p:sldId id="284" r:id="rId18"/>
    <p:sldId id="273" r:id="rId19"/>
    <p:sldId id="272" r:id="rId20"/>
    <p:sldId id="281" r:id="rId21"/>
    <p:sldId id="282" r:id="rId22"/>
    <p:sldId id="266" r:id="rId23"/>
    <p:sldId id="283" r:id="rId24"/>
    <p:sldId id="280" r:id="rId25"/>
    <p:sldId id="279" r:id="rId26"/>
    <p:sldId id="286" r:id="rId27"/>
    <p:sldId id="285" r:id="rId28"/>
    <p:sldId id="278"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E184D2C4-5B81-46CF-B4D0-7F437F31404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B75AC98-3FD2-45D3-9734-EC946A52033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9925D9E-FD84-4E9E-8D2D-4D81DBCEB18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78563"/>
            <a:ext cx="21336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78563"/>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78563"/>
            <a:ext cx="2133600" cy="457200"/>
          </a:xfrm>
        </p:spPr>
        <p:txBody>
          <a:bodyPr/>
          <a:lstStyle>
            <a:lvl1pPr>
              <a:defRPr/>
            </a:lvl1pPr>
          </a:lstStyle>
          <a:p>
            <a:pPr>
              <a:defRPr/>
            </a:pPr>
            <a:fld id="{ABC51C99-CE02-48C5-8133-F267DDA18A9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normAutofit/>
          </a:bodyPr>
          <a:lstStyle/>
          <a:p>
            <a:pPr lvl="0"/>
            <a:endParaRPr lang="en-US" noProof="0"/>
          </a:p>
        </p:txBody>
      </p:sp>
      <p:sp>
        <p:nvSpPr>
          <p:cNvPr id="4" name="Date Placeholder 3"/>
          <p:cNvSpPr>
            <a:spLocks noGrp="1"/>
          </p:cNvSpPr>
          <p:nvPr>
            <p:ph type="dt" sz="half" idx="10"/>
          </p:nvPr>
        </p:nvSpPr>
        <p:spPr>
          <a:xfrm>
            <a:off x="457200" y="6278563"/>
            <a:ext cx="21336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78563"/>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78563"/>
            <a:ext cx="2133600" cy="457200"/>
          </a:xfrm>
        </p:spPr>
        <p:txBody>
          <a:bodyPr/>
          <a:lstStyle>
            <a:lvl1pPr>
              <a:defRPr/>
            </a:lvl1pPr>
          </a:lstStyle>
          <a:p>
            <a:pPr>
              <a:defRPr/>
            </a:pPr>
            <a:fld id="{200104FE-3C60-4311-8765-2CEC698ED7F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F0B4B24-FC6F-43E6-A434-4CF5365F094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2E4FE054-A069-4805-AE65-B3490055DF3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0874DF3-1CE6-43F4-8283-506873D02C5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D2349399-1CCA-4D70-9F8C-140C3506EE1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B935AF97-BFCC-4EB8-9035-4210A9E28E0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C5700A03-B478-4AB8-8D1B-AC13F6258F9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FA3775C0-E581-42E6-9C05-4ADE5D496AF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AFC0CFEE-A8A1-4EF3-971B-153563AE189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59394F9-AD87-4E05-BBE0-20382EFA9C5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8" r:id="rId1"/>
    <p:sldLayoutId id="2147483752" r:id="rId2"/>
    <p:sldLayoutId id="2147483759" r:id="rId3"/>
    <p:sldLayoutId id="2147483753" r:id="rId4"/>
    <p:sldLayoutId id="2147483760" r:id="rId5"/>
    <p:sldLayoutId id="2147483754" r:id="rId6"/>
    <p:sldLayoutId id="2147483755" r:id="rId7"/>
    <p:sldLayoutId id="2147483761" r:id="rId8"/>
    <p:sldLayoutId id="2147483762" r:id="rId9"/>
    <p:sldLayoutId id="2147483756" r:id="rId10"/>
    <p:sldLayoutId id="2147483757" r:id="rId11"/>
    <p:sldLayoutId id="2147483763" r:id="rId12"/>
    <p:sldLayoutId id="2147483764" r:id="rId13"/>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pPr eaLnBrk="1" fontAlgn="auto" hangingPunct="1">
              <a:spcAft>
                <a:spcPts val="0"/>
              </a:spcAft>
              <a:defRPr/>
            </a:pPr>
            <a:r>
              <a:rPr lang="en-US"/>
              <a:t>VOLUNTARY TAX COMPLIANCE SCHEME FOR TRADERS</a:t>
            </a:r>
          </a:p>
        </p:txBody>
      </p:sp>
      <p:sp>
        <p:nvSpPr>
          <p:cNvPr id="9219" name="Rectangle 3"/>
          <p:cNvSpPr>
            <a:spLocks noGrp="1" noChangeArrowheads="1"/>
          </p:cNvSpPr>
          <p:nvPr>
            <p:ph type="subTitle" idx="1"/>
          </p:nvPr>
        </p:nvSpPr>
        <p:spPr>
          <a:xfrm>
            <a:off x="685800" y="3611563"/>
            <a:ext cx="7772400" cy="1200150"/>
          </a:xfrm>
        </p:spPr>
        <p:txBody>
          <a:bodyPr/>
          <a:lstStyle/>
          <a:p>
            <a:pPr marR="0" eaLnBrk="1" hangingPunct="1"/>
            <a:r>
              <a:rPr lang="en-US" smtClean="0"/>
              <a:t>INCOME TAX (FIRST AMENDMENT) ACT 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pPr marL="0" indent="0" algn="just" eaLnBrk="1" hangingPunct="1">
              <a:lnSpc>
                <a:spcPct val="90000"/>
              </a:lnSpc>
              <a:buFont typeface="Wingdings" pitchFamily="2" charset="2"/>
              <a:buNone/>
            </a:pPr>
            <a:r>
              <a:rPr lang="en-US" smtClean="0"/>
              <a:t>A Trader shall have the option:</a:t>
            </a:r>
          </a:p>
          <a:p>
            <a:pPr marL="0" indent="0" algn="just" eaLnBrk="1" hangingPunct="1">
              <a:lnSpc>
                <a:spcPct val="90000"/>
              </a:lnSpc>
              <a:buFont typeface="Wingdings" pitchFamily="2" charset="2"/>
              <a:buNone/>
            </a:pPr>
            <a:r>
              <a:rPr lang="en-US" smtClean="0"/>
              <a:t> </a:t>
            </a:r>
          </a:p>
          <a:p>
            <a:pPr marL="0" indent="0" algn="just" eaLnBrk="1" hangingPunct="1">
              <a:lnSpc>
                <a:spcPct val="90000"/>
              </a:lnSpc>
            </a:pPr>
            <a:r>
              <a:rPr lang="en-US" smtClean="0"/>
              <a:t> to be assessed either under </a:t>
            </a:r>
            <a:r>
              <a:rPr lang="en-US" b="1" smtClean="0"/>
              <a:t>Ninth </a:t>
            </a:r>
          </a:p>
          <a:p>
            <a:pPr marL="0" indent="0" algn="just" eaLnBrk="1" hangingPunct="1">
              <a:lnSpc>
                <a:spcPct val="90000"/>
              </a:lnSpc>
              <a:buFont typeface="Wingdings 3" pitchFamily="18" charset="2"/>
              <a:buNone/>
            </a:pPr>
            <a:r>
              <a:rPr lang="en-US" b="1" smtClean="0"/>
              <a:t>   Schedule </a:t>
            </a:r>
            <a:r>
              <a:rPr lang="en-US" smtClean="0"/>
              <a:t>( VTCST); or</a:t>
            </a:r>
          </a:p>
          <a:p>
            <a:pPr marL="0" indent="0" algn="just" eaLnBrk="1" hangingPunct="1">
              <a:lnSpc>
                <a:spcPct val="90000"/>
              </a:lnSpc>
              <a:buFont typeface="Wingdings" pitchFamily="2" charset="2"/>
              <a:buNone/>
            </a:pPr>
            <a:r>
              <a:rPr lang="en-US" smtClean="0"/>
              <a:t> </a:t>
            </a:r>
          </a:p>
          <a:p>
            <a:pPr marL="0" indent="0" algn="just" eaLnBrk="1" hangingPunct="1">
              <a:lnSpc>
                <a:spcPct val="90000"/>
              </a:lnSpc>
            </a:pPr>
            <a:r>
              <a:rPr lang="en-US" smtClean="0"/>
              <a:t> to be assessed in normal manner where all </a:t>
            </a:r>
          </a:p>
          <a:p>
            <a:pPr marL="0" indent="0" algn="just" eaLnBrk="1" hangingPunct="1">
              <a:lnSpc>
                <a:spcPct val="90000"/>
              </a:lnSpc>
              <a:buFont typeface="Wingdings" pitchFamily="2" charset="2"/>
              <a:buNone/>
            </a:pPr>
            <a:r>
              <a:rPr lang="en-US" smtClean="0"/>
              <a:t>   provisions of the Income Tax Ordinance 2001   </a:t>
            </a:r>
          </a:p>
          <a:p>
            <a:pPr marL="0" indent="0" algn="just" eaLnBrk="1" hangingPunct="1">
              <a:lnSpc>
                <a:spcPct val="90000"/>
              </a:lnSpc>
              <a:buFont typeface="Wingdings" pitchFamily="2" charset="2"/>
              <a:buNone/>
            </a:pPr>
            <a:r>
              <a:rPr lang="en-US" smtClean="0"/>
              <a:t>   other than Ninth Schedule is applied. </a:t>
            </a:r>
          </a:p>
        </p:txBody>
      </p:sp>
      <p:sp>
        <p:nvSpPr>
          <p:cNvPr id="28674" name="Rectangle 2"/>
          <p:cNvSpPr>
            <a:spLocks noGrp="1" noChangeArrowheads="1"/>
          </p:cNvSpPr>
          <p:nvPr>
            <p:ph type="title"/>
          </p:nvPr>
        </p:nvSpPr>
        <p:spPr/>
        <p:txBody>
          <a:bodyPr/>
          <a:lstStyle/>
          <a:p>
            <a:pPr eaLnBrk="1" fontAlgn="auto" hangingPunct="1">
              <a:spcAft>
                <a:spcPts val="0"/>
              </a:spcAft>
              <a:defRPr/>
            </a:pPr>
            <a:r>
              <a:rPr lang="en-US" dirty="0">
                <a:effectLst/>
              </a:rPr>
              <a:t>Taxability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457200" y="152400"/>
            <a:ext cx="8229600" cy="6553200"/>
          </a:xfrm>
        </p:spPr>
        <p:txBody>
          <a:bodyPr/>
          <a:lstStyle/>
          <a:p>
            <a:pPr eaLnBrk="1" hangingPunct="1"/>
            <a:endParaRPr lang="en-US" altLang="zh-CN" b="1" smtClean="0">
              <a:ea typeface="宋体" charset="-122"/>
            </a:endParaRPr>
          </a:p>
          <a:p>
            <a:pPr algn="just" eaLnBrk="1" hangingPunct="1"/>
            <a:r>
              <a:rPr lang="en-US" altLang="zh-CN" b="1" smtClean="0">
                <a:ea typeface="宋体" charset="-122"/>
              </a:rPr>
              <a:t>Tax years covered </a:t>
            </a:r>
            <a:r>
              <a:rPr lang="en-US" altLang="zh-CN" smtClean="0">
                <a:ea typeface="宋体" charset="-122"/>
              </a:rPr>
              <a:t>under the scheme are Tax Year(s) 2015, 2016, 2017 and 2018 as a consolidated package.</a:t>
            </a:r>
          </a:p>
          <a:p>
            <a:pPr algn="just" eaLnBrk="1" hangingPunct="1">
              <a:buFont typeface="Wingdings" pitchFamily="2" charset="2"/>
              <a:buNone/>
            </a:pPr>
            <a:endParaRPr lang="en-US" altLang="zh-CN" smtClean="0">
              <a:ea typeface="宋体" charset="-122"/>
            </a:endParaRPr>
          </a:p>
          <a:p>
            <a:pPr algn="just" eaLnBrk="1" hangingPunct="1"/>
            <a:r>
              <a:rPr lang="en-US" altLang="zh-CN" smtClean="0">
                <a:ea typeface="宋体" charset="-122"/>
              </a:rPr>
              <a:t>In case of non-compliance in any of the subsequent tax years (upto Tax Year 2018) the benefits of the scheme availed in any of the preceding tax years shall stand forfeited. </a:t>
            </a:r>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sz="half" idx="1"/>
          </p:nvPr>
        </p:nvSpPr>
        <p:spPr>
          <a:xfrm>
            <a:off x="457200" y="152400"/>
            <a:ext cx="8458200" cy="6553200"/>
          </a:xfrm>
        </p:spPr>
        <p:txBody>
          <a:bodyPr/>
          <a:lstStyle/>
          <a:p>
            <a:pPr marL="0" indent="0" eaLnBrk="1" hangingPunct="1">
              <a:lnSpc>
                <a:spcPct val="80000"/>
              </a:lnSpc>
              <a:buFont typeface="Wingdings" pitchFamily="2" charset="2"/>
              <a:buNone/>
            </a:pPr>
            <a:r>
              <a:rPr lang="en-US" altLang="zh-CN" sz="2000" b="1" smtClean="0">
                <a:ea typeface="宋体" charset="-122"/>
              </a:rPr>
              <a:t>Computation of tax liability on income from trading activities of business</a:t>
            </a:r>
            <a:r>
              <a:rPr lang="en-US" altLang="zh-CN" sz="2000" smtClean="0">
                <a:ea typeface="宋体" charset="-122"/>
              </a:rPr>
              <a:t>:</a:t>
            </a:r>
          </a:p>
          <a:p>
            <a:pPr marL="0" indent="0" eaLnBrk="1" hangingPunct="1">
              <a:lnSpc>
                <a:spcPct val="80000"/>
              </a:lnSpc>
              <a:buFont typeface="Wingdings" pitchFamily="2" charset="2"/>
              <a:buNone/>
            </a:pPr>
            <a:r>
              <a:rPr lang="en-US" altLang="zh-CN" sz="1200" smtClean="0">
                <a:ea typeface="宋体" charset="-122"/>
              </a:rPr>
              <a:t> </a:t>
            </a:r>
            <a:endParaRPr lang="en-US" altLang="zh-CN" sz="1200" b="1" smtClean="0">
              <a:ea typeface="宋体" charset="-122"/>
            </a:endParaRPr>
          </a:p>
          <a:p>
            <a:pPr marL="0" indent="0" eaLnBrk="1" hangingPunct="1">
              <a:lnSpc>
                <a:spcPct val="80000"/>
              </a:lnSpc>
              <a:buFont typeface="Wingdings" pitchFamily="2" charset="2"/>
              <a:buNone/>
            </a:pPr>
            <a:r>
              <a:rPr lang="en-US" altLang="zh-CN" sz="1800" b="1" smtClean="0">
                <a:ea typeface="宋体" charset="-122"/>
              </a:rPr>
              <a:t>Category - I</a:t>
            </a:r>
          </a:p>
          <a:p>
            <a:pPr marL="0" indent="0" eaLnBrk="1" hangingPunct="1">
              <a:lnSpc>
                <a:spcPct val="80000"/>
              </a:lnSpc>
              <a:buFont typeface="Wingdings" pitchFamily="2" charset="2"/>
              <a:buNone/>
            </a:pPr>
            <a:r>
              <a:rPr lang="en-US" altLang="zh-CN" sz="1200" b="1" smtClean="0">
                <a:ea typeface="宋体" charset="-122"/>
              </a:rPr>
              <a:t>			</a:t>
            </a:r>
          </a:p>
          <a:p>
            <a:pPr marL="0" indent="0" eaLnBrk="1" hangingPunct="1">
              <a:lnSpc>
                <a:spcPct val="80000"/>
              </a:lnSpc>
              <a:buFont typeface="Wingdings" pitchFamily="2" charset="2"/>
              <a:buNone/>
            </a:pPr>
            <a:endParaRPr lang="en-US" altLang="zh-CN" sz="1200" b="1" smtClean="0">
              <a:ea typeface="宋体" charset="-122"/>
            </a:endParaRPr>
          </a:p>
          <a:p>
            <a:pPr marL="0" indent="0" eaLnBrk="1" hangingPunct="1">
              <a:lnSpc>
                <a:spcPct val="80000"/>
              </a:lnSpc>
              <a:buFont typeface="Wingdings" pitchFamily="2" charset="2"/>
              <a:buNone/>
            </a:pPr>
            <a:endParaRPr lang="en-US" altLang="zh-CN" sz="1200" b="1" smtClean="0">
              <a:ea typeface="宋体" charset="-122"/>
            </a:endParaRPr>
          </a:p>
          <a:p>
            <a:pPr marL="0" indent="0" eaLnBrk="1" hangingPunct="1">
              <a:lnSpc>
                <a:spcPct val="80000"/>
              </a:lnSpc>
              <a:buFont typeface="Wingdings" pitchFamily="2" charset="2"/>
              <a:buNone/>
            </a:pPr>
            <a:endParaRPr lang="en-US" altLang="zh-CN" sz="1200" b="1" smtClean="0">
              <a:ea typeface="宋体" charset="-122"/>
            </a:endParaRPr>
          </a:p>
          <a:p>
            <a:pPr marL="0" indent="0" eaLnBrk="1" hangingPunct="1">
              <a:lnSpc>
                <a:spcPct val="80000"/>
              </a:lnSpc>
              <a:buFont typeface="Wingdings" pitchFamily="2" charset="2"/>
              <a:buNone/>
            </a:pPr>
            <a:endParaRPr lang="en-US" altLang="zh-CN" sz="1200" b="1" smtClean="0">
              <a:ea typeface="宋体" charset="-122"/>
            </a:endParaRPr>
          </a:p>
          <a:p>
            <a:pPr marL="0" indent="0" eaLnBrk="1" hangingPunct="1">
              <a:lnSpc>
                <a:spcPct val="80000"/>
              </a:lnSpc>
              <a:buFont typeface="Wingdings" pitchFamily="2" charset="2"/>
              <a:buNone/>
            </a:pPr>
            <a:endParaRPr lang="en-US" altLang="zh-CN" sz="1200" b="1" smtClean="0">
              <a:ea typeface="宋体" charset="-122"/>
            </a:endParaRPr>
          </a:p>
          <a:p>
            <a:pPr marL="0" indent="0" eaLnBrk="1" hangingPunct="1">
              <a:lnSpc>
                <a:spcPct val="80000"/>
              </a:lnSpc>
              <a:buFont typeface="Wingdings" pitchFamily="2" charset="2"/>
              <a:buNone/>
            </a:pPr>
            <a:endParaRPr lang="en-US" altLang="zh-CN" sz="1200" b="1" smtClean="0">
              <a:ea typeface="宋体" charset="-122"/>
            </a:endParaRPr>
          </a:p>
          <a:p>
            <a:pPr marL="0" indent="0" eaLnBrk="1" hangingPunct="1">
              <a:lnSpc>
                <a:spcPct val="80000"/>
              </a:lnSpc>
              <a:buFont typeface="Wingdings" pitchFamily="2" charset="2"/>
              <a:buNone/>
            </a:pPr>
            <a:endParaRPr lang="en-US" altLang="zh-CN" sz="1200" b="1" smtClean="0">
              <a:ea typeface="宋体" charset="-122"/>
            </a:endParaRPr>
          </a:p>
          <a:p>
            <a:pPr marL="0" indent="0" eaLnBrk="1" hangingPunct="1">
              <a:lnSpc>
                <a:spcPct val="80000"/>
              </a:lnSpc>
              <a:buFont typeface="Wingdings" pitchFamily="2" charset="2"/>
              <a:buNone/>
            </a:pPr>
            <a:endParaRPr lang="en-US" altLang="zh-CN" sz="1200" b="1" smtClean="0">
              <a:ea typeface="宋体" charset="-122"/>
            </a:endParaRPr>
          </a:p>
          <a:p>
            <a:pPr marL="0" indent="0" eaLnBrk="1" hangingPunct="1">
              <a:lnSpc>
                <a:spcPct val="80000"/>
              </a:lnSpc>
              <a:buFont typeface="Wingdings" pitchFamily="2" charset="2"/>
              <a:buNone/>
            </a:pPr>
            <a:endParaRPr lang="en-US" altLang="zh-CN" sz="1200" b="1" smtClean="0">
              <a:ea typeface="宋体" charset="-122"/>
            </a:endParaRPr>
          </a:p>
          <a:p>
            <a:pPr marL="0" indent="0" eaLnBrk="1" hangingPunct="1">
              <a:lnSpc>
                <a:spcPct val="80000"/>
              </a:lnSpc>
              <a:buFont typeface="Wingdings" pitchFamily="2" charset="2"/>
              <a:buNone/>
            </a:pPr>
            <a:endParaRPr lang="en-US" altLang="zh-CN" sz="1200" b="1" smtClean="0">
              <a:ea typeface="宋体" charset="-122"/>
            </a:endParaRPr>
          </a:p>
          <a:p>
            <a:pPr marL="0" indent="0" eaLnBrk="1" hangingPunct="1">
              <a:lnSpc>
                <a:spcPct val="80000"/>
              </a:lnSpc>
              <a:buFont typeface="Wingdings" pitchFamily="2" charset="2"/>
              <a:buNone/>
            </a:pPr>
            <a:endParaRPr lang="en-US" altLang="zh-CN" sz="1200" b="1" smtClean="0">
              <a:ea typeface="宋体" charset="-122"/>
            </a:endParaRPr>
          </a:p>
          <a:p>
            <a:pPr marL="0" indent="0" eaLnBrk="1" hangingPunct="1">
              <a:lnSpc>
                <a:spcPct val="80000"/>
              </a:lnSpc>
              <a:buFont typeface="Wingdings" pitchFamily="2" charset="2"/>
              <a:buNone/>
            </a:pPr>
            <a:endParaRPr lang="en-US" altLang="zh-CN" sz="1200" b="1" smtClean="0">
              <a:ea typeface="宋体" charset="-122"/>
            </a:endParaRPr>
          </a:p>
          <a:p>
            <a:pPr marL="0" indent="0" eaLnBrk="1" hangingPunct="1">
              <a:lnSpc>
                <a:spcPct val="80000"/>
              </a:lnSpc>
              <a:buFont typeface="Wingdings" pitchFamily="2" charset="2"/>
              <a:buNone/>
            </a:pPr>
            <a:endParaRPr lang="en-US" altLang="zh-CN" sz="1200" b="1" smtClean="0">
              <a:ea typeface="宋体" charset="-122"/>
            </a:endParaRPr>
          </a:p>
          <a:p>
            <a:pPr marL="0" indent="0" eaLnBrk="1" hangingPunct="1">
              <a:lnSpc>
                <a:spcPct val="80000"/>
              </a:lnSpc>
              <a:buFont typeface="Wingdings" pitchFamily="2" charset="2"/>
              <a:buNone/>
            </a:pPr>
            <a:endParaRPr lang="en-US" altLang="zh-CN" sz="1200" b="1" smtClean="0">
              <a:ea typeface="宋体" charset="-122"/>
            </a:endParaRPr>
          </a:p>
          <a:p>
            <a:pPr marL="0" indent="0" eaLnBrk="1" hangingPunct="1">
              <a:lnSpc>
                <a:spcPct val="80000"/>
              </a:lnSpc>
              <a:buFont typeface="Wingdings" pitchFamily="2" charset="2"/>
              <a:buNone/>
            </a:pPr>
            <a:endParaRPr lang="en-US" altLang="zh-CN" sz="1200" b="1" smtClean="0">
              <a:ea typeface="宋体" charset="-122"/>
            </a:endParaRPr>
          </a:p>
          <a:p>
            <a:pPr marL="0" indent="0" eaLnBrk="1" hangingPunct="1">
              <a:lnSpc>
                <a:spcPct val="80000"/>
              </a:lnSpc>
              <a:buFont typeface="Wingdings" pitchFamily="2" charset="2"/>
              <a:buNone/>
            </a:pPr>
            <a:endParaRPr lang="en-US" altLang="zh-CN" sz="1200" b="1" smtClean="0">
              <a:ea typeface="宋体" charset="-122"/>
            </a:endParaRPr>
          </a:p>
          <a:p>
            <a:pPr marL="0" indent="0" eaLnBrk="1" hangingPunct="1">
              <a:lnSpc>
                <a:spcPct val="80000"/>
              </a:lnSpc>
              <a:buFont typeface="Wingdings" pitchFamily="2" charset="2"/>
              <a:buNone/>
            </a:pPr>
            <a:r>
              <a:rPr lang="en-US" altLang="zh-CN" sz="1200" b="1" smtClean="0">
                <a:ea typeface="宋体" charset="-122"/>
              </a:rPr>
              <a:t>* </a:t>
            </a:r>
            <a:r>
              <a:rPr lang="en-US" altLang="zh-CN" sz="1200" smtClean="0">
                <a:ea typeface="宋体" charset="-122"/>
              </a:rPr>
              <a:t>No credit for tax collected or deducted at source under various provisions  of the Income Tax Ordinance,    </a:t>
            </a:r>
          </a:p>
          <a:p>
            <a:pPr marL="0" indent="0" eaLnBrk="1" hangingPunct="1">
              <a:lnSpc>
                <a:spcPct val="80000"/>
              </a:lnSpc>
              <a:buFont typeface="Wingdings" pitchFamily="2" charset="2"/>
              <a:buNone/>
            </a:pPr>
            <a:r>
              <a:rPr lang="en-US" altLang="zh-CN" sz="1200" smtClean="0">
                <a:ea typeface="宋体" charset="-122"/>
              </a:rPr>
              <a:t>   2001 shall be admissible, except from profit  on debt, dividend and income from property under section 150,   </a:t>
            </a:r>
          </a:p>
          <a:p>
            <a:pPr marL="0" indent="0" eaLnBrk="1" hangingPunct="1">
              <a:lnSpc>
                <a:spcPct val="80000"/>
              </a:lnSpc>
              <a:buFont typeface="Wingdings" pitchFamily="2" charset="2"/>
              <a:buNone/>
            </a:pPr>
            <a:r>
              <a:rPr lang="en-US" altLang="zh-CN" sz="1200" smtClean="0">
                <a:ea typeface="宋体" charset="-122"/>
              </a:rPr>
              <a:t>   151 and 155 of the Income Tax Ordinance, 2001, respectively.</a:t>
            </a:r>
            <a:endParaRPr lang="en-US" altLang="zh-CN" sz="1200" b="1" smtClean="0">
              <a:ea typeface="宋体" charset="-122"/>
            </a:endParaRPr>
          </a:p>
          <a:p>
            <a:pPr marL="0" indent="0" eaLnBrk="1" hangingPunct="1">
              <a:lnSpc>
                <a:spcPct val="80000"/>
              </a:lnSpc>
              <a:buFont typeface="Wingdings" pitchFamily="2" charset="2"/>
              <a:buNone/>
            </a:pPr>
            <a:r>
              <a:rPr lang="en-US" altLang="zh-CN" sz="1200" b="1" smtClean="0">
                <a:ea typeface="宋体" charset="-122"/>
              </a:rPr>
              <a:t>	</a:t>
            </a:r>
          </a:p>
          <a:p>
            <a:pPr marL="0" indent="0" eaLnBrk="1" hangingPunct="1">
              <a:lnSpc>
                <a:spcPct val="80000"/>
              </a:lnSpc>
              <a:buFont typeface="Wingdings 3" pitchFamily="18" charset="2"/>
              <a:buNone/>
            </a:pPr>
            <a:r>
              <a:rPr lang="en-US" altLang="zh-CN" sz="1200" smtClean="0">
                <a:ea typeface="宋体" charset="-122"/>
              </a:rPr>
              <a:t>  * Similarly, no refund adjustment shall be admissible against this tax liability.</a:t>
            </a:r>
          </a:p>
          <a:p>
            <a:pPr marL="0" indent="0" eaLnBrk="1" hangingPunct="1">
              <a:lnSpc>
                <a:spcPct val="80000"/>
              </a:lnSpc>
              <a:buFont typeface="Wingdings" pitchFamily="2" charset="2"/>
              <a:buNone/>
            </a:pPr>
            <a:endParaRPr lang="en-US" altLang="zh-CN" sz="1200" smtClean="0">
              <a:ea typeface="宋体" charset="-122"/>
            </a:endParaRPr>
          </a:p>
          <a:p>
            <a:pPr marL="0" indent="0" eaLnBrk="1" hangingPunct="1">
              <a:lnSpc>
                <a:spcPct val="80000"/>
              </a:lnSpc>
              <a:buFont typeface="Wingdings" pitchFamily="2" charset="2"/>
              <a:buNone/>
            </a:pPr>
            <a:r>
              <a:rPr lang="en-US" sz="1200" smtClean="0"/>
              <a:t>   </a:t>
            </a:r>
            <a:r>
              <a:rPr lang="en-US" sz="1200" b="1" smtClean="0"/>
              <a:t>Working capital </a:t>
            </a:r>
            <a:r>
              <a:rPr lang="en-US" sz="1200" smtClean="0"/>
              <a:t>means the difference between the current assets and current liabilities of the trader's </a:t>
            </a:r>
          </a:p>
          <a:p>
            <a:pPr marL="0" indent="0" eaLnBrk="1" hangingPunct="1">
              <a:lnSpc>
                <a:spcPct val="80000"/>
              </a:lnSpc>
              <a:buFont typeface="Wingdings" pitchFamily="2" charset="2"/>
              <a:buNone/>
            </a:pPr>
            <a:r>
              <a:rPr lang="en-US" sz="1200" smtClean="0"/>
              <a:t>   business </a:t>
            </a:r>
            <a:r>
              <a:rPr lang="en-US" altLang="zh-CN" sz="1200" smtClean="0">
                <a:ea typeface="宋体" charset="-122"/>
              </a:rPr>
              <a:t> </a:t>
            </a:r>
            <a:endParaRPr lang="en-US" sz="1200" smtClean="0"/>
          </a:p>
        </p:txBody>
      </p:sp>
      <p:graphicFrame>
        <p:nvGraphicFramePr>
          <p:cNvPr id="26687" name="Group 63"/>
          <p:cNvGraphicFramePr>
            <a:graphicFrameLocks noGrp="1"/>
          </p:cNvGraphicFramePr>
          <p:nvPr>
            <p:ph sz="half" idx="2"/>
          </p:nvPr>
        </p:nvGraphicFramePr>
        <p:xfrm>
          <a:off x="609600" y="1276350"/>
          <a:ext cx="8077200" cy="3078480"/>
        </p:xfrm>
        <a:graphic>
          <a:graphicData uri="http://schemas.openxmlformats.org/drawingml/2006/table">
            <a:tbl>
              <a:tblPr/>
              <a:tblGrid>
                <a:gridCol w="1600200"/>
                <a:gridCol w="2819400"/>
                <a:gridCol w="3657600"/>
              </a:tblGrid>
              <a:tr h="3238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800" b="1" i="0" u="none" strike="noStrike" cap="none" normalizeH="0" baseline="0" dirty="0" smtClean="0">
                          <a:ln>
                            <a:noFill/>
                          </a:ln>
                          <a:solidFill>
                            <a:schemeClr val="tx1"/>
                          </a:solidFill>
                          <a:effectLst/>
                          <a:latin typeface="Tahoma" pitchFamily="34" charset="0"/>
                          <a:ea typeface="宋体" charset="-122"/>
                          <a:cs typeface="Arial" charset="0"/>
                        </a:rPr>
                        <a:t>Tax Year</a:t>
                      </a:r>
                      <a:r>
                        <a:rPr kumimoji="0" lang="en-US" altLang="zh-CN" sz="1800" b="0" i="0" u="none" strike="noStrike" cap="none" normalizeH="0" baseline="0" dirty="0" smtClean="0">
                          <a:ln>
                            <a:noFill/>
                          </a:ln>
                          <a:solidFill>
                            <a:schemeClr val="tx1"/>
                          </a:solidFill>
                          <a:effectLst/>
                          <a:latin typeface="Tahoma" pitchFamily="34" charset="0"/>
                          <a:ea typeface="宋体" charset="-122"/>
                          <a:cs typeface="Arial" charset="0"/>
                        </a:rPr>
                        <a:t> </a:t>
                      </a:r>
                      <a:endParaRPr kumimoji="0" lang="en-US" sz="1800" b="0" i="0" u="none" strike="noStrike" cap="none" normalizeH="0" baseline="0" dirty="0" smtClean="0">
                        <a:ln>
                          <a:noFill/>
                        </a:ln>
                        <a:solidFill>
                          <a:schemeClr val="tx1"/>
                        </a:solidFill>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800" b="1" i="0" u="none" strike="noStrike" cap="none" normalizeH="0" baseline="0" smtClean="0">
                          <a:ln>
                            <a:noFill/>
                          </a:ln>
                          <a:solidFill>
                            <a:schemeClr val="tx1"/>
                          </a:solidFill>
                          <a:effectLst/>
                          <a:latin typeface="Tahoma" pitchFamily="34" charset="0"/>
                          <a:ea typeface="宋体" charset="-122"/>
                          <a:cs typeface="Arial" charset="0"/>
                        </a:rPr>
                        <a:t>Tax Liability *</a:t>
                      </a:r>
                      <a:r>
                        <a:rPr kumimoji="0" lang="en-US" altLang="zh-CN" sz="1800" b="0" i="0" u="none" strike="noStrike" cap="none" normalizeH="0" baseline="0" smtClean="0">
                          <a:ln>
                            <a:noFill/>
                          </a:ln>
                          <a:solidFill>
                            <a:schemeClr val="tx1"/>
                          </a:solidFill>
                          <a:effectLst/>
                          <a:latin typeface="Tahoma" pitchFamily="34" charset="0"/>
                          <a:ea typeface="宋体" charset="-122"/>
                          <a:cs typeface="Arial" charset="0"/>
                        </a:rPr>
                        <a:t> </a:t>
                      </a:r>
                      <a:endParaRPr kumimoji="0" lang="en-US" sz="18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800" b="1" i="0" u="none" strike="noStrike" cap="none" normalizeH="0" baseline="0" smtClean="0">
                          <a:ln>
                            <a:noFill/>
                          </a:ln>
                          <a:solidFill>
                            <a:schemeClr val="tx1"/>
                          </a:solidFill>
                          <a:effectLst/>
                          <a:latin typeface="Tahoma" pitchFamily="34" charset="0"/>
                          <a:ea typeface="宋体" charset="-122"/>
                          <a:cs typeface="Arial" charset="0"/>
                        </a:rPr>
                        <a:t>Conditions</a:t>
                      </a:r>
                      <a:r>
                        <a:rPr kumimoji="0" lang="en-US" altLang="zh-CN" sz="1800" b="0" i="0" u="none" strike="noStrike" cap="none" normalizeH="0" baseline="0" smtClean="0">
                          <a:ln>
                            <a:noFill/>
                          </a:ln>
                          <a:solidFill>
                            <a:schemeClr val="tx1"/>
                          </a:solidFill>
                          <a:effectLst/>
                          <a:latin typeface="Tahoma" pitchFamily="34" charset="0"/>
                          <a:ea typeface="宋体" charset="-122"/>
                          <a:cs typeface="Arial" charset="0"/>
                        </a:rPr>
                        <a:t> </a:t>
                      </a:r>
                      <a:endParaRPr kumimoji="0" lang="en-US" sz="18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Tahoma" pitchFamily="34" charset="0"/>
                          <a:cs typeface="Arial" charset="0"/>
                        </a:rPr>
                        <a:t>2015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400" b="0" i="0" u="none" strike="noStrike" cap="none" normalizeH="0" baseline="0" dirty="0" smtClean="0">
                          <a:ln>
                            <a:noFill/>
                          </a:ln>
                          <a:solidFill>
                            <a:schemeClr val="tx1"/>
                          </a:solidFill>
                          <a:effectLst/>
                          <a:latin typeface="Tahoma" pitchFamily="34" charset="0"/>
                          <a:ea typeface="宋体" charset="-122"/>
                          <a:cs typeface="Arial" charset="0"/>
                        </a:rPr>
                        <a:t>1% of the '</a:t>
                      </a:r>
                      <a:r>
                        <a:rPr kumimoji="0" lang="en-US" altLang="zh-CN" sz="1400" b="1" i="0" u="none" strike="noStrike" cap="none" normalizeH="0" baseline="0" dirty="0" smtClean="0">
                          <a:ln>
                            <a:noFill/>
                          </a:ln>
                          <a:solidFill>
                            <a:schemeClr val="tx1"/>
                          </a:solidFill>
                          <a:effectLst/>
                          <a:latin typeface="Tahoma" pitchFamily="34" charset="0"/>
                          <a:ea typeface="宋体" charset="-122"/>
                          <a:cs typeface="Arial" charset="0"/>
                        </a:rPr>
                        <a:t>Working Capital</a:t>
                      </a:r>
                      <a:r>
                        <a:rPr kumimoji="0" lang="en-US" altLang="zh-CN" sz="1400" b="0" i="0" u="none" strike="noStrike" cap="none" normalizeH="0" baseline="0" dirty="0" smtClean="0">
                          <a:ln>
                            <a:noFill/>
                          </a:ln>
                          <a:solidFill>
                            <a:schemeClr val="tx1"/>
                          </a:solidFill>
                          <a:effectLst/>
                          <a:latin typeface="Tahoma" pitchFamily="34" charset="0"/>
                          <a:ea typeface="宋体" charset="-122"/>
                          <a:cs typeface="Arial" charset="0"/>
                        </a:rPr>
                        <a:t>' </a:t>
                      </a:r>
                      <a:endParaRPr kumimoji="0" lang="en-US" sz="14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400" b="1" i="0" u="none" strike="noStrike" cap="none" normalizeH="0" baseline="0" smtClean="0">
                          <a:ln>
                            <a:noFill/>
                          </a:ln>
                          <a:solidFill>
                            <a:schemeClr val="tx1"/>
                          </a:solidFill>
                          <a:effectLst/>
                          <a:latin typeface="Tahoma" pitchFamily="34" charset="0"/>
                          <a:ea typeface="宋体" charset="-122"/>
                          <a:cs typeface="Arial" charset="0"/>
                        </a:rPr>
                        <a:t>'Working Capital' </a:t>
                      </a:r>
                      <a:r>
                        <a:rPr kumimoji="0" lang="en-US" altLang="zh-CN" sz="1400" b="0" i="0" u="none" strike="noStrike" cap="none" normalizeH="0" baseline="0" smtClean="0">
                          <a:ln>
                            <a:noFill/>
                          </a:ln>
                          <a:solidFill>
                            <a:schemeClr val="tx1"/>
                          </a:solidFill>
                          <a:effectLst/>
                          <a:latin typeface="Tahoma" pitchFamily="34" charset="0"/>
                          <a:ea typeface="宋体" charset="-122"/>
                          <a:cs typeface="Arial" charset="0"/>
                        </a:rPr>
                        <a:t>should not exceed Rs. 50,000,000. If working capital exceeds Rs. 50 Million the person will be taxed in the normal manner </a:t>
                      </a:r>
                      <a:endParaRPr kumimoji="0" lang="en-US" sz="14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cs typeface="Arial" charset="0"/>
                        </a:rPr>
                        <a:t>2016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400" b="0" i="0" u="none" strike="noStrike" cap="none" normalizeH="0" baseline="0" dirty="0" smtClean="0">
                          <a:ln>
                            <a:noFill/>
                          </a:ln>
                          <a:solidFill>
                            <a:schemeClr val="tx1"/>
                          </a:solidFill>
                          <a:effectLst/>
                          <a:latin typeface="Tahoma" pitchFamily="34" charset="0"/>
                          <a:ea typeface="宋体" charset="-122"/>
                          <a:cs typeface="Arial" charset="0"/>
                        </a:rPr>
                        <a:t>Based on '</a:t>
                      </a:r>
                      <a:r>
                        <a:rPr kumimoji="0" lang="en-US" altLang="zh-CN" sz="1400" b="1" i="0" u="none" strike="noStrike" cap="none" normalizeH="0" baseline="0" dirty="0" smtClean="0">
                          <a:ln>
                            <a:noFill/>
                          </a:ln>
                          <a:solidFill>
                            <a:schemeClr val="tx1"/>
                          </a:solidFill>
                          <a:effectLst/>
                          <a:latin typeface="Tahoma" pitchFamily="34" charset="0"/>
                          <a:ea typeface="宋体" charset="-122"/>
                          <a:cs typeface="Arial" charset="0"/>
                        </a:rPr>
                        <a:t>Turnover</a:t>
                      </a:r>
                      <a:r>
                        <a:rPr kumimoji="0" lang="en-US" altLang="zh-CN" sz="1400" b="0" i="0" u="none" strike="noStrike" cap="none" normalizeH="0" baseline="0" dirty="0" smtClean="0">
                          <a:ln>
                            <a:noFill/>
                          </a:ln>
                          <a:solidFill>
                            <a:schemeClr val="tx1"/>
                          </a:solidFill>
                          <a:effectLst/>
                          <a:latin typeface="Tahoma" pitchFamily="34" charset="0"/>
                          <a:ea typeface="宋体" charset="-122"/>
                          <a:cs typeface="Arial" charset="0"/>
                        </a:rPr>
                        <a:t>' as per rates given below </a:t>
                      </a:r>
                      <a:endParaRPr kumimoji="0" lang="en-US" sz="14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400" b="0" i="0" u="none" strike="noStrike" cap="none" normalizeH="0" baseline="0" smtClean="0">
                          <a:ln>
                            <a:noFill/>
                          </a:ln>
                          <a:solidFill>
                            <a:schemeClr val="tx1"/>
                          </a:solidFill>
                          <a:effectLst/>
                          <a:latin typeface="Tahoma" pitchFamily="34" charset="0"/>
                          <a:ea typeface="宋体" charset="-122"/>
                          <a:cs typeface="Arial" charset="0"/>
                        </a:rPr>
                        <a:t>'</a:t>
                      </a:r>
                      <a:r>
                        <a:rPr kumimoji="0" lang="en-US" altLang="zh-CN" sz="1400" b="1" i="0" u="none" strike="noStrike" cap="none" normalizeH="0" baseline="0" smtClean="0">
                          <a:ln>
                            <a:noFill/>
                          </a:ln>
                          <a:solidFill>
                            <a:schemeClr val="tx1"/>
                          </a:solidFill>
                          <a:effectLst/>
                          <a:latin typeface="Tahoma" pitchFamily="34" charset="0"/>
                          <a:ea typeface="宋体" charset="-122"/>
                          <a:cs typeface="Arial" charset="0"/>
                        </a:rPr>
                        <a:t>Turnover</a:t>
                      </a:r>
                      <a:r>
                        <a:rPr kumimoji="0" lang="en-US" altLang="zh-CN" sz="1400" b="0" i="0" u="none" strike="noStrike" cap="none" normalizeH="0" baseline="0" smtClean="0">
                          <a:ln>
                            <a:noFill/>
                          </a:ln>
                          <a:solidFill>
                            <a:schemeClr val="tx1"/>
                          </a:solidFill>
                          <a:effectLst/>
                          <a:latin typeface="Tahoma" pitchFamily="34" charset="0"/>
                          <a:ea typeface="宋体" charset="-122"/>
                          <a:cs typeface="Arial" charset="0"/>
                        </a:rPr>
                        <a:t>' shall not be less 3 times of the 'Working Capital' declared for the tax year 2015 </a:t>
                      </a:r>
                      <a:endParaRPr kumimoji="0" lang="en-US" sz="14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cs typeface="Arial" charset="0"/>
                        </a:rPr>
                        <a:t>2017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400" b="0" i="0" u="none" strike="noStrike" cap="none" normalizeH="0" baseline="0" dirty="0" smtClean="0">
                          <a:ln>
                            <a:noFill/>
                          </a:ln>
                          <a:solidFill>
                            <a:schemeClr val="tx1"/>
                          </a:solidFill>
                          <a:effectLst/>
                          <a:latin typeface="Tahoma" pitchFamily="34" charset="0"/>
                          <a:ea typeface="宋体" charset="-122"/>
                          <a:cs typeface="Arial" charset="0"/>
                        </a:rPr>
                        <a:t>Based on '</a:t>
                      </a:r>
                      <a:r>
                        <a:rPr kumimoji="0" lang="en-US" altLang="zh-CN" sz="1400" b="1" i="0" u="none" strike="noStrike" cap="none" normalizeH="0" baseline="0" dirty="0" smtClean="0">
                          <a:ln>
                            <a:noFill/>
                          </a:ln>
                          <a:solidFill>
                            <a:schemeClr val="tx1"/>
                          </a:solidFill>
                          <a:effectLst/>
                          <a:latin typeface="Tahoma" pitchFamily="34" charset="0"/>
                          <a:ea typeface="宋体" charset="-122"/>
                          <a:cs typeface="Arial" charset="0"/>
                        </a:rPr>
                        <a:t>Turnover</a:t>
                      </a:r>
                      <a:r>
                        <a:rPr kumimoji="0" lang="en-US" altLang="zh-CN" sz="1400" b="0" i="0" u="none" strike="noStrike" cap="none" normalizeH="0" baseline="0" dirty="0" smtClean="0">
                          <a:ln>
                            <a:noFill/>
                          </a:ln>
                          <a:solidFill>
                            <a:schemeClr val="tx1"/>
                          </a:solidFill>
                          <a:effectLst/>
                          <a:latin typeface="Tahoma" pitchFamily="34" charset="0"/>
                          <a:ea typeface="宋体" charset="-122"/>
                          <a:cs typeface="Arial" charset="0"/>
                        </a:rPr>
                        <a:t>' as per rates given below </a:t>
                      </a:r>
                      <a:endParaRPr kumimoji="0" lang="en-US" sz="28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400" b="0" i="0" u="none" strike="noStrike" cap="none" normalizeH="0" baseline="0" dirty="0" smtClean="0">
                          <a:ln>
                            <a:noFill/>
                          </a:ln>
                          <a:solidFill>
                            <a:schemeClr val="tx1"/>
                          </a:solidFill>
                          <a:effectLst/>
                          <a:latin typeface="Tahoma" pitchFamily="34" charset="0"/>
                          <a:ea typeface="宋体" charset="-122"/>
                          <a:cs typeface="Arial" charset="0"/>
                        </a:rPr>
                        <a:t>25% increase in tax liability as compared to tax year 2016 </a:t>
                      </a:r>
                      <a:endParaRPr kumimoji="0" lang="en-US" sz="14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cs typeface="Arial" charset="0"/>
                        </a:rPr>
                        <a:t>2018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400" b="0" i="0" u="none" strike="noStrike" cap="none" normalizeH="0" baseline="0" smtClean="0">
                          <a:ln>
                            <a:noFill/>
                          </a:ln>
                          <a:solidFill>
                            <a:schemeClr val="tx1"/>
                          </a:solidFill>
                          <a:effectLst/>
                          <a:latin typeface="Tahoma" pitchFamily="34" charset="0"/>
                          <a:ea typeface="宋体" charset="-122"/>
                          <a:cs typeface="Arial" charset="0"/>
                        </a:rPr>
                        <a:t>Based on '</a:t>
                      </a:r>
                      <a:r>
                        <a:rPr kumimoji="0" lang="en-US" altLang="zh-CN" sz="1400" b="1" i="0" u="none" strike="noStrike" cap="none" normalizeH="0" baseline="0" smtClean="0">
                          <a:ln>
                            <a:noFill/>
                          </a:ln>
                          <a:solidFill>
                            <a:schemeClr val="tx1"/>
                          </a:solidFill>
                          <a:effectLst/>
                          <a:latin typeface="Tahoma" pitchFamily="34" charset="0"/>
                          <a:ea typeface="宋体" charset="-122"/>
                          <a:cs typeface="Arial" charset="0"/>
                        </a:rPr>
                        <a:t>Turnover</a:t>
                      </a:r>
                      <a:r>
                        <a:rPr kumimoji="0" lang="en-US" altLang="zh-CN" sz="1400" b="0" i="0" u="none" strike="noStrike" cap="none" normalizeH="0" baseline="0" smtClean="0">
                          <a:ln>
                            <a:noFill/>
                          </a:ln>
                          <a:solidFill>
                            <a:schemeClr val="tx1"/>
                          </a:solidFill>
                          <a:effectLst/>
                          <a:latin typeface="Tahoma" pitchFamily="34" charset="0"/>
                          <a:ea typeface="宋体" charset="-122"/>
                          <a:cs typeface="Arial" charset="0"/>
                        </a:rPr>
                        <a:t>' as per rates given below </a:t>
                      </a:r>
                      <a:endParaRPr kumimoji="0" lang="en-US" sz="28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400" b="0" i="0" u="none" strike="noStrike" cap="none" normalizeH="0" baseline="0" dirty="0" smtClean="0">
                          <a:ln>
                            <a:noFill/>
                          </a:ln>
                          <a:solidFill>
                            <a:schemeClr val="tx1"/>
                          </a:solidFill>
                          <a:effectLst/>
                          <a:latin typeface="Tahoma" pitchFamily="34" charset="0"/>
                          <a:ea typeface="宋体" charset="-122"/>
                          <a:cs typeface="Arial" charset="0"/>
                        </a:rPr>
                        <a:t>25% increase in tax liability as compared to tax year 2017 </a:t>
                      </a:r>
                      <a:endParaRPr kumimoji="0" lang="en-US" sz="14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sz="half" idx="1"/>
          </p:nvPr>
        </p:nvSpPr>
        <p:spPr>
          <a:xfrm>
            <a:off x="457200" y="228600"/>
            <a:ext cx="8382000" cy="6324600"/>
          </a:xfrm>
        </p:spPr>
        <p:txBody>
          <a:bodyPr/>
          <a:lstStyle/>
          <a:p>
            <a:pPr eaLnBrk="1" hangingPunct="1">
              <a:buFont typeface="Wingdings" pitchFamily="2" charset="2"/>
              <a:buNone/>
            </a:pPr>
            <a:endParaRPr lang="en-US" altLang="zh-CN" sz="2800" b="1" dirty="0" smtClean="0">
              <a:ea typeface="宋体" charset="-122"/>
            </a:endParaRPr>
          </a:p>
          <a:p>
            <a:pPr eaLnBrk="1" hangingPunct="1">
              <a:buFont typeface="Wingdings" pitchFamily="2" charset="2"/>
              <a:buNone/>
            </a:pPr>
            <a:endParaRPr lang="en-US" altLang="zh-CN" sz="2800" b="1" dirty="0" smtClean="0">
              <a:ea typeface="宋体" charset="-122"/>
            </a:endParaRPr>
          </a:p>
          <a:p>
            <a:pPr eaLnBrk="1" hangingPunct="1">
              <a:buFont typeface="Wingdings" pitchFamily="2" charset="2"/>
              <a:buNone/>
            </a:pPr>
            <a:r>
              <a:rPr lang="en-US" altLang="zh-CN" sz="2800" b="1" dirty="0" smtClean="0">
                <a:ea typeface="宋体" charset="-122"/>
              </a:rPr>
              <a:t>Rates of tax</a:t>
            </a:r>
            <a:r>
              <a:rPr lang="en-US" altLang="zh-CN" sz="2800" dirty="0" smtClean="0">
                <a:ea typeface="宋体" charset="-122"/>
              </a:rPr>
              <a:t>: </a:t>
            </a:r>
            <a:r>
              <a:rPr lang="en-US" altLang="zh-CN" sz="2800" b="1" dirty="0" smtClean="0">
                <a:ea typeface="宋体" charset="-122"/>
              </a:rPr>
              <a:t>Tax Year 2016-2018</a:t>
            </a:r>
            <a:endParaRPr lang="en-US" altLang="zh-CN" sz="2800" b="1" dirty="0" smtClean="0">
              <a:ea typeface="宋体" charset="-122"/>
            </a:endParaRPr>
          </a:p>
          <a:p>
            <a:pPr eaLnBrk="1" hangingPunct="1">
              <a:buFont typeface="Wingdings" pitchFamily="2" charset="2"/>
              <a:buNone/>
            </a:pPr>
            <a:endParaRPr lang="en-US" altLang="zh-CN" sz="2800" dirty="0" smtClean="0">
              <a:ea typeface="宋体" charset="-122"/>
            </a:endParaRPr>
          </a:p>
          <a:p>
            <a:pPr eaLnBrk="1" hangingPunct="1">
              <a:buFont typeface="Wingdings" pitchFamily="2" charset="2"/>
              <a:buNone/>
            </a:pPr>
            <a:endParaRPr lang="en-US" altLang="zh-CN" sz="2800" dirty="0" smtClean="0">
              <a:ea typeface="宋体" charset="-122"/>
            </a:endParaRPr>
          </a:p>
          <a:p>
            <a:pPr eaLnBrk="1" hangingPunct="1">
              <a:buFont typeface="Wingdings" pitchFamily="2" charset="2"/>
              <a:buNone/>
            </a:pPr>
            <a:endParaRPr lang="en-US" altLang="zh-CN" sz="2800" dirty="0" smtClean="0">
              <a:ea typeface="宋体" charset="-122"/>
            </a:endParaRPr>
          </a:p>
          <a:p>
            <a:pPr eaLnBrk="1" hangingPunct="1">
              <a:buFont typeface="Wingdings" pitchFamily="2" charset="2"/>
              <a:buNone/>
            </a:pPr>
            <a:endParaRPr lang="en-US" sz="2800" dirty="0" smtClean="0"/>
          </a:p>
        </p:txBody>
      </p:sp>
      <p:graphicFrame>
        <p:nvGraphicFramePr>
          <p:cNvPr id="36932" name="Group 68"/>
          <p:cNvGraphicFramePr>
            <a:graphicFrameLocks noGrp="1"/>
          </p:cNvGraphicFramePr>
          <p:nvPr>
            <p:ph sz="half" idx="2"/>
          </p:nvPr>
        </p:nvGraphicFramePr>
        <p:xfrm>
          <a:off x="609600" y="2073275"/>
          <a:ext cx="8077200" cy="2164080"/>
        </p:xfrm>
        <a:graphic>
          <a:graphicData uri="http://schemas.openxmlformats.org/drawingml/2006/table">
            <a:tbl>
              <a:tblPr/>
              <a:tblGrid>
                <a:gridCol w="3786188"/>
                <a:gridCol w="4291012"/>
              </a:tblGrid>
              <a:tr h="3238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2000" b="1" i="0" u="none" strike="noStrike" cap="none" normalizeH="0" baseline="0" dirty="0" smtClean="0">
                          <a:ln>
                            <a:noFill/>
                          </a:ln>
                          <a:solidFill>
                            <a:schemeClr val="tx1"/>
                          </a:solidFill>
                          <a:effectLst/>
                          <a:latin typeface="Tahoma" pitchFamily="34" charset="0"/>
                          <a:ea typeface="宋体" charset="-122"/>
                          <a:cs typeface="Arial" charset="0"/>
                        </a:rPr>
                        <a:t>Turnover</a:t>
                      </a:r>
                      <a:r>
                        <a:rPr kumimoji="0" lang="en-US" altLang="zh-CN" sz="2800" b="0" i="0" u="none" strike="noStrike" cap="none" normalizeH="0" baseline="0" dirty="0" smtClean="0">
                          <a:ln>
                            <a:noFill/>
                          </a:ln>
                          <a:solidFill>
                            <a:schemeClr val="tx1"/>
                          </a:solidFill>
                          <a:effectLst/>
                          <a:latin typeface="Tahoma" pitchFamily="34" charset="0"/>
                          <a:ea typeface="宋体" charset="-122"/>
                          <a:cs typeface="Arial" charset="0"/>
                        </a:rPr>
                        <a:t> </a:t>
                      </a:r>
                      <a:endParaRPr kumimoji="0" lang="en-US" sz="2800" b="0" i="0" u="none" strike="noStrike" cap="none" normalizeH="0" baseline="0" dirty="0" smtClean="0">
                        <a:ln>
                          <a:noFill/>
                        </a:ln>
                        <a:solidFill>
                          <a:schemeClr val="tx1"/>
                        </a:solidFill>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2000" b="1" i="0" u="none" strike="noStrike" cap="none" normalizeH="0" baseline="0" dirty="0" smtClean="0">
                          <a:ln>
                            <a:noFill/>
                          </a:ln>
                          <a:solidFill>
                            <a:schemeClr val="tx1"/>
                          </a:solidFill>
                          <a:effectLst/>
                          <a:latin typeface="Tahoma" pitchFamily="34" charset="0"/>
                          <a:ea typeface="宋体" charset="-122"/>
                          <a:cs typeface="Arial" charset="0"/>
                        </a:rPr>
                        <a:t>Rate of tax</a:t>
                      </a:r>
                      <a:r>
                        <a:rPr kumimoji="0" lang="en-US" altLang="zh-CN" sz="2800" b="0" i="0" u="none" strike="noStrike" cap="none" normalizeH="0" baseline="0" dirty="0" smtClean="0">
                          <a:ln>
                            <a:noFill/>
                          </a:ln>
                          <a:solidFill>
                            <a:schemeClr val="tx1"/>
                          </a:solidFill>
                          <a:effectLst/>
                          <a:latin typeface="Tahoma" pitchFamily="34" charset="0"/>
                          <a:ea typeface="宋体" charset="-122"/>
                          <a:cs typeface="Arial" charset="0"/>
                        </a:rPr>
                        <a:t> </a:t>
                      </a:r>
                      <a:endParaRPr kumimoji="0" lang="en-US" sz="28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800" b="0" i="0" u="none" strike="noStrike" cap="none" normalizeH="0" baseline="0" dirty="0" smtClean="0">
                          <a:ln>
                            <a:noFill/>
                          </a:ln>
                          <a:solidFill>
                            <a:schemeClr val="tx1"/>
                          </a:solidFill>
                          <a:effectLst/>
                          <a:latin typeface="Tahoma" pitchFamily="34" charset="0"/>
                          <a:ea typeface="宋体" charset="-122"/>
                          <a:cs typeface="Arial" charset="0"/>
                        </a:rPr>
                        <a:t>Turnover </a:t>
                      </a:r>
                      <a:r>
                        <a:rPr kumimoji="0" lang="en-US" altLang="zh-CN" sz="1800" b="0" i="0" u="none" strike="noStrike" cap="none" normalizeH="0" baseline="0" dirty="0" err="1" smtClean="0">
                          <a:ln>
                            <a:noFill/>
                          </a:ln>
                          <a:solidFill>
                            <a:schemeClr val="tx1"/>
                          </a:solidFill>
                          <a:effectLst/>
                          <a:latin typeface="Tahoma" pitchFamily="34" charset="0"/>
                          <a:ea typeface="宋体" charset="-122"/>
                          <a:cs typeface="Arial" charset="0"/>
                        </a:rPr>
                        <a:t>upto</a:t>
                      </a:r>
                      <a:r>
                        <a:rPr kumimoji="0" lang="en-US" altLang="zh-CN" sz="1800" b="0" i="0" u="none" strike="noStrike" cap="none" normalizeH="0" baseline="0" dirty="0" smtClean="0">
                          <a:ln>
                            <a:noFill/>
                          </a:ln>
                          <a:solidFill>
                            <a:schemeClr val="tx1"/>
                          </a:solidFill>
                          <a:effectLst/>
                          <a:latin typeface="Tahoma" pitchFamily="34" charset="0"/>
                          <a:ea typeface="宋体" charset="-122"/>
                          <a:cs typeface="Arial" charset="0"/>
                        </a:rPr>
                        <a:t> Rs. 50 million</a:t>
                      </a:r>
                      <a:endParaRPr kumimoji="0" lang="en-US" sz="1800" b="0" i="0" u="none" strike="noStrike" cap="none" normalizeH="0" baseline="0" dirty="0" smtClean="0">
                        <a:ln>
                          <a:noFill/>
                        </a:ln>
                        <a:solidFill>
                          <a:schemeClr val="tx1"/>
                        </a:solidFill>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800" b="0" i="0" u="none" strike="noStrike" cap="none" normalizeH="0" baseline="0" smtClean="0">
                          <a:ln>
                            <a:noFill/>
                          </a:ln>
                          <a:solidFill>
                            <a:schemeClr val="tx1"/>
                          </a:solidFill>
                          <a:effectLst/>
                          <a:latin typeface="Tahoma" pitchFamily="34" charset="0"/>
                          <a:ea typeface="宋体" charset="-122"/>
                          <a:cs typeface="Arial" charset="0"/>
                        </a:rPr>
                        <a:t>0.2% </a:t>
                      </a:r>
                      <a:endParaRPr kumimoji="0" lang="en-US" sz="18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800" b="0" i="0" u="none" strike="noStrike" cap="none" normalizeH="0" baseline="0" dirty="0" smtClean="0">
                          <a:ln>
                            <a:noFill/>
                          </a:ln>
                          <a:solidFill>
                            <a:schemeClr val="tx1"/>
                          </a:solidFill>
                          <a:effectLst/>
                          <a:latin typeface="Tahoma" pitchFamily="34" charset="0"/>
                          <a:ea typeface="宋体" charset="-122"/>
                          <a:cs typeface="Arial" charset="0"/>
                        </a:rPr>
                        <a:t>Turnover exceeds Rs. 50 million but does not exceeds Rs. 250 million </a:t>
                      </a:r>
                      <a:endParaRPr kumimoji="0" lang="en-US" sz="1800" b="0" i="0" u="none" strike="noStrike" cap="none" normalizeH="0" baseline="0" dirty="0" smtClean="0">
                        <a:ln>
                          <a:noFill/>
                        </a:ln>
                        <a:solidFill>
                          <a:schemeClr val="tx1"/>
                        </a:solidFill>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800" b="0" i="0" u="none" strike="noStrike" cap="none" normalizeH="0" baseline="0" dirty="0" smtClean="0">
                          <a:ln>
                            <a:noFill/>
                          </a:ln>
                          <a:solidFill>
                            <a:schemeClr val="tx1"/>
                          </a:solidFill>
                          <a:effectLst/>
                          <a:latin typeface="Tahoma" pitchFamily="34" charset="0"/>
                          <a:ea typeface="宋体" charset="-122"/>
                          <a:cs typeface="Arial" charset="0"/>
                        </a:rPr>
                        <a:t>100,000 rupees plus 0.15% of the amount exceeding 50 million rupees </a:t>
                      </a:r>
                      <a:endParaRPr kumimoji="0" lang="en-US" sz="18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800" b="0" i="0" u="none" strike="noStrike" cap="none" normalizeH="0" baseline="0" smtClean="0">
                          <a:ln>
                            <a:noFill/>
                          </a:ln>
                          <a:solidFill>
                            <a:schemeClr val="tx1"/>
                          </a:solidFill>
                          <a:effectLst/>
                          <a:latin typeface="Tahoma" pitchFamily="34" charset="0"/>
                          <a:ea typeface="宋体" charset="-122"/>
                          <a:cs typeface="Arial" charset="0"/>
                        </a:rPr>
                        <a:t>Turnover exceeds Rs. 250 million </a:t>
                      </a:r>
                      <a:endParaRPr kumimoji="0" lang="en-US" sz="1800" b="0" i="0" u="none" strike="noStrike" cap="none" normalizeH="0" baseline="0" smtClean="0">
                        <a:ln>
                          <a:noFill/>
                        </a:ln>
                        <a:solidFill>
                          <a:schemeClr val="tx1"/>
                        </a:solidFill>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800" b="0" i="0" u="none" strike="noStrike" cap="none" normalizeH="0" baseline="0" dirty="0" smtClean="0">
                          <a:ln>
                            <a:noFill/>
                          </a:ln>
                          <a:solidFill>
                            <a:schemeClr val="tx1"/>
                          </a:solidFill>
                          <a:effectLst/>
                          <a:latin typeface="Tahoma" pitchFamily="34" charset="0"/>
                          <a:ea typeface="宋体" charset="-122"/>
                          <a:cs typeface="Arial" charset="0"/>
                        </a:rPr>
                        <a:t>400,000 rupees plus 0.1% of the amount exceeding 250 million rupees </a:t>
                      </a:r>
                      <a:endParaRPr kumimoji="0" lang="en-US" sz="18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sz="half" idx="1"/>
          </p:nvPr>
        </p:nvSpPr>
        <p:spPr>
          <a:xfrm>
            <a:off x="457200" y="0"/>
            <a:ext cx="8382000" cy="6553200"/>
          </a:xfrm>
        </p:spPr>
        <p:txBody>
          <a:bodyPr/>
          <a:lstStyle/>
          <a:p>
            <a:pPr eaLnBrk="1" hangingPunct="1">
              <a:buFont typeface="Wingdings" pitchFamily="2" charset="2"/>
              <a:buNone/>
            </a:pPr>
            <a:endParaRPr lang="en-US" altLang="zh-CN" sz="1000" b="1" dirty="0" smtClean="0">
              <a:ea typeface="宋体" charset="-122"/>
            </a:endParaRPr>
          </a:p>
          <a:p>
            <a:pPr eaLnBrk="1" hangingPunct="1">
              <a:buFont typeface="Wingdings" pitchFamily="2" charset="2"/>
              <a:buNone/>
            </a:pPr>
            <a:r>
              <a:rPr lang="en-US" altLang="zh-CN" sz="2000" b="1" dirty="0" smtClean="0">
                <a:ea typeface="宋体" charset="-122"/>
              </a:rPr>
              <a:t>Category – II</a:t>
            </a:r>
          </a:p>
          <a:p>
            <a:pPr eaLnBrk="1" hangingPunct="1">
              <a:buFont typeface="Wingdings" pitchFamily="2" charset="2"/>
              <a:buNone/>
            </a:pPr>
            <a:endParaRPr lang="en-US" altLang="zh-CN" sz="1000" b="1" dirty="0" smtClean="0">
              <a:ea typeface="宋体" charset="-122"/>
            </a:endParaRPr>
          </a:p>
          <a:p>
            <a:pPr eaLnBrk="1" hangingPunct="1"/>
            <a:r>
              <a:rPr lang="en-US" altLang="zh-CN" sz="1800" b="1" dirty="0" smtClean="0">
                <a:ea typeface="宋体" charset="-122"/>
              </a:rPr>
              <a:t>Where return of income for the Tax Year 2015 </a:t>
            </a:r>
            <a:r>
              <a:rPr lang="en-US" altLang="zh-CN" sz="1800" b="1" u="sng" dirty="0" smtClean="0">
                <a:ea typeface="宋体" charset="-122"/>
              </a:rPr>
              <a:t>has not yet been filed</a:t>
            </a:r>
            <a:r>
              <a:rPr lang="en-US" altLang="zh-CN" sz="1800" b="1" dirty="0" smtClean="0">
                <a:ea typeface="宋体" charset="-122"/>
              </a:rPr>
              <a:t>:</a:t>
            </a:r>
            <a:r>
              <a:rPr lang="en-US" altLang="zh-CN" sz="1800" dirty="0" smtClean="0">
                <a:ea typeface="宋体" charset="-122"/>
              </a:rPr>
              <a:t> </a:t>
            </a:r>
          </a:p>
          <a:p>
            <a:pPr eaLnBrk="1" hangingPunct="1"/>
            <a:endParaRPr lang="en-US" altLang="zh-CN" sz="1800" dirty="0" smtClean="0">
              <a:ea typeface="宋体" charset="-122"/>
            </a:endParaRPr>
          </a:p>
          <a:p>
            <a:pPr eaLnBrk="1" hangingPunct="1"/>
            <a:endParaRPr lang="en-US" altLang="zh-CN" sz="1800" dirty="0" smtClean="0">
              <a:ea typeface="宋体" charset="-122"/>
            </a:endParaRPr>
          </a:p>
          <a:p>
            <a:pPr eaLnBrk="1" hangingPunct="1"/>
            <a:endParaRPr lang="en-US" altLang="zh-CN" sz="1800" dirty="0" smtClean="0">
              <a:ea typeface="宋体" charset="-122"/>
            </a:endParaRPr>
          </a:p>
          <a:p>
            <a:pPr eaLnBrk="1" hangingPunct="1">
              <a:buFont typeface="Wingdings" pitchFamily="2" charset="2"/>
              <a:buNone/>
            </a:pPr>
            <a:endParaRPr lang="en-US" altLang="zh-CN" sz="1800" dirty="0" smtClean="0">
              <a:ea typeface="宋体" charset="-122"/>
            </a:endParaRPr>
          </a:p>
          <a:p>
            <a:pPr eaLnBrk="1" hangingPunct="1"/>
            <a:endParaRPr lang="en-US" altLang="zh-CN" sz="1800" dirty="0" smtClean="0">
              <a:ea typeface="宋体" charset="-122"/>
            </a:endParaRPr>
          </a:p>
          <a:p>
            <a:pPr eaLnBrk="1" hangingPunct="1"/>
            <a:endParaRPr lang="en-US" altLang="zh-CN" sz="1800" dirty="0" smtClean="0">
              <a:ea typeface="宋体" charset="-122"/>
            </a:endParaRPr>
          </a:p>
          <a:p>
            <a:pPr eaLnBrk="1" hangingPunct="1"/>
            <a:endParaRPr lang="en-US" altLang="zh-CN" sz="1800" dirty="0" smtClean="0">
              <a:ea typeface="宋体" charset="-122"/>
            </a:endParaRPr>
          </a:p>
          <a:p>
            <a:pPr eaLnBrk="1" hangingPunct="1"/>
            <a:endParaRPr lang="en-US" altLang="zh-CN" sz="1800" dirty="0" smtClean="0">
              <a:ea typeface="宋体" charset="-122"/>
            </a:endParaRPr>
          </a:p>
          <a:p>
            <a:pPr eaLnBrk="1" hangingPunct="1"/>
            <a:endParaRPr lang="en-US" altLang="zh-CN" sz="1800" dirty="0" smtClean="0">
              <a:ea typeface="宋体" charset="-122"/>
            </a:endParaRPr>
          </a:p>
          <a:p>
            <a:pPr eaLnBrk="1" hangingPunct="1"/>
            <a:endParaRPr lang="en-US" altLang="zh-CN" sz="1800" dirty="0" smtClean="0">
              <a:ea typeface="宋体" charset="-122"/>
            </a:endParaRPr>
          </a:p>
          <a:p>
            <a:pPr eaLnBrk="1" hangingPunct="1"/>
            <a:endParaRPr lang="en-US" altLang="zh-CN" sz="1800" dirty="0" smtClean="0">
              <a:ea typeface="宋体" charset="-122"/>
            </a:endParaRPr>
          </a:p>
          <a:p>
            <a:pPr eaLnBrk="1" hangingPunct="1"/>
            <a:endParaRPr lang="en-US" altLang="zh-CN" sz="1800" dirty="0" smtClean="0">
              <a:ea typeface="宋体" charset="-122"/>
            </a:endParaRPr>
          </a:p>
          <a:p>
            <a:pPr eaLnBrk="1" hangingPunct="1"/>
            <a:endParaRPr lang="en-US" altLang="zh-CN" sz="1800" dirty="0" smtClean="0">
              <a:ea typeface="宋体" charset="-122"/>
            </a:endParaRPr>
          </a:p>
          <a:p>
            <a:pPr eaLnBrk="1" hangingPunct="1">
              <a:buFont typeface="Wingdings" pitchFamily="2" charset="2"/>
              <a:buNone/>
            </a:pPr>
            <a:endParaRPr lang="en-US" sz="1800" dirty="0" smtClean="0"/>
          </a:p>
        </p:txBody>
      </p:sp>
      <p:graphicFrame>
        <p:nvGraphicFramePr>
          <p:cNvPr id="33846" name="Group 54"/>
          <p:cNvGraphicFramePr>
            <a:graphicFrameLocks noGrp="1"/>
          </p:cNvGraphicFramePr>
          <p:nvPr>
            <p:ph sz="half" idx="2"/>
          </p:nvPr>
        </p:nvGraphicFramePr>
        <p:xfrm>
          <a:off x="533400" y="1371600"/>
          <a:ext cx="8153400" cy="5142675"/>
        </p:xfrm>
        <a:graphic>
          <a:graphicData uri="http://schemas.openxmlformats.org/drawingml/2006/table">
            <a:tbl>
              <a:tblPr/>
              <a:tblGrid>
                <a:gridCol w="1616075"/>
                <a:gridCol w="2844800"/>
                <a:gridCol w="3692525"/>
              </a:tblGrid>
              <a:tr h="381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600" b="1" i="0" u="none" strike="noStrike" cap="none" normalizeH="0" baseline="0" dirty="0" smtClean="0">
                          <a:ln>
                            <a:noFill/>
                          </a:ln>
                          <a:solidFill>
                            <a:schemeClr val="tx1"/>
                          </a:solidFill>
                          <a:effectLst/>
                          <a:latin typeface="Tahoma" pitchFamily="34" charset="0"/>
                          <a:ea typeface="宋体" charset="-122"/>
                          <a:cs typeface="Arial" charset="0"/>
                        </a:rPr>
                        <a:t>Tax Year</a:t>
                      </a:r>
                      <a:r>
                        <a:rPr kumimoji="0" lang="en-US" altLang="zh-CN" sz="1600" b="0" i="0" u="none" strike="noStrike" cap="none" normalizeH="0" baseline="0" dirty="0" smtClean="0">
                          <a:ln>
                            <a:noFill/>
                          </a:ln>
                          <a:solidFill>
                            <a:schemeClr val="tx1"/>
                          </a:solidFill>
                          <a:effectLst/>
                          <a:latin typeface="Tahoma" pitchFamily="34" charset="0"/>
                          <a:ea typeface="宋体" charset="-122"/>
                          <a:cs typeface="Arial" charset="0"/>
                        </a:rPr>
                        <a:t> </a:t>
                      </a:r>
                      <a:endParaRPr kumimoji="0" lang="en-US" sz="1600" b="0" i="0" u="none" strike="noStrike" cap="none" normalizeH="0" baseline="0" dirty="0" smtClean="0">
                        <a:ln>
                          <a:noFill/>
                        </a:ln>
                        <a:solidFill>
                          <a:schemeClr val="tx1"/>
                        </a:solidFill>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600" b="1" i="0" u="none" strike="noStrike" cap="none" normalizeH="0" baseline="0" smtClean="0">
                          <a:ln>
                            <a:noFill/>
                          </a:ln>
                          <a:solidFill>
                            <a:schemeClr val="tx1"/>
                          </a:solidFill>
                          <a:effectLst/>
                          <a:latin typeface="Tahoma" pitchFamily="34" charset="0"/>
                          <a:ea typeface="宋体" charset="-122"/>
                          <a:cs typeface="Arial" charset="0"/>
                        </a:rPr>
                        <a:t>Tax Liability</a:t>
                      </a:r>
                      <a:endParaRPr kumimoji="0" lang="en-US" sz="16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600" b="1" i="0" u="none" strike="noStrike" cap="none" normalizeH="0" baseline="0" smtClean="0">
                          <a:ln>
                            <a:noFill/>
                          </a:ln>
                          <a:solidFill>
                            <a:schemeClr val="tx1"/>
                          </a:solidFill>
                          <a:effectLst/>
                          <a:latin typeface="Tahoma" pitchFamily="34" charset="0"/>
                          <a:ea typeface="宋体" charset="-122"/>
                          <a:cs typeface="Arial" charset="0"/>
                        </a:rPr>
                        <a:t>Conditions</a:t>
                      </a:r>
                      <a:r>
                        <a:rPr kumimoji="0" lang="en-US" altLang="zh-CN" sz="1600" b="0" i="0" u="none" strike="noStrike" cap="none" normalizeH="0" baseline="0" smtClean="0">
                          <a:ln>
                            <a:noFill/>
                          </a:ln>
                          <a:solidFill>
                            <a:schemeClr val="tx1"/>
                          </a:solidFill>
                          <a:effectLst/>
                          <a:latin typeface="Tahoma" pitchFamily="34" charset="0"/>
                          <a:ea typeface="宋体" charset="-122"/>
                          <a:cs typeface="Arial" charset="0"/>
                        </a:rPr>
                        <a:t> </a:t>
                      </a:r>
                      <a:endParaRPr kumimoji="0" lang="en-US" sz="16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509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0" i="0" u="none" strike="noStrike" cap="none" normalizeH="0" baseline="0" dirty="0" smtClean="0">
                          <a:ln>
                            <a:noFill/>
                          </a:ln>
                          <a:solidFill>
                            <a:schemeClr val="tx1"/>
                          </a:solidFill>
                          <a:effectLst/>
                          <a:latin typeface="Tahoma" pitchFamily="34" charset="0"/>
                          <a:cs typeface="Arial" charset="0"/>
                        </a:rPr>
                        <a:t>2015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Based on taxable income and applicable tax rates;</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Or </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Based on '</a:t>
                      </a:r>
                      <a:r>
                        <a:rPr kumimoji="0" lang="en-US" altLang="zh-CN" sz="1200" b="1" i="0" u="none" strike="noStrike" cap="none" normalizeH="0" baseline="0" dirty="0" smtClean="0">
                          <a:ln>
                            <a:noFill/>
                          </a:ln>
                          <a:solidFill>
                            <a:schemeClr val="tx1"/>
                          </a:solidFill>
                          <a:effectLst/>
                          <a:latin typeface="Tahoma" pitchFamily="34" charset="0"/>
                          <a:ea typeface="宋体" charset="-122"/>
                          <a:cs typeface="Arial" charset="0"/>
                        </a:rPr>
                        <a:t>Turnover</a:t>
                      </a: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 as per rates given above </a:t>
                      </a:r>
                      <a:endParaRPr kumimoji="0" lang="en-US" sz="12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tab pos="115888" algn="l"/>
                          <a:tab pos="508000" algn="l"/>
                        </a:tabLst>
                      </a:pP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Tax payable should be </a:t>
                      </a:r>
                      <a:r>
                        <a:rPr kumimoji="0" lang="en-US" altLang="zh-CN" sz="1200" b="0" i="0" u="sng" strike="noStrike" cap="none" normalizeH="0" baseline="0" dirty="0" smtClean="0">
                          <a:ln>
                            <a:noFill/>
                          </a:ln>
                          <a:solidFill>
                            <a:schemeClr val="tx1"/>
                          </a:solidFill>
                          <a:effectLst/>
                          <a:latin typeface="Tahoma" pitchFamily="34" charset="0"/>
                          <a:ea typeface="宋体" charset="-122"/>
                          <a:cs typeface="Arial" charset="0"/>
                        </a:rPr>
                        <a:t>higher of</a:t>
                      </a: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Char char="n"/>
                        <a:tabLst>
                          <a:tab pos="115888" algn="l"/>
                          <a:tab pos="508000" algn="l"/>
                        </a:tabLst>
                      </a:pP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25% increase in tax payable as compared to tax year 2014 or any latest tax year for which a return has already been filed; or</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Char char="n"/>
                        <a:tabLst>
                          <a:tab pos="115888" algn="l"/>
                          <a:tab pos="508000" algn="l"/>
                        </a:tabLst>
                      </a:pP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Tax calculated on the basis of turnover as per rates given above; or</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Char char="n"/>
                        <a:tabLst>
                          <a:tab pos="115888" algn="l"/>
                          <a:tab pos="508000" algn="l"/>
                        </a:tabLst>
                      </a:pP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Rs. 30,000 </a:t>
                      </a:r>
                      <a:endParaRPr kumimoji="0" lang="en-US" sz="12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23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0" i="0" u="none" strike="noStrike" cap="none" normalizeH="0" baseline="0" smtClean="0">
                          <a:ln>
                            <a:noFill/>
                          </a:ln>
                          <a:solidFill>
                            <a:schemeClr val="tx1"/>
                          </a:solidFill>
                          <a:effectLst/>
                          <a:latin typeface="Tahoma" pitchFamily="34" charset="0"/>
                          <a:cs typeface="Arial" charset="0"/>
                        </a:rPr>
                        <a:t>2016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--------do-------- </a:t>
                      </a:r>
                      <a:endParaRPr kumimoji="0" lang="en-US" sz="12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Tax payable should be </a:t>
                      </a:r>
                      <a:r>
                        <a:rPr kumimoji="0" lang="en-US" altLang="zh-CN" sz="1200" b="0" i="0" u="sng" strike="noStrike" cap="none" normalizeH="0" baseline="0" dirty="0" smtClean="0">
                          <a:ln>
                            <a:noFill/>
                          </a:ln>
                          <a:solidFill>
                            <a:schemeClr val="tx1"/>
                          </a:solidFill>
                          <a:effectLst/>
                          <a:latin typeface="Tahoma" pitchFamily="34" charset="0"/>
                          <a:ea typeface="宋体" charset="-122"/>
                          <a:cs typeface="Arial" charset="0"/>
                        </a:rPr>
                        <a:t>higher of:</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Char char="n"/>
                        <a:tabLst/>
                      </a:pP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25% increase in tax payable as compared to tax year 2015; or</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Char char="n"/>
                        <a:tabLst/>
                      </a:pP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Tax calculated on the basis of turnover as per rates given above. </a:t>
                      </a:r>
                      <a:endParaRPr kumimoji="0" lang="en-US" sz="12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37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0" i="0" u="none" strike="noStrike" cap="none" normalizeH="0" baseline="0" smtClean="0">
                          <a:ln>
                            <a:noFill/>
                          </a:ln>
                          <a:solidFill>
                            <a:schemeClr val="tx1"/>
                          </a:solidFill>
                          <a:effectLst/>
                          <a:latin typeface="Tahoma" pitchFamily="34" charset="0"/>
                          <a:cs typeface="Arial" charset="0"/>
                        </a:rPr>
                        <a:t>2017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--------do--------</a:t>
                      </a:r>
                      <a:endParaRPr kumimoji="0" lang="en-US" sz="12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Tax payable should be </a:t>
                      </a:r>
                      <a:r>
                        <a:rPr kumimoji="0" lang="en-US" altLang="zh-CN" sz="1200" b="0" i="0" u="sng" strike="noStrike" cap="none" normalizeH="0" baseline="0" dirty="0" smtClean="0">
                          <a:ln>
                            <a:noFill/>
                          </a:ln>
                          <a:solidFill>
                            <a:schemeClr val="tx1"/>
                          </a:solidFill>
                          <a:effectLst/>
                          <a:latin typeface="Tahoma" pitchFamily="34" charset="0"/>
                          <a:ea typeface="宋体" charset="-122"/>
                          <a:cs typeface="Arial" charset="0"/>
                        </a:rPr>
                        <a:t>higher of:</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Char char="n"/>
                        <a:tabLst/>
                      </a:pP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25% increase in tax payable as compared to tax year 2016; or</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Char char="n"/>
                        <a:tabLst/>
                      </a:pP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Tax calculated on the basis of turnover as per rates given above. </a:t>
                      </a:r>
                      <a:endParaRPr kumimoji="0" lang="en-US" sz="12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53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0" i="0" u="none" strike="noStrike" cap="none" normalizeH="0" baseline="0" smtClean="0">
                          <a:ln>
                            <a:noFill/>
                          </a:ln>
                          <a:solidFill>
                            <a:schemeClr val="tx1"/>
                          </a:solidFill>
                          <a:effectLst/>
                          <a:latin typeface="Tahoma" pitchFamily="34" charset="0"/>
                          <a:cs typeface="Arial" charset="0"/>
                        </a:rPr>
                        <a:t>2018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200" b="0" i="0" u="none" strike="noStrike" cap="none" normalizeH="0" baseline="0" smtClean="0">
                          <a:ln>
                            <a:noFill/>
                          </a:ln>
                          <a:solidFill>
                            <a:schemeClr val="tx1"/>
                          </a:solidFill>
                          <a:effectLst/>
                          <a:latin typeface="Tahoma" pitchFamily="34" charset="0"/>
                          <a:ea typeface="宋体" charset="-122"/>
                          <a:cs typeface="Arial" charset="0"/>
                        </a:rPr>
                        <a:t>--------do--------</a:t>
                      </a:r>
                      <a:endParaRPr kumimoji="0" lang="en-US" sz="12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Tax payable should be </a:t>
                      </a:r>
                      <a:r>
                        <a:rPr kumimoji="0" lang="en-US" altLang="zh-CN" sz="1200" b="0" i="0" u="sng" strike="noStrike" cap="none" normalizeH="0" baseline="0" dirty="0" smtClean="0">
                          <a:ln>
                            <a:noFill/>
                          </a:ln>
                          <a:solidFill>
                            <a:schemeClr val="tx1"/>
                          </a:solidFill>
                          <a:effectLst/>
                          <a:latin typeface="Tahoma" pitchFamily="34" charset="0"/>
                          <a:ea typeface="宋体" charset="-122"/>
                          <a:cs typeface="Arial" charset="0"/>
                        </a:rPr>
                        <a:t>higher of</a:t>
                      </a: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Char char="n"/>
                        <a:tabLst/>
                      </a:pP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25% increase in tax payable as compared to tax year 2017; or</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Char char="n"/>
                        <a:tabLst/>
                      </a:pP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Tax calculated on the basis of turnover as per rates given above. </a:t>
                      </a:r>
                      <a:endParaRPr kumimoji="0" lang="en-US" sz="12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sz="half" idx="1"/>
          </p:nvPr>
        </p:nvSpPr>
        <p:spPr>
          <a:xfrm>
            <a:off x="457200" y="152400"/>
            <a:ext cx="8382000" cy="6477000"/>
          </a:xfrm>
        </p:spPr>
        <p:txBody>
          <a:bodyPr/>
          <a:lstStyle/>
          <a:p>
            <a:pPr marL="0" indent="0" eaLnBrk="1" hangingPunct="1">
              <a:buFont typeface="Wingdings" pitchFamily="2" charset="2"/>
              <a:buNone/>
            </a:pPr>
            <a:r>
              <a:rPr lang="en-US" altLang="zh-CN" sz="1600" b="1" smtClean="0">
                <a:ea typeface="宋体" charset="-122"/>
              </a:rPr>
              <a:t>Where return of income for the Tax Year 2015 </a:t>
            </a:r>
            <a:r>
              <a:rPr lang="en-US" altLang="zh-CN" sz="1600" b="1" u="sng" smtClean="0">
                <a:ea typeface="宋体" charset="-122"/>
              </a:rPr>
              <a:t>has already been filed</a:t>
            </a:r>
            <a:r>
              <a:rPr lang="en-US" altLang="zh-CN" sz="1600" b="1" smtClean="0">
                <a:ea typeface="宋体" charset="-122"/>
              </a:rPr>
              <a:t>:</a:t>
            </a:r>
          </a:p>
          <a:p>
            <a:pPr marL="0" indent="0" eaLnBrk="1" hangingPunct="1">
              <a:buFont typeface="Wingdings" pitchFamily="2" charset="2"/>
              <a:buNone/>
            </a:pPr>
            <a:r>
              <a:rPr lang="en-US" altLang="zh-CN" sz="1000" b="1" smtClean="0">
                <a:ea typeface="宋体" charset="-122"/>
              </a:rPr>
              <a:t>	</a:t>
            </a:r>
            <a:endParaRPr lang="en-US" altLang="zh-CN" sz="1000" smtClean="0">
              <a:ea typeface="宋体" charset="-122"/>
            </a:endParaRPr>
          </a:p>
          <a:p>
            <a:pPr marL="0" indent="0" eaLnBrk="1" hangingPunct="1"/>
            <a:r>
              <a:rPr lang="en-US" altLang="zh-CN" sz="1600" smtClean="0">
                <a:ea typeface="宋体" charset="-122"/>
              </a:rPr>
              <a:t> </a:t>
            </a:r>
            <a:r>
              <a:rPr lang="en-US" altLang="zh-CN" sz="1400" smtClean="0">
                <a:ea typeface="宋体" charset="-122"/>
              </a:rPr>
              <a:t>Return of income for the tax year 2015 can be revised, without seeking prior permission </a:t>
            </a:r>
          </a:p>
          <a:p>
            <a:pPr marL="0" indent="0" eaLnBrk="1" hangingPunct="1">
              <a:buFont typeface="Wingdings" pitchFamily="2" charset="2"/>
              <a:buNone/>
            </a:pPr>
            <a:r>
              <a:rPr lang="en-US" altLang="zh-CN" sz="1400" smtClean="0">
                <a:ea typeface="宋体" charset="-122"/>
              </a:rPr>
              <a:t>   from the Commissioner, subject to payment of tax as under:</a:t>
            </a:r>
          </a:p>
          <a:p>
            <a:pPr marL="0" indent="0" eaLnBrk="1" hangingPunct="1">
              <a:buFont typeface="Wingdings" pitchFamily="2" charset="2"/>
              <a:buNone/>
            </a:pPr>
            <a:endParaRPr lang="en-US" altLang="zh-CN" sz="1400" smtClean="0">
              <a:ea typeface="宋体" charset="-122"/>
            </a:endParaRPr>
          </a:p>
          <a:p>
            <a:pPr marL="0" indent="0" eaLnBrk="1" hangingPunct="1">
              <a:buFont typeface="Wingdings" pitchFamily="2" charset="2"/>
              <a:buNone/>
            </a:pPr>
            <a:endParaRPr lang="en-US" sz="2800" smtClean="0"/>
          </a:p>
        </p:txBody>
      </p:sp>
      <p:graphicFrame>
        <p:nvGraphicFramePr>
          <p:cNvPr id="35888" name="Group 48"/>
          <p:cNvGraphicFramePr>
            <a:graphicFrameLocks noGrp="1"/>
          </p:cNvGraphicFramePr>
          <p:nvPr>
            <p:ph sz="half" idx="2"/>
          </p:nvPr>
        </p:nvGraphicFramePr>
        <p:xfrm>
          <a:off x="533400" y="1313307"/>
          <a:ext cx="8458200" cy="5087493"/>
        </p:xfrm>
        <a:graphic>
          <a:graphicData uri="http://schemas.openxmlformats.org/drawingml/2006/table">
            <a:tbl>
              <a:tblPr/>
              <a:tblGrid>
                <a:gridCol w="1676400"/>
                <a:gridCol w="2952750"/>
                <a:gridCol w="3829050"/>
              </a:tblGrid>
              <a:tr h="320974">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600" b="1" i="0" u="none" strike="noStrike" cap="none" normalizeH="0" baseline="0" dirty="0" smtClean="0">
                          <a:ln>
                            <a:noFill/>
                          </a:ln>
                          <a:solidFill>
                            <a:schemeClr val="tx1"/>
                          </a:solidFill>
                          <a:effectLst/>
                          <a:latin typeface="Tahoma" pitchFamily="34" charset="0"/>
                          <a:ea typeface="宋体" charset="-122"/>
                          <a:cs typeface="Arial" charset="0"/>
                        </a:rPr>
                        <a:t>Tax Year</a:t>
                      </a:r>
                      <a:r>
                        <a:rPr kumimoji="0" lang="en-US" altLang="zh-CN" sz="1600" b="0" i="0" u="none" strike="noStrike" cap="none" normalizeH="0" baseline="0" dirty="0" smtClean="0">
                          <a:ln>
                            <a:noFill/>
                          </a:ln>
                          <a:solidFill>
                            <a:schemeClr val="tx1"/>
                          </a:solidFill>
                          <a:effectLst/>
                          <a:latin typeface="Tahoma" pitchFamily="34" charset="0"/>
                          <a:ea typeface="宋体" charset="-122"/>
                          <a:cs typeface="Arial" charset="0"/>
                        </a:rPr>
                        <a:t> </a:t>
                      </a:r>
                      <a:endParaRPr kumimoji="0" lang="en-US" sz="1600" b="0" i="0" u="none" strike="noStrike" cap="none" normalizeH="0" baseline="0" dirty="0" smtClean="0">
                        <a:ln>
                          <a:noFill/>
                        </a:ln>
                        <a:solidFill>
                          <a:schemeClr val="tx1"/>
                        </a:solidFill>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600" b="1" i="0" u="none" strike="noStrike" cap="none" normalizeH="0" baseline="0" smtClean="0">
                          <a:ln>
                            <a:noFill/>
                          </a:ln>
                          <a:solidFill>
                            <a:schemeClr val="tx1"/>
                          </a:solidFill>
                          <a:effectLst/>
                          <a:latin typeface="Tahoma" pitchFamily="34" charset="0"/>
                          <a:ea typeface="宋体" charset="-122"/>
                          <a:cs typeface="Arial" charset="0"/>
                        </a:rPr>
                        <a:t>Tax Liability</a:t>
                      </a:r>
                      <a:endParaRPr kumimoji="0" lang="en-US" sz="16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600" b="1" i="0" u="none" strike="noStrike" cap="none" normalizeH="0" baseline="0" smtClean="0">
                          <a:ln>
                            <a:noFill/>
                          </a:ln>
                          <a:solidFill>
                            <a:schemeClr val="tx1"/>
                          </a:solidFill>
                          <a:effectLst/>
                          <a:latin typeface="Tahoma" pitchFamily="34" charset="0"/>
                          <a:ea typeface="宋体" charset="-122"/>
                          <a:cs typeface="Arial" charset="0"/>
                        </a:rPr>
                        <a:t>Conditions</a:t>
                      </a:r>
                      <a:r>
                        <a:rPr kumimoji="0" lang="en-US" altLang="zh-CN" sz="1600" b="0" i="0" u="none" strike="noStrike" cap="none" normalizeH="0" baseline="0" smtClean="0">
                          <a:ln>
                            <a:noFill/>
                          </a:ln>
                          <a:solidFill>
                            <a:schemeClr val="tx1"/>
                          </a:solidFill>
                          <a:effectLst/>
                          <a:latin typeface="Tahoma" pitchFamily="34" charset="0"/>
                          <a:ea typeface="宋体" charset="-122"/>
                          <a:cs typeface="Arial" charset="0"/>
                        </a:rPr>
                        <a:t> </a:t>
                      </a:r>
                      <a:endParaRPr kumimoji="0" lang="en-US" sz="16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064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0" i="0" u="none" strike="noStrike" cap="none" normalizeH="0" baseline="0" dirty="0" smtClean="0">
                          <a:ln>
                            <a:noFill/>
                          </a:ln>
                          <a:solidFill>
                            <a:schemeClr val="tx1"/>
                          </a:solidFill>
                          <a:effectLst/>
                          <a:latin typeface="Tahoma" pitchFamily="34" charset="0"/>
                          <a:cs typeface="Arial" charset="0"/>
                        </a:rPr>
                        <a:t>2015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400" b="0" i="0" u="none" strike="noStrike" cap="none" normalizeH="0" baseline="0" dirty="0" smtClean="0">
                          <a:ln>
                            <a:noFill/>
                          </a:ln>
                          <a:solidFill>
                            <a:schemeClr val="tx1"/>
                          </a:solidFill>
                          <a:effectLst/>
                          <a:latin typeface="Tahoma" pitchFamily="34" charset="0"/>
                          <a:ea typeface="宋体" charset="-122"/>
                          <a:cs typeface="Arial" charset="0"/>
                        </a:rPr>
                        <a:t>Based </a:t>
                      </a:r>
                      <a:r>
                        <a:rPr kumimoji="0" lang="en-US" altLang="zh-CN" sz="1400" b="0" i="0" u="none" strike="noStrike" cap="none" normalizeH="0" baseline="0" dirty="0" smtClean="0">
                          <a:ln>
                            <a:noFill/>
                          </a:ln>
                          <a:solidFill>
                            <a:schemeClr val="tx1"/>
                          </a:solidFill>
                          <a:effectLst/>
                          <a:latin typeface="Tahoma" pitchFamily="34" charset="0"/>
                          <a:ea typeface="宋体" charset="-122"/>
                          <a:cs typeface="Arial" charset="0"/>
                        </a:rPr>
                        <a:t>on taxable income and applicable tax rates;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400" b="0" i="0" u="none" strike="noStrike" cap="none" normalizeH="0" baseline="0" dirty="0" smtClean="0">
                          <a:ln>
                            <a:noFill/>
                          </a:ln>
                          <a:solidFill>
                            <a:schemeClr val="tx1"/>
                          </a:solidFill>
                          <a:effectLst/>
                          <a:latin typeface="Tahoma" pitchFamily="34" charset="0"/>
                          <a:ea typeface="宋体" charset="-122"/>
                          <a:cs typeface="Arial" charset="0"/>
                        </a:rPr>
                        <a:t>OR</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400" b="0" i="0" u="none" strike="noStrike" cap="none" normalizeH="0" baseline="0" dirty="0" smtClean="0">
                          <a:ln>
                            <a:noFill/>
                          </a:ln>
                          <a:solidFill>
                            <a:schemeClr val="tx1"/>
                          </a:solidFill>
                          <a:effectLst/>
                          <a:latin typeface="Tahoma" pitchFamily="34" charset="0"/>
                          <a:ea typeface="宋体" charset="-122"/>
                          <a:cs typeface="Arial" charset="0"/>
                        </a:rPr>
                        <a:t>Based on '</a:t>
                      </a:r>
                      <a:r>
                        <a:rPr kumimoji="0" lang="en-US" altLang="zh-CN" sz="1400" b="1" i="0" u="none" strike="noStrike" cap="none" normalizeH="0" baseline="0" dirty="0" smtClean="0">
                          <a:ln>
                            <a:noFill/>
                          </a:ln>
                          <a:solidFill>
                            <a:schemeClr val="tx1"/>
                          </a:solidFill>
                          <a:effectLst/>
                          <a:latin typeface="Tahoma" pitchFamily="34" charset="0"/>
                          <a:ea typeface="宋体" charset="-122"/>
                          <a:cs typeface="Arial" charset="0"/>
                        </a:rPr>
                        <a:t>Turnover</a:t>
                      </a:r>
                      <a:r>
                        <a:rPr kumimoji="0" lang="en-US" altLang="zh-CN" sz="1400" b="0" i="0" u="none" strike="noStrike" cap="none" normalizeH="0" baseline="0" dirty="0" smtClean="0">
                          <a:ln>
                            <a:noFill/>
                          </a:ln>
                          <a:solidFill>
                            <a:schemeClr val="tx1"/>
                          </a:solidFill>
                          <a:effectLst/>
                          <a:latin typeface="Tahoma" pitchFamily="34" charset="0"/>
                          <a:ea typeface="宋体" charset="-122"/>
                          <a:cs typeface="Arial" charset="0"/>
                        </a:rPr>
                        <a:t>' as per rates given above </a:t>
                      </a:r>
                      <a:endParaRPr kumimoji="0" lang="en-US" sz="14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tab pos="115888" algn="l"/>
                          <a:tab pos="508000" algn="l"/>
                        </a:tabLst>
                      </a:pP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 </a:t>
                      </a: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 </a:t>
                      </a: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Tax payable should be </a:t>
                      </a:r>
                      <a:r>
                        <a:rPr kumimoji="0" lang="en-US" altLang="zh-CN" sz="1200" b="0" i="0" u="sng" strike="noStrike" cap="none" normalizeH="0" baseline="0" dirty="0" smtClean="0">
                          <a:ln>
                            <a:noFill/>
                          </a:ln>
                          <a:solidFill>
                            <a:schemeClr val="tx1"/>
                          </a:solidFill>
                          <a:effectLst/>
                          <a:latin typeface="Tahoma" pitchFamily="34" charset="0"/>
                          <a:ea typeface="宋体" charset="-122"/>
                          <a:cs typeface="Arial" charset="0"/>
                        </a:rPr>
                        <a:t>higher of</a:t>
                      </a: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Char char="n"/>
                        <a:tabLst>
                          <a:tab pos="115888" algn="l"/>
                          <a:tab pos="508000" algn="l"/>
                        </a:tabLst>
                      </a:pPr>
                      <a:r>
                        <a:rPr kumimoji="0" lang="en-US" altLang="zh-CN" sz="1400" b="0" i="0" u="none" strike="noStrike" cap="none" normalizeH="0" baseline="0" dirty="0" smtClean="0">
                          <a:ln>
                            <a:noFill/>
                          </a:ln>
                          <a:solidFill>
                            <a:schemeClr val="tx1"/>
                          </a:solidFill>
                          <a:effectLst/>
                          <a:latin typeface="Tahoma" pitchFamily="34" charset="0"/>
                          <a:ea typeface="宋体" charset="-122"/>
                          <a:cs typeface="Arial" charset="0"/>
                        </a:rPr>
                        <a:t>10% increase in tax payable as compared to tax already paid for tax year 2015; or</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Char char="n"/>
                        <a:tabLst>
                          <a:tab pos="115888" algn="l"/>
                          <a:tab pos="508000" algn="l"/>
                        </a:tabLst>
                      </a:pPr>
                      <a:r>
                        <a:rPr kumimoji="0" lang="en-US" altLang="zh-CN" sz="1400" b="0" i="0" u="none" strike="noStrike" cap="none" normalizeH="0" baseline="0" dirty="0" smtClean="0">
                          <a:ln>
                            <a:noFill/>
                          </a:ln>
                          <a:solidFill>
                            <a:schemeClr val="tx1"/>
                          </a:solidFill>
                          <a:effectLst/>
                          <a:latin typeface="Tahoma" pitchFamily="34" charset="0"/>
                          <a:ea typeface="宋体" charset="-122"/>
                          <a:cs typeface="Arial" charset="0"/>
                        </a:rPr>
                        <a:t>Tax calculated on the basis of turnover as per rates given above.  </a:t>
                      </a:r>
                      <a:endParaRPr kumimoji="0" lang="en-US" sz="14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9052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0" i="0" u="none" strike="noStrike" cap="none" normalizeH="0" baseline="0" dirty="0" smtClean="0">
                          <a:ln>
                            <a:noFill/>
                          </a:ln>
                          <a:solidFill>
                            <a:schemeClr val="tx1"/>
                          </a:solidFill>
                          <a:effectLst/>
                          <a:latin typeface="Tahoma" pitchFamily="34" charset="0"/>
                          <a:cs typeface="Arial" charset="0"/>
                        </a:rPr>
                        <a:t>2016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400" b="0" i="0" u="none" strike="noStrike" cap="none" normalizeH="0" baseline="0" dirty="0" smtClean="0">
                          <a:ln>
                            <a:noFill/>
                          </a:ln>
                          <a:solidFill>
                            <a:schemeClr val="tx1"/>
                          </a:solidFill>
                          <a:effectLst/>
                          <a:latin typeface="Tahoma" pitchFamily="34" charset="0"/>
                          <a:ea typeface="宋体" charset="-122"/>
                          <a:cs typeface="Arial" charset="0"/>
                        </a:rPr>
                        <a:t>Based on taxable income and applicable tax rates;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400" b="0" i="0" u="none" strike="noStrike" cap="none" normalizeH="0" baseline="0" dirty="0" smtClean="0">
                          <a:ln>
                            <a:noFill/>
                          </a:ln>
                          <a:solidFill>
                            <a:schemeClr val="tx1"/>
                          </a:solidFill>
                          <a:effectLst/>
                          <a:latin typeface="Tahoma" pitchFamily="34" charset="0"/>
                          <a:ea typeface="宋体" charset="-122"/>
                          <a:cs typeface="Arial" charset="0"/>
                        </a:rPr>
                        <a:t>OR</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400" b="0" i="0" u="none" strike="noStrike" cap="none" normalizeH="0" baseline="0" dirty="0" smtClean="0">
                          <a:ln>
                            <a:noFill/>
                          </a:ln>
                          <a:solidFill>
                            <a:schemeClr val="tx1"/>
                          </a:solidFill>
                          <a:effectLst/>
                          <a:latin typeface="Tahoma" pitchFamily="34" charset="0"/>
                          <a:ea typeface="宋体" charset="-122"/>
                          <a:cs typeface="Arial" charset="0"/>
                        </a:rPr>
                        <a:t>Based on '</a:t>
                      </a:r>
                      <a:r>
                        <a:rPr kumimoji="0" lang="en-US" altLang="zh-CN" sz="1400" b="1" i="0" u="none" strike="noStrike" cap="none" normalizeH="0" baseline="0" dirty="0" smtClean="0">
                          <a:ln>
                            <a:noFill/>
                          </a:ln>
                          <a:solidFill>
                            <a:schemeClr val="tx1"/>
                          </a:solidFill>
                          <a:effectLst/>
                          <a:latin typeface="Tahoma" pitchFamily="34" charset="0"/>
                          <a:ea typeface="宋体" charset="-122"/>
                          <a:cs typeface="Arial" charset="0"/>
                        </a:rPr>
                        <a:t>Turnover</a:t>
                      </a:r>
                      <a:r>
                        <a:rPr kumimoji="0" lang="en-US" altLang="zh-CN" sz="1400" b="0" i="0" u="none" strike="noStrike" cap="none" normalizeH="0" baseline="0" dirty="0" smtClean="0">
                          <a:ln>
                            <a:noFill/>
                          </a:ln>
                          <a:solidFill>
                            <a:schemeClr val="tx1"/>
                          </a:solidFill>
                          <a:effectLst/>
                          <a:latin typeface="Tahoma" pitchFamily="34" charset="0"/>
                          <a:ea typeface="宋体" charset="-122"/>
                          <a:cs typeface="Arial" charset="0"/>
                        </a:rPr>
                        <a:t>' as per rates given above </a:t>
                      </a:r>
                      <a:endParaRPr kumimoji="0" lang="en-US" sz="14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Tax payable should be </a:t>
                      </a:r>
                      <a:r>
                        <a:rPr kumimoji="0" lang="en-US" altLang="zh-CN" sz="1200" b="0" i="0" u="sng" strike="noStrike" cap="none" normalizeH="0" baseline="0" dirty="0" smtClean="0">
                          <a:ln>
                            <a:noFill/>
                          </a:ln>
                          <a:solidFill>
                            <a:schemeClr val="tx1"/>
                          </a:solidFill>
                          <a:effectLst/>
                          <a:latin typeface="Tahoma" pitchFamily="34" charset="0"/>
                          <a:ea typeface="宋体" charset="-122"/>
                          <a:cs typeface="Arial" charset="0"/>
                        </a:rPr>
                        <a:t>higher of:</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Char char="n"/>
                        <a:tabLst/>
                      </a:pP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25% increase in tax payable as compared to tax year 2015; or</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Char char="n"/>
                        <a:tabLst/>
                      </a:pP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Tax calculated on the basis of turnover as per rates given above. </a:t>
                      </a:r>
                      <a:endParaRPr kumimoji="0" lang="en-US" sz="12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295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0" i="0" u="none" strike="noStrike" cap="none" normalizeH="0" baseline="0" smtClean="0">
                          <a:ln>
                            <a:noFill/>
                          </a:ln>
                          <a:solidFill>
                            <a:schemeClr val="tx1"/>
                          </a:solidFill>
                          <a:effectLst/>
                          <a:latin typeface="Tahoma" pitchFamily="34" charset="0"/>
                          <a:cs typeface="Arial" charset="0"/>
                        </a:rPr>
                        <a:t>2017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200" b="0" i="0" u="none" strike="noStrike" cap="none" normalizeH="0" baseline="0" smtClean="0">
                          <a:ln>
                            <a:noFill/>
                          </a:ln>
                          <a:solidFill>
                            <a:schemeClr val="tx1"/>
                          </a:solidFill>
                          <a:effectLst/>
                          <a:latin typeface="Tahoma" pitchFamily="34" charset="0"/>
                          <a:ea typeface="宋体" charset="-122"/>
                          <a:cs typeface="Arial" charset="0"/>
                        </a:rPr>
                        <a:t>--------do--------</a:t>
                      </a:r>
                      <a:endParaRPr kumimoji="0" lang="en-US" sz="12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Tax payable should be </a:t>
                      </a:r>
                      <a:r>
                        <a:rPr kumimoji="0" lang="en-US" altLang="zh-CN" sz="1200" b="0" i="0" u="sng" strike="noStrike" cap="none" normalizeH="0" baseline="0" dirty="0" smtClean="0">
                          <a:ln>
                            <a:noFill/>
                          </a:ln>
                          <a:solidFill>
                            <a:schemeClr val="tx1"/>
                          </a:solidFill>
                          <a:effectLst/>
                          <a:latin typeface="Tahoma" pitchFamily="34" charset="0"/>
                          <a:ea typeface="宋体" charset="-122"/>
                          <a:cs typeface="Arial" charset="0"/>
                        </a:rPr>
                        <a:t>higher of</a:t>
                      </a: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Char char="n"/>
                        <a:tabLst/>
                      </a:pP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25% increase in tax payable as compared to tax year 2016; or</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Char char="n"/>
                        <a:tabLst/>
                      </a:pP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Tax calculated on the basis of turnover as per rates given above. </a:t>
                      </a:r>
                      <a:endParaRPr kumimoji="0" lang="en-US" sz="12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295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0" i="0" u="none" strike="noStrike" cap="none" normalizeH="0" baseline="0" smtClean="0">
                          <a:ln>
                            <a:noFill/>
                          </a:ln>
                          <a:solidFill>
                            <a:schemeClr val="tx1"/>
                          </a:solidFill>
                          <a:effectLst/>
                          <a:latin typeface="Tahoma" pitchFamily="34" charset="0"/>
                          <a:cs typeface="Arial" charset="0"/>
                        </a:rPr>
                        <a:t>2018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200" b="0" i="0" u="none" strike="noStrike" cap="none" normalizeH="0" baseline="0" smtClean="0">
                          <a:ln>
                            <a:noFill/>
                          </a:ln>
                          <a:solidFill>
                            <a:schemeClr val="tx1"/>
                          </a:solidFill>
                          <a:effectLst/>
                          <a:latin typeface="Tahoma" pitchFamily="34" charset="0"/>
                          <a:ea typeface="宋体" charset="-122"/>
                          <a:cs typeface="Arial" charset="0"/>
                        </a:rPr>
                        <a:t>--------do--------</a:t>
                      </a:r>
                      <a:endParaRPr kumimoji="0" lang="en-US" sz="12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Tax payable should be </a:t>
                      </a:r>
                      <a:r>
                        <a:rPr kumimoji="0" lang="en-US" altLang="zh-CN" sz="1200" b="0" i="0" u="sng" strike="noStrike" cap="none" normalizeH="0" baseline="0" dirty="0" smtClean="0">
                          <a:ln>
                            <a:noFill/>
                          </a:ln>
                          <a:solidFill>
                            <a:schemeClr val="tx1"/>
                          </a:solidFill>
                          <a:effectLst/>
                          <a:latin typeface="Tahoma" pitchFamily="34" charset="0"/>
                          <a:ea typeface="宋体" charset="-122"/>
                          <a:cs typeface="Arial" charset="0"/>
                        </a:rPr>
                        <a:t>higher of</a:t>
                      </a: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Char char="n"/>
                        <a:tabLst/>
                      </a:pP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25% increase in tax payable as compared to tax year 2017; or</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Char char="n"/>
                        <a:tabLst/>
                      </a:pPr>
                      <a:r>
                        <a:rPr kumimoji="0" lang="en-US" altLang="zh-CN" sz="1200" b="0" i="0" u="none" strike="noStrike" cap="none" normalizeH="0" baseline="0" dirty="0" smtClean="0">
                          <a:ln>
                            <a:noFill/>
                          </a:ln>
                          <a:solidFill>
                            <a:schemeClr val="tx1"/>
                          </a:solidFill>
                          <a:effectLst/>
                          <a:latin typeface="Tahoma" pitchFamily="34" charset="0"/>
                          <a:ea typeface="宋体" charset="-122"/>
                          <a:cs typeface="Arial" charset="0"/>
                        </a:rPr>
                        <a:t>Tax calculated on the basis of turnover as per rates given above. </a:t>
                      </a:r>
                      <a:endParaRPr kumimoji="0" lang="en-US" sz="12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457200" y="228600"/>
            <a:ext cx="8382000" cy="6400800"/>
          </a:xfrm>
        </p:spPr>
        <p:txBody>
          <a:bodyPr/>
          <a:lstStyle/>
          <a:p>
            <a:pPr marL="0" indent="0" algn="just" eaLnBrk="1" hangingPunct="1">
              <a:lnSpc>
                <a:spcPct val="80000"/>
              </a:lnSpc>
              <a:buFont typeface="Wingdings" pitchFamily="2" charset="2"/>
              <a:buNone/>
            </a:pPr>
            <a:endParaRPr lang="en-US" altLang="zh-CN" sz="2000" b="1" dirty="0" smtClean="0">
              <a:ea typeface="宋体" charset="-122"/>
            </a:endParaRPr>
          </a:p>
          <a:p>
            <a:pPr marL="0" indent="0" algn="just" eaLnBrk="1" hangingPunct="1">
              <a:lnSpc>
                <a:spcPct val="80000"/>
              </a:lnSpc>
              <a:buFont typeface="Wingdings" pitchFamily="2" charset="2"/>
              <a:buNone/>
            </a:pPr>
            <a:endParaRPr lang="en-US" altLang="zh-CN" sz="2000" b="1" dirty="0" smtClean="0">
              <a:ea typeface="宋体" charset="-122"/>
            </a:endParaRPr>
          </a:p>
          <a:p>
            <a:pPr marL="0" indent="0" algn="just" eaLnBrk="1" hangingPunct="1">
              <a:lnSpc>
                <a:spcPct val="80000"/>
              </a:lnSpc>
              <a:buFont typeface="Wingdings" pitchFamily="2" charset="2"/>
              <a:buNone/>
            </a:pPr>
            <a:r>
              <a:rPr lang="en-US" altLang="zh-CN" sz="2000" b="1" dirty="0" smtClean="0">
                <a:ea typeface="宋体" charset="-122"/>
              </a:rPr>
              <a:t>Credit </a:t>
            </a:r>
            <a:r>
              <a:rPr lang="en-US" altLang="zh-CN" sz="2000" b="1" dirty="0" smtClean="0">
                <a:ea typeface="宋体" charset="-122"/>
              </a:rPr>
              <a:t>of income for the purposes of explaining sources of acquisition of assets</a:t>
            </a:r>
            <a:r>
              <a:rPr lang="en-US" altLang="zh-CN" sz="2000" dirty="0" smtClean="0">
                <a:ea typeface="宋体" charset="-122"/>
              </a:rPr>
              <a:t> (under section 111 of the Income Tax Ordinance, 2001):</a:t>
            </a:r>
            <a:endParaRPr lang="en-US" altLang="zh-CN" sz="2000" b="1" dirty="0" smtClean="0">
              <a:ea typeface="宋体" charset="-122"/>
            </a:endParaRPr>
          </a:p>
          <a:p>
            <a:pPr marL="0" indent="0" algn="just" eaLnBrk="1" hangingPunct="1">
              <a:lnSpc>
                <a:spcPct val="80000"/>
              </a:lnSpc>
              <a:buFont typeface="Wingdings" pitchFamily="2" charset="2"/>
              <a:buNone/>
            </a:pPr>
            <a:endParaRPr lang="en-US" altLang="zh-CN" sz="2000" b="1" dirty="0" smtClean="0">
              <a:ea typeface="宋体" charset="-122"/>
            </a:endParaRPr>
          </a:p>
          <a:p>
            <a:pPr marL="0" indent="0" algn="just" eaLnBrk="1" hangingPunct="1">
              <a:lnSpc>
                <a:spcPct val="80000"/>
              </a:lnSpc>
              <a:buFont typeface="Wingdings" pitchFamily="2" charset="2"/>
              <a:buNone/>
            </a:pPr>
            <a:r>
              <a:rPr lang="en-US" altLang="zh-CN" sz="2000" b="1" dirty="0" smtClean="0">
                <a:ea typeface="宋体" charset="-122"/>
              </a:rPr>
              <a:t>Category - I - </a:t>
            </a:r>
            <a:r>
              <a:rPr lang="en-US" altLang="zh-CN" sz="2000" dirty="0" smtClean="0">
                <a:ea typeface="宋体" charset="-122"/>
              </a:rPr>
              <a:t>Income worked back (Imputable income) on </a:t>
            </a:r>
          </a:p>
          <a:p>
            <a:pPr marL="0" indent="0" algn="just" eaLnBrk="1" hangingPunct="1">
              <a:lnSpc>
                <a:spcPct val="80000"/>
              </a:lnSpc>
              <a:buFont typeface="Wingdings" pitchFamily="2" charset="2"/>
              <a:buNone/>
            </a:pPr>
            <a:r>
              <a:rPr lang="en-US" altLang="zh-CN" sz="2000" dirty="0" smtClean="0">
                <a:ea typeface="宋体" charset="-122"/>
              </a:rPr>
              <a:t>                      the basis of tax paid.</a:t>
            </a:r>
            <a:endParaRPr lang="en-US" altLang="zh-CN" sz="2000" b="1" dirty="0" smtClean="0">
              <a:ea typeface="宋体" charset="-122"/>
            </a:endParaRPr>
          </a:p>
          <a:p>
            <a:pPr marL="0" indent="0" algn="just" eaLnBrk="1" hangingPunct="1">
              <a:lnSpc>
                <a:spcPct val="80000"/>
              </a:lnSpc>
              <a:buFont typeface="Wingdings" pitchFamily="2" charset="2"/>
              <a:buNone/>
            </a:pPr>
            <a:endParaRPr lang="en-US" altLang="zh-CN" sz="2000" b="1" dirty="0" smtClean="0">
              <a:ea typeface="宋体" charset="-122"/>
            </a:endParaRPr>
          </a:p>
          <a:p>
            <a:pPr marL="0" indent="0" algn="just" eaLnBrk="1" hangingPunct="1">
              <a:lnSpc>
                <a:spcPct val="80000"/>
              </a:lnSpc>
              <a:buFont typeface="Wingdings" pitchFamily="2" charset="2"/>
              <a:buNone/>
            </a:pPr>
            <a:r>
              <a:rPr lang="en-US" altLang="zh-CN" sz="2000" b="1" dirty="0" smtClean="0">
                <a:ea typeface="宋体" charset="-122"/>
              </a:rPr>
              <a:t>Category -II- </a:t>
            </a:r>
            <a:r>
              <a:rPr lang="en-US" altLang="zh-CN" sz="2000" dirty="0" smtClean="0">
                <a:ea typeface="宋体" charset="-122"/>
              </a:rPr>
              <a:t>Taxable income declared or income worked </a:t>
            </a:r>
          </a:p>
          <a:p>
            <a:pPr marL="0" indent="0" algn="just" eaLnBrk="1" hangingPunct="1">
              <a:lnSpc>
                <a:spcPct val="80000"/>
              </a:lnSpc>
              <a:buFont typeface="Wingdings" pitchFamily="2" charset="2"/>
              <a:buNone/>
            </a:pPr>
            <a:r>
              <a:rPr lang="en-US" altLang="zh-CN" sz="2000" dirty="0" smtClean="0">
                <a:ea typeface="宋体" charset="-122"/>
              </a:rPr>
              <a:t>                      back (Imputable income) on the basis of tax </a:t>
            </a:r>
          </a:p>
          <a:p>
            <a:pPr marL="0" indent="0" algn="just" eaLnBrk="1" hangingPunct="1">
              <a:lnSpc>
                <a:spcPct val="80000"/>
              </a:lnSpc>
              <a:buFont typeface="Wingdings" pitchFamily="2" charset="2"/>
              <a:buNone/>
            </a:pPr>
            <a:r>
              <a:rPr lang="en-US" altLang="zh-CN" sz="2000" dirty="0" smtClean="0">
                <a:ea typeface="宋体" charset="-122"/>
              </a:rPr>
              <a:t>                      paid, which ever is higher.</a:t>
            </a:r>
            <a:endParaRPr lang="en-US" altLang="zh-CN" sz="2000" b="1" i="1" dirty="0" smtClean="0">
              <a:ea typeface="宋体" charset="-122"/>
            </a:endParaRPr>
          </a:p>
          <a:p>
            <a:pPr marL="0" indent="0" algn="just" eaLnBrk="1" hangingPunct="1">
              <a:lnSpc>
                <a:spcPct val="80000"/>
              </a:lnSpc>
              <a:buFont typeface="Wingdings" pitchFamily="2" charset="2"/>
              <a:buNone/>
            </a:pPr>
            <a:endParaRPr lang="en-US" altLang="zh-CN" sz="2000" b="1" i="1" dirty="0" smtClean="0">
              <a:ea typeface="宋体" charset="-122"/>
            </a:endParaRPr>
          </a:p>
          <a:p>
            <a:pPr marL="0" indent="0" algn="just" eaLnBrk="1" hangingPunct="1">
              <a:lnSpc>
                <a:spcPct val="80000"/>
              </a:lnSpc>
              <a:buFont typeface="Wingdings" pitchFamily="2" charset="2"/>
              <a:buNone/>
            </a:pPr>
            <a:endParaRPr lang="en-US" altLang="zh-CN" sz="2000" dirty="0" smtClean="0">
              <a:ea typeface="宋体" charset="-122"/>
            </a:endParaRPr>
          </a:p>
          <a:p>
            <a:pPr marL="0" indent="0" algn="just" eaLnBrk="1" hangingPunct="1">
              <a:lnSpc>
                <a:spcPct val="80000"/>
              </a:lnSpc>
              <a:buFont typeface="Wingdings" pitchFamily="2" charset="2"/>
              <a:buNone/>
            </a:pPr>
            <a:r>
              <a:rPr lang="en-US" altLang="zh-CN" sz="2000" dirty="0" smtClean="0">
                <a:ea typeface="宋体" charset="-122"/>
              </a:rPr>
              <a:t>This scheme </a:t>
            </a:r>
            <a:r>
              <a:rPr lang="en-US" altLang="zh-CN" sz="2000" dirty="0" smtClean="0">
                <a:ea typeface="宋体" charset="-122"/>
              </a:rPr>
              <a:t>should </a:t>
            </a:r>
            <a:r>
              <a:rPr lang="en-US" altLang="zh-CN" sz="2000" dirty="0" smtClean="0">
                <a:ea typeface="宋体" charset="-122"/>
              </a:rPr>
              <a:t>not be considered as an Amnesty Scheme for assets acquired from untaxed amounts. </a:t>
            </a:r>
            <a:endParaRPr lang="en-US" sz="2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457200" y="152400"/>
            <a:ext cx="8458200" cy="6172200"/>
          </a:xfrm>
        </p:spPr>
        <p:txBody>
          <a:bodyPr/>
          <a:lstStyle/>
          <a:p>
            <a:pPr eaLnBrk="1" hangingPunct="1">
              <a:buFont typeface="Wingdings 3" pitchFamily="18" charset="2"/>
              <a:buNone/>
            </a:pPr>
            <a:r>
              <a:rPr lang="en-US" sz="1700" b="1" dirty="0" smtClean="0"/>
              <a:t>Benefits of availing this scheme:</a:t>
            </a:r>
            <a:endParaRPr lang="en-US" sz="1700" dirty="0" smtClean="0"/>
          </a:p>
          <a:p>
            <a:pPr eaLnBrk="1" hangingPunct="1">
              <a:buFont typeface="Wingdings 3" pitchFamily="18" charset="2"/>
              <a:buNone/>
            </a:pPr>
            <a:r>
              <a:rPr lang="en-US" sz="1700" dirty="0" smtClean="0"/>
              <a:t> </a:t>
            </a:r>
          </a:p>
          <a:p>
            <a:pPr algn="just" eaLnBrk="1" hangingPunct="1">
              <a:buFont typeface="Wingdings 3" pitchFamily="18" charset="2"/>
              <a:buNone/>
            </a:pPr>
            <a:r>
              <a:rPr lang="en-US" sz="1700" dirty="0" smtClean="0"/>
              <a:t>a.	Immunity from selection for audit of tax affairs for the tax years 2015, 2016, 2017 and 2018 under section 177 and 214C of the Income Tax Ordinance, 2001.</a:t>
            </a:r>
          </a:p>
          <a:p>
            <a:pPr algn="just" eaLnBrk="1" hangingPunct="1">
              <a:buFont typeface="Wingdings 3" pitchFamily="18" charset="2"/>
              <a:buNone/>
            </a:pPr>
            <a:r>
              <a:rPr lang="en-US" sz="1700" dirty="0" smtClean="0"/>
              <a:t> </a:t>
            </a:r>
          </a:p>
          <a:p>
            <a:pPr algn="just" eaLnBrk="1" hangingPunct="1">
              <a:buFont typeface="Wingdings 3" pitchFamily="18" charset="2"/>
              <a:buNone/>
            </a:pPr>
            <a:r>
              <a:rPr lang="en-US" sz="1700" dirty="0" smtClean="0"/>
              <a:t>b.	Exemption from deduction of tax source as payer under section 153 of the Income Tax Ordinance, 2001.</a:t>
            </a:r>
          </a:p>
          <a:p>
            <a:pPr algn="just" eaLnBrk="1" hangingPunct="1">
              <a:buFont typeface="Wingdings 3" pitchFamily="18" charset="2"/>
              <a:buNone/>
            </a:pPr>
            <a:r>
              <a:rPr lang="en-US" sz="1700" dirty="0" smtClean="0"/>
              <a:t> </a:t>
            </a:r>
          </a:p>
          <a:p>
            <a:pPr algn="just" eaLnBrk="1" hangingPunct="1">
              <a:buFont typeface="Wingdings 3" pitchFamily="18" charset="2"/>
              <a:buNone/>
            </a:pPr>
            <a:r>
              <a:rPr lang="en-US" sz="1700" dirty="0" smtClean="0"/>
              <a:t>c.	Substantially reduced rate of turnover tax ranging from approximately 0.10% to 0.20% as against standard rate of 1</a:t>
            </a:r>
            <a:r>
              <a:rPr lang="en-US" sz="1700" dirty="0" smtClean="0"/>
              <a:t>%. Specified in section 113.</a:t>
            </a:r>
            <a:endParaRPr lang="en-US" sz="1700" dirty="0" smtClean="0"/>
          </a:p>
          <a:p>
            <a:pPr algn="just" eaLnBrk="1" hangingPunct="1">
              <a:buFont typeface="Wingdings 3" pitchFamily="18" charset="2"/>
              <a:buNone/>
            </a:pPr>
            <a:r>
              <a:rPr lang="en-US" sz="1700" dirty="0" smtClean="0"/>
              <a:t> </a:t>
            </a:r>
            <a:endParaRPr lang="en-US" sz="1700" dirty="0" smtClean="0"/>
          </a:p>
          <a:p>
            <a:pPr algn="just" eaLnBrk="1" hangingPunct="1">
              <a:buFont typeface="Wingdings 3" pitchFamily="18" charset="2"/>
              <a:buNone/>
            </a:pPr>
            <a:r>
              <a:rPr lang="en-US" sz="1700" dirty="0" smtClean="0"/>
              <a:t>d.	Exemption from furnishing of Wealth Statement (statement of assets and liabilities) if the declared taxable income or imputable income does not exceed Rs. 1,000,000.  Tax Year 2015 only .</a:t>
            </a:r>
          </a:p>
          <a:p>
            <a:pPr algn="just" eaLnBrk="1" hangingPunct="1">
              <a:buFont typeface="Wingdings 3" pitchFamily="18" charset="2"/>
              <a:buNone/>
            </a:pPr>
            <a:r>
              <a:rPr lang="en-US" sz="1700" dirty="0" smtClean="0"/>
              <a:t> </a:t>
            </a:r>
          </a:p>
          <a:p>
            <a:pPr algn="just" eaLnBrk="1" hangingPunct="1">
              <a:buFont typeface="Wingdings 3" pitchFamily="18" charset="2"/>
              <a:buNone/>
            </a:pPr>
            <a:r>
              <a:rPr lang="en-US" sz="1700" dirty="0" smtClean="0"/>
              <a:t>e.	Traders in 'Category - I' have to file a simple one page return prescribed under the 9th Schedule. (those falling in Category II will file normal return)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90" name="Rectangle 22"/>
          <p:cNvSpPr>
            <a:spLocks noGrp="1" noChangeArrowheads="1"/>
          </p:cNvSpPr>
          <p:nvPr>
            <p:ph type="title"/>
          </p:nvPr>
        </p:nvSpPr>
        <p:spPr>
          <a:xfrm>
            <a:off x="457200" y="304800"/>
            <a:ext cx="8229600" cy="1143000"/>
          </a:xfrm>
        </p:spPr>
        <p:txBody>
          <a:bodyPr/>
          <a:lstStyle/>
          <a:p>
            <a:pPr eaLnBrk="1" fontAlgn="auto" hangingPunct="1">
              <a:spcAft>
                <a:spcPts val="0"/>
              </a:spcAft>
              <a:defRPr/>
            </a:pPr>
            <a:r>
              <a:rPr lang="en-US" sz="2200" dirty="0" smtClean="0">
                <a:effectLst/>
              </a:rPr>
              <a:t>Some examples*</a:t>
            </a:r>
            <a:br>
              <a:rPr lang="en-US" sz="2200" dirty="0" smtClean="0">
                <a:effectLst/>
              </a:rPr>
            </a:br>
            <a:r>
              <a:rPr lang="en-US" dirty="0" smtClean="0">
                <a:effectLst/>
              </a:rPr>
              <a:t>Tax </a:t>
            </a:r>
            <a:r>
              <a:rPr lang="en-US" dirty="0">
                <a:effectLst/>
              </a:rPr>
              <a:t>Year 2015</a:t>
            </a:r>
          </a:p>
        </p:txBody>
      </p:sp>
      <p:sp>
        <p:nvSpPr>
          <p:cNvPr id="26627" name="Rectangle 3"/>
          <p:cNvSpPr>
            <a:spLocks noGrp="1" noChangeArrowheads="1"/>
          </p:cNvSpPr>
          <p:nvPr>
            <p:ph type="body" sz="half" idx="1"/>
          </p:nvPr>
        </p:nvSpPr>
        <p:spPr/>
        <p:txBody>
          <a:bodyPr/>
          <a:lstStyle/>
          <a:p>
            <a:pPr eaLnBrk="1" hangingPunct="1">
              <a:buFont typeface="Wingdings" pitchFamily="2" charset="2"/>
              <a:buNone/>
            </a:pPr>
            <a:endParaRPr lang="en-US" sz="2800" smtClean="0"/>
          </a:p>
          <a:p>
            <a:pPr eaLnBrk="1" hangingPunct="1">
              <a:buFont typeface="Wingdings" pitchFamily="2" charset="2"/>
              <a:buNone/>
            </a:pPr>
            <a:endParaRPr lang="en-US" sz="2800" smtClean="0"/>
          </a:p>
          <a:p>
            <a:pPr eaLnBrk="1" hangingPunct="1">
              <a:buFont typeface="Wingdings" pitchFamily="2" charset="2"/>
              <a:buNone/>
            </a:pPr>
            <a:endParaRPr lang="en-US" sz="2800" smtClean="0"/>
          </a:p>
          <a:p>
            <a:pPr eaLnBrk="1" hangingPunct="1">
              <a:buFont typeface="Wingdings" pitchFamily="2" charset="2"/>
              <a:buNone/>
            </a:pPr>
            <a:endParaRPr lang="en-US" sz="2800" smtClean="0"/>
          </a:p>
          <a:p>
            <a:pPr eaLnBrk="1" hangingPunct="1">
              <a:buFont typeface="Wingdings" pitchFamily="2" charset="2"/>
              <a:buNone/>
            </a:pPr>
            <a:endParaRPr lang="en-US" sz="2800" smtClean="0"/>
          </a:p>
        </p:txBody>
      </p:sp>
      <p:graphicFrame>
        <p:nvGraphicFramePr>
          <p:cNvPr id="32797" name="Group 29"/>
          <p:cNvGraphicFramePr>
            <a:graphicFrameLocks noGrp="1"/>
          </p:cNvGraphicFramePr>
          <p:nvPr>
            <p:ph sz="half" idx="2"/>
          </p:nvPr>
        </p:nvGraphicFramePr>
        <p:xfrm>
          <a:off x="533400" y="1676400"/>
          <a:ext cx="8153400" cy="4217770"/>
        </p:xfrm>
        <a:graphic>
          <a:graphicData uri="http://schemas.openxmlformats.org/drawingml/2006/table">
            <a:tbl>
              <a:tblPr/>
              <a:tblGrid>
                <a:gridCol w="5873750"/>
                <a:gridCol w="2279650"/>
              </a:tblGrid>
              <a:tr h="78075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cs typeface="Arial" charset="0"/>
                        </a:rPr>
                        <a:t>Description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ahoma" pitchFamily="34" charset="0"/>
                          <a:cs typeface="Arial" charset="0"/>
                        </a:rPr>
                        <a:t>Rs.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94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cs typeface="Arial" charset="0"/>
                        </a:rPr>
                        <a:t>Current assets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ahoma" pitchFamily="34" charset="0"/>
                          <a:cs typeface="Arial" charset="0"/>
                        </a:rPr>
                        <a:t>120,000,000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0757">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cs typeface="Arial" charset="0"/>
                        </a:rPr>
                        <a:t>Less: Current Liabilities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ahoma" pitchFamily="34" charset="0"/>
                          <a:cs typeface="Arial" charset="0"/>
                        </a:rPr>
                        <a:t>(70,000,000)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94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cs typeface="Arial" charset="0"/>
                        </a:rPr>
                        <a:t>Working Capital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cs typeface="Arial" charset="0"/>
                        </a:rPr>
                        <a:t> 50,000,000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70511">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cs typeface="Arial" charset="0"/>
                        </a:rPr>
                        <a:t>Tax Payable - 2015 (50 million x 1%) </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400" b="0" i="0" u="none" strike="noStrike" cap="none" normalizeH="0" baseline="0" dirty="0" smtClean="0">
                        <a:ln>
                          <a:noFill/>
                        </a:ln>
                        <a:solidFill>
                          <a:schemeClr val="tx1"/>
                        </a:solidFill>
                        <a:effectLst/>
                        <a:latin typeface="Tahoma" pitchFamily="34" charset="0"/>
                        <a:cs typeface="Arial"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100" b="0" i="0" u="none" strike="noStrike" cap="none" normalizeH="0" baseline="0" dirty="0" smtClean="0">
                          <a:ln>
                            <a:noFill/>
                          </a:ln>
                          <a:solidFill>
                            <a:schemeClr val="tx1"/>
                          </a:solidFill>
                          <a:effectLst/>
                          <a:latin typeface="Tahoma" pitchFamily="34" charset="0"/>
                          <a:cs typeface="Arial" charset="0"/>
                        </a:rPr>
                        <a:t>* Source: </a:t>
                      </a:r>
                      <a:r>
                        <a:rPr kumimoji="0" lang="en-US" sz="1100" b="0" i="0" u="none" strike="noStrike" cap="none" normalizeH="0" baseline="0" dirty="0" err="1" smtClean="0">
                          <a:ln>
                            <a:noFill/>
                          </a:ln>
                          <a:solidFill>
                            <a:schemeClr val="tx1"/>
                          </a:solidFill>
                          <a:effectLst/>
                          <a:latin typeface="Tahoma" pitchFamily="34" charset="0"/>
                          <a:cs typeface="Arial" charset="0"/>
                        </a:rPr>
                        <a:t>NZAJ&amp;Co</a:t>
                      </a:r>
                      <a:endParaRPr kumimoji="0" lang="en-US" sz="1100" b="0" i="0" u="none" strike="noStrike" cap="none" normalizeH="0" baseline="0" dirty="0" smtClean="0">
                        <a:ln>
                          <a:noFill/>
                        </a:ln>
                        <a:solidFill>
                          <a:schemeClr val="tx1"/>
                        </a:solidFill>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cs typeface="Arial" charset="0"/>
                        </a:rPr>
                        <a:t>     500,000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fontAlgn="auto" hangingPunct="1">
              <a:spcAft>
                <a:spcPts val="0"/>
              </a:spcAft>
              <a:defRPr/>
            </a:pPr>
            <a:r>
              <a:rPr lang="en-US" dirty="0">
                <a:effectLst/>
              </a:rPr>
              <a:t>Tax Year 2016</a:t>
            </a:r>
          </a:p>
        </p:txBody>
      </p:sp>
      <p:graphicFrame>
        <p:nvGraphicFramePr>
          <p:cNvPr id="31810" name="Group 66"/>
          <p:cNvGraphicFramePr>
            <a:graphicFrameLocks noGrp="1"/>
          </p:cNvGraphicFramePr>
          <p:nvPr>
            <p:ph type="tbl" idx="1"/>
          </p:nvPr>
        </p:nvGraphicFramePr>
        <p:xfrm>
          <a:off x="457200" y="1600200"/>
          <a:ext cx="8305800" cy="4191002"/>
        </p:xfrm>
        <a:graphic>
          <a:graphicData uri="http://schemas.openxmlformats.org/drawingml/2006/table">
            <a:tbl>
              <a:tblPr/>
              <a:tblGrid>
                <a:gridCol w="3943350"/>
                <a:gridCol w="2349500"/>
                <a:gridCol w="2012950"/>
              </a:tblGrid>
              <a:tr h="5508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cs typeface="Arial" charset="0"/>
                        </a:rPr>
                        <a:t>Description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cs typeface="Arial" charset="0"/>
                        </a:rPr>
                        <a:t>Reference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cs typeface="Arial" charset="0"/>
                        </a:rPr>
                        <a:t>Rs.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5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tx1"/>
                          </a:solidFill>
                          <a:effectLst/>
                          <a:latin typeface="Tahoma" pitchFamily="34" charset="0"/>
                          <a:cs typeface="Arial" charset="0"/>
                        </a:rPr>
                        <a:t>Working Capital Declared in 2015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cs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cs typeface="Arial" charset="0"/>
                        </a:rPr>
                        <a:t>  50,000,000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08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tx1"/>
                          </a:solidFill>
                          <a:effectLst/>
                          <a:latin typeface="Tahoma" pitchFamily="34" charset="0"/>
                          <a:cs typeface="Arial" charset="0"/>
                        </a:rPr>
                        <a:t>Turnover Declared in 2016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tx1"/>
                          </a:solidFill>
                          <a:effectLst/>
                          <a:latin typeface="Tahoma" pitchFamily="34" charset="0"/>
                          <a:cs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cs typeface="Arial" charset="0"/>
                        </a:rPr>
                        <a:t>120,000,000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08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cs typeface="Arial" charset="0"/>
                        </a:rPr>
                        <a:t>Minimum Turnover for 2016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tx1"/>
                          </a:solidFill>
                          <a:effectLst/>
                          <a:latin typeface="Tahoma" pitchFamily="34" charset="0"/>
                          <a:cs typeface="Arial" charset="0"/>
                        </a:rPr>
                        <a:t>C = (3xA)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cs typeface="Arial" charset="0"/>
                        </a:rPr>
                        <a:t>150,000,000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cs typeface="Arial" charset="0"/>
                        </a:rPr>
                        <a:t>Turnover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tx1"/>
                          </a:solidFill>
                          <a:effectLst/>
                          <a:latin typeface="Tahoma" pitchFamily="34" charset="0"/>
                          <a:cs typeface="Arial" charset="0"/>
                        </a:rPr>
                        <a:t>D = Higher of A or C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cs typeface="Arial" charset="0"/>
                        </a:rPr>
                        <a:t>150,000,000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335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cs typeface="Arial" charset="0"/>
                        </a:rPr>
                        <a:t>Tax Payable for 2016 as per rates table in Annexure 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tx1"/>
                          </a:solidFill>
                          <a:effectLst/>
                          <a:latin typeface="Tahoma" pitchFamily="34" charset="0"/>
                          <a:cs typeface="Arial" charset="0"/>
                        </a:rPr>
                        <a:t>Rs. 100,000 plus 0.15% of (150,000,000-50,000,000)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tx1"/>
                          </a:solidFill>
                          <a:effectLst/>
                          <a:latin typeface="Tahoma" pitchFamily="34" charset="0"/>
                          <a:cs typeface="Arial" charset="0"/>
                        </a:rPr>
                        <a:t>      </a:t>
                      </a:r>
                      <a:r>
                        <a:rPr kumimoji="0" lang="en-US" sz="1800" b="1" i="0" u="none" strike="noStrike" cap="none" normalizeH="0" baseline="0" dirty="0" smtClean="0">
                          <a:ln>
                            <a:noFill/>
                          </a:ln>
                          <a:solidFill>
                            <a:schemeClr val="tx1"/>
                          </a:solidFill>
                          <a:effectLst/>
                          <a:latin typeface="Tahoma" pitchFamily="34" charset="0"/>
                          <a:cs typeface="Arial" charset="0"/>
                        </a:rPr>
                        <a:t>250,000</a:t>
                      </a:r>
                      <a:r>
                        <a:rPr kumimoji="0" lang="en-US" sz="1800" b="0" i="0" u="none" strike="noStrike" cap="none" normalizeH="0" baseline="0" dirty="0" smtClean="0">
                          <a:ln>
                            <a:noFill/>
                          </a:ln>
                          <a:solidFill>
                            <a:schemeClr val="tx1"/>
                          </a:solidFill>
                          <a:effectLst/>
                          <a:latin typeface="Tahoma" pitchFamily="34"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460375" y="1600200"/>
            <a:ext cx="8229600" cy="4530725"/>
          </a:xfrm>
        </p:spPr>
        <p:txBody>
          <a:bodyPr>
            <a:normAutofit/>
          </a:bodyPr>
          <a:lstStyle/>
          <a:p>
            <a:pPr marL="365760" indent="-256032" eaLnBrk="1" fontAlgn="auto" hangingPunct="1">
              <a:spcAft>
                <a:spcPts val="0"/>
              </a:spcAft>
              <a:buFont typeface="Wingdings 3"/>
              <a:buChar char=""/>
              <a:defRPr/>
            </a:pPr>
            <a:r>
              <a:rPr lang="en-US" dirty="0"/>
              <a:t>VOLUNTARY TAX COMPLIANCE SCHEME FOR TRADERS (VTCST</a:t>
            </a:r>
            <a:r>
              <a:rPr lang="en-US" dirty="0" smtClean="0"/>
              <a:t>)</a:t>
            </a:r>
          </a:p>
          <a:p>
            <a:pPr marL="365760" indent="-256032" eaLnBrk="1" fontAlgn="auto" hangingPunct="1">
              <a:spcAft>
                <a:spcPts val="0"/>
              </a:spcAft>
              <a:buFont typeface="Wingdings 3"/>
              <a:buNone/>
              <a:defRPr/>
            </a:pPr>
            <a:endParaRPr lang="en-US" dirty="0" smtClean="0"/>
          </a:p>
          <a:p>
            <a:pPr marL="365760" indent="-256032" eaLnBrk="1" fontAlgn="auto" hangingPunct="1">
              <a:spcAft>
                <a:spcPts val="0"/>
              </a:spcAft>
              <a:buFont typeface="Wingdings 3"/>
              <a:buNone/>
              <a:defRPr/>
            </a:pPr>
            <a:r>
              <a:rPr lang="en-US" dirty="0" smtClean="0"/>
              <a:t>   What triggered VTCST….</a:t>
            </a:r>
            <a:endParaRPr lang="en-US" dirty="0"/>
          </a:p>
          <a:p>
            <a:pPr marL="609600" indent="-609600" eaLnBrk="1" fontAlgn="auto" hangingPunct="1">
              <a:spcAft>
                <a:spcPts val="0"/>
              </a:spcAft>
              <a:buFont typeface="Arial" charset="0"/>
              <a:buAutoNum type="alphaLcParenR"/>
              <a:defRPr/>
            </a:pPr>
            <a:r>
              <a:rPr lang="en-US" dirty="0" smtClean="0"/>
              <a:t>Section 236P</a:t>
            </a:r>
          </a:p>
          <a:p>
            <a:pPr marL="609600" indent="-609600" eaLnBrk="1" fontAlgn="auto" hangingPunct="1">
              <a:spcAft>
                <a:spcPts val="0"/>
              </a:spcAft>
              <a:buFont typeface="Arial" charset="0"/>
              <a:buNone/>
              <a:defRPr/>
            </a:pPr>
            <a:endParaRPr lang="en-US" dirty="0" smtClean="0"/>
          </a:p>
          <a:p>
            <a:pPr marL="609600" indent="-609600" eaLnBrk="1" fontAlgn="auto" hangingPunct="1">
              <a:spcAft>
                <a:spcPts val="0"/>
              </a:spcAft>
              <a:buFont typeface="Arial" charset="0"/>
              <a:buAutoNum type="alphaLcParenR"/>
              <a:defRPr/>
            </a:pPr>
            <a:r>
              <a:rPr lang="en-US" dirty="0" smtClean="0"/>
              <a:t>Extremely low tax base of traders filing tax Returns</a:t>
            </a:r>
            <a:endParaRPr lang="en-US" dirty="0"/>
          </a:p>
        </p:txBody>
      </p:sp>
      <p:sp>
        <p:nvSpPr>
          <p:cNvPr id="16386" name="Rectangle 2"/>
          <p:cNvSpPr>
            <a:spLocks noGrp="1" noChangeArrowheads="1"/>
          </p:cNvSpPr>
          <p:nvPr>
            <p:ph type="title"/>
          </p:nvPr>
        </p:nvSpPr>
        <p:spPr/>
        <p:txBody>
          <a:bodyPr>
            <a:normAutofit fontScale="90000"/>
          </a:bodyPr>
          <a:lstStyle/>
          <a:p>
            <a:pPr algn="ctr" eaLnBrk="1" fontAlgn="auto" hangingPunct="1">
              <a:spcAft>
                <a:spcPts val="0"/>
              </a:spcAft>
              <a:defRPr/>
            </a:pPr>
            <a:r>
              <a:rPr lang="en-US" sz="4000" dirty="0">
                <a:effectLst/>
              </a:rPr>
              <a:t>Income Tax (First Amendment) </a:t>
            </a:r>
            <a:r>
              <a:rPr lang="en-US" sz="4000" dirty="0" smtClean="0">
                <a:effectLst/>
              </a:rPr>
              <a:t/>
            </a:r>
            <a:br>
              <a:rPr lang="en-US" sz="4000" dirty="0" smtClean="0">
                <a:effectLst/>
              </a:rPr>
            </a:br>
            <a:r>
              <a:rPr lang="en-US" sz="4000" dirty="0" smtClean="0">
                <a:effectLst/>
              </a:rPr>
              <a:t>Act </a:t>
            </a:r>
            <a:r>
              <a:rPr lang="en-US" sz="4000" dirty="0">
                <a:effectLst/>
              </a:rPr>
              <a:t>2016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fontAlgn="auto" hangingPunct="1">
              <a:spcAft>
                <a:spcPts val="0"/>
              </a:spcAft>
              <a:defRPr/>
            </a:pPr>
            <a:r>
              <a:rPr lang="en-US" dirty="0">
                <a:effectLst/>
              </a:rPr>
              <a:t>Tax Year </a:t>
            </a:r>
            <a:r>
              <a:rPr lang="en-US" dirty="0" smtClean="0">
                <a:effectLst/>
              </a:rPr>
              <a:t>2017</a:t>
            </a:r>
            <a:endParaRPr lang="en-US" dirty="0">
              <a:effectLst/>
            </a:endParaRPr>
          </a:p>
        </p:txBody>
      </p:sp>
      <p:graphicFrame>
        <p:nvGraphicFramePr>
          <p:cNvPr id="69687" name="Group 55"/>
          <p:cNvGraphicFramePr>
            <a:graphicFrameLocks noGrp="1"/>
          </p:cNvGraphicFramePr>
          <p:nvPr>
            <p:ph type="tbl" idx="1"/>
          </p:nvPr>
        </p:nvGraphicFramePr>
        <p:xfrm>
          <a:off x="533400" y="1295400"/>
          <a:ext cx="8305800" cy="4585187"/>
        </p:xfrm>
        <a:graphic>
          <a:graphicData uri="http://schemas.openxmlformats.org/drawingml/2006/table">
            <a:tbl>
              <a:tblPr/>
              <a:tblGrid>
                <a:gridCol w="3943350"/>
                <a:gridCol w="2349500"/>
                <a:gridCol w="2012950"/>
              </a:tblGrid>
              <a:tr h="4513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cs typeface="Arial" charset="0"/>
                        </a:rPr>
                        <a:t>Description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cs typeface="Arial" charset="0"/>
                        </a:rPr>
                        <a:t>Reference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cs typeface="Arial" charset="0"/>
                        </a:rPr>
                        <a:t>Rs.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87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Tax Paid in 2015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      250,000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13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Turnover Declared in 2017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120,000,000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13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Minimum Tax to be paid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C = (125% x 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      312,500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53612">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Turnover based on 125% of tax paid in 2015 using Annexure A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The turnover will fall in second slab - (312,500-100,000)/0.15%+50,000,000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191,666,667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0161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Tax payable based on declared turnover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D = Rs. 100,000 plus 0.15% of (120,000,000-50,000,000)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     205,000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288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cs typeface="Arial" charset="0"/>
                        </a:rPr>
                        <a:t>Tax Payable for Tax Year 2017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Higher of C or 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      </a:t>
                      </a:r>
                      <a:r>
                        <a:rPr kumimoji="0" lang="en-US" sz="1600" b="1" i="0" u="none" strike="noStrike" cap="none" normalizeH="0" baseline="0" dirty="0" smtClean="0">
                          <a:ln>
                            <a:noFill/>
                          </a:ln>
                          <a:solidFill>
                            <a:schemeClr val="tx1"/>
                          </a:solidFill>
                          <a:effectLst/>
                          <a:latin typeface="Tahoma" pitchFamily="34" charset="0"/>
                          <a:cs typeface="Arial" charset="0"/>
                        </a:rPr>
                        <a:t>312,500</a:t>
                      </a:r>
                      <a:r>
                        <a:rPr kumimoji="0" lang="en-US" sz="1600" b="0" i="0" u="none" strike="noStrike" cap="none" normalizeH="0" baseline="0" dirty="0" smtClean="0">
                          <a:ln>
                            <a:noFill/>
                          </a:ln>
                          <a:solidFill>
                            <a:schemeClr val="tx1"/>
                          </a:solidFill>
                          <a:effectLst/>
                          <a:latin typeface="Tahoma" pitchFamily="34"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fontAlgn="auto" hangingPunct="1">
              <a:spcAft>
                <a:spcPts val="0"/>
              </a:spcAft>
              <a:defRPr/>
            </a:pPr>
            <a:r>
              <a:rPr lang="en-US" dirty="0">
                <a:effectLst/>
              </a:rPr>
              <a:t>Tax Year </a:t>
            </a:r>
            <a:r>
              <a:rPr lang="en-US" dirty="0" smtClean="0">
                <a:effectLst/>
              </a:rPr>
              <a:t>2018</a:t>
            </a:r>
            <a:endParaRPr lang="en-US" dirty="0">
              <a:effectLst/>
            </a:endParaRPr>
          </a:p>
        </p:txBody>
      </p:sp>
      <p:graphicFrame>
        <p:nvGraphicFramePr>
          <p:cNvPr id="70659" name="Group 3"/>
          <p:cNvGraphicFramePr>
            <a:graphicFrameLocks noGrp="1"/>
          </p:cNvGraphicFramePr>
          <p:nvPr>
            <p:ph type="tbl" idx="1"/>
          </p:nvPr>
        </p:nvGraphicFramePr>
        <p:xfrm>
          <a:off x="533400" y="1295400"/>
          <a:ext cx="8305800" cy="4585187"/>
        </p:xfrm>
        <a:graphic>
          <a:graphicData uri="http://schemas.openxmlformats.org/drawingml/2006/table">
            <a:tbl>
              <a:tblPr/>
              <a:tblGrid>
                <a:gridCol w="3943350"/>
                <a:gridCol w="2349500"/>
                <a:gridCol w="2012950"/>
              </a:tblGrid>
              <a:tr h="4513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cs typeface="Arial" charset="0"/>
                        </a:rPr>
                        <a:t>Description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cs typeface="Arial" charset="0"/>
                        </a:rPr>
                        <a:t>Reference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cs typeface="Arial" charset="0"/>
                        </a:rPr>
                        <a:t>Rs.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87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Tax Paid in 2015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      250,000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13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Turnover Declared in 2018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120,000,000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13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Minimum Tax to be paid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C = (125% x 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      312,500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53612">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Turnover based on 125% of tax paid in 2015 using Annexure A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The turnover will fall in second slab - (312,500-100,000)/0.15%+50,000,000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191,666,667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0161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Tax payable based on declared turnover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D = Rs. 100,000 plus 0.15% of (210,000,000-50,000,000)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     340,000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288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pitchFamily="34" charset="0"/>
                          <a:cs typeface="Arial" charset="0"/>
                        </a:rPr>
                        <a:t>Tax Payable for Tax Year 2018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Higher of C or 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      </a:t>
                      </a:r>
                      <a:r>
                        <a:rPr kumimoji="0" lang="en-US" sz="1600" b="1" i="0" u="none" strike="noStrike" cap="none" normalizeH="0" baseline="0" dirty="0" smtClean="0">
                          <a:ln>
                            <a:noFill/>
                          </a:ln>
                          <a:solidFill>
                            <a:schemeClr val="tx1"/>
                          </a:solidFill>
                          <a:effectLst/>
                          <a:latin typeface="Tahoma" pitchFamily="34" charset="0"/>
                          <a:cs typeface="Arial" charset="0"/>
                        </a:rPr>
                        <a:t>340,000</a:t>
                      </a:r>
                      <a:r>
                        <a:rPr kumimoji="0" lang="en-US" sz="1600" b="0" i="0" u="none" strike="noStrike" cap="none" normalizeH="0" baseline="0" dirty="0" smtClean="0">
                          <a:ln>
                            <a:noFill/>
                          </a:ln>
                          <a:solidFill>
                            <a:schemeClr val="tx1"/>
                          </a:solidFill>
                          <a:effectLst/>
                          <a:latin typeface="Tahoma" pitchFamily="34"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sz="half" idx="1"/>
          </p:nvPr>
        </p:nvSpPr>
        <p:spPr>
          <a:xfrm>
            <a:off x="457200" y="152400"/>
            <a:ext cx="8458200" cy="5791200"/>
          </a:xfrm>
        </p:spPr>
        <p:txBody>
          <a:bodyPr/>
          <a:lstStyle/>
          <a:p>
            <a:pPr marL="609600" indent="-609600" eaLnBrk="1" hangingPunct="1">
              <a:lnSpc>
                <a:spcPct val="90000"/>
              </a:lnSpc>
              <a:buFont typeface="Wingdings" pitchFamily="2" charset="2"/>
              <a:buNone/>
            </a:pPr>
            <a:r>
              <a:rPr lang="en-US" sz="1800" b="1" dirty="0" smtClean="0"/>
              <a:t>For Traders Falling Under Part II </a:t>
            </a:r>
          </a:p>
          <a:p>
            <a:pPr marL="609600" indent="-609600" eaLnBrk="1" hangingPunct="1">
              <a:lnSpc>
                <a:spcPct val="90000"/>
              </a:lnSpc>
              <a:buFont typeface="Wingdings" pitchFamily="2" charset="2"/>
              <a:buNone/>
            </a:pPr>
            <a:endParaRPr lang="en-US" sz="1400" dirty="0" smtClean="0"/>
          </a:p>
          <a:p>
            <a:pPr marL="609600" indent="-609600" eaLnBrk="1" hangingPunct="1">
              <a:lnSpc>
                <a:spcPct val="90000"/>
              </a:lnSpc>
              <a:buFont typeface="Wingdings" pitchFamily="2" charset="2"/>
              <a:buNone/>
            </a:pPr>
            <a:r>
              <a:rPr lang="en-US" sz="1400" dirty="0" smtClean="0"/>
              <a:t>ii. For </a:t>
            </a:r>
            <a:r>
              <a:rPr lang="en-US" sz="1400" b="1" dirty="0" smtClean="0"/>
              <a:t>Tax Year 2015 </a:t>
            </a:r>
          </a:p>
          <a:p>
            <a:pPr marL="609600" indent="-609600" eaLnBrk="1" hangingPunct="1">
              <a:lnSpc>
                <a:spcPct val="90000"/>
              </a:lnSpc>
              <a:buFont typeface="Wingdings" pitchFamily="2" charset="2"/>
              <a:buNone/>
            </a:pPr>
            <a:endParaRPr lang="en-US" sz="1400" dirty="0" smtClean="0"/>
          </a:p>
          <a:p>
            <a:pPr marL="609600" indent="-609600" eaLnBrk="1" hangingPunct="1">
              <a:lnSpc>
                <a:spcPct val="90000"/>
              </a:lnSpc>
              <a:buFont typeface="Wingdings" pitchFamily="2" charset="2"/>
              <a:buNone/>
            </a:pPr>
            <a:r>
              <a:rPr lang="en-US" sz="1400" dirty="0" smtClean="0"/>
              <a:t>Tax shall be payable at higher of following:</a:t>
            </a:r>
          </a:p>
          <a:p>
            <a:pPr marL="609600" indent="-609600" eaLnBrk="1" hangingPunct="1">
              <a:lnSpc>
                <a:spcPct val="90000"/>
              </a:lnSpc>
              <a:buFont typeface="Wingdings" pitchFamily="2" charset="2"/>
              <a:buNone/>
            </a:pPr>
            <a:endParaRPr lang="en-US" sz="1400" dirty="0" smtClean="0"/>
          </a:p>
          <a:p>
            <a:pPr marL="609600" indent="-609600" eaLnBrk="1" hangingPunct="1">
              <a:lnSpc>
                <a:spcPct val="90000"/>
              </a:lnSpc>
              <a:buFont typeface="Wingdings" pitchFamily="2" charset="2"/>
              <a:buNone/>
            </a:pPr>
            <a:r>
              <a:rPr lang="en-US" sz="1400" dirty="0" smtClean="0"/>
              <a:t>a)  25% more than tax paid for tax year  </a:t>
            </a:r>
          </a:p>
          <a:p>
            <a:pPr marL="609600" indent="-609600" eaLnBrk="1" hangingPunct="1">
              <a:lnSpc>
                <a:spcPct val="90000"/>
              </a:lnSpc>
              <a:buFont typeface="Wingdings" pitchFamily="2" charset="2"/>
              <a:buNone/>
            </a:pPr>
            <a:r>
              <a:rPr lang="en-US" sz="1400" dirty="0" smtClean="0"/>
              <a:t>     2014 or for latest tax year for which return has been filed on the basis of taxable income; </a:t>
            </a:r>
          </a:p>
          <a:p>
            <a:pPr marL="609600" indent="-609600" eaLnBrk="1" hangingPunct="1">
              <a:lnSpc>
                <a:spcPct val="90000"/>
              </a:lnSpc>
              <a:buFont typeface="Wingdings" pitchFamily="2" charset="2"/>
              <a:buNone/>
            </a:pPr>
            <a:endParaRPr lang="en-US" sz="1400" dirty="0" smtClean="0"/>
          </a:p>
          <a:p>
            <a:pPr marL="609600" indent="-609600" eaLnBrk="1" hangingPunct="1">
              <a:lnSpc>
                <a:spcPct val="90000"/>
              </a:lnSpc>
              <a:buFont typeface="Wingdings" pitchFamily="2" charset="2"/>
              <a:buNone/>
            </a:pPr>
            <a:r>
              <a:rPr lang="en-US" sz="1400" dirty="0" smtClean="0"/>
              <a:t>b)  Turnover based tax at rates specified in Annexure A; or </a:t>
            </a:r>
          </a:p>
          <a:p>
            <a:pPr marL="609600" indent="-609600" eaLnBrk="1" hangingPunct="1">
              <a:lnSpc>
                <a:spcPct val="90000"/>
              </a:lnSpc>
              <a:buFont typeface="Wingdings" pitchFamily="2" charset="2"/>
              <a:buNone/>
            </a:pPr>
            <a:endParaRPr lang="en-US" sz="1400" dirty="0" smtClean="0"/>
          </a:p>
          <a:p>
            <a:pPr marL="609600" indent="-609600" eaLnBrk="1" hangingPunct="1">
              <a:lnSpc>
                <a:spcPct val="90000"/>
              </a:lnSpc>
              <a:buFont typeface="Wingdings" pitchFamily="2" charset="2"/>
              <a:buNone/>
            </a:pPr>
            <a:r>
              <a:rPr lang="en-US" sz="1400" dirty="0" smtClean="0"/>
              <a:t>c)  Rs. 30,000 </a:t>
            </a:r>
          </a:p>
          <a:p>
            <a:pPr marL="609600" indent="-609600" eaLnBrk="1" hangingPunct="1">
              <a:lnSpc>
                <a:spcPct val="90000"/>
              </a:lnSpc>
              <a:buFont typeface="Wingdings" pitchFamily="2" charset="2"/>
              <a:buNone/>
            </a:pPr>
            <a:endParaRPr lang="en-US" sz="1400" dirty="0" smtClean="0"/>
          </a:p>
          <a:p>
            <a:pPr marL="609600" indent="-609600" eaLnBrk="1" hangingPunct="1">
              <a:lnSpc>
                <a:spcPct val="90000"/>
              </a:lnSpc>
              <a:buFont typeface="Wingdings" pitchFamily="2" charset="2"/>
              <a:buNone/>
            </a:pPr>
            <a:r>
              <a:rPr lang="en-US" sz="1400" dirty="0" smtClean="0"/>
              <a:t>Following will illustrate the situation:</a:t>
            </a:r>
          </a:p>
        </p:txBody>
      </p:sp>
      <p:graphicFrame>
        <p:nvGraphicFramePr>
          <p:cNvPr id="25647" name="Group 47"/>
          <p:cNvGraphicFramePr>
            <a:graphicFrameLocks noGrp="1"/>
          </p:cNvGraphicFramePr>
          <p:nvPr>
            <p:ph sz="half" idx="2"/>
          </p:nvPr>
        </p:nvGraphicFramePr>
        <p:xfrm>
          <a:off x="533400" y="3810000"/>
          <a:ext cx="8153400" cy="1981200"/>
        </p:xfrm>
        <a:graphic>
          <a:graphicData uri="http://schemas.openxmlformats.org/drawingml/2006/table">
            <a:tbl>
              <a:tblPr/>
              <a:tblGrid>
                <a:gridCol w="3871913"/>
                <a:gridCol w="2303462"/>
                <a:gridCol w="1978025"/>
              </a:tblGrid>
              <a:tr h="32910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cs typeface="Arial" charset="0"/>
                        </a:rPr>
                        <a:t>Description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cs typeface="Arial" charset="0"/>
                        </a:rPr>
                        <a:t>Reference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cs typeface="Arial" charset="0"/>
                        </a:rPr>
                        <a:t>Rs.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762">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Tax Paid in 2014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       25,000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44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Turnover Declared in 2015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 17,500,000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0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Tax at rates in Table in Annexure 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B = 17,500,000 x 0.2%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       35,000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1006">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pitchFamily="34" charset="0"/>
                          <a:cs typeface="Arial" charset="0"/>
                        </a:rPr>
                        <a:t>Tax Payable for Tax Year 2015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Higher of A, B or Rs. 30,000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      </a:t>
                      </a:r>
                      <a:r>
                        <a:rPr kumimoji="0" lang="en-US" sz="1600" b="1" i="0" u="none" strike="noStrike" cap="none" normalizeH="0" baseline="0" dirty="0" smtClean="0">
                          <a:ln>
                            <a:noFill/>
                          </a:ln>
                          <a:solidFill>
                            <a:schemeClr val="tx1"/>
                          </a:solidFill>
                          <a:effectLst/>
                          <a:latin typeface="Tahoma" pitchFamily="34" charset="0"/>
                          <a:cs typeface="Arial" charset="0"/>
                        </a:rPr>
                        <a:t>35,000</a:t>
                      </a:r>
                      <a:r>
                        <a:rPr kumimoji="0" lang="en-US" sz="1600" b="0" i="0" u="none" strike="noStrike" cap="none" normalizeH="0" baseline="0" dirty="0" smtClean="0">
                          <a:ln>
                            <a:noFill/>
                          </a:ln>
                          <a:solidFill>
                            <a:schemeClr val="tx1"/>
                          </a:solidFill>
                          <a:effectLst/>
                          <a:latin typeface="Tahoma" pitchFamily="34"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sz="half" idx="1"/>
          </p:nvPr>
        </p:nvSpPr>
        <p:spPr>
          <a:xfrm>
            <a:off x="457200" y="152400"/>
            <a:ext cx="8458200" cy="6477000"/>
          </a:xfrm>
        </p:spPr>
        <p:txBody>
          <a:bodyPr/>
          <a:lstStyle/>
          <a:p>
            <a:pPr marL="609600" indent="-609600" eaLnBrk="1" hangingPunct="1">
              <a:lnSpc>
                <a:spcPct val="90000"/>
              </a:lnSpc>
              <a:buFont typeface="Wingdings" pitchFamily="2" charset="2"/>
              <a:buNone/>
            </a:pPr>
            <a:r>
              <a:rPr lang="en-US" sz="1800" smtClean="0"/>
              <a:t>ii. </a:t>
            </a:r>
            <a:r>
              <a:rPr lang="en-US" sz="1800" b="1" smtClean="0"/>
              <a:t>For Tax Year 2016 to 2018 </a:t>
            </a:r>
          </a:p>
          <a:p>
            <a:pPr marL="609600" indent="-609600" eaLnBrk="1" hangingPunct="1">
              <a:lnSpc>
                <a:spcPct val="90000"/>
              </a:lnSpc>
              <a:buFont typeface="Wingdings" pitchFamily="2" charset="2"/>
              <a:buNone/>
            </a:pPr>
            <a:endParaRPr lang="en-US" sz="1800" smtClean="0"/>
          </a:p>
          <a:p>
            <a:pPr marL="609600" indent="-609600" eaLnBrk="1" hangingPunct="1">
              <a:lnSpc>
                <a:spcPct val="90000"/>
              </a:lnSpc>
              <a:buFont typeface="Wingdings" pitchFamily="2" charset="2"/>
              <a:buNone/>
            </a:pPr>
            <a:r>
              <a:rPr lang="en-US" sz="1800" smtClean="0"/>
              <a:t>Tax shall be payable at higher of following:</a:t>
            </a:r>
          </a:p>
          <a:p>
            <a:pPr marL="609600" indent="-609600" eaLnBrk="1" hangingPunct="1">
              <a:lnSpc>
                <a:spcPct val="90000"/>
              </a:lnSpc>
              <a:buFont typeface="Wingdings" pitchFamily="2" charset="2"/>
              <a:buNone/>
            </a:pPr>
            <a:endParaRPr lang="en-US" sz="1800" smtClean="0"/>
          </a:p>
          <a:p>
            <a:pPr marL="609600" indent="-609600" eaLnBrk="1" hangingPunct="1">
              <a:lnSpc>
                <a:spcPct val="90000"/>
              </a:lnSpc>
              <a:buFont typeface="Wingdings" pitchFamily="2" charset="2"/>
              <a:buNone/>
            </a:pPr>
            <a:r>
              <a:rPr lang="en-US" sz="1800" smtClean="0"/>
              <a:t>a)  25% more than tax paid for tax year 2015 on the basis of taxable income; or </a:t>
            </a:r>
          </a:p>
          <a:p>
            <a:pPr marL="609600" indent="-609600" eaLnBrk="1" hangingPunct="1">
              <a:lnSpc>
                <a:spcPct val="90000"/>
              </a:lnSpc>
              <a:buFont typeface="Wingdings" pitchFamily="2" charset="2"/>
              <a:buNone/>
            </a:pPr>
            <a:endParaRPr lang="en-US" sz="1800" smtClean="0"/>
          </a:p>
          <a:p>
            <a:pPr marL="609600" indent="-609600" eaLnBrk="1" hangingPunct="1">
              <a:lnSpc>
                <a:spcPct val="90000"/>
              </a:lnSpc>
              <a:buFont typeface="Wingdings" pitchFamily="2" charset="2"/>
              <a:buNone/>
            </a:pPr>
            <a:r>
              <a:rPr lang="en-US" sz="1800" smtClean="0"/>
              <a:t>b)  Turnover based tax at rates specified in Annexure A to the scheme</a:t>
            </a:r>
          </a:p>
          <a:p>
            <a:pPr marL="609600" indent="-609600" eaLnBrk="1" hangingPunct="1">
              <a:lnSpc>
                <a:spcPct val="90000"/>
              </a:lnSpc>
              <a:buFont typeface="Wingdings" pitchFamily="2" charset="2"/>
              <a:buNone/>
            </a:pPr>
            <a:endParaRPr lang="en-US" sz="1800" smtClean="0"/>
          </a:p>
          <a:p>
            <a:pPr marL="609600" indent="-609600" eaLnBrk="1" hangingPunct="1">
              <a:lnSpc>
                <a:spcPct val="90000"/>
              </a:lnSpc>
              <a:buFont typeface="Wingdings" pitchFamily="2" charset="2"/>
              <a:buNone/>
            </a:pPr>
            <a:r>
              <a:rPr lang="en-US" sz="1800" b="1" u="sng" smtClean="0"/>
              <a:t>Tax Year 2016</a:t>
            </a:r>
          </a:p>
          <a:p>
            <a:pPr marL="609600" indent="-609600" eaLnBrk="1" hangingPunct="1">
              <a:lnSpc>
                <a:spcPct val="90000"/>
              </a:lnSpc>
              <a:buFont typeface="Wingdings" pitchFamily="2" charset="2"/>
              <a:buNone/>
            </a:pPr>
            <a:endParaRPr lang="en-US" sz="1800" smtClean="0"/>
          </a:p>
        </p:txBody>
      </p:sp>
      <p:graphicFrame>
        <p:nvGraphicFramePr>
          <p:cNvPr id="72735" name="Group 31"/>
          <p:cNvGraphicFramePr>
            <a:graphicFrameLocks noGrp="1"/>
          </p:cNvGraphicFramePr>
          <p:nvPr>
            <p:ph sz="half" idx="2"/>
          </p:nvPr>
        </p:nvGraphicFramePr>
        <p:xfrm>
          <a:off x="533400" y="3124200"/>
          <a:ext cx="8153400" cy="1836103"/>
        </p:xfrm>
        <a:graphic>
          <a:graphicData uri="http://schemas.openxmlformats.org/drawingml/2006/table">
            <a:tbl>
              <a:tblPr/>
              <a:tblGrid>
                <a:gridCol w="3871913"/>
                <a:gridCol w="2303462"/>
                <a:gridCol w="1978025"/>
              </a:tblGrid>
              <a:tr h="3476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cs typeface="Arial" charset="0"/>
                        </a:rPr>
                        <a:t>Description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cs typeface="Arial" charset="0"/>
                        </a:rPr>
                        <a:t>Reference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cs typeface="Arial" charset="0"/>
                        </a:rPr>
                        <a:t>Rs.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Tax Paid in 2015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       35,000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60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Turnover Declared in 2016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 20,000,000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Tax at rates in Table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B = 20,000,000 x 0.2%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       40,000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pitchFamily="34" charset="0"/>
                          <a:cs typeface="Arial" charset="0"/>
                        </a:rPr>
                        <a:t>Tax Payable for Tax Year 2016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Higher of A or B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      </a:t>
                      </a:r>
                      <a:r>
                        <a:rPr kumimoji="0" lang="en-US" sz="1600" b="1" i="0" u="none" strike="noStrike" cap="none" normalizeH="0" baseline="0" dirty="0" smtClean="0">
                          <a:ln>
                            <a:noFill/>
                          </a:ln>
                          <a:solidFill>
                            <a:schemeClr val="tx1"/>
                          </a:solidFill>
                          <a:effectLst/>
                          <a:latin typeface="Tahoma" pitchFamily="34" charset="0"/>
                          <a:cs typeface="Arial" charset="0"/>
                        </a:rPr>
                        <a:t>40,000</a:t>
                      </a:r>
                      <a:r>
                        <a:rPr kumimoji="0" lang="en-US" sz="1600" b="0" i="0" u="none" strike="noStrike" cap="none" normalizeH="0" baseline="0" dirty="0" smtClean="0">
                          <a:ln>
                            <a:noFill/>
                          </a:ln>
                          <a:solidFill>
                            <a:schemeClr val="tx1"/>
                          </a:solidFill>
                          <a:effectLst/>
                          <a:latin typeface="Tahoma" pitchFamily="34"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940" name="Group 4"/>
          <p:cNvGraphicFramePr>
            <a:graphicFrameLocks noGrp="1"/>
          </p:cNvGraphicFramePr>
          <p:nvPr>
            <p:ph sz="half" idx="1"/>
          </p:nvPr>
        </p:nvGraphicFramePr>
        <p:xfrm>
          <a:off x="457200" y="762000"/>
          <a:ext cx="8458200" cy="2438402"/>
        </p:xfrm>
        <a:graphic>
          <a:graphicData uri="http://schemas.openxmlformats.org/drawingml/2006/table">
            <a:tbl>
              <a:tblPr/>
              <a:tblGrid>
                <a:gridCol w="4016375"/>
                <a:gridCol w="2389188"/>
                <a:gridCol w="2052637"/>
              </a:tblGrid>
              <a:tr h="52538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cs typeface="Arial" charset="0"/>
                        </a:rPr>
                        <a:t>Description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cs typeface="Arial" charset="0"/>
                        </a:rPr>
                        <a:t>Reference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cs typeface="Arial" charset="0"/>
                        </a:rPr>
                        <a:t>Rs.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211">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Tax Paid in 2015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       35,000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874">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Turnover Declared in 2017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 15,000,000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5221">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Tax at rates in Table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B = 15,000,000 x 0.2%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       30,000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6716">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pitchFamily="34" charset="0"/>
                          <a:cs typeface="Arial" charset="0"/>
                        </a:rPr>
                        <a:t>Tax Payable for Tax Year 2017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Higher of A or B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      35</a:t>
                      </a:r>
                      <a:r>
                        <a:rPr kumimoji="0" lang="en-US" sz="1600" b="1" i="0" u="none" strike="noStrike" cap="none" normalizeH="0" baseline="0" dirty="0" smtClean="0">
                          <a:ln>
                            <a:noFill/>
                          </a:ln>
                          <a:solidFill>
                            <a:schemeClr val="tx1"/>
                          </a:solidFill>
                          <a:effectLst/>
                          <a:latin typeface="Tahoma" pitchFamily="34" charset="0"/>
                          <a:cs typeface="Arial" charset="0"/>
                        </a:rPr>
                        <a:t>,000</a:t>
                      </a:r>
                      <a:r>
                        <a:rPr kumimoji="0" lang="en-US" sz="1600" b="0" i="0" u="none" strike="noStrike" cap="none" normalizeH="0" baseline="0" dirty="0" smtClean="0">
                          <a:ln>
                            <a:noFill/>
                          </a:ln>
                          <a:solidFill>
                            <a:schemeClr val="tx1"/>
                          </a:solidFill>
                          <a:effectLst/>
                          <a:latin typeface="Tahoma" pitchFamily="34"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9967" name="Group 31"/>
          <p:cNvGraphicFramePr>
            <a:graphicFrameLocks noGrp="1"/>
          </p:cNvGraphicFramePr>
          <p:nvPr>
            <p:ph sz="half" idx="2"/>
          </p:nvPr>
        </p:nvGraphicFramePr>
        <p:xfrm>
          <a:off x="457200" y="3810000"/>
          <a:ext cx="8458200" cy="2057401"/>
        </p:xfrm>
        <a:graphic>
          <a:graphicData uri="http://schemas.openxmlformats.org/drawingml/2006/table">
            <a:tbl>
              <a:tblPr/>
              <a:tblGrid>
                <a:gridCol w="4016375"/>
                <a:gridCol w="2389188"/>
                <a:gridCol w="2052637"/>
              </a:tblGrid>
              <a:tr h="44328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cs typeface="Arial" charset="0"/>
                        </a:rPr>
                        <a:t>Description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cs typeface="Arial" charset="0"/>
                        </a:rPr>
                        <a:t>Reference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cs typeface="Arial" charset="0"/>
                        </a:rPr>
                        <a:t>Rs.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9147">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Tax Paid in 2015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       35,000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01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Turnover Declared in 2018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 22,000,000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531">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Tax at rates in Table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B = 22,000,000 x 0.2%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cs typeface="Arial" charset="0"/>
                        </a:rPr>
                        <a:t>       44,000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4416">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pitchFamily="34" charset="0"/>
                          <a:cs typeface="Arial" charset="0"/>
                        </a:rPr>
                        <a:t>Tax Payable for Tax Year 2018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Higher of A or B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cs typeface="Arial" charset="0"/>
                        </a:rPr>
                        <a:t>      </a:t>
                      </a:r>
                      <a:r>
                        <a:rPr kumimoji="0" lang="en-US" sz="1600" b="1" i="0" u="none" strike="noStrike" cap="none" normalizeH="0" baseline="0" dirty="0" smtClean="0">
                          <a:ln>
                            <a:noFill/>
                          </a:ln>
                          <a:solidFill>
                            <a:schemeClr val="tx1"/>
                          </a:solidFill>
                          <a:effectLst/>
                          <a:latin typeface="Tahoma" pitchFamily="34" charset="0"/>
                          <a:cs typeface="Arial" charset="0"/>
                        </a:rPr>
                        <a:t>44,000</a:t>
                      </a:r>
                      <a:r>
                        <a:rPr kumimoji="0" lang="en-US" sz="1600" b="0" i="0" u="none" strike="noStrike" cap="none" normalizeH="0" baseline="0" dirty="0" smtClean="0">
                          <a:ln>
                            <a:noFill/>
                          </a:ln>
                          <a:solidFill>
                            <a:schemeClr val="tx1"/>
                          </a:solidFill>
                          <a:effectLst/>
                          <a:latin typeface="Tahoma" pitchFamily="34"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2822" name="TextBox 3"/>
          <p:cNvSpPr txBox="1">
            <a:spLocks noChangeArrowheads="1"/>
          </p:cNvSpPr>
          <p:nvPr/>
        </p:nvSpPr>
        <p:spPr bwMode="auto">
          <a:xfrm>
            <a:off x="354013" y="304800"/>
            <a:ext cx="1858962" cy="369888"/>
          </a:xfrm>
          <a:prstGeom prst="rect">
            <a:avLst/>
          </a:prstGeom>
          <a:noFill/>
          <a:ln w="9525">
            <a:noFill/>
            <a:miter lim="800000"/>
            <a:headEnd/>
            <a:tailEnd/>
          </a:ln>
        </p:spPr>
        <p:txBody>
          <a:bodyPr wrap="none">
            <a:spAutoFit/>
          </a:bodyPr>
          <a:lstStyle/>
          <a:p>
            <a:r>
              <a:rPr lang="en-US" b="1" u="sng"/>
              <a:t>Tax Year 2017</a:t>
            </a:r>
          </a:p>
        </p:txBody>
      </p:sp>
      <p:sp>
        <p:nvSpPr>
          <p:cNvPr id="32823" name="TextBox 4"/>
          <p:cNvSpPr txBox="1">
            <a:spLocks noChangeArrowheads="1"/>
          </p:cNvSpPr>
          <p:nvPr/>
        </p:nvSpPr>
        <p:spPr bwMode="auto">
          <a:xfrm>
            <a:off x="381000" y="3440113"/>
            <a:ext cx="1858963" cy="369887"/>
          </a:xfrm>
          <a:prstGeom prst="rect">
            <a:avLst/>
          </a:prstGeom>
          <a:noFill/>
          <a:ln w="9525">
            <a:noFill/>
            <a:miter lim="800000"/>
            <a:headEnd/>
            <a:tailEnd/>
          </a:ln>
        </p:spPr>
        <p:txBody>
          <a:bodyPr wrap="none">
            <a:spAutoFit/>
          </a:bodyPr>
          <a:lstStyle/>
          <a:p>
            <a:r>
              <a:rPr lang="en-US" b="1" u="sng"/>
              <a:t>Tax Year 2018</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a:xfrm>
            <a:off x="457200" y="304800"/>
            <a:ext cx="8229600" cy="6248400"/>
          </a:xfrm>
        </p:spPr>
        <p:txBody>
          <a:bodyPr/>
          <a:lstStyle/>
          <a:p>
            <a:pPr marL="0" indent="0" eaLnBrk="1" hangingPunct="1">
              <a:buFont typeface="Wingdings" pitchFamily="2" charset="2"/>
              <a:buNone/>
            </a:pPr>
            <a:endParaRPr lang="en-US" smtClean="0"/>
          </a:p>
          <a:p>
            <a:pPr marL="0" indent="0" eaLnBrk="1" hangingPunct="1">
              <a:buFont typeface="Wingdings" pitchFamily="2" charset="2"/>
              <a:buNone/>
            </a:pPr>
            <a:endParaRPr lang="en-US" smtClean="0"/>
          </a:p>
          <a:p>
            <a:pPr marL="0" indent="0" algn="just" eaLnBrk="1" hangingPunct="1">
              <a:lnSpc>
                <a:spcPct val="150000"/>
              </a:lnSpc>
              <a:buFont typeface="Wingdings" pitchFamily="2" charset="2"/>
              <a:buNone/>
            </a:pPr>
            <a:r>
              <a:rPr lang="en-US" sz="2400" smtClean="0"/>
              <a:t>Trader who has already filed return for tax year 2015 before due date may file a revised return provided that the tax payable is atleast 10% higher than the tax paid as per original return. Approval of Commissioner for such revision shall not be required.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458200" cy="6477000"/>
          </a:xfrm>
        </p:spPr>
        <p:txBody>
          <a:bodyPr/>
          <a:lstStyle/>
          <a:p>
            <a:pPr>
              <a:buFont typeface="Wingdings 3" pitchFamily="18" charset="2"/>
              <a:buNone/>
              <a:defRPr/>
            </a:pPr>
            <a:r>
              <a:rPr lang="en-US" sz="1600" b="1" u="sng" dirty="0" smtClean="0"/>
              <a:t>Some other Conditions:</a:t>
            </a:r>
          </a:p>
          <a:p>
            <a:pPr>
              <a:buFont typeface="Wingdings 3" pitchFamily="18" charset="2"/>
              <a:buNone/>
              <a:defRPr/>
            </a:pPr>
            <a:endParaRPr lang="en-US" sz="1200" dirty="0" smtClean="0"/>
          </a:p>
          <a:p>
            <a:pPr marL="452437" indent="-342900" algn="just">
              <a:buFont typeface="+mj-lt"/>
              <a:buAutoNum type="arabicPeriod"/>
              <a:defRPr/>
            </a:pPr>
            <a:r>
              <a:rPr lang="en-US" sz="1200" dirty="0" smtClean="0"/>
              <a:t>Where it is subsequently discovered by the Commissioner that the trader was not eligible to be qualified under this Schedule or became ineligible to be qualified under this Schedule during any time between tax years 2015 to 2018 due to non-payment of tax or filing of return or otherwise, the trader shall be treated to have exercised the option to be assessed under the provisions of this Ordinance, other than this Schedule and all the provisions of the Ordinance shall apply accordingly.</a:t>
            </a:r>
          </a:p>
          <a:p>
            <a:pPr marL="452437" indent="-342900" algn="just">
              <a:buFont typeface="+mj-lt"/>
              <a:buAutoNum type="arabicPeriod"/>
              <a:defRPr/>
            </a:pPr>
            <a:endParaRPr lang="en-US" sz="1200" dirty="0" smtClean="0"/>
          </a:p>
          <a:p>
            <a:pPr marL="452437" indent="-342900" algn="just">
              <a:buFont typeface="+mj-lt"/>
              <a:buAutoNum type="arabicPeriod"/>
              <a:defRPr/>
            </a:pPr>
            <a:r>
              <a:rPr lang="en-US" sz="1200" dirty="0" smtClean="0"/>
              <a:t>A trader qualifying under this Schedule shall not be a prescribed person for the purpose of section 153 of the Ordinance.</a:t>
            </a:r>
          </a:p>
          <a:p>
            <a:pPr marL="452437" indent="-342900" algn="just">
              <a:buFont typeface="+mj-lt"/>
              <a:buAutoNum type="arabicPeriod"/>
              <a:defRPr/>
            </a:pPr>
            <a:endParaRPr lang="en-US" sz="1200" dirty="0" smtClean="0"/>
          </a:p>
          <a:p>
            <a:pPr marL="452437" indent="-342900" algn="just">
              <a:buFont typeface="+mj-lt"/>
              <a:buAutoNum type="arabicPeriod"/>
              <a:defRPr/>
            </a:pPr>
            <a:r>
              <a:rPr lang="en-US" sz="1200" dirty="0" smtClean="0"/>
              <a:t>The provisions of sub-section (2) of section 116 shall not apply for the tax year 2015 to the trader qualifying under this Schedule if the declared income for the year is less than one million rupees.</a:t>
            </a:r>
          </a:p>
          <a:p>
            <a:pPr marL="452437" indent="-342900" algn="just">
              <a:buFont typeface="+mj-lt"/>
              <a:buAutoNum type="arabicPeriod"/>
              <a:defRPr/>
            </a:pPr>
            <a:endParaRPr lang="en-US" sz="1200" dirty="0" smtClean="0"/>
          </a:p>
          <a:p>
            <a:pPr marL="452437" indent="-342900" algn="just">
              <a:buFont typeface="+mj-lt"/>
              <a:buAutoNum type="arabicPeriod"/>
              <a:defRPr/>
            </a:pPr>
            <a:r>
              <a:rPr lang="en-US" sz="1200" dirty="0" smtClean="0"/>
              <a:t>Notwithstanding anything contained in aforesaid rules, a return qualifying under this Schedule may be subject to amendment under section 122 where definite information, as defined in sub-section (8) of section 122, comes into the knowledge or possession of the Commissioner in which case all the provisions of the Ordinance shall apply accordingly.</a:t>
            </a:r>
          </a:p>
          <a:p>
            <a:pPr marL="452437" indent="-342900" algn="just">
              <a:buFont typeface="+mj-lt"/>
              <a:buAutoNum type="arabicPeriod"/>
              <a:defRPr/>
            </a:pPr>
            <a:endParaRPr lang="en-US" sz="1200" dirty="0" smtClean="0"/>
          </a:p>
          <a:p>
            <a:pPr marL="452437" indent="-342900" algn="just">
              <a:buFont typeface="+mj-lt"/>
              <a:buAutoNum type="arabicPeriod"/>
              <a:defRPr/>
            </a:pPr>
            <a:r>
              <a:rPr lang="en-US" sz="1200" dirty="0" smtClean="0"/>
              <a:t>In this Schedule,- </a:t>
            </a:r>
          </a:p>
          <a:p>
            <a:pPr algn="just">
              <a:buFont typeface="Wingdings 3" pitchFamily="18" charset="2"/>
              <a:buNone/>
              <a:defRPr/>
            </a:pPr>
            <a:r>
              <a:rPr lang="en-US" sz="1200" dirty="0" smtClean="0"/>
              <a:t>	 </a:t>
            </a:r>
          </a:p>
          <a:p>
            <a:pPr algn="just">
              <a:buFont typeface="Wingdings 3" pitchFamily="18" charset="2"/>
              <a:buNone/>
              <a:defRPr/>
            </a:pPr>
            <a:r>
              <a:rPr lang="en-US" sz="1200" dirty="0" smtClean="0"/>
              <a:t>        (a)	‘due date’ means the date as specified by the Federal Government for tax year 2015 and for the tax  </a:t>
            </a:r>
          </a:p>
          <a:p>
            <a:pPr algn="just">
              <a:buFont typeface="Wingdings 3" pitchFamily="18" charset="2"/>
              <a:buNone/>
              <a:defRPr/>
            </a:pPr>
            <a:r>
              <a:rPr lang="en-US" sz="1200" dirty="0" smtClean="0"/>
              <a:t>                 years 2016, 2017 and 2018 the date specified in clause (b) of sub-section (2) of section 118.</a:t>
            </a:r>
          </a:p>
          <a:p>
            <a:pPr algn="just">
              <a:buFont typeface="Wingdings 3" pitchFamily="18" charset="2"/>
              <a:buNone/>
              <a:defRPr/>
            </a:pPr>
            <a:r>
              <a:rPr lang="en-US" sz="1200" dirty="0" smtClean="0"/>
              <a:t> </a:t>
            </a:r>
          </a:p>
          <a:p>
            <a:pPr algn="just">
              <a:buFont typeface="Wingdings 3" pitchFamily="18" charset="2"/>
              <a:buNone/>
              <a:defRPr/>
            </a:pPr>
            <a:r>
              <a:rPr lang="en-US" sz="1200" dirty="0" smtClean="0"/>
              <a:t>      (b)	‘turnover’ means turnover as defined in clause (a) of sub-section (3) of section 113 of the </a:t>
            </a:r>
          </a:p>
          <a:p>
            <a:pPr algn="just">
              <a:buFont typeface="Wingdings 3" pitchFamily="18" charset="2"/>
              <a:buNone/>
              <a:defRPr/>
            </a:pPr>
            <a:r>
              <a:rPr lang="en-US" sz="1200" dirty="0" smtClean="0"/>
              <a:t>                Ordinance.</a:t>
            </a:r>
            <a:endParaRPr lang="en-US" sz="1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1"/>
          <p:cNvSpPr>
            <a:spLocks noGrp="1"/>
          </p:cNvSpPr>
          <p:nvPr>
            <p:ph idx="1"/>
          </p:nvPr>
        </p:nvSpPr>
        <p:spPr>
          <a:xfrm>
            <a:off x="3048000" y="0"/>
            <a:ext cx="4114800" cy="6858000"/>
          </a:xfrm>
          <a:ln>
            <a:solidFill>
              <a:schemeClr val="tx1"/>
            </a:solidFill>
          </a:ln>
        </p:spPr>
        <p:txBody>
          <a:bodyPr/>
          <a:lstStyle/>
          <a:p>
            <a:pPr algn="ctr" eaLnBrk="1" hangingPunct="1">
              <a:buFont typeface="Wingdings 3" pitchFamily="18" charset="2"/>
              <a:buNone/>
            </a:pPr>
            <a:r>
              <a:rPr lang="en-US" sz="700" b="1" smtClean="0"/>
              <a:t>Form A</a:t>
            </a:r>
          </a:p>
          <a:p>
            <a:pPr algn="ctr" eaLnBrk="1" hangingPunct="1">
              <a:buFont typeface="Wingdings 3" pitchFamily="18" charset="2"/>
              <a:buNone/>
            </a:pPr>
            <a:r>
              <a:rPr lang="en-US" sz="700" b="1" smtClean="0"/>
              <a:t>RETURN FOR TRADER QUALIFYING UNDER PART I OF THE SCHEDULE FOR </a:t>
            </a:r>
          </a:p>
          <a:p>
            <a:pPr algn="ctr" eaLnBrk="1" hangingPunct="1">
              <a:buFont typeface="Wingdings 3" pitchFamily="18" charset="2"/>
              <a:buNone/>
            </a:pPr>
            <a:r>
              <a:rPr lang="en-US" sz="700" b="1" smtClean="0"/>
              <a:t>THE TAX YEARS 2015 TO 2018</a:t>
            </a:r>
          </a:p>
          <a:p>
            <a:pPr eaLnBrk="1" hangingPunct="1">
              <a:buFont typeface="Wingdings 3" pitchFamily="18" charset="2"/>
              <a:buNone/>
            </a:pPr>
            <a:r>
              <a:rPr lang="en-US" sz="700" smtClean="0"/>
              <a:t> </a:t>
            </a:r>
          </a:p>
          <a:p>
            <a:pPr eaLnBrk="1" hangingPunct="1">
              <a:buFont typeface="Wingdings 3" pitchFamily="18" charset="2"/>
              <a:buNone/>
            </a:pPr>
            <a:r>
              <a:rPr lang="en-US" sz="700" smtClean="0"/>
              <a:t>Name of proprietor/Managing Member of AOP__________________________________</a:t>
            </a:r>
          </a:p>
          <a:p>
            <a:pPr eaLnBrk="1" hangingPunct="1">
              <a:buFont typeface="Wingdings 3" pitchFamily="18" charset="2"/>
              <a:buNone/>
            </a:pPr>
            <a:r>
              <a:rPr lang="en-US" sz="700" smtClean="0"/>
              <a:t>CNIC: (please attach copy of CNIC)__________________________________________</a:t>
            </a:r>
          </a:p>
          <a:p>
            <a:pPr eaLnBrk="1" hangingPunct="1">
              <a:buFont typeface="Wingdings 3" pitchFamily="18" charset="2"/>
              <a:buNone/>
            </a:pPr>
            <a:r>
              <a:rPr lang="en-US" sz="700" smtClean="0"/>
              <a:t>Business (es) Name &amp;Address(es) ___________________________________________</a:t>
            </a:r>
          </a:p>
          <a:p>
            <a:pPr eaLnBrk="1" hangingPunct="1">
              <a:buFont typeface="Wingdings 3" pitchFamily="18" charset="2"/>
              <a:buNone/>
            </a:pPr>
            <a:r>
              <a:rPr lang="en-US" sz="700" smtClean="0"/>
              <a:t>_______________________________________________________________________</a:t>
            </a:r>
          </a:p>
          <a:p>
            <a:pPr eaLnBrk="1" hangingPunct="1">
              <a:buFont typeface="Wingdings 3" pitchFamily="18" charset="2"/>
              <a:buNone/>
            </a:pPr>
            <a:r>
              <a:rPr lang="en-US" sz="700" smtClean="0"/>
              <a:t>Phone:_____________Email:_________________________Mobile: ________________</a:t>
            </a:r>
          </a:p>
          <a:p>
            <a:pPr eaLnBrk="1" hangingPunct="1">
              <a:buFont typeface="Wingdings 3" pitchFamily="18" charset="2"/>
              <a:buNone/>
            </a:pPr>
            <a:r>
              <a:rPr lang="en-US" sz="700" smtClean="0"/>
              <a:t>Residential Address of the proprietor: ________________________________________</a:t>
            </a:r>
          </a:p>
          <a:p>
            <a:pPr eaLnBrk="1" hangingPunct="1">
              <a:buFont typeface="Wingdings 3" pitchFamily="18" charset="2"/>
              <a:buNone/>
            </a:pPr>
            <a:r>
              <a:rPr lang="en-US" sz="700" smtClean="0"/>
              <a:t>_______________________________________________________________________</a:t>
            </a:r>
          </a:p>
          <a:p>
            <a:pPr eaLnBrk="1" hangingPunct="1">
              <a:buFont typeface="Wingdings 3" pitchFamily="18" charset="2"/>
              <a:buNone/>
            </a:pPr>
            <a:r>
              <a:rPr lang="en-US" sz="700" smtClean="0"/>
              <a:t>_______________________________________________________________________</a:t>
            </a:r>
          </a:p>
          <a:p>
            <a:pPr eaLnBrk="1" hangingPunct="1">
              <a:buFont typeface="Wingdings 3" pitchFamily="18" charset="2"/>
              <a:buNone/>
            </a:pPr>
            <a:r>
              <a:rPr lang="en-US" sz="700" smtClean="0"/>
              <a:t>Name(s) and Residential address(es) of Members of AOP (if applicable) _______________________________________________________________________</a:t>
            </a:r>
          </a:p>
          <a:p>
            <a:pPr eaLnBrk="1" hangingPunct="1">
              <a:buFont typeface="Wingdings 3" pitchFamily="18" charset="2"/>
              <a:buNone/>
            </a:pPr>
            <a:r>
              <a:rPr lang="en-US" sz="700" smtClean="0"/>
              <a:t>_______________________________________________________________________</a:t>
            </a:r>
          </a:p>
          <a:p>
            <a:pPr eaLnBrk="1" hangingPunct="1">
              <a:buFont typeface="Wingdings 3" pitchFamily="18" charset="2"/>
              <a:buNone/>
            </a:pPr>
            <a:r>
              <a:rPr lang="en-US" sz="700" smtClean="0"/>
              <a:t>_______________________________________________________________________</a:t>
            </a:r>
          </a:p>
          <a:p>
            <a:pPr eaLnBrk="1" hangingPunct="1">
              <a:buFont typeface="Wingdings 3" pitchFamily="18" charset="2"/>
              <a:buNone/>
            </a:pPr>
            <a:r>
              <a:rPr lang="en-US" sz="700" smtClean="0"/>
              <a:t>_______________________________________________________________________</a:t>
            </a:r>
          </a:p>
          <a:p>
            <a:pPr eaLnBrk="1" hangingPunct="1">
              <a:buFont typeface="Wingdings 3" pitchFamily="18" charset="2"/>
              <a:buNone/>
            </a:pPr>
            <a:r>
              <a:rPr lang="en-US" sz="700" smtClean="0"/>
              <a:t>_______________________________________________________________________</a:t>
            </a:r>
          </a:p>
          <a:p>
            <a:pPr eaLnBrk="1" hangingPunct="1">
              <a:buFont typeface="Wingdings 3" pitchFamily="18" charset="2"/>
              <a:buNone/>
            </a:pPr>
            <a:r>
              <a:rPr lang="en-US" sz="700" smtClean="0"/>
              <a:t>_______________________________________________________________________</a:t>
            </a:r>
          </a:p>
          <a:p>
            <a:pPr eaLnBrk="1" hangingPunct="1">
              <a:buFont typeface="Wingdings 3" pitchFamily="18" charset="2"/>
              <a:buNone/>
            </a:pPr>
            <a:r>
              <a:rPr lang="en-US" sz="700" smtClean="0"/>
              <a:t>(1)	Amount of working capital ____________________________________________</a:t>
            </a:r>
          </a:p>
          <a:p>
            <a:pPr eaLnBrk="1" hangingPunct="1">
              <a:buFont typeface="Wingdings 3" pitchFamily="18" charset="2"/>
              <a:buNone/>
            </a:pPr>
            <a:r>
              <a:rPr lang="en-US" sz="700" smtClean="0"/>
              <a:t> </a:t>
            </a:r>
          </a:p>
          <a:p>
            <a:pPr eaLnBrk="1" hangingPunct="1">
              <a:buFont typeface="Wingdings 3" pitchFamily="18" charset="2"/>
              <a:buNone/>
            </a:pPr>
            <a:r>
              <a:rPr lang="en-US" sz="700" smtClean="0"/>
              <a:t>(2)	Tax payable on (1) above (for tax year 2015 only)_________________________</a:t>
            </a:r>
          </a:p>
          <a:p>
            <a:pPr eaLnBrk="1" hangingPunct="1">
              <a:buFont typeface="Wingdings 3" pitchFamily="18" charset="2"/>
              <a:buNone/>
            </a:pPr>
            <a:r>
              <a:rPr lang="en-US" sz="700" smtClean="0"/>
              <a:t> </a:t>
            </a:r>
          </a:p>
          <a:p>
            <a:pPr eaLnBrk="1" hangingPunct="1">
              <a:buFont typeface="Wingdings 3" pitchFamily="18" charset="2"/>
              <a:buNone/>
            </a:pPr>
            <a:r>
              <a:rPr lang="en-US" sz="700" smtClean="0"/>
              <a:t>(3)	Total Turnover _____________________________________________________</a:t>
            </a:r>
          </a:p>
          <a:p>
            <a:pPr eaLnBrk="1" hangingPunct="1">
              <a:buFont typeface="Wingdings 3" pitchFamily="18" charset="2"/>
              <a:buNone/>
            </a:pPr>
            <a:r>
              <a:rPr lang="en-US" sz="700" smtClean="0"/>
              <a:t> </a:t>
            </a:r>
          </a:p>
          <a:p>
            <a:pPr eaLnBrk="1" hangingPunct="1">
              <a:buFont typeface="Wingdings 3" pitchFamily="18" charset="2"/>
              <a:buNone/>
            </a:pPr>
            <a:r>
              <a:rPr lang="en-US" sz="700" smtClean="0"/>
              <a:t>(4)	Tax payable on (3) above (for tax years 2016 2017 and 2018 only)___________</a:t>
            </a:r>
          </a:p>
          <a:p>
            <a:pPr eaLnBrk="1" hangingPunct="1">
              <a:buFont typeface="Wingdings 3" pitchFamily="18" charset="2"/>
              <a:buNone/>
            </a:pPr>
            <a:r>
              <a:rPr lang="en-US" sz="700" smtClean="0"/>
              <a:t> </a:t>
            </a:r>
          </a:p>
          <a:p>
            <a:pPr eaLnBrk="1" hangingPunct="1">
              <a:buFont typeface="Wingdings 3" pitchFamily="18" charset="2"/>
              <a:buNone/>
            </a:pPr>
            <a:r>
              <a:rPr lang="en-US" sz="700" smtClean="0"/>
              <a:t>(5)	Income from Property/Profit on Debt/Dividend, if any, _____________________</a:t>
            </a:r>
          </a:p>
          <a:p>
            <a:pPr eaLnBrk="1" hangingPunct="1">
              <a:buFont typeface="Wingdings 3" pitchFamily="18" charset="2"/>
              <a:buNone/>
            </a:pPr>
            <a:r>
              <a:rPr lang="en-US" sz="700" smtClean="0"/>
              <a:t> </a:t>
            </a:r>
          </a:p>
          <a:p>
            <a:pPr eaLnBrk="1" hangingPunct="1">
              <a:buFont typeface="Wingdings 3" pitchFamily="18" charset="2"/>
              <a:buNone/>
            </a:pPr>
            <a:r>
              <a:rPr lang="en-US" sz="700" smtClean="0"/>
              <a:t>(6)	Tax payable on (5) above less already withheld___________________________</a:t>
            </a:r>
          </a:p>
          <a:p>
            <a:pPr eaLnBrk="1" hangingPunct="1">
              <a:buFont typeface="Wingdings 3" pitchFamily="18" charset="2"/>
              <a:buNone/>
            </a:pPr>
            <a:r>
              <a:rPr lang="en-US" sz="700" smtClean="0"/>
              <a:t> </a:t>
            </a:r>
          </a:p>
          <a:p>
            <a:pPr eaLnBrk="1" hangingPunct="1">
              <a:buFont typeface="Wingdings 3" pitchFamily="18" charset="2"/>
              <a:buNone/>
            </a:pPr>
            <a:r>
              <a:rPr lang="en-US" sz="700" smtClean="0"/>
              <a:t>(7)	Amount of Tax [(2) or (4)] plus (6) ____________________________________</a:t>
            </a:r>
          </a:p>
          <a:p>
            <a:pPr eaLnBrk="1" hangingPunct="1">
              <a:buFont typeface="Wingdings 3" pitchFamily="18" charset="2"/>
              <a:buNone/>
            </a:pPr>
            <a:r>
              <a:rPr lang="en-US" sz="700" smtClean="0"/>
              <a:t> </a:t>
            </a:r>
          </a:p>
          <a:p>
            <a:pPr eaLnBrk="1" hangingPunct="1">
              <a:buFont typeface="Wingdings 3" pitchFamily="18" charset="2"/>
              <a:buNone/>
            </a:pPr>
            <a:r>
              <a:rPr lang="en-US" sz="700" smtClean="0"/>
              <a:t>(8)	CPR No: ___________________________________ Dated: ________________</a:t>
            </a:r>
          </a:p>
          <a:p>
            <a:pPr eaLnBrk="1" hangingPunct="1">
              <a:buFont typeface="Wingdings 3" pitchFamily="18" charset="2"/>
              <a:buNone/>
            </a:pPr>
            <a:r>
              <a:rPr lang="en-US" sz="700" smtClean="0"/>
              <a:t> </a:t>
            </a:r>
          </a:p>
          <a:p>
            <a:pPr eaLnBrk="1" hangingPunct="1">
              <a:buFont typeface="Wingdings 3" pitchFamily="18" charset="2"/>
              <a:buNone/>
            </a:pPr>
            <a:r>
              <a:rPr lang="en-US" sz="700" smtClean="0"/>
              <a:t>Declaration:</a:t>
            </a:r>
          </a:p>
          <a:p>
            <a:pPr eaLnBrk="1" hangingPunct="1">
              <a:buFont typeface="Wingdings 3" pitchFamily="18" charset="2"/>
              <a:buNone/>
            </a:pPr>
            <a:r>
              <a:rPr lang="en-US" sz="700" smtClean="0"/>
              <a:t>I______________________ CNIC No._________________ in my capacity as self /representative of taxpayer named above, do hereby solemnly declare that to the best of my knowledge and belief the information given in simplified return is correct and complete in accordance with the provisions of Part I of the Ninth Schedule to Income Tax Ordinance, 2001 </a:t>
            </a:r>
          </a:p>
          <a:p>
            <a:pPr eaLnBrk="1" hangingPunct="1">
              <a:buFont typeface="Wingdings 3" pitchFamily="18" charset="2"/>
              <a:buNone/>
            </a:pPr>
            <a:r>
              <a:rPr lang="en-US" sz="700" smtClean="0"/>
              <a:t>Signature : ________________________ </a:t>
            </a:r>
          </a:p>
          <a:p>
            <a:pPr eaLnBrk="1" hangingPunct="1">
              <a:buFont typeface="Wingdings 3" pitchFamily="18" charset="2"/>
              <a:buNone/>
            </a:pPr>
            <a:r>
              <a:rPr lang="en-US" sz="700" smtClean="0"/>
              <a:t>Date : ____________________________</a:t>
            </a:r>
            <a:r>
              <a:rPr lang="en-US" sz="1100" smtClean="0"/>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4638"/>
            <a:ext cx="8229600" cy="5592762"/>
          </a:xfrm>
        </p:spPr>
        <p:txBody>
          <a:bodyPr/>
          <a:lstStyle/>
          <a:p>
            <a:pPr algn="ctr" eaLnBrk="1" fontAlgn="auto" hangingPunct="1">
              <a:spcAft>
                <a:spcPts val="0"/>
              </a:spcAft>
              <a:defRPr/>
            </a:pPr>
            <a:r>
              <a:rPr lang="en-US" sz="8800" i="1" dirty="0" smtClean="0"/>
              <a:t>THANK YOU</a:t>
            </a:r>
            <a:br>
              <a:rPr lang="en-US" sz="8800" i="1" dirty="0" smtClean="0"/>
            </a:br>
            <a:r>
              <a:rPr lang="en-US" sz="8800" i="1" dirty="0" smtClean="0"/>
              <a:t/>
            </a:r>
            <a:br>
              <a:rPr lang="en-US" sz="8800" i="1" dirty="0" smtClean="0"/>
            </a:br>
            <a:r>
              <a:rPr lang="en-US" sz="2000" i="1" dirty="0" err="1" smtClean="0">
                <a:effectLst/>
              </a:rPr>
              <a:t>Abid</a:t>
            </a:r>
            <a:r>
              <a:rPr lang="en-US" sz="2000" i="1" dirty="0" smtClean="0">
                <a:effectLst/>
              </a:rPr>
              <a:t> </a:t>
            </a:r>
            <a:r>
              <a:rPr lang="en-US" sz="2000" i="1" dirty="0" err="1" smtClean="0">
                <a:effectLst/>
              </a:rPr>
              <a:t>H.Shaban</a:t>
            </a:r>
            <a:r>
              <a:rPr lang="en-US" sz="2000" i="1" dirty="0" smtClean="0">
                <a:effectLst/>
              </a:rPr>
              <a:t/>
            </a:r>
            <a:br>
              <a:rPr lang="en-US" sz="2000" i="1" dirty="0" smtClean="0">
                <a:effectLst/>
              </a:rPr>
            </a:br>
            <a:r>
              <a:rPr lang="en-US" sz="2000" i="1" dirty="0" smtClean="0">
                <a:effectLst/>
              </a:rPr>
              <a:t> </a:t>
            </a:r>
            <a:r>
              <a:rPr lang="en-US" sz="1400" i="1" dirty="0" smtClean="0">
                <a:effectLst/>
              </a:rPr>
              <a:t>Advocate</a:t>
            </a:r>
            <a:br>
              <a:rPr lang="en-US" sz="1400" i="1" dirty="0" smtClean="0">
                <a:effectLst/>
              </a:rPr>
            </a:br>
            <a:endParaRPr lang="en-US" sz="1400" i="1" dirty="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457200" y="1600200"/>
            <a:ext cx="8229600" cy="4953000"/>
          </a:xfrm>
        </p:spPr>
        <p:txBody>
          <a:bodyPr>
            <a:normAutofit lnSpcReduction="10000"/>
          </a:bodyPr>
          <a:lstStyle/>
          <a:p>
            <a:pPr marL="365760" indent="-256032" eaLnBrk="1" fontAlgn="auto" hangingPunct="1">
              <a:lnSpc>
                <a:spcPct val="80000"/>
              </a:lnSpc>
              <a:spcAft>
                <a:spcPts val="0"/>
              </a:spcAft>
              <a:buFont typeface="Wingdings 3"/>
              <a:buChar char=""/>
              <a:defRPr/>
            </a:pPr>
            <a:r>
              <a:rPr lang="en-US" sz="1800" dirty="0"/>
              <a:t>Out of 625,000 traders who filed Returns in TY 2014, </a:t>
            </a:r>
            <a:r>
              <a:rPr lang="en-US" sz="1800" b="1" dirty="0"/>
              <a:t>the number of traders who declared taxable income was only 61,527 i.e. Income of more than Rs 0.4 Million.</a:t>
            </a:r>
          </a:p>
          <a:p>
            <a:pPr marL="365760" indent="-256032" eaLnBrk="1" fontAlgn="auto" hangingPunct="1">
              <a:lnSpc>
                <a:spcPct val="80000"/>
              </a:lnSpc>
              <a:spcAft>
                <a:spcPts val="0"/>
              </a:spcAft>
              <a:buFont typeface="Wingdings" pitchFamily="2" charset="2"/>
              <a:buNone/>
              <a:defRPr/>
            </a:pPr>
            <a:endParaRPr lang="en-US" sz="1800" dirty="0"/>
          </a:p>
          <a:p>
            <a:pPr marL="365760" indent="-256032" eaLnBrk="1" fontAlgn="auto" hangingPunct="1">
              <a:lnSpc>
                <a:spcPct val="80000"/>
              </a:lnSpc>
              <a:spcAft>
                <a:spcPts val="0"/>
              </a:spcAft>
              <a:buFont typeface="Wingdings 3"/>
              <a:buChar char=""/>
              <a:defRPr/>
            </a:pPr>
            <a:r>
              <a:rPr lang="en-US" sz="1800" b="1" dirty="0"/>
              <a:t>92% of them i.e. 56,593 traders declared their income in the range of Rs 0.4 to Rs 1 million in TY 2014.</a:t>
            </a:r>
          </a:p>
          <a:p>
            <a:pPr marL="365760" indent="-256032" eaLnBrk="1" fontAlgn="auto" hangingPunct="1">
              <a:lnSpc>
                <a:spcPct val="80000"/>
              </a:lnSpc>
              <a:spcAft>
                <a:spcPts val="0"/>
              </a:spcAft>
              <a:buFont typeface="Wingdings" pitchFamily="2" charset="2"/>
              <a:buNone/>
              <a:defRPr/>
            </a:pPr>
            <a:endParaRPr lang="en-US" sz="1800" dirty="0"/>
          </a:p>
          <a:p>
            <a:pPr marL="365760" indent="-256032" eaLnBrk="1" fontAlgn="auto" hangingPunct="1">
              <a:lnSpc>
                <a:spcPct val="80000"/>
              </a:lnSpc>
              <a:spcAft>
                <a:spcPts val="0"/>
              </a:spcAft>
              <a:buFont typeface="Wingdings 3"/>
              <a:buChar char=""/>
              <a:defRPr/>
            </a:pPr>
            <a:r>
              <a:rPr lang="en-US" sz="1800" dirty="0"/>
              <a:t>About 3,150 traders showed their income in the range of Rs1 million to Rs2.5 million,</a:t>
            </a:r>
          </a:p>
          <a:p>
            <a:pPr marL="365760" indent="-256032" eaLnBrk="1" fontAlgn="auto" hangingPunct="1">
              <a:lnSpc>
                <a:spcPct val="80000"/>
              </a:lnSpc>
              <a:spcAft>
                <a:spcPts val="0"/>
              </a:spcAft>
              <a:buFont typeface="Wingdings" pitchFamily="2" charset="2"/>
              <a:buNone/>
              <a:defRPr/>
            </a:pPr>
            <a:endParaRPr lang="en-US" sz="1800" dirty="0"/>
          </a:p>
          <a:p>
            <a:pPr marL="365760" indent="-256032" eaLnBrk="1" fontAlgn="auto" hangingPunct="1">
              <a:lnSpc>
                <a:spcPct val="80000"/>
              </a:lnSpc>
              <a:spcAft>
                <a:spcPts val="0"/>
              </a:spcAft>
              <a:buFont typeface="Wingdings 3"/>
              <a:buChar char=""/>
              <a:defRPr/>
            </a:pPr>
            <a:r>
              <a:rPr lang="en-US" sz="1800" dirty="0"/>
              <a:t>About 1,075 traders declared income in the range of Rs2.5 million to Rs 5 million, </a:t>
            </a:r>
          </a:p>
          <a:p>
            <a:pPr marL="365760" indent="-256032" eaLnBrk="1" fontAlgn="auto" hangingPunct="1">
              <a:lnSpc>
                <a:spcPct val="80000"/>
              </a:lnSpc>
              <a:spcAft>
                <a:spcPts val="0"/>
              </a:spcAft>
              <a:buFont typeface="Wingdings" pitchFamily="2" charset="2"/>
              <a:buNone/>
              <a:defRPr/>
            </a:pPr>
            <a:endParaRPr lang="en-US" sz="1800" dirty="0"/>
          </a:p>
          <a:p>
            <a:pPr marL="365760" indent="-256032" eaLnBrk="1" fontAlgn="auto" hangingPunct="1">
              <a:lnSpc>
                <a:spcPct val="80000"/>
              </a:lnSpc>
              <a:spcAft>
                <a:spcPts val="0"/>
              </a:spcAft>
              <a:buFont typeface="Wingdings 3"/>
              <a:buChar char=""/>
              <a:defRPr/>
            </a:pPr>
            <a:r>
              <a:rPr lang="en-US" sz="1800" dirty="0"/>
              <a:t>About 3,493 declared income in the range of Rs 5 million to Rs 10 million and</a:t>
            </a:r>
          </a:p>
          <a:p>
            <a:pPr marL="365760" indent="-256032" eaLnBrk="1" fontAlgn="auto" hangingPunct="1">
              <a:lnSpc>
                <a:spcPct val="80000"/>
              </a:lnSpc>
              <a:spcAft>
                <a:spcPts val="0"/>
              </a:spcAft>
              <a:buFont typeface="Wingdings" pitchFamily="2" charset="2"/>
              <a:buNone/>
              <a:defRPr/>
            </a:pPr>
            <a:endParaRPr lang="en-US" sz="1800" dirty="0"/>
          </a:p>
          <a:p>
            <a:pPr marL="365760" indent="-256032" eaLnBrk="1" fontAlgn="auto" hangingPunct="1">
              <a:lnSpc>
                <a:spcPct val="80000"/>
              </a:lnSpc>
              <a:spcAft>
                <a:spcPts val="0"/>
              </a:spcAft>
              <a:buFont typeface="Wingdings 3"/>
              <a:buChar char=""/>
              <a:defRPr/>
            </a:pPr>
            <a:r>
              <a:rPr lang="en-US" sz="1800" dirty="0"/>
              <a:t>315 traders declared their income up to Rs 50 million.</a:t>
            </a:r>
          </a:p>
          <a:p>
            <a:pPr marL="365760" indent="-256032" eaLnBrk="1" fontAlgn="auto" hangingPunct="1">
              <a:lnSpc>
                <a:spcPct val="80000"/>
              </a:lnSpc>
              <a:spcAft>
                <a:spcPts val="0"/>
              </a:spcAft>
              <a:buFont typeface="Wingdings" pitchFamily="2" charset="2"/>
              <a:buNone/>
              <a:defRPr/>
            </a:pPr>
            <a:endParaRPr lang="en-US" sz="1800" dirty="0"/>
          </a:p>
          <a:p>
            <a:pPr marL="365760" indent="-256032" eaLnBrk="1" fontAlgn="auto" hangingPunct="1">
              <a:lnSpc>
                <a:spcPct val="80000"/>
              </a:lnSpc>
              <a:spcAft>
                <a:spcPts val="0"/>
              </a:spcAft>
              <a:buFont typeface="Wingdings 3"/>
              <a:buChar char=""/>
              <a:defRPr/>
            </a:pPr>
            <a:r>
              <a:rPr lang="en-US" sz="1800" dirty="0"/>
              <a:t>only 51 traders in the country  declared their income above Rs 50 million</a:t>
            </a:r>
            <a:r>
              <a:rPr lang="en-US" sz="1600" dirty="0"/>
              <a:t>. </a:t>
            </a:r>
          </a:p>
        </p:txBody>
      </p:sp>
      <p:sp>
        <p:nvSpPr>
          <p:cNvPr id="18434" name="Rectangle 2"/>
          <p:cNvSpPr>
            <a:spLocks noGrp="1" noChangeArrowheads="1"/>
          </p:cNvSpPr>
          <p:nvPr>
            <p:ph type="title"/>
          </p:nvPr>
        </p:nvSpPr>
        <p:spPr/>
        <p:txBody>
          <a:bodyPr/>
          <a:lstStyle/>
          <a:p>
            <a:pPr algn="ctr" eaLnBrk="1" fontAlgn="auto" hangingPunct="1">
              <a:spcAft>
                <a:spcPts val="0"/>
              </a:spcAft>
              <a:defRPr/>
            </a:pPr>
            <a:r>
              <a:rPr lang="en-US" sz="3200" dirty="0">
                <a:effectLst/>
              </a:rPr>
              <a:t>Income declared by traders </a:t>
            </a:r>
            <a:r>
              <a:rPr lang="en-US" sz="3200" dirty="0" smtClean="0">
                <a:effectLst/>
              </a:rPr>
              <a:t/>
            </a:r>
            <a:br>
              <a:rPr lang="en-US" sz="3200" dirty="0" smtClean="0">
                <a:effectLst/>
              </a:rPr>
            </a:br>
            <a:r>
              <a:rPr lang="en-US" sz="3200" dirty="0" smtClean="0">
                <a:effectLst/>
              </a:rPr>
              <a:t>Tax </a:t>
            </a:r>
            <a:r>
              <a:rPr lang="en-US" sz="3200" dirty="0">
                <a:effectLst/>
              </a:rPr>
              <a:t>Year 2014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301625" y="1219200"/>
            <a:ext cx="8613775" cy="5029200"/>
          </a:xfrm>
        </p:spPr>
        <p:txBody>
          <a:bodyPr>
            <a:normAutofit lnSpcReduction="10000"/>
          </a:bodyPr>
          <a:lstStyle/>
          <a:p>
            <a:pPr marL="365760" indent="-256032" eaLnBrk="1" fontAlgn="auto" hangingPunct="1">
              <a:lnSpc>
                <a:spcPct val="80000"/>
              </a:lnSpc>
              <a:spcAft>
                <a:spcPts val="0"/>
              </a:spcAft>
              <a:buFont typeface="Wingdings" pitchFamily="2" charset="2"/>
              <a:buNone/>
              <a:defRPr/>
            </a:pPr>
            <a:endParaRPr lang="en-US" sz="1800" dirty="0"/>
          </a:p>
          <a:p>
            <a:pPr marL="365760" indent="-256032" eaLnBrk="1" fontAlgn="auto" hangingPunct="1">
              <a:lnSpc>
                <a:spcPct val="80000"/>
              </a:lnSpc>
              <a:spcAft>
                <a:spcPts val="0"/>
              </a:spcAft>
              <a:buFont typeface="Wingdings" pitchFamily="2" charset="2"/>
              <a:buNone/>
              <a:defRPr/>
            </a:pPr>
            <a:r>
              <a:rPr lang="en-US" sz="1400" dirty="0"/>
              <a:t>1958                                 71,289 Declaration</a:t>
            </a:r>
          </a:p>
          <a:p>
            <a:pPr marL="365760" indent="-256032" eaLnBrk="1" fontAlgn="auto" hangingPunct="1">
              <a:lnSpc>
                <a:spcPct val="80000"/>
              </a:lnSpc>
              <a:spcAft>
                <a:spcPts val="0"/>
              </a:spcAft>
              <a:buFont typeface="Wingdings" pitchFamily="2" charset="2"/>
              <a:buNone/>
              <a:defRPr/>
            </a:pPr>
            <a:r>
              <a:rPr lang="en-US" sz="1400" dirty="0"/>
              <a:t> </a:t>
            </a:r>
          </a:p>
          <a:p>
            <a:pPr marL="365760" indent="-256032" eaLnBrk="1" fontAlgn="auto" hangingPunct="1">
              <a:lnSpc>
                <a:spcPct val="80000"/>
              </a:lnSpc>
              <a:spcAft>
                <a:spcPts val="0"/>
              </a:spcAft>
              <a:buFont typeface="Wingdings" pitchFamily="2" charset="2"/>
              <a:buNone/>
              <a:defRPr/>
            </a:pPr>
            <a:r>
              <a:rPr lang="en-US" sz="1400" dirty="0"/>
              <a:t>1969                                 19,600 Declaration</a:t>
            </a:r>
          </a:p>
          <a:p>
            <a:pPr marL="365760" indent="-256032" eaLnBrk="1" fontAlgn="auto" hangingPunct="1">
              <a:lnSpc>
                <a:spcPct val="80000"/>
              </a:lnSpc>
              <a:spcAft>
                <a:spcPts val="0"/>
              </a:spcAft>
              <a:buFont typeface="Wingdings" pitchFamily="2" charset="2"/>
              <a:buNone/>
              <a:defRPr/>
            </a:pPr>
            <a:r>
              <a:rPr lang="en-US" sz="1400" dirty="0"/>
              <a:t> </a:t>
            </a:r>
          </a:p>
          <a:p>
            <a:pPr marL="365760" indent="-256032" eaLnBrk="1" fontAlgn="auto" hangingPunct="1">
              <a:lnSpc>
                <a:spcPct val="80000"/>
              </a:lnSpc>
              <a:spcAft>
                <a:spcPts val="0"/>
              </a:spcAft>
              <a:buFont typeface="Wingdings" pitchFamily="2" charset="2"/>
              <a:buNone/>
              <a:defRPr/>
            </a:pPr>
            <a:r>
              <a:rPr lang="en-US" sz="1400" dirty="0"/>
              <a:t>1976                                 No data</a:t>
            </a:r>
          </a:p>
          <a:p>
            <a:pPr marL="365760" indent="-256032" eaLnBrk="1" fontAlgn="auto" hangingPunct="1">
              <a:lnSpc>
                <a:spcPct val="80000"/>
              </a:lnSpc>
              <a:spcAft>
                <a:spcPts val="0"/>
              </a:spcAft>
              <a:buFont typeface="Wingdings" pitchFamily="2" charset="2"/>
              <a:buNone/>
              <a:defRPr/>
            </a:pPr>
            <a:r>
              <a:rPr lang="en-US" sz="1400" dirty="0"/>
              <a:t> </a:t>
            </a:r>
          </a:p>
          <a:p>
            <a:pPr marL="365760" indent="-256032" eaLnBrk="1" fontAlgn="auto" hangingPunct="1">
              <a:lnSpc>
                <a:spcPct val="80000"/>
              </a:lnSpc>
              <a:spcAft>
                <a:spcPts val="0"/>
              </a:spcAft>
              <a:buFont typeface="Wingdings" pitchFamily="2" charset="2"/>
              <a:buNone/>
              <a:defRPr/>
            </a:pPr>
            <a:r>
              <a:rPr lang="en-US" sz="1400" dirty="0"/>
              <a:t>1997                                 No data  Rs 141 million tax collected</a:t>
            </a:r>
            <a:endParaRPr lang="en-US" sz="1400" i="1" dirty="0"/>
          </a:p>
          <a:p>
            <a:pPr marL="365760" indent="-256032" eaLnBrk="1" fontAlgn="auto" hangingPunct="1">
              <a:lnSpc>
                <a:spcPct val="80000"/>
              </a:lnSpc>
              <a:spcAft>
                <a:spcPts val="0"/>
              </a:spcAft>
              <a:buFont typeface="Wingdings" pitchFamily="2" charset="2"/>
              <a:buNone/>
              <a:defRPr/>
            </a:pPr>
            <a:r>
              <a:rPr lang="en-US" sz="1400" i="1" dirty="0"/>
              <a:t>                                       </a:t>
            </a:r>
            <a:r>
              <a:rPr lang="en-US" sz="1400" i="1" dirty="0" smtClean="0"/>
              <a:t>  Constitution </a:t>
            </a:r>
            <a:r>
              <a:rPr lang="en-US" sz="1400" i="1" dirty="0"/>
              <a:t>Petition 2251 of 1997 dated 08-11-1997 Rawalpindi </a:t>
            </a:r>
            <a:endParaRPr lang="en-US" sz="1400" i="1" dirty="0" smtClean="0"/>
          </a:p>
          <a:p>
            <a:pPr marL="365760" indent="-256032" eaLnBrk="1" fontAlgn="auto" hangingPunct="1">
              <a:lnSpc>
                <a:spcPct val="80000"/>
              </a:lnSpc>
              <a:spcAft>
                <a:spcPts val="0"/>
              </a:spcAft>
              <a:buFont typeface="Wingdings" pitchFamily="2" charset="2"/>
              <a:buNone/>
              <a:defRPr/>
            </a:pPr>
            <a:r>
              <a:rPr lang="en-US" sz="1400" i="1" dirty="0" smtClean="0"/>
              <a:t>                                         Bench admitted </a:t>
            </a:r>
            <a:r>
              <a:rPr lang="en-US" sz="1400" i="1" dirty="0"/>
              <a:t>but not decided.</a:t>
            </a:r>
            <a:endParaRPr lang="en-US" sz="1400" dirty="0"/>
          </a:p>
          <a:p>
            <a:pPr marL="365760" indent="-256032" eaLnBrk="1" fontAlgn="auto" hangingPunct="1">
              <a:lnSpc>
                <a:spcPct val="80000"/>
              </a:lnSpc>
              <a:spcAft>
                <a:spcPts val="0"/>
              </a:spcAft>
              <a:buFont typeface="Wingdings" pitchFamily="2" charset="2"/>
              <a:buNone/>
              <a:defRPr/>
            </a:pPr>
            <a:r>
              <a:rPr lang="en-US" sz="1400" dirty="0"/>
              <a:t> </a:t>
            </a:r>
          </a:p>
          <a:p>
            <a:pPr marL="365760" indent="-256032" eaLnBrk="1" fontAlgn="auto" hangingPunct="1">
              <a:lnSpc>
                <a:spcPct val="80000"/>
              </a:lnSpc>
              <a:spcAft>
                <a:spcPts val="0"/>
              </a:spcAft>
              <a:buFont typeface="Wingdings" pitchFamily="2" charset="2"/>
              <a:buNone/>
              <a:defRPr/>
            </a:pPr>
            <a:r>
              <a:rPr lang="en-US" sz="1400" dirty="0"/>
              <a:t>TAS 2000                         79,411     (88000) Declaration ----------Martial was in place  </a:t>
            </a:r>
            <a:r>
              <a:rPr lang="en-US" sz="1400" dirty="0" smtClean="0"/>
              <a:t>--</a:t>
            </a:r>
          </a:p>
          <a:p>
            <a:pPr marL="365760" indent="-256032" eaLnBrk="1" fontAlgn="auto" hangingPunct="1">
              <a:lnSpc>
                <a:spcPct val="80000"/>
              </a:lnSpc>
              <a:spcAft>
                <a:spcPts val="0"/>
              </a:spcAft>
              <a:buFont typeface="Wingdings" pitchFamily="2" charset="2"/>
              <a:buNone/>
              <a:defRPr/>
            </a:pPr>
            <a:r>
              <a:rPr lang="en-US" sz="1400" dirty="0" smtClean="0"/>
              <a:t>                                        overseas </a:t>
            </a:r>
            <a:r>
              <a:rPr lang="en-US" sz="1400" dirty="0"/>
              <a:t>assets </a:t>
            </a:r>
            <a:r>
              <a:rPr lang="en-US" sz="1400" dirty="0" smtClean="0"/>
              <a:t>could </a:t>
            </a:r>
            <a:r>
              <a:rPr lang="en-US" sz="1400" dirty="0"/>
              <a:t>be  declared</a:t>
            </a:r>
          </a:p>
          <a:p>
            <a:pPr marL="365760" indent="-256032" eaLnBrk="1" fontAlgn="auto" hangingPunct="1">
              <a:lnSpc>
                <a:spcPct val="80000"/>
              </a:lnSpc>
              <a:spcAft>
                <a:spcPts val="0"/>
              </a:spcAft>
              <a:buFont typeface="Wingdings" pitchFamily="2" charset="2"/>
              <a:buNone/>
              <a:defRPr/>
            </a:pPr>
            <a:r>
              <a:rPr lang="en-US" sz="1400" dirty="0"/>
              <a:t>                                                </a:t>
            </a:r>
            <a:endParaRPr lang="en-US" sz="1400" b="1" dirty="0"/>
          </a:p>
          <a:p>
            <a:pPr marL="365760" indent="-256032" eaLnBrk="1" fontAlgn="auto" hangingPunct="1">
              <a:lnSpc>
                <a:spcPct val="80000"/>
              </a:lnSpc>
              <a:spcAft>
                <a:spcPts val="0"/>
              </a:spcAft>
              <a:buFont typeface="Wingdings" pitchFamily="2" charset="2"/>
              <a:buNone/>
              <a:defRPr/>
            </a:pPr>
            <a:r>
              <a:rPr lang="en-US" sz="1400" b="1" dirty="0"/>
              <a:t>ITS 2008</a:t>
            </a:r>
            <a:r>
              <a:rPr lang="en-US" sz="1400" dirty="0"/>
              <a:t> :                      </a:t>
            </a:r>
            <a:r>
              <a:rPr lang="en-US" sz="1400" dirty="0" smtClean="0"/>
              <a:t>   Tax </a:t>
            </a:r>
            <a:r>
              <a:rPr lang="en-US" sz="1400" dirty="0"/>
              <a:t>collected Rs 2.8 billion Rate of tax was 2%    </a:t>
            </a:r>
          </a:p>
          <a:p>
            <a:pPr marL="365760" indent="-256032" eaLnBrk="1" fontAlgn="auto" hangingPunct="1">
              <a:lnSpc>
                <a:spcPct val="80000"/>
              </a:lnSpc>
              <a:spcAft>
                <a:spcPts val="0"/>
              </a:spcAft>
              <a:buFont typeface="Wingdings" pitchFamily="2" charset="2"/>
              <a:buNone/>
              <a:defRPr/>
            </a:pPr>
            <a:endParaRPr lang="en-US" sz="1400" dirty="0"/>
          </a:p>
          <a:p>
            <a:pPr marL="365760" indent="-256032" eaLnBrk="1" fontAlgn="auto" hangingPunct="1">
              <a:lnSpc>
                <a:spcPct val="80000"/>
              </a:lnSpc>
              <a:spcAft>
                <a:spcPts val="0"/>
              </a:spcAft>
              <a:buFont typeface="Wingdings" pitchFamily="2" charset="2"/>
              <a:buNone/>
              <a:defRPr/>
            </a:pPr>
            <a:r>
              <a:rPr lang="en-US" sz="1400" dirty="0"/>
              <a:t>April 2012: amnesty for funds invested in Stock Exchange</a:t>
            </a:r>
          </a:p>
          <a:p>
            <a:pPr marL="365760" indent="-256032" eaLnBrk="1" fontAlgn="auto" hangingPunct="1">
              <a:lnSpc>
                <a:spcPct val="80000"/>
              </a:lnSpc>
              <a:spcAft>
                <a:spcPts val="0"/>
              </a:spcAft>
              <a:buFont typeface="Wingdings" pitchFamily="2" charset="2"/>
              <a:buNone/>
              <a:defRPr/>
            </a:pPr>
            <a:endParaRPr lang="en-US" sz="1400" dirty="0"/>
          </a:p>
          <a:p>
            <a:pPr marL="365760" indent="-256032" eaLnBrk="1" fontAlgn="auto" hangingPunct="1">
              <a:lnSpc>
                <a:spcPct val="80000"/>
              </a:lnSpc>
              <a:spcAft>
                <a:spcPts val="0"/>
              </a:spcAft>
              <a:buFont typeface="Wingdings" pitchFamily="2" charset="2"/>
              <a:buNone/>
              <a:defRPr/>
            </a:pPr>
            <a:r>
              <a:rPr lang="en-US" sz="1400" dirty="0"/>
              <a:t>2013 Amnesty scheme for non duty paid cars: about 50,000 </a:t>
            </a:r>
            <a:r>
              <a:rPr lang="en-US" sz="1400" dirty="0" smtClean="0"/>
              <a:t>NCP cars </a:t>
            </a:r>
            <a:r>
              <a:rPr lang="en-US" sz="1400" dirty="0"/>
              <a:t>took advantage</a:t>
            </a:r>
          </a:p>
          <a:p>
            <a:pPr marL="365760" indent="-256032" eaLnBrk="1" fontAlgn="auto" hangingPunct="1">
              <a:lnSpc>
                <a:spcPct val="80000"/>
              </a:lnSpc>
              <a:spcAft>
                <a:spcPts val="0"/>
              </a:spcAft>
              <a:buFont typeface="Wingdings" pitchFamily="2" charset="2"/>
              <a:buNone/>
              <a:defRPr/>
            </a:pPr>
            <a:endParaRPr lang="en-US" sz="1400" dirty="0"/>
          </a:p>
          <a:p>
            <a:pPr marL="365760" indent="-256032" eaLnBrk="1" fontAlgn="auto" hangingPunct="1">
              <a:lnSpc>
                <a:spcPct val="80000"/>
              </a:lnSpc>
              <a:spcAft>
                <a:spcPts val="0"/>
              </a:spcAft>
              <a:buFont typeface="Wingdings" pitchFamily="2" charset="2"/>
              <a:buNone/>
              <a:defRPr/>
            </a:pPr>
            <a:r>
              <a:rPr lang="en-US" sz="1400" dirty="0"/>
              <a:t>2013 Amnesty for </a:t>
            </a:r>
            <a:r>
              <a:rPr lang="en-US" sz="1400" dirty="0" smtClean="0"/>
              <a:t>Traders (investment in green field industries etc)</a:t>
            </a:r>
            <a:endParaRPr lang="en-US" sz="1400" dirty="0"/>
          </a:p>
          <a:p>
            <a:pPr marL="365760" indent="-256032" eaLnBrk="1" fontAlgn="auto" hangingPunct="1">
              <a:lnSpc>
                <a:spcPct val="80000"/>
              </a:lnSpc>
              <a:spcAft>
                <a:spcPts val="0"/>
              </a:spcAft>
              <a:buFont typeface="Wingdings" pitchFamily="2" charset="2"/>
              <a:buNone/>
              <a:defRPr/>
            </a:pPr>
            <a:endParaRPr lang="en-US" sz="1400" dirty="0"/>
          </a:p>
          <a:p>
            <a:pPr marL="365760" indent="-256032" eaLnBrk="1" fontAlgn="auto" hangingPunct="1">
              <a:lnSpc>
                <a:spcPct val="80000"/>
              </a:lnSpc>
              <a:spcAft>
                <a:spcPts val="0"/>
              </a:spcAft>
              <a:buFont typeface="Wingdings" pitchFamily="2" charset="2"/>
              <a:buNone/>
              <a:defRPr/>
            </a:pPr>
            <a:r>
              <a:rPr lang="en-US" sz="1400" dirty="0"/>
              <a:t>now this </a:t>
            </a:r>
            <a:r>
              <a:rPr lang="en-US" sz="1400" dirty="0" smtClean="0"/>
              <a:t>scheme </a:t>
            </a:r>
            <a:r>
              <a:rPr lang="en-US" sz="1400" dirty="0"/>
              <a:t>of 2016</a:t>
            </a:r>
            <a:endParaRPr lang="en-US" sz="1400" b="1" dirty="0"/>
          </a:p>
          <a:p>
            <a:pPr marL="365760" indent="-256032" eaLnBrk="1" fontAlgn="auto" hangingPunct="1">
              <a:lnSpc>
                <a:spcPct val="80000"/>
              </a:lnSpc>
              <a:spcAft>
                <a:spcPts val="0"/>
              </a:spcAft>
              <a:buFont typeface="Wingdings" pitchFamily="2" charset="2"/>
              <a:buNone/>
              <a:defRPr/>
            </a:pPr>
            <a:endParaRPr lang="en-US" sz="1200" b="1" dirty="0"/>
          </a:p>
        </p:txBody>
      </p:sp>
      <p:sp>
        <p:nvSpPr>
          <p:cNvPr id="19458" name="Rectangle 2"/>
          <p:cNvSpPr>
            <a:spLocks noGrp="1" noChangeArrowheads="1"/>
          </p:cNvSpPr>
          <p:nvPr>
            <p:ph type="title"/>
          </p:nvPr>
        </p:nvSpPr>
        <p:spPr>
          <a:xfrm>
            <a:off x="457200" y="277813"/>
            <a:ext cx="8229600" cy="912812"/>
          </a:xfrm>
        </p:spPr>
        <p:txBody>
          <a:bodyPr/>
          <a:lstStyle/>
          <a:p>
            <a:pPr eaLnBrk="1" fontAlgn="auto" hangingPunct="1">
              <a:spcAft>
                <a:spcPts val="0"/>
              </a:spcAft>
              <a:defRPr/>
            </a:pPr>
            <a:r>
              <a:rPr lang="en-US" dirty="0">
                <a:effectLst/>
              </a:rPr>
              <a:t>Past Amnesty Schemes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301625" y="152400"/>
            <a:ext cx="8540750" cy="6172200"/>
          </a:xfrm>
        </p:spPr>
        <p:txBody>
          <a:bodyPr>
            <a:normAutofit fontScale="92500" lnSpcReduction="10000"/>
          </a:bodyPr>
          <a:lstStyle/>
          <a:p>
            <a:pPr marL="58738" indent="-58738" algn="ctr" eaLnBrk="1" fontAlgn="auto" hangingPunct="1">
              <a:lnSpc>
                <a:spcPct val="80000"/>
              </a:lnSpc>
              <a:spcAft>
                <a:spcPts val="0"/>
              </a:spcAft>
              <a:buFont typeface="Wingdings" pitchFamily="2" charset="2"/>
              <a:buNone/>
              <a:defRPr/>
            </a:pPr>
            <a:r>
              <a:rPr lang="en-US" sz="2400" u="sng" dirty="0" smtClean="0"/>
              <a:t>VTCST</a:t>
            </a:r>
          </a:p>
          <a:p>
            <a:pPr marL="58738" indent="-58738" eaLnBrk="1" fontAlgn="auto" hangingPunct="1">
              <a:lnSpc>
                <a:spcPct val="80000"/>
              </a:lnSpc>
              <a:spcAft>
                <a:spcPts val="0"/>
              </a:spcAft>
              <a:buFont typeface="Wingdings" pitchFamily="2" charset="2"/>
              <a:buNone/>
              <a:defRPr/>
            </a:pPr>
            <a:endParaRPr lang="en-US" sz="1400" dirty="0"/>
          </a:p>
          <a:p>
            <a:pPr marL="58738" indent="-58738" algn="just" eaLnBrk="1" fontAlgn="auto" hangingPunct="1">
              <a:lnSpc>
                <a:spcPct val="80000"/>
              </a:lnSpc>
              <a:spcAft>
                <a:spcPts val="0"/>
              </a:spcAft>
              <a:buFont typeface="Wingdings" pitchFamily="2" charset="2"/>
              <a:buNone/>
              <a:defRPr/>
            </a:pPr>
            <a:r>
              <a:rPr lang="en-US" sz="1400" dirty="0" smtClean="0"/>
              <a:t>"</a:t>
            </a:r>
            <a:r>
              <a:rPr lang="en-US" sz="1400" dirty="0"/>
              <a:t>99A. Special provisions relating to traders. - (1) Subject to sub-section (3), tax payable on the profits and gains of a trader as defined in sub-section (4), who </a:t>
            </a:r>
            <a:r>
              <a:rPr lang="en-US" sz="1400" dirty="0" err="1"/>
              <a:t>upto</a:t>
            </a:r>
            <a:r>
              <a:rPr lang="en-US" sz="1400" dirty="0"/>
              <a:t> thirty first day of December, 2015, has not filed a return during any of the ten preceding tax years shall be computed in accordance with the rules laid down in Part I of the Ninth Schedule. </a:t>
            </a:r>
          </a:p>
          <a:p>
            <a:pPr marL="58738" indent="-58738" algn="just" eaLnBrk="1" fontAlgn="auto" hangingPunct="1">
              <a:lnSpc>
                <a:spcPct val="80000"/>
              </a:lnSpc>
              <a:spcAft>
                <a:spcPts val="0"/>
              </a:spcAft>
              <a:buFont typeface="Wingdings" pitchFamily="2" charset="2"/>
              <a:buNone/>
              <a:defRPr/>
            </a:pPr>
            <a:r>
              <a:rPr lang="en-US" sz="1400" dirty="0"/>
              <a:t>     </a:t>
            </a:r>
          </a:p>
          <a:p>
            <a:pPr marL="58738" indent="-58738" algn="just" eaLnBrk="1" fontAlgn="auto" hangingPunct="1">
              <a:lnSpc>
                <a:spcPct val="80000"/>
              </a:lnSpc>
              <a:spcAft>
                <a:spcPts val="0"/>
              </a:spcAft>
              <a:buFont typeface="Wingdings" pitchFamily="2" charset="2"/>
              <a:buNone/>
              <a:defRPr/>
            </a:pPr>
            <a:r>
              <a:rPr lang="en-US" sz="1400" dirty="0"/>
              <a:t>(2) ) Subject to sub-section (3), tax payable on the profits and gains of any trader as defined in sub- </a:t>
            </a:r>
          </a:p>
          <a:p>
            <a:pPr marL="58738" indent="-58738" algn="just" eaLnBrk="1" fontAlgn="auto" hangingPunct="1">
              <a:lnSpc>
                <a:spcPct val="80000"/>
              </a:lnSpc>
              <a:spcAft>
                <a:spcPts val="0"/>
              </a:spcAft>
              <a:buFont typeface="Wingdings" pitchFamily="2" charset="2"/>
              <a:buNone/>
              <a:defRPr/>
            </a:pPr>
            <a:r>
              <a:rPr lang="en-US" sz="1400" dirty="0"/>
              <a:t>       section (4), who </a:t>
            </a:r>
          </a:p>
          <a:p>
            <a:pPr marL="58738" indent="-58738" algn="just" eaLnBrk="1" fontAlgn="auto" hangingPunct="1">
              <a:lnSpc>
                <a:spcPct val="80000"/>
              </a:lnSpc>
              <a:spcAft>
                <a:spcPts val="0"/>
              </a:spcAft>
              <a:buFont typeface="Wingdings" pitchFamily="2" charset="2"/>
              <a:buNone/>
              <a:defRPr/>
            </a:pPr>
            <a:endParaRPr lang="en-US" sz="1400" dirty="0"/>
          </a:p>
          <a:p>
            <a:pPr marL="58738" indent="-58738" algn="just" eaLnBrk="1" fontAlgn="auto" hangingPunct="1">
              <a:lnSpc>
                <a:spcPct val="80000"/>
              </a:lnSpc>
              <a:spcAft>
                <a:spcPts val="0"/>
              </a:spcAft>
              <a:buFont typeface="Wingdings" pitchFamily="2" charset="2"/>
              <a:buNone/>
              <a:defRPr/>
            </a:pPr>
            <a:r>
              <a:rPr lang="en-US" sz="1400" dirty="0"/>
              <a:t>      (</a:t>
            </a:r>
            <a:r>
              <a:rPr lang="en-US" sz="1400" dirty="0" err="1"/>
              <a:t>i</a:t>
            </a:r>
            <a:r>
              <a:rPr lang="en-US" sz="1400" dirty="0"/>
              <a:t>) is a filer; or </a:t>
            </a:r>
          </a:p>
          <a:p>
            <a:pPr marL="58738" indent="-58738" algn="just" eaLnBrk="1" fontAlgn="auto" hangingPunct="1">
              <a:lnSpc>
                <a:spcPct val="80000"/>
              </a:lnSpc>
              <a:spcAft>
                <a:spcPts val="0"/>
              </a:spcAft>
              <a:buFont typeface="Wingdings" pitchFamily="2" charset="2"/>
              <a:buNone/>
              <a:defRPr/>
            </a:pPr>
            <a:endParaRPr lang="en-US" sz="1400" dirty="0"/>
          </a:p>
          <a:p>
            <a:pPr marL="58738" indent="-58738" algn="just" eaLnBrk="1" fontAlgn="auto" hangingPunct="1">
              <a:lnSpc>
                <a:spcPct val="80000"/>
              </a:lnSpc>
              <a:spcAft>
                <a:spcPts val="0"/>
              </a:spcAft>
              <a:buFont typeface="Wingdings" pitchFamily="2" charset="2"/>
              <a:buNone/>
              <a:defRPr/>
            </a:pPr>
            <a:r>
              <a:rPr lang="en-US" sz="1400" dirty="0"/>
              <a:t>      (ii) is NTN holder and a non-filer but has filed return or returns in any of the last ten preceding tax   </a:t>
            </a:r>
          </a:p>
          <a:p>
            <a:pPr marL="58738" indent="-58738" algn="just" eaLnBrk="1" fontAlgn="auto" hangingPunct="1">
              <a:lnSpc>
                <a:spcPct val="80000"/>
              </a:lnSpc>
              <a:spcAft>
                <a:spcPts val="0"/>
              </a:spcAft>
              <a:buFont typeface="Wingdings" pitchFamily="2" charset="2"/>
              <a:buNone/>
              <a:defRPr/>
            </a:pPr>
            <a:r>
              <a:rPr lang="en-US" sz="1400" dirty="0"/>
              <a:t>           years; shall be computed in accordance with the rules laid down in Part II of the Ninth Schedule. </a:t>
            </a:r>
          </a:p>
          <a:p>
            <a:pPr marL="58738" indent="-58738" algn="just" eaLnBrk="1" fontAlgn="auto" hangingPunct="1">
              <a:lnSpc>
                <a:spcPct val="80000"/>
              </a:lnSpc>
              <a:spcAft>
                <a:spcPts val="0"/>
              </a:spcAft>
              <a:buFont typeface="Wingdings" pitchFamily="2" charset="2"/>
              <a:buNone/>
              <a:defRPr/>
            </a:pPr>
            <a:endParaRPr lang="en-US" sz="1400" dirty="0"/>
          </a:p>
          <a:p>
            <a:pPr marL="58738" indent="-58738" algn="just" eaLnBrk="1" fontAlgn="auto" hangingPunct="1">
              <a:lnSpc>
                <a:spcPct val="80000"/>
              </a:lnSpc>
              <a:spcAft>
                <a:spcPts val="0"/>
              </a:spcAft>
              <a:buFont typeface="Wingdings" pitchFamily="2" charset="2"/>
              <a:buNone/>
              <a:defRPr/>
            </a:pPr>
            <a:r>
              <a:rPr lang="en-US" sz="1400" dirty="0"/>
              <a:t>(3) Sub-section (1) and (2) shall apply, if: </a:t>
            </a:r>
          </a:p>
          <a:p>
            <a:pPr marL="58738" indent="-58738" algn="just" eaLnBrk="1" fontAlgn="auto" hangingPunct="1">
              <a:lnSpc>
                <a:spcPct val="80000"/>
              </a:lnSpc>
              <a:spcAft>
                <a:spcPts val="0"/>
              </a:spcAft>
              <a:buFont typeface="Wingdings" pitchFamily="2" charset="2"/>
              <a:buNone/>
              <a:defRPr/>
            </a:pPr>
            <a:endParaRPr lang="en-US" sz="1400" dirty="0"/>
          </a:p>
          <a:p>
            <a:pPr marL="58738" indent="-58738" algn="just" eaLnBrk="1" fontAlgn="auto" hangingPunct="1">
              <a:lnSpc>
                <a:spcPct val="80000"/>
              </a:lnSpc>
              <a:spcAft>
                <a:spcPts val="0"/>
              </a:spcAft>
              <a:buFont typeface="Wingdings" pitchFamily="2" charset="2"/>
              <a:buNone/>
              <a:defRPr/>
            </a:pPr>
            <a:r>
              <a:rPr lang="en-US" sz="1400" dirty="0"/>
              <a:t>      (</a:t>
            </a:r>
            <a:r>
              <a:rPr lang="en-US" sz="1400" dirty="0" err="1"/>
              <a:t>i</a:t>
            </a:r>
            <a:r>
              <a:rPr lang="en-US" sz="1400" dirty="0"/>
              <a:t>) </a:t>
            </a:r>
            <a:r>
              <a:rPr lang="en-US" sz="1400" dirty="0" smtClean="0"/>
              <a:t>the </a:t>
            </a:r>
            <a:r>
              <a:rPr lang="en-US" sz="1400" dirty="0"/>
              <a:t>return filed by the trader qualifies for acceptance in accordance with the rules laid down in </a:t>
            </a:r>
            <a:r>
              <a:rPr lang="en-US" sz="1400" dirty="0" smtClean="0"/>
              <a:t>  </a:t>
            </a:r>
          </a:p>
          <a:p>
            <a:pPr marL="58738" indent="-58738" algn="just" eaLnBrk="1" fontAlgn="auto" hangingPunct="1">
              <a:lnSpc>
                <a:spcPct val="80000"/>
              </a:lnSpc>
              <a:spcAft>
                <a:spcPts val="0"/>
              </a:spcAft>
              <a:buFont typeface="Wingdings" pitchFamily="2" charset="2"/>
              <a:buNone/>
              <a:defRPr/>
            </a:pPr>
            <a:r>
              <a:rPr lang="en-US" sz="1400" dirty="0" smtClean="0"/>
              <a:t>          the Ninth </a:t>
            </a:r>
            <a:r>
              <a:rPr lang="en-US" sz="1400" dirty="0"/>
              <a:t>Schedule; </a:t>
            </a:r>
          </a:p>
          <a:p>
            <a:pPr marL="58738" indent="-58738" algn="just" eaLnBrk="1" fontAlgn="auto" hangingPunct="1">
              <a:lnSpc>
                <a:spcPct val="80000"/>
              </a:lnSpc>
              <a:spcAft>
                <a:spcPts val="0"/>
              </a:spcAft>
              <a:buFont typeface="Wingdings" pitchFamily="2" charset="2"/>
              <a:buNone/>
              <a:defRPr/>
            </a:pPr>
            <a:r>
              <a:rPr lang="en-US" sz="1400" dirty="0"/>
              <a:t>      (ii) return relates to tax years 2015 to 2018; and </a:t>
            </a:r>
          </a:p>
          <a:p>
            <a:pPr marL="58738" indent="-58738" algn="just" eaLnBrk="1" fontAlgn="auto" hangingPunct="1">
              <a:lnSpc>
                <a:spcPct val="80000"/>
              </a:lnSpc>
              <a:spcAft>
                <a:spcPts val="0"/>
              </a:spcAft>
              <a:buFont typeface="Wingdings" pitchFamily="2" charset="2"/>
              <a:buNone/>
              <a:defRPr/>
            </a:pPr>
            <a:r>
              <a:rPr lang="en-US" sz="1400" dirty="0"/>
              <a:t>      (iii) "Income from Business" consists of profits and gains from trading activity only.</a:t>
            </a:r>
          </a:p>
          <a:p>
            <a:pPr marL="58738" indent="-58738" algn="just" eaLnBrk="1" fontAlgn="auto" hangingPunct="1">
              <a:lnSpc>
                <a:spcPct val="80000"/>
              </a:lnSpc>
              <a:spcAft>
                <a:spcPts val="0"/>
              </a:spcAft>
              <a:buFont typeface="Wingdings" pitchFamily="2" charset="2"/>
              <a:buNone/>
              <a:defRPr/>
            </a:pPr>
            <a:endParaRPr lang="en-US" sz="1400" dirty="0"/>
          </a:p>
          <a:p>
            <a:pPr marL="58738" indent="-58738" algn="just" eaLnBrk="1" fontAlgn="auto" hangingPunct="1">
              <a:lnSpc>
                <a:spcPct val="80000"/>
              </a:lnSpc>
              <a:spcAft>
                <a:spcPts val="0"/>
              </a:spcAft>
              <a:buFont typeface="Wingdings" pitchFamily="2" charset="2"/>
              <a:buNone/>
              <a:defRPr/>
            </a:pPr>
            <a:r>
              <a:rPr lang="en-US" sz="1400" dirty="0"/>
              <a:t>(4) </a:t>
            </a:r>
            <a:r>
              <a:rPr lang="en-US" sz="1400" dirty="0" smtClean="0"/>
              <a:t> </a:t>
            </a:r>
            <a:r>
              <a:rPr lang="en-US" sz="1400" b="1" dirty="0" smtClean="0"/>
              <a:t>For </a:t>
            </a:r>
            <a:r>
              <a:rPr lang="en-US" sz="1400" b="1" dirty="0"/>
              <a:t>the purpose of this section and the Ninth Schedule, 'trader' means an individual or an </a:t>
            </a:r>
            <a:endParaRPr lang="en-US" sz="1400" b="1" dirty="0" smtClean="0"/>
          </a:p>
          <a:p>
            <a:pPr marL="58738" indent="-58738" algn="just" eaLnBrk="1" fontAlgn="auto" hangingPunct="1">
              <a:lnSpc>
                <a:spcPct val="80000"/>
              </a:lnSpc>
              <a:spcAft>
                <a:spcPts val="0"/>
              </a:spcAft>
              <a:buFont typeface="Wingdings" pitchFamily="2" charset="2"/>
              <a:buNone/>
              <a:defRPr/>
            </a:pPr>
            <a:r>
              <a:rPr lang="en-US" sz="1400" b="1" dirty="0"/>
              <a:t> </a:t>
            </a:r>
            <a:r>
              <a:rPr lang="en-US" sz="1400" b="1" dirty="0" smtClean="0"/>
              <a:t>     AOP </a:t>
            </a:r>
            <a:r>
              <a:rPr lang="en-US" sz="1400" b="1" dirty="0"/>
              <a:t>buying </a:t>
            </a:r>
            <a:r>
              <a:rPr lang="en-US" sz="1400" b="1" dirty="0" smtClean="0"/>
              <a:t>goods or merchandise </a:t>
            </a:r>
            <a:r>
              <a:rPr lang="en-US" sz="1400" b="1" dirty="0"/>
              <a:t>and selling the same without further processing and </a:t>
            </a:r>
            <a:endParaRPr lang="en-US" sz="1400" b="1" dirty="0" smtClean="0"/>
          </a:p>
          <a:p>
            <a:pPr marL="58738" indent="-58738" algn="just" eaLnBrk="1" fontAlgn="auto" hangingPunct="1">
              <a:lnSpc>
                <a:spcPct val="80000"/>
              </a:lnSpc>
              <a:spcAft>
                <a:spcPts val="0"/>
              </a:spcAft>
              <a:buFont typeface="Wingdings" pitchFamily="2" charset="2"/>
              <a:buNone/>
              <a:defRPr/>
            </a:pPr>
            <a:r>
              <a:rPr lang="en-US" sz="1400" b="1" dirty="0"/>
              <a:t> </a:t>
            </a:r>
            <a:r>
              <a:rPr lang="en-US" sz="1400" b="1" dirty="0" smtClean="0"/>
              <a:t>     providing </a:t>
            </a:r>
            <a:r>
              <a:rPr lang="en-US" sz="1400" b="1" dirty="0"/>
              <a:t>business related </a:t>
            </a:r>
            <a:r>
              <a:rPr lang="en-US" sz="1400" b="1" dirty="0" smtClean="0"/>
              <a:t>after </a:t>
            </a:r>
            <a:r>
              <a:rPr lang="en-US" sz="1400" b="1" dirty="0"/>
              <a:t>sales services by doing repair jobs. </a:t>
            </a:r>
          </a:p>
          <a:p>
            <a:pPr marL="58738" indent="-58738" algn="just" eaLnBrk="1" fontAlgn="auto" hangingPunct="1">
              <a:lnSpc>
                <a:spcPct val="80000"/>
              </a:lnSpc>
              <a:spcAft>
                <a:spcPts val="0"/>
              </a:spcAft>
              <a:buFont typeface="Wingdings" pitchFamily="2" charset="2"/>
              <a:buNone/>
              <a:defRPr/>
            </a:pPr>
            <a:endParaRPr lang="en-US" sz="1400" dirty="0"/>
          </a:p>
          <a:p>
            <a:pPr marL="58738" indent="-58738" algn="just" eaLnBrk="1" fontAlgn="auto" hangingPunct="1">
              <a:lnSpc>
                <a:spcPct val="80000"/>
              </a:lnSpc>
              <a:spcAft>
                <a:spcPts val="0"/>
              </a:spcAft>
              <a:buFont typeface="Wingdings" pitchFamily="2" charset="2"/>
              <a:buNone/>
              <a:defRPr/>
            </a:pPr>
            <a:r>
              <a:rPr lang="en-US" sz="1400" dirty="0"/>
              <a:t>Explanation:- For the removal of doubt any person engaged in </a:t>
            </a:r>
          </a:p>
          <a:p>
            <a:pPr marL="58738" indent="-58738" algn="just" eaLnBrk="1" fontAlgn="auto" hangingPunct="1">
              <a:lnSpc>
                <a:spcPct val="80000"/>
              </a:lnSpc>
              <a:spcAft>
                <a:spcPts val="0"/>
              </a:spcAft>
              <a:buFont typeface="Wingdings" pitchFamily="2" charset="2"/>
              <a:buNone/>
              <a:defRPr/>
            </a:pPr>
            <a:endParaRPr lang="en-US" sz="1400" dirty="0"/>
          </a:p>
          <a:p>
            <a:pPr marL="58738" indent="-58738" algn="just" eaLnBrk="1" fontAlgn="auto" hangingPunct="1">
              <a:lnSpc>
                <a:spcPct val="80000"/>
              </a:lnSpc>
              <a:spcAft>
                <a:spcPts val="0"/>
              </a:spcAft>
              <a:buFont typeface="Wingdings" pitchFamily="2" charset="2"/>
              <a:buNone/>
              <a:defRPr/>
            </a:pPr>
            <a:r>
              <a:rPr lang="en-US" sz="1400" dirty="0"/>
              <a:t>      (</a:t>
            </a:r>
            <a:r>
              <a:rPr lang="en-US" sz="1400" dirty="0" err="1"/>
              <a:t>i</a:t>
            </a:r>
            <a:r>
              <a:rPr lang="en-US" sz="1400" dirty="0"/>
              <a:t>) rendering of or providing of services as defined in clause (ii) of sub section (7) of section 153; or </a:t>
            </a:r>
          </a:p>
          <a:p>
            <a:pPr marL="58738" indent="-58738" algn="just" eaLnBrk="1" fontAlgn="auto" hangingPunct="1">
              <a:lnSpc>
                <a:spcPct val="80000"/>
              </a:lnSpc>
              <a:spcAft>
                <a:spcPts val="0"/>
              </a:spcAft>
              <a:buFont typeface="Wingdings" pitchFamily="2" charset="2"/>
              <a:buNone/>
              <a:defRPr/>
            </a:pPr>
            <a:r>
              <a:rPr lang="en-US" sz="1400" dirty="0"/>
              <a:t>      (ii) retailer falling under rule (5) of Chapter II Of Sales Tax Special Procedures Rules, 2007, shall not  </a:t>
            </a:r>
          </a:p>
          <a:p>
            <a:pPr marL="58738" indent="-58738" algn="just" eaLnBrk="1" fontAlgn="auto" hangingPunct="1">
              <a:lnSpc>
                <a:spcPct val="80000"/>
              </a:lnSpc>
              <a:spcAft>
                <a:spcPts val="0"/>
              </a:spcAft>
              <a:buFont typeface="Wingdings" pitchFamily="2" charset="2"/>
              <a:buNone/>
              <a:defRPr/>
            </a:pPr>
            <a:r>
              <a:rPr lang="en-US" sz="1400" dirty="0"/>
              <a:t>           be treated as a trader."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301625" y="304800"/>
            <a:ext cx="8540750" cy="6248400"/>
          </a:xfrm>
        </p:spPr>
        <p:txBody>
          <a:bodyPr/>
          <a:lstStyle/>
          <a:p>
            <a:pPr marL="0" indent="0" algn="just" eaLnBrk="1" hangingPunct="1">
              <a:buFont typeface="Wingdings" pitchFamily="2" charset="2"/>
              <a:buNone/>
            </a:pPr>
            <a:r>
              <a:rPr lang="en-US" altLang="zh-CN" smtClean="0">
                <a:ea typeface="宋体" charset="-122"/>
              </a:rPr>
              <a:t>The scheme applies to '</a:t>
            </a:r>
            <a:r>
              <a:rPr lang="en-US" altLang="zh-CN" b="1" smtClean="0">
                <a:ea typeface="宋体" charset="-122"/>
              </a:rPr>
              <a:t>Trader</a:t>
            </a:r>
            <a:r>
              <a:rPr lang="en-US" altLang="zh-CN" smtClean="0">
                <a:ea typeface="宋体" charset="-122"/>
              </a:rPr>
              <a:t>', which for the for the purposes of this scheme means:</a:t>
            </a:r>
          </a:p>
          <a:p>
            <a:pPr marL="0" indent="0" algn="just" eaLnBrk="1" hangingPunct="1">
              <a:buFont typeface="Wingdings" pitchFamily="2" charset="2"/>
              <a:buNone/>
            </a:pPr>
            <a:endParaRPr lang="en-US" altLang="zh-CN" sz="2000" smtClean="0">
              <a:ea typeface="宋体" charset="-122"/>
            </a:endParaRPr>
          </a:p>
          <a:p>
            <a:pPr marL="0" indent="0" algn="just" eaLnBrk="1" hangingPunct="1">
              <a:buFont typeface="Wingdings" pitchFamily="2" charset="2"/>
              <a:buNone/>
            </a:pPr>
            <a:r>
              <a:rPr lang="en-US" altLang="zh-CN" smtClean="0">
                <a:ea typeface="宋体" charset="-122"/>
              </a:rPr>
              <a:t>a) An individual or an Association of Persons;</a:t>
            </a:r>
          </a:p>
          <a:p>
            <a:pPr marL="0" indent="0" algn="just" eaLnBrk="1" hangingPunct="1">
              <a:buFont typeface="Wingdings" pitchFamily="2" charset="2"/>
              <a:buNone/>
            </a:pPr>
            <a:endParaRPr lang="en-US" altLang="zh-CN" sz="2000" smtClean="0">
              <a:ea typeface="宋体" charset="-122"/>
            </a:endParaRPr>
          </a:p>
          <a:p>
            <a:pPr marL="0" indent="0" algn="just" eaLnBrk="1" hangingPunct="1">
              <a:buFont typeface="Wingdings" pitchFamily="2" charset="2"/>
              <a:buNone/>
            </a:pPr>
            <a:r>
              <a:rPr lang="en-US" altLang="zh-CN" smtClean="0">
                <a:ea typeface="宋体" charset="-122"/>
              </a:rPr>
              <a:t>b) Engaged in the business of buying goods    </a:t>
            </a:r>
          </a:p>
          <a:p>
            <a:pPr marL="0" indent="0" algn="just" eaLnBrk="1" hangingPunct="1">
              <a:buFont typeface="Wingdings" pitchFamily="2" charset="2"/>
              <a:buNone/>
            </a:pPr>
            <a:r>
              <a:rPr lang="en-US" altLang="zh-CN" smtClean="0">
                <a:ea typeface="宋体" charset="-122"/>
              </a:rPr>
              <a:t>    or merchandise and selling the same </a:t>
            </a:r>
          </a:p>
          <a:p>
            <a:pPr marL="0" indent="0" algn="just" eaLnBrk="1" hangingPunct="1">
              <a:buFont typeface="Wingdings" pitchFamily="2" charset="2"/>
              <a:buNone/>
            </a:pPr>
            <a:r>
              <a:rPr lang="en-US" altLang="zh-CN" smtClean="0">
                <a:ea typeface="宋体" charset="-122"/>
              </a:rPr>
              <a:t>    without further processing and providing, </a:t>
            </a:r>
          </a:p>
          <a:p>
            <a:pPr marL="0" indent="0" algn="just" eaLnBrk="1" hangingPunct="1">
              <a:buFont typeface="Wingdings" pitchFamily="2" charset="2"/>
              <a:buNone/>
            </a:pPr>
            <a:r>
              <a:rPr lang="en-US" altLang="zh-CN" smtClean="0">
                <a:ea typeface="宋体" charset="-122"/>
              </a:rPr>
              <a:t>    business-related after sales services, by   </a:t>
            </a:r>
          </a:p>
          <a:p>
            <a:pPr marL="0" indent="0" algn="just" eaLnBrk="1" hangingPunct="1">
              <a:buFont typeface="Wingdings" pitchFamily="2" charset="2"/>
              <a:buNone/>
            </a:pPr>
            <a:r>
              <a:rPr lang="en-US" altLang="zh-CN" smtClean="0">
                <a:ea typeface="宋体" charset="-122"/>
              </a:rPr>
              <a:t>    doing repair jobs. </a:t>
            </a:r>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152400"/>
            <a:ext cx="8229600" cy="6477000"/>
          </a:xfrm>
        </p:spPr>
        <p:txBody>
          <a:bodyPr/>
          <a:lstStyle/>
          <a:p>
            <a:pPr marL="0" indent="0" eaLnBrk="1" hangingPunct="1">
              <a:lnSpc>
                <a:spcPct val="80000"/>
              </a:lnSpc>
              <a:buFont typeface="Wingdings" pitchFamily="2" charset="2"/>
              <a:buNone/>
            </a:pPr>
            <a:r>
              <a:rPr lang="en-US" altLang="zh-CN" sz="1800" b="1" smtClean="0">
                <a:ea typeface="宋体" charset="-122"/>
              </a:rPr>
              <a:t>Exclusions </a:t>
            </a:r>
            <a:r>
              <a:rPr lang="en-US" altLang="zh-CN" sz="1800" smtClean="0">
                <a:ea typeface="宋体" charset="-122"/>
              </a:rPr>
              <a:t>from above definition of 'Trader':</a:t>
            </a:r>
          </a:p>
          <a:p>
            <a:pPr marL="0" indent="0" eaLnBrk="1" hangingPunct="1">
              <a:lnSpc>
                <a:spcPct val="80000"/>
              </a:lnSpc>
              <a:buFont typeface="Wingdings" pitchFamily="2" charset="2"/>
              <a:buNone/>
            </a:pPr>
            <a:endParaRPr lang="en-US" altLang="zh-CN" sz="1800" smtClean="0">
              <a:ea typeface="宋体" charset="-122"/>
            </a:endParaRPr>
          </a:p>
          <a:p>
            <a:pPr marL="0" indent="0" algn="just" eaLnBrk="1" hangingPunct="1">
              <a:lnSpc>
                <a:spcPct val="80000"/>
              </a:lnSpc>
              <a:buFont typeface="Wingdings" pitchFamily="2" charset="2"/>
              <a:buNone/>
            </a:pPr>
            <a:r>
              <a:rPr lang="en-US" altLang="zh-CN" sz="1800" smtClean="0">
                <a:ea typeface="宋体" charset="-122"/>
              </a:rPr>
              <a:t>It has been specifically provided in the scheme that an individual or an association of persons shall not qualify as a '</a:t>
            </a:r>
            <a:r>
              <a:rPr lang="en-US" altLang="zh-CN" sz="1800" b="1" smtClean="0">
                <a:ea typeface="宋体" charset="-122"/>
              </a:rPr>
              <a:t>Trader</a:t>
            </a:r>
            <a:r>
              <a:rPr lang="en-US" altLang="zh-CN" sz="1800" smtClean="0">
                <a:ea typeface="宋体" charset="-122"/>
              </a:rPr>
              <a:t>' to avail this scheme, if it is engaged in:</a:t>
            </a:r>
          </a:p>
          <a:p>
            <a:pPr marL="0" indent="0" algn="just" eaLnBrk="1" hangingPunct="1">
              <a:lnSpc>
                <a:spcPct val="80000"/>
              </a:lnSpc>
              <a:buFont typeface="Wingdings" pitchFamily="2" charset="2"/>
              <a:buNone/>
            </a:pPr>
            <a:r>
              <a:rPr lang="en-US" altLang="zh-CN" sz="1800" smtClean="0">
                <a:ea typeface="宋体" charset="-122"/>
              </a:rPr>
              <a:t>  </a:t>
            </a:r>
          </a:p>
          <a:p>
            <a:pPr marL="0" indent="0" algn="just" eaLnBrk="1" hangingPunct="1">
              <a:lnSpc>
                <a:spcPct val="80000"/>
              </a:lnSpc>
              <a:buFont typeface="Wingdings" pitchFamily="2" charset="2"/>
              <a:buNone/>
            </a:pPr>
            <a:r>
              <a:rPr lang="en-US" altLang="zh-CN" sz="1800" smtClean="0">
                <a:ea typeface="宋体" charset="-122"/>
              </a:rPr>
              <a:t>  a) Rendering of, or providing of services; and</a:t>
            </a:r>
          </a:p>
          <a:p>
            <a:pPr marL="0" indent="0" algn="just" eaLnBrk="1" hangingPunct="1">
              <a:lnSpc>
                <a:spcPct val="80000"/>
              </a:lnSpc>
              <a:buFont typeface="Wingdings" pitchFamily="2" charset="2"/>
              <a:buNone/>
            </a:pPr>
            <a:r>
              <a:rPr lang="en-US" altLang="zh-CN" sz="1800" smtClean="0">
                <a:ea typeface="宋体" charset="-122"/>
              </a:rPr>
              <a:t>  </a:t>
            </a:r>
          </a:p>
          <a:p>
            <a:pPr marL="0" indent="0" algn="just" eaLnBrk="1" hangingPunct="1">
              <a:lnSpc>
                <a:spcPct val="80000"/>
              </a:lnSpc>
              <a:buFont typeface="Wingdings" pitchFamily="2" charset="2"/>
              <a:buNone/>
            </a:pPr>
            <a:r>
              <a:rPr lang="en-US" altLang="zh-CN" sz="1800" smtClean="0">
                <a:ea typeface="宋体" charset="-122"/>
              </a:rPr>
              <a:t>  b) Retailers:</a:t>
            </a:r>
          </a:p>
          <a:p>
            <a:pPr marL="0" indent="0" algn="just" eaLnBrk="1" hangingPunct="1">
              <a:lnSpc>
                <a:spcPct val="80000"/>
              </a:lnSpc>
              <a:buFont typeface="Wingdings" pitchFamily="2" charset="2"/>
              <a:buNone/>
            </a:pPr>
            <a:r>
              <a:rPr lang="en-US" altLang="zh-CN" sz="1800" smtClean="0">
                <a:ea typeface="宋体" charset="-122"/>
              </a:rPr>
              <a:t>	</a:t>
            </a:r>
          </a:p>
          <a:p>
            <a:pPr marL="0" indent="0" algn="just" eaLnBrk="1" hangingPunct="1">
              <a:lnSpc>
                <a:spcPct val="80000"/>
              </a:lnSpc>
            </a:pPr>
            <a:r>
              <a:rPr lang="en-US" altLang="zh-CN" sz="1800" smtClean="0">
                <a:ea typeface="宋体" charset="-122"/>
              </a:rPr>
              <a:t> Operating as a unit of a “national or international chain of stores”;</a:t>
            </a:r>
          </a:p>
          <a:p>
            <a:pPr marL="0" indent="0" algn="just" eaLnBrk="1" hangingPunct="1">
              <a:lnSpc>
                <a:spcPct val="80000"/>
              </a:lnSpc>
            </a:pPr>
            <a:r>
              <a:rPr lang="en-US" altLang="zh-CN" sz="1800" smtClean="0">
                <a:ea typeface="宋体" charset="-122"/>
              </a:rPr>
              <a:t> Operating in an air-conditioned shopping mall, plaza or center, </a:t>
            </a:r>
          </a:p>
          <a:p>
            <a:pPr marL="0" indent="0" algn="just" eaLnBrk="1" hangingPunct="1">
              <a:lnSpc>
                <a:spcPct val="80000"/>
              </a:lnSpc>
              <a:buFont typeface="Wingdings" pitchFamily="2" charset="2"/>
              <a:buNone/>
            </a:pPr>
            <a:r>
              <a:rPr lang="en-US" altLang="zh-CN" sz="1800" smtClean="0">
                <a:ea typeface="宋体" charset="-122"/>
              </a:rPr>
              <a:t>   excluding kiosks;</a:t>
            </a:r>
          </a:p>
          <a:p>
            <a:pPr marL="0" indent="0" algn="just" eaLnBrk="1" hangingPunct="1">
              <a:lnSpc>
                <a:spcPct val="80000"/>
              </a:lnSpc>
            </a:pPr>
            <a:r>
              <a:rPr lang="en-US" altLang="zh-CN" sz="1800" smtClean="0">
                <a:ea typeface="宋体" charset="-122"/>
              </a:rPr>
              <a:t> Who have a credit or debit card machine; </a:t>
            </a:r>
          </a:p>
          <a:p>
            <a:pPr marL="0" indent="0" algn="just" eaLnBrk="1" hangingPunct="1">
              <a:lnSpc>
                <a:spcPct val="80000"/>
              </a:lnSpc>
            </a:pPr>
            <a:r>
              <a:rPr lang="en-US" altLang="zh-CN" sz="1800" smtClean="0">
                <a:ea typeface="宋体" charset="-122"/>
              </a:rPr>
              <a:t> Whose cumulative electricity bill during the immediately preceding </a:t>
            </a:r>
          </a:p>
          <a:p>
            <a:pPr marL="0" indent="0" algn="just" eaLnBrk="1" hangingPunct="1">
              <a:lnSpc>
                <a:spcPct val="80000"/>
              </a:lnSpc>
              <a:buFont typeface="Wingdings" pitchFamily="2" charset="2"/>
              <a:buNone/>
            </a:pPr>
            <a:r>
              <a:rPr lang="en-US" altLang="zh-CN" sz="1800" smtClean="0">
                <a:ea typeface="宋体" charset="-122"/>
              </a:rPr>
              <a:t>   twelve consecutive months exceeds rupees six hundred thousand;  </a:t>
            </a:r>
          </a:p>
          <a:p>
            <a:pPr marL="0" indent="0" algn="just" eaLnBrk="1" hangingPunct="1">
              <a:lnSpc>
                <a:spcPct val="80000"/>
              </a:lnSpc>
              <a:buFont typeface="Wingdings" pitchFamily="2" charset="2"/>
              <a:buNone/>
            </a:pPr>
            <a:r>
              <a:rPr lang="en-US" altLang="zh-CN" sz="1800" smtClean="0">
                <a:ea typeface="宋体" charset="-122"/>
              </a:rPr>
              <a:t>   and</a:t>
            </a:r>
          </a:p>
          <a:p>
            <a:pPr marL="0" indent="0" algn="just" eaLnBrk="1" hangingPunct="1">
              <a:lnSpc>
                <a:spcPct val="80000"/>
              </a:lnSpc>
            </a:pPr>
            <a:r>
              <a:rPr lang="en-US" altLang="zh-CN" sz="1800" smtClean="0">
                <a:ea typeface="宋体" charset="-122"/>
              </a:rPr>
              <a:t>  Wholesaler-cum-retailer, engaged in bulk import and supply of </a:t>
            </a:r>
          </a:p>
          <a:p>
            <a:pPr marL="0" indent="0" algn="just" eaLnBrk="1" hangingPunct="1">
              <a:lnSpc>
                <a:spcPct val="80000"/>
              </a:lnSpc>
              <a:buFont typeface="Wingdings" pitchFamily="2" charset="2"/>
              <a:buNone/>
            </a:pPr>
            <a:r>
              <a:rPr lang="en-US" altLang="zh-CN" sz="1800" smtClean="0">
                <a:ea typeface="宋体" charset="-122"/>
              </a:rPr>
              <a:t>   consumer goods on wholesale basis to the retailers as well as on </a:t>
            </a:r>
          </a:p>
          <a:p>
            <a:pPr marL="0" indent="0" algn="just" eaLnBrk="1" hangingPunct="1">
              <a:lnSpc>
                <a:spcPct val="80000"/>
              </a:lnSpc>
              <a:buFont typeface="Wingdings" pitchFamily="2" charset="2"/>
              <a:buNone/>
            </a:pPr>
            <a:r>
              <a:rPr lang="en-US" altLang="zh-CN" sz="1800" smtClean="0">
                <a:ea typeface="宋体" charset="-122"/>
              </a:rPr>
              <a:t>   retail basis to the general body of the consumers. </a:t>
            </a:r>
          </a:p>
          <a:p>
            <a:pPr marL="0" indent="0" eaLnBrk="1" hangingPunct="1">
              <a:lnSpc>
                <a:spcPct val="80000"/>
              </a:lnSpc>
              <a:buFont typeface="Wingdings" pitchFamily="2" charset="2"/>
              <a:buNone/>
            </a:pPr>
            <a:endParaRPr lang="en-US" altLang="zh-CN" sz="1800" smtClean="0">
              <a:ea typeface="宋体" charset="-122"/>
            </a:endParaRPr>
          </a:p>
          <a:p>
            <a:pPr marL="0" indent="0" eaLnBrk="1" hangingPunct="1">
              <a:lnSpc>
                <a:spcPct val="80000"/>
              </a:lnSpc>
              <a:buFont typeface="Wingdings" pitchFamily="2" charset="2"/>
              <a:buNone/>
            </a:pPr>
            <a:r>
              <a:rPr lang="en-US" altLang="zh-CN" sz="1800" b="1" smtClean="0">
                <a:ea typeface="宋体" charset="-122"/>
              </a:rPr>
              <a:t>[Rule 5 of Chapter 11 of Sales Tax Special Procedure Rules 2007] </a:t>
            </a:r>
            <a:endParaRPr lang="en-US" sz="1800" b="1"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457200" y="228600"/>
            <a:ext cx="8229600" cy="6324600"/>
          </a:xfrm>
        </p:spPr>
        <p:txBody>
          <a:bodyPr/>
          <a:lstStyle/>
          <a:p>
            <a:pPr algn="just" eaLnBrk="1" hangingPunct="1">
              <a:lnSpc>
                <a:spcPct val="80000"/>
              </a:lnSpc>
              <a:buFont typeface="Wingdings" pitchFamily="2" charset="2"/>
              <a:buNone/>
            </a:pPr>
            <a:r>
              <a:rPr lang="en-US" altLang="zh-CN" sz="2000" b="1" smtClean="0">
                <a:ea typeface="宋体" charset="-122"/>
              </a:rPr>
              <a:t>Exclusion from the scheme</a:t>
            </a:r>
            <a:r>
              <a:rPr lang="en-US" altLang="zh-CN" sz="2000" smtClean="0">
                <a:ea typeface="宋体" charset="-122"/>
              </a:rPr>
              <a:t>:</a:t>
            </a:r>
          </a:p>
          <a:p>
            <a:pPr algn="just" eaLnBrk="1" hangingPunct="1">
              <a:lnSpc>
                <a:spcPct val="80000"/>
              </a:lnSpc>
              <a:buFont typeface="Wingdings" pitchFamily="2" charset="2"/>
              <a:buNone/>
            </a:pPr>
            <a:endParaRPr lang="en-US" altLang="zh-CN" sz="2000" smtClean="0">
              <a:ea typeface="宋体" charset="-122"/>
            </a:endParaRPr>
          </a:p>
          <a:p>
            <a:pPr algn="just" eaLnBrk="1" hangingPunct="1">
              <a:lnSpc>
                <a:spcPct val="80000"/>
              </a:lnSpc>
              <a:buFont typeface="Wingdings" pitchFamily="2" charset="2"/>
              <a:buNone/>
            </a:pPr>
            <a:r>
              <a:rPr lang="en-US" altLang="zh-CN" sz="2000" smtClean="0">
                <a:ea typeface="宋体" charset="-122"/>
              </a:rPr>
              <a:t>a.	Traders deriving income from following sources:</a:t>
            </a:r>
          </a:p>
          <a:p>
            <a:pPr algn="just" eaLnBrk="1" hangingPunct="1">
              <a:lnSpc>
                <a:spcPct val="80000"/>
              </a:lnSpc>
              <a:buFont typeface="Wingdings" pitchFamily="2" charset="2"/>
              <a:buNone/>
            </a:pPr>
            <a:endParaRPr lang="en-US" altLang="zh-CN" sz="2000" smtClean="0">
              <a:ea typeface="宋体" charset="-122"/>
            </a:endParaRPr>
          </a:p>
          <a:p>
            <a:pPr algn="just" eaLnBrk="1" hangingPunct="1">
              <a:lnSpc>
                <a:spcPct val="80000"/>
              </a:lnSpc>
            </a:pPr>
            <a:r>
              <a:rPr lang="en-US" altLang="zh-CN" sz="2000" smtClean="0">
                <a:ea typeface="宋体" charset="-122"/>
              </a:rPr>
              <a:t>Income chargeable under the head "Salary";</a:t>
            </a:r>
          </a:p>
          <a:p>
            <a:pPr algn="just" eaLnBrk="1" hangingPunct="1">
              <a:lnSpc>
                <a:spcPct val="80000"/>
              </a:lnSpc>
              <a:buFont typeface="Wingdings" pitchFamily="2" charset="2"/>
              <a:buNone/>
            </a:pPr>
            <a:endParaRPr lang="en-US" altLang="zh-CN" sz="2000" smtClean="0">
              <a:ea typeface="宋体" charset="-122"/>
            </a:endParaRPr>
          </a:p>
          <a:p>
            <a:pPr algn="just" eaLnBrk="1" hangingPunct="1">
              <a:lnSpc>
                <a:spcPct val="80000"/>
              </a:lnSpc>
            </a:pPr>
            <a:r>
              <a:rPr lang="en-US" altLang="zh-CN" sz="2000" smtClean="0">
                <a:ea typeface="宋体" charset="-122"/>
              </a:rPr>
              <a:t>Income chargeable under the head "Income from business" other than trading activities;</a:t>
            </a:r>
          </a:p>
          <a:p>
            <a:pPr algn="just" eaLnBrk="1" hangingPunct="1">
              <a:lnSpc>
                <a:spcPct val="80000"/>
              </a:lnSpc>
              <a:buFont typeface="Wingdings" pitchFamily="2" charset="2"/>
              <a:buNone/>
            </a:pPr>
            <a:endParaRPr lang="en-US" altLang="zh-CN" sz="2000" smtClean="0">
              <a:ea typeface="宋体" charset="-122"/>
            </a:endParaRPr>
          </a:p>
          <a:p>
            <a:pPr algn="just" eaLnBrk="1" hangingPunct="1">
              <a:lnSpc>
                <a:spcPct val="80000"/>
              </a:lnSpc>
            </a:pPr>
            <a:r>
              <a:rPr lang="en-US" altLang="zh-CN" sz="2000" smtClean="0">
                <a:ea typeface="宋体" charset="-122"/>
              </a:rPr>
              <a:t>Income chargeable under the head "Capital Gains"; and</a:t>
            </a:r>
          </a:p>
          <a:p>
            <a:pPr algn="just" eaLnBrk="1" hangingPunct="1">
              <a:lnSpc>
                <a:spcPct val="80000"/>
              </a:lnSpc>
              <a:buFont typeface="Wingdings" pitchFamily="2" charset="2"/>
              <a:buNone/>
            </a:pPr>
            <a:endParaRPr lang="en-US" altLang="zh-CN" sz="2000" smtClean="0">
              <a:ea typeface="宋体" charset="-122"/>
            </a:endParaRPr>
          </a:p>
          <a:p>
            <a:pPr algn="just" eaLnBrk="1" hangingPunct="1">
              <a:lnSpc>
                <a:spcPct val="80000"/>
              </a:lnSpc>
            </a:pPr>
            <a:r>
              <a:rPr lang="en-US" altLang="zh-CN" sz="2000" smtClean="0">
                <a:ea typeface="宋体" charset="-122"/>
              </a:rPr>
              <a:t>Income chargeable under the head "Income from Other Sources" other than profit on debt and dividend.</a:t>
            </a:r>
          </a:p>
          <a:p>
            <a:pPr algn="just" eaLnBrk="1" hangingPunct="1">
              <a:lnSpc>
                <a:spcPct val="80000"/>
              </a:lnSpc>
              <a:buFont typeface="Wingdings" pitchFamily="2" charset="2"/>
              <a:buNone/>
            </a:pPr>
            <a:endParaRPr lang="en-US" altLang="zh-CN" sz="2000" smtClean="0">
              <a:ea typeface="宋体" charset="-122"/>
            </a:endParaRPr>
          </a:p>
          <a:p>
            <a:pPr algn="just" eaLnBrk="1" hangingPunct="1">
              <a:lnSpc>
                <a:spcPct val="80000"/>
              </a:lnSpc>
              <a:buFont typeface="Wingdings" pitchFamily="2" charset="2"/>
              <a:buNone/>
            </a:pPr>
            <a:r>
              <a:rPr lang="en-US" altLang="zh-CN" sz="2000" smtClean="0">
                <a:ea typeface="宋体" charset="-122"/>
              </a:rPr>
              <a:t>b.	Members of Senate of Pakistan, National Assembly of Pakistan, Provincial Assemblies and persons convicted under Control of Narcotics Substances Act, 1997 (XXV of 1997), Anti-Terrorism Act, 1997 (XXVII of 1997) and Anti-Money Laundering Act, 2010 (VII of 2010). </a:t>
            </a:r>
            <a:endParaRPr lang="en-US" sz="20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0"/>
            <a:ext cx="8229600" cy="6553200"/>
          </a:xfrm>
        </p:spPr>
        <p:txBody>
          <a:bodyPr/>
          <a:lstStyle/>
          <a:p>
            <a:pPr marL="0" indent="0" eaLnBrk="1" hangingPunct="1">
              <a:lnSpc>
                <a:spcPct val="90000"/>
              </a:lnSpc>
              <a:buFont typeface="Wingdings" pitchFamily="2" charset="2"/>
              <a:buNone/>
              <a:defRPr/>
            </a:pPr>
            <a:endParaRPr lang="en-US" altLang="zh-CN" sz="2400" b="1" dirty="0" smtClean="0">
              <a:ea typeface="宋体" charset="-122"/>
            </a:endParaRPr>
          </a:p>
          <a:p>
            <a:pPr marL="0" indent="0" algn="just" eaLnBrk="1" hangingPunct="1">
              <a:lnSpc>
                <a:spcPct val="90000"/>
              </a:lnSpc>
              <a:buFont typeface="Wingdings" pitchFamily="2" charset="2"/>
              <a:buNone/>
              <a:defRPr/>
            </a:pPr>
            <a:r>
              <a:rPr lang="en-US" altLang="zh-CN" sz="2400" b="1" dirty="0" smtClean="0">
                <a:solidFill>
                  <a:schemeClr val="tx2">
                    <a:lumMod val="75000"/>
                  </a:schemeClr>
                </a:solidFill>
                <a:ea typeface="宋体" charset="-122"/>
              </a:rPr>
              <a:t>For the purposes quantification of tax liability</a:t>
            </a:r>
            <a:r>
              <a:rPr lang="en-US" altLang="zh-CN" sz="2400" dirty="0" smtClean="0">
                <a:solidFill>
                  <a:schemeClr val="tx2">
                    <a:lumMod val="75000"/>
                  </a:schemeClr>
                </a:solidFill>
                <a:ea typeface="宋体" charset="-122"/>
              </a:rPr>
              <a:t> under this scheme the '</a:t>
            </a:r>
            <a:r>
              <a:rPr lang="en-US" altLang="zh-CN" sz="2400" b="1" dirty="0" smtClean="0">
                <a:solidFill>
                  <a:schemeClr val="tx2">
                    <a:lumMod val="75000"/>
                  </a:schemeClr>
                </a:solidFill>
                <a:ea typeface="宋体" charset="-122"/>
              </a:rPr>
              <a:t>Traders</a:t>
            </a:r>
            <a:r>
              <a:rPr lang="en-US" altLang="zh-CN" sz="2400" dirty="0" smtClean="0">
                <a:solidFill>
                  <a:schemeClr val="tx2">
                    <a:lumMod val="75000"/>
                  </a:schemeClr>
                </a:solidFill>
                <a:ea typeface="宋体" charset="-122"/>
              </a:rPr>
              <a:t>', have been divided into </a:t>
            </a:r>
            <a:r>
              <a:rPr lang="en-US" altLang="zh-CN" sz="2400" u="sng" dirty="0" smtClean="0">
                <a:solidFill>
                  <a:schemeClr val="tx2">
                    <a:lumMod val="75000"/>
                  </a:schemeClr>
                </a:solidFill>
                <a:ea typeface="宋体" charset="-122"/>
              </a:rPr>
              <a:t>two categories</a:t>
            </a:r>
            <a:r>
              <a:rPr lang="en-US" altLang="zh-CN" sz="2400" dirty="0" smtClean="0">
                <a:solidFill>
                  <a:schemeClr val="tx2">
                    <a:lumMod val="75000"/>
                  </a:schemeClr>
                </a:solidFill>
                <a:ea typeface="宋体" charset="-122"/>
              </a:rPr>
              <a:t>:</a:t>
            </a:r>
          </a:p>
          <a:p>
            <a:pPr marL="0" indent="0" eaLnBrk="1" hangingPunct="1">
              <a:lnSpc>
                <a:spcPct val="90000"/>
              </a:lnSpc>
              <a:buFont typeface="Wingdings" pitchFamily="2" charset="2"/>
              <a:buNone/>
              <a:defRPr/>
            </a:pPr>
            <a:endParaRPr lang="en-US" altLang="zh-CN" sz="2400" dirty="0" smtClean="0">
              <a:solidFill>
                <a:schemeClr val="folHlink"/>
              </a:solidFill>
              <a:ea typeface="宋体" charset="-122"/>
            </a:endParaRPr>
          </a:p>
          <a:p>
            <a:pPr marL="0" indent="0" eaLnBrk="1" hangingPunct="1">
              <a:lnSpc>
                <a:spcPct val="90000"/>
              </a:lnSpc>
              <a:buFont typeface="Wingdings" pitchFamily="2" charset="2"/>
              <a:buNone/>
              <a:defRPr/>
            </a:pPr>
            <a:r>
              <a:rPr lang="en-US" altLang="zh-CN" sz="2400" b="1" dirty="0" smtClean="0">
                <a:ea typeface="宋体" charset="-122"/>
              </a:rPr>
              <a:t>    </a:t>
            </a:r>
            <a:r>
              <a:rPr lang="en-US" altLang="zh-CN" sz="2000" b="1" dirty="0" smtClean="0">
                <a:ea typeface="宋体" charset="-122"/>
              </a:rPr>
              <a:t>Category – I (Part I)</a:t>
            </a:r>
            <a:endParaRPr lang="en-US" altLang="zh-CN" sz="2000" dirty="0" smtClean="0">
              <a:ea typeface="宋体" charset="-122"/>
            </a:endParaRPr>
          </a:p>
          <a:p>
            <a:pPr marL="739775" lvl="1" indent="-282575" eaLnBrk="1" hangingPunct="1">
              <a:lnSpc>
                <a:spcPct val="90000"/>
              </a:lnSpc>
              <a:defRPr/>
            </a:pPr>
            <a:r>
              <a:rPr lang="en-US" altLang="zh-CN" sz="2000" dirty="0" smtClean="0">
                <a:ea typeface="宋体" charset="-122"/>
              </a:rPr>
              <a:t>Traders who have not filed a return of income for any of the preceding ten (10) years </a:t>
            </a:r>
            <a:r>
              <a:rPr lang="en-US" altLang="zh-CN" sz="2000" dirty="0" err="1" smtClean="0">
                <a:ea typeface="宋体" charset="-122"/>
              </a:rPr>
              <a:t>upto</a:t>
            </a:r>
            <a:r>
              <a:rPr lang="en-US" altLang="zh-CN" sz="2000" dirty="0" smtClean="0">
                <a:ea typeface="宋体" charset="-122"/>
              </a:rPr>
              <a:t> December 31, 2015, i.e. for the Tax Years 2005 to 2014;</a:t>
            </a:r>
          </a:p>
          <a:p>
            <a:pPr marL="739775" lvl="1" indent="-282575" eaLnBrk="1" hangingPunct="1">
              <a:lnSpc>
                <a:spcPct val="90000"/>
              </a:lnSpc>
              <a:buFont typeface="Wingdings" pitchFamily="2" charset="2"/>
              <a:buNone/>
              <a:defRPr/>
            </a:pPr>
            <a:endParaRPr lang="en-US" altLang="zh-CN" sz="2000" b="1" dirty="0" smtClean="0">
              <a:ea typeface="宋体" charset="-122"/>
            </a:endParaRPr>
          </a:p>
          <a:p>
            <a:pPr marL="739775" lvl="1" indent="-282575" eaLnBrk="1" hangingPunct="1">
              <a:lnSpc>
                <a:spcPct val="90000"/>
              </a:lnSpc>
              <a:buFont typeface="Wingdings" pitchFamily="2" charset="2"/>
              <a:buNone/>
              <a:defRPr/>
            </a:pPr>
            <a:endParaRPr lang="en-US" altLang="zh-CN" sz="2000" b="1" dirty="0" smtClean="0">
              <a:ea typeface="宋体" charset="-122"/>
            </a:endParaRPr>
          </a:p>
          <a:p>
            <a:pPr marL="739775" lvl="1" indent="-282575" eaLnBrk="1" hangingPunct="1">
              <a:lnSpc>
                <a:spcPct val="90000"/>
              </a:lnSpc>
              <a:buFont typeface="Wingdings" pitchFamily="2" charset="2"/>
              <a:buNone/>
              <a:defRPr/>
            </a:pPr>
            <a:endParaRPr lang="en-US" altLang="zh-CN" sz="2000" b="1" dirty="0" smtClean="0">
              <a:ea typeface="宋体" charset="-122"/>
            </a:endParaRPr>
          </a:p>
          <a:p>
            <a:pPr marL="739775" lvl="1" indent="-282575" eaLnBrk="1" hangingPunct="1">
              <a:lnSpc>
                <a:spcPct val="90000"/>
              </a:lnSpc>
              <a:buFont typeface="Wingdings" pitchFamily="2" charset="2"/>
              <a:buNone/>
              <a:defRPr/>
            </a:pPr>
            <a:r>
              <a:rPr lang="en-US" altLang="zh-CN" sz="2000" b="1" dirty="0" smtClean="0">
                <a:ea typeface="宋体" charset="-122"/>
              </a:rPr>
              <a:t>Category – II (Part II)</a:t>
            </a:r>
          </a:p>
          <a:p>
            <a:pPr marL="739775" lvl="1" indent="-282575" eaLnBrk="1" hangingPunct="1">
              <a:lnSpc>
                <a:spcPct val="90000"/>
              </a:lnSpc>
              <a:buFont typeface="Wingdings" pitchFamily="2" charset="2"/>
              <a:buNone/>
              <a:defRPr/>
            </a:pPr>
            <a:endParaRPr lang="en-US" altLang="zh-CN" sz="2000" b="1" dirty="0" smtClean="0">
              <a:ea typeface="宋体" charset="-122"/>
            </a:endParaRPr>
          </a:p>
          <a:p>
            <a:pPr marL="739775" lvl="1" indent="-282575" eaLnBrk="1" hangingPunct="1">
              <a:lnSpc>
                <a:spcPct val="90000"/>
              </a:lnSpc>
              <a:defRPr/>
            </a:pPr>
            <a:r>
              <a:rPr lang="en-US" altLang="zh-CN" sz="2000" dirty="0" smtClean="0">
                <a:ea typeface="宋体" charset="-122"/>
              </a:rPr>
              <a:t>Trader who is a filer; and</a:t>
            </a:r>
          </a:p>
          <a:p>
            <a:pPr marL="739775" lvl="1" indent="-282575" eaLnBrk="1" hangingPunct="1">
              <a:lnSpc>
                <a:spcPct val="90000"/>
              </a:lnSpc>
              <a:defRPr/>
            </a:pPr>
            <a:r>
              <a:rPr lang="en-US" altLang="zh-CN" sz="2000" dirty="0" smtClean="0">
                <a:ea typeface="宋体" charset="-122"/>
              </a:rPr>
              <a:t>Trader who is NTN holder and a non-filer but has filed return or returns in any of the last ten preceding tax years </a:t>
            </a:r>
          </a:p>
          <a:p>
            <a:pPr marL="739775" lvl="1" indent="-282575" eaLnBrk="1" hangingPunct="1">
              <a:lnSpc>
                <a:spcPct val="90000"/>
              </a:lnSpc>
              <a:buFont typeface="Wingdings" pitchFamily="2" charset="2"/>
              <a:buNone/>
              <a:defRPr/>
            </a:pPr>
            <a:endParaRPr lang="en-US" altLang="zh-CN" sz="2000" dirty="0" smtClean="0">
              <a:ea typeface="宋体" charset="-122"/>
            </a:endParaRPr>
          </a:p>
          <a:p>
            <a:pPr marL="739775" lvl="1" indent="-282575" eaLnBrk="1" hangingPunct="1">
              <a:lnSpc>
                <a:spcPct val="90000"/>
              </a:lnSpc>
              <a:buFont typeface="Wingdings" pitchFamily="2" charset="2"/>
              <a:buNone/>
              <a:defRPr/>
            </a:pPr>
            <a:endParaRPr lang="en-US" altLang="zh-CN" sz="2000" dirty="0" smtClean="0">
              <a:ea typeface="宋体" charset="-122"/>
            </a:endParaRPr>
          </a:p>
          <a:p>
            <a:pPr marL="739775" lvl="1" indent="-282575" eaLnBrk="1" hangingPunct="1">
              <a:lnSpc>
                <a:spcPct val="90000"/>
              </a:lnSpc>
              <a:buFont typeface="Wingdings" pitchFamily="2" charset="2"/>
              <a:buNone/>
              <a:defRPr/>
            </a:pPr>
            <a:r>
              <a:rPr lang="en-US" altLang="zh-CN" sz="2000" dirty="0" smtClean="0">
                <a:ea typeface="宋体" charset="-122"/>
              </a:rPr>
              <a:t> </a:t>
            </a:r>
            <a:endParaRPr lang="en-US" sz="2000" dirty="0" smtClean="0"/>
          </a:p>
        </p:txBody>
      </p:sp>
      <p:graphicFrame>
        <p:nvGraphicFramePr>
          <p:cNvPr id="29735" name="Group 39"/>
          <p:cNvGraphicFramePr>
            <a:graphicFrameLocks noGrp="1"/>
          </p:cNvGraphicFramePr>
          <p:nvPr/>
        </p:nvGraphicFramePr>
        <p:xfrm>
          <a:off x="914400" y="3733800"/>
          <a:ext cx="7924800" cy="1905000"/>
        </p:xfrm>
        <a:graphic>
          <a:graphicData uri="http://schemas.openxmlformats.org/drawingml/2006/table">
            <a:tbl>
              <a:tblPr/>
              <a:tblGrid>
                <a:gridCol w="7924800"/>
              </a:tblGrid>
              <a:tr h="1905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9732" name="Group 36"/>
          <p:cNvGraphicFramePr>
            <a:graphicFrameLocks noGrp="1"/>
          </p:cNvGraphicFramePr>
          <p:nvPr/>
        </p:nvGraphicFramePr>
        <p:xfrm>
          <a:off x="914400" y="1524000"/>
          <a:ext cx="7924800" cy="2057400"/>
        </p:xfrm>
        <a:graphic>
          <a:graphicData uri="http://schemas.openxmlformats.org/drawingml/2006/table">
            <a:tbl>
              <a:tblPr/>
              <a:tblGrid>
                <a:gridCol w="7924800"/>
              </a:tblGrid>
              <a:tr h="2057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416</TotalTime>
  <Words>2345</Words>
  <Application>Microsoft Office PowerPoint</Application>
  <PresentationFormat>On-screen Show (4:3)</PresentationFormat>
  <Paragraphs>517</Paragraphs>
  <Slides>28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Tahoma</vt:lpstr>
      <vt:lpstr>Arial</vt:lpstr>
      <vt:lpstr>Lucida Sans Unicode</vt:lpstr>
      <vt:lpstr>Wingdings 3</vt:lpstr>
      <vt:lpstr>Verdana</vt:lpstr>
      <vt:lpstr>Wingdings 2</vt:lpstr>
      <vt:lpstr>Calibri</vt:lpstr>
      <vt:lpstr>Wingdings</vt:lpstr>
      <vt:lpstr>宋体</vt:lpstr>
      <vt:lpstr>Concourse</vt:lpstr>
      <vt:lpstr>VOLUNTARY TAX COMPLIANCE SCHEME FOR TRADERS</vt:lpstr>
      <vt:lpstr>Income Tax (First Amendment)  Act 2016</vt:lpstr>
      <vt:lpstr>Income declared by traders  Tax Year 2014</vt:lpstr>
      <vt:lpstr>Past Amnesty Schemes</vt:lpstr>
      <vt:lpstr>Slide 5</vt:lpstr>
      <vt:lpstr>Slide 6</vt:lpstr>
      <vt:lpstr>Slide 7</vt:lpstr>
      <vt:lpstr>Slide 8</vt:lpstr>
      <vt:lpstr>Slide 9</vt:lpstr>
      <vt:lpstr>Taxability</vt:lpstr>
      <vt:lpstr>Slide 11</vt:lpstr>
      <vt:lpstr>Slide 12</vt:lpstr>
      <vt:lpstr>Slide 13</vt:lpstr>
      <vt:lpstr>Slide 14</vt:lpstr>
      <vt:lpstr>Slide 15</vt:lpstr>
      <vt:lpstr>Slide 16</vt:lpstr>
      <vt:lpstr>Slide 17</vt:lpstr>
      <vt:lpstr>Some examples* Tax Year 2015</vt:lpstr>
      <vt:lpstr>Tax Year 2016</vt:lpstr>
      <vt:lpstr>Tax Year 2017</vt:lpstr>
      <vt:lpstr>Tax Year 2018</vt:lpstr>
      <vt:lpstr>Slide 22</vt:lpstr>
      <vt:lpstr>Slide 23</vt:lpstr>
      <vt:lpstr>Slide 24</vt:lpstr>
      <vt:lpstr>Slide 25</vt:lpstr>
      <vt:lpstr>Slide 26</vt:lpstr>
      <vt:lpstr>Slide 27</vt:lpstr>
      <vt:lpstr>THANK YOU  Abid H.Shaban  Advocate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INTEL</dc:creator>
  <cp:lastModifiedBy>Intel</cp:lastModifiedBy>
  <cp:revision>87</cp:revision>
  <dcterms:created xsi:type="dcterms:W3CDTF">2016-01-12T07:55:32Z</dcterms:created>
  <dcterms:modified xsi:type="dcterms:W3CDTF">2016-01-13T11:19:41Z</dcterms:modified>
</cp:coreProperties>
</file>