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sldIdLst>
    <p:sldId id="273" r:id="rId2"/>
    <p:sldId id="256" r:id="rId3"/>
    <p:sldId id="261" r:id="rId4"/>
    <p:sldId id="260" r:id="rId5"/>
    <p:sldId id="262" r:id="rId6"/>
    <p:sldId id="264" r:id="rId7"/>
    <p:sldId id="265" r:id="rId8"/>
    <p:sldId id="270" r:id="rId9"/>
    <p:sldId id="267" r:id="rId10"/>
    <p:sldId id="268" r:id="rId11"/>
    <p:sldId id="269" r:id="rId12"/>
    <p:sldId id="271" r:id="rId13"/>
    <p:sldId id="27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298E0C0D-26C7-451B-A594-35E16C3F94B0}" type="datetimeFigureOut">
              <a:rPr lang="en-AU" smtClean="0"/>
              <a:pPr/>
              <a:t>9/12/2011</a:t>
            </a:fld>
            <a:endParaRPr lang="en-AU"/>
          </a:p>
        </p:txBody>
      </p:sp>
      <p:sp>
        <p:nvSpPr>
          <p:cNvPr id="17" name="Footer Placeholder 16"/>
          <p:cNvSpPr>
            <a:spLocks noGrp="1"/>
          </p:cNvSpPr>
          <p:nvPr>
            <p:ph type="ftr" sz="quarter" idx="11"/>
          </p:nvPr>
        </p:nvSpPr>
        <p:spPr/>
        <p:txBody>
          <a:bodyPr/>
          <a:lstStyle/>
          <a:p>
            <a:endParaRPr lang="en-AU"/>
          </a:p>
        </p:txBody>
      </p:sp>
      <p:sp>
        <p:nvSpPr>
          <p:cNvPr id="29" name="Slide Number Placeholder 28"/>
          <p:cNvSpPr>
            <a:spLocks noGrp="1"/>
          </p:cNvSpPr>
          <p:nvPr>
            <p:ph type="sldNum" sz="quarter" idx="12"/>
          </p:nvPr>
        </p:nvSpPr>
        <p:spPr/>
        <p:txBody>
          <a:bodyPr/>
          <a:lstStyle/>
          <a:p>
            <a:fld id="{94053CF9-E9FF-4699-9D23-DA860D777D55}" type="slidenum">
              <a:rPr lang="en-AU" smtClean="0"/>
              <a:pPr/>
              <a:t>‹#›</a:t>
            </a:fld>
            <a:endParaRPr lang="en-AU"/>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8E0C0D-26C7-451B-A594-35E16C3F94B0}" type="datetimeFigureOut">
              <a:rPr lang="en-AU" smtClean="0"/>
              <a:pPr/>
              <a:t>9/12/2011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4053CF9-E9FF-4699-9D23-DA860D777D55}"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8E0C0D-26C7-451B-A594-35E16C3F94B0}" type="datetimeFigureOut">
              <a:rPr lang="en-AU" smtClean="0"/>
              <a:pPr/>
              <a:t>9/12/2011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4053CF9-E9FF-4699-9D23-DA860D777D55}"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8E0C0D-26C7-451B-A594-35E16C3F94B0}" type="datetimeFigureOut">
              <a:rPr lang="en-AU" smtClean="0"/>
              <a:pPr/>
              <a:t>9/12/2011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4053CF9-E9FF-4699-9D23-DA860D777D55}"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98E0C0D-26C7-451B-A594-35E16C3F94B0}" type="datetimeFigureOut">
              <a:rPr lang="en-AU" smtClean="0"/>
              <a:pPr/>
              <a:t>9/12/2011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a:xfrm>
            <a:off x="7924800" y="6416675"/>
            <a:ext cx="762000" cy="365125"/>
          </a:xfrm>
        </p:spPr>
        <p:txBody>
          <a:bodyPr/>
          <a:lstStyle/>
          <a:p>
            <a:fld id="{94053CF9-E9FF-4699-9D23-DA860D777D55}"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98E0C0D-26C7-451B-A594-35E16C3F94B0}" type="datetimeFigureOut">
              <a:rPr lang="en-AU" smtClean="0"/>
              <a:pPr/>
              <a:t>9/12/2011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4053CF9-E9FF-4699-9D23-DA860D777D55}"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98E0C0D-26C7-451B-A594-35E16C3F94B0}" type="datetimeFigureOut">
              <a:rPr lang="en-AU" smtClean="0"/>
              <a:pPr/>
              <a:t>9/12/2011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94053CF9-E9FF-4699-9D23-DA860D777D55}"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98E0C0D-26C7-451B-A594-35E16C3F94B0}" type="datetimeFigureOut">
              <a:rPr lang="en-AU" smtClean="0"/>
              <a:pPr/>
              <a:t>9/12/2011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94053CF9-E9FF-4699-9D23-DA860D777D55}"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8E0C0D-26C7-451B-A594-35E16C3F94B0}" type="datetimeFigureOut">
              <a:rPr lang="en-AU" smtClean="0"/>
              <a:pPr/>
              <a:t>9/12/2011</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94053CF9-E9FF-4699-9D23-DA860D777D55}"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98E0C0D-26C7-451B-A594-35E16C3F94B0}" type="datetimeFigureOut">
              <a:rPr lang="en-AU" smtClean="0"/>
              <a:pPr/>
              <a:t>9/12/2011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4053CF9-E9FF-4699-9D23-DA860D777D55}"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98E0C0D-26C7-451B-A594-35E16C3F94B0}" type="datetimeFigureOut">
              <a:rPr lang="en-AU" smtClean="0"/>
              <a:pPr/>
              <a:t>9/12/2011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4053CF9-E9FF-4699-9D23-DA860D777D55}"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98E0C0D-26C7-451B-A594-35E16C3F94B0}" type="datetimeFigureOut">
              <a:rPr lang="en-AU" smtClean="0"/>
              <a:pPr/>
              <a:t>9/12/2011</a:t>
            </a:fld>
            <a:endParaRPr lang="en-AU"/>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AU"/>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4053CF9-E9FF-4699-9D23-DA860D777D55}"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3"/>
            <a:ext cx="8229600" cy="5996137"/>
          </a:xfrm>
        </p:spPr>
        <p:txBody>
          <a:bodyPr>
            <a:normAutofit/>
          </a:bodyPr>
          <a:lstStyle/>
          <a:p>
            <a:pPr algn="ctr">
              <a:buNone/>
            </a:pPr>
            <a:r>
              <a:rPr lang="en-US" dirty="0" smtClean="0"/>
              <a:t>PRESENTATION ON </a:t>
            </a:r>
          </a:p>
          <a:p>
            <a:pPr algn="ctr">
              <a:buNone/>
            </a:pPr>
            <a:endParaRPr lang="en-US" dirty="0" smtClean="0"/>
          </a:p>
          <a:p>
            <a:pPr algn="ctr">
              <a:buNone/>
            </a:pPr>
            <a:r>
              <a:rPr lang="en-AU"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REGISTRATION OF FOREIGN COMPANY</a:t>
            </a:r>
            <a:endParaRPr lang="en-US" dirty="0" smtClean="0"/>
          </a:p>
          <a:p>
            <a:pPr>
              <a:buNone/>
            </a:pPr>
            <a:endParaRPr lang="en-US" dirty="0" smtClean="0"/>
          </a:p>
          <a:p>
            <a:pPr algn="ctr">
              <a:buNone/>
            </a:pPr>
            <a:r>
              <a:rPr lang="en-US" dirty="0" smtClean="0"/>
              <a:t>PRESENTED BY </a:t>
            </a:r>
          </a:p>
          <a:p>
            <a:pPr algn="ctr">
              <a:buNone/>
            </a:pPr>
            <a:endParaRPr lang="en-US" dirty="0" smtClean="0"/>
          </a:p>
          <a:p>
            <a:pPr algn="ctr">
              <a:buNone/>
            </a:pPr>
            <a:r>
              <a:rPr lang="en-US" b="1" dirty="0" smtClean="0"/>
              <a:t>MUHAMMAD NAEEM KHAN</a:t>
            </a:r>
          </a:p>
          <a:p>
            <a:pPr algn="ctr">
              <a:buNone/>
            </a:pPr>
            <a:r>
              <a:rPr lang="en-US" b="1" dirty="0" smtClean="0"/>
              <a:t>JOINT REGISTRAR</a:t>
            </a:r>
          </a:p>
          <a:p>
            <a:pPr algn="ctr">
              <a:buNone/>
            </a:pPr>
            <a:r>
              <a:rPr lang="en-US" sz="2400" dirty="0" smtClean="0"/>
              <a:t>SECURITIES AND EXCHANGE COMMISSION OF PAKISTAN</a:t>
            </a:r>
            <a:r>
              <a:rPr lang="en-US" sz="2000" dirty="0" smtClean="0"/>
              <a:t> </a:t>
            </a:r>
          </a:p>
          <a:p>
            <a:pPr algn="ctr">
              <a:buNone/>
            </a:pPr>
            <a:r>
              <a:rPr lang="en-US" sz="2000" dirty="0" smtClean="0"/>
              <a:t>COMPANY REGISTRATION OFFICE, KARACHI</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idx="1"/>
          </p:nvPr>
        </p:nvSpPr>
        <p:spPr>
          <a:xfrm>
            <a:off x="457200" y="332656"/>
            <a:ext cx="8229600" cy="5674635"/>
          </a:xfrm>
        </p:spPr>
        <p:txBody>
          <a:bodyPr>
            <a:normAutofit fontScale="92500" lnSpcReduction="10000"/>
          </a:bodyPr>
          <a:lstStyle/>
          <a:p>
            <a:pPr algn="just">
              <a:buNone/>
            </a:pPr>
            <a:r>
              <a:rPr lang="en-AU" dirty="0" smtClean="0"/>
              <a:t>	</a:t>
            </a:r>
          </a:p>
          <a:p>
            <a:pPr algn="just">
              <a:buNone/>
            </a:pPr>
            <a:r>
              <a:rPr lang="en-AU" dirty="0" smtClean="0">
                <a:latin typeface="Times New Roman" pitchFamily="18" charset="0"/>
                <a:cs typeface="Times New Roman" pitchFamily="18" charset="0"/>
              </a:rPr>
              <a:t>  </a:t>
            </a:r>
            <a:r>
              <a:rPr lang="en-AU" dirty="0" smtClean="0">
                <a:latin typeface="Times New Roman" pitchFamily="18" charset="0"/>
                <a:cs typeface="Times New Roman" pitchFamily="18" charset="0"/>
              </a:rPr>
              <a:t>	Where </a:t>
            </a:r>
            <a:r>
              <a:rPr lang="en-AU" dirty="0" smtClean="0">
                <a:latin typeface="Times New Roman" pitchFamily="18" charset="0"/>
                <a:cs typeface="Times New Roman" pitchFamily="18" charset="0"/>
              </a:rPr>
              <a:t>translation is made outside Pakistan, it shall be authenticated by the signature and seal of:</a:t>
            </a:r>
          </a:p>
          <a:p>
            <a:pPr algn="just">
              <a:buNone/>
            </a:pPr>
            <a:endParaRPr lang="en-AU" dirty="0" smtClean="0"/>
          </a:p>
          <a:p>
            <a:pPr algn="just">
              <a:buNone/>
            </a:pPr>
            <a:r>
              <a:rPr lang="en-AU" dirty="0" smtClean="0"/>
              <a:t> </a:t>
            </a:r>
            <a:r>
              <a:rPr lang="en-AU" dirty="0" smtClean="0"/>
              <a:t>(</a:t>
            </a:r>
            <a:r>
              <a:rPr lang="en-AU" dirty="0" smtClean="0"/>
              <a:t>a)	</a:t>
            </a:r>
            <a:r>
              <a:rPr lang="en-AU" dirty="0" smtClean="0">
                <a:latin typeface="Times New Roman" pitchFamily="18" charset="0"/>
                <a:cs typeface="Times New Roman" pitchFamily="18" charset="0"/>
              </a:rPr>
              <a:t>the public officer in the country where the 	company is incorporated; or</a:t>
            </a:r>
          </a:p>
          <a:p>
            <a:pPr algn="just">
              <a:buNone/>
            </a:pPr>
            <a:endParaRPr lang="en-AU" dirty="0" smtClean="0">
              <a:latin typeface="Times New Roman" pitchFamily="18" charset="0"/>
              <a:cs typeface="Times New Roman" pitchFamily="18" charset="0"/>
            </a:endParaRPr>
          </a:p>
          <a:p>
            <a:pPr algn="just">
              <a:buNone/>
            </a:pPr>
            <a:r>
              <a:rPr lang="en-AU" dirty="0" smtClean="0">
                <a:latin typeface="Times New Roman" pitchFamily="18" charset="0"/>
                <a:cs typeface="Times New Roman" pitchFamily="18" charset="0"/>
              </a:rPr>
              <a:t>(</a:t>
            </a:r>
            <a:r>
              <a:rPr lang="en-AU" dirty="0" smtClean="0">
                <a:latin typeface="Times New Roman" pitchFamily="18" charset="0"/>
                <a:cs typeface="Times New Roman" pitchFamily="18" charset="0"/>
              </a:rPr>
              <a:t>b) </a:t>
            </a:r>
            <a:r>
              <a:rPr lang="en-AU" dirty="0" smtClean="0">
                <a:latin typeface="Times New Roman" pitchFamily="18" charset="0"/>
                <a:cs typeface="Times New Roman" pitchFamily="18" charset="0"/>
              </a:rPr>
              <a:t>	a </a:t>
            </a:r>
            <a:r>
              <a:rPr lang="en-AU" dirty="0" smtClean="0">
                <a:latin typeface="Times New Roman" pitchFamily="18" charset="0"/>
                <a:cs typeface="Times New Roman" pitchFamily="18" charset="0"/>
              </a:rPr>
              <a:t>notary public of the country where the 	company is </a:t>
            </a:r>
            <a:r>
              <a:rPr lang="en-AU" dirty="0" smtClean="0">
                <a:latin typeface="Times New Roman" pitchFamily="18" charset="0"/>
                <a:cs typeface="Times New Roman" pitchFamily="18" charset="0"/>
              </a:rPr>
              <a:t>	incorporated</a:t>
            </a:r>
            <a:r>
              <a:rPr lang="en-AU" dirty="0" smtClean="0">
                <a:latin typeface="Times New Roman" pitchFamily="18" charset="0"/>
                <a:cs typeface="Times New Roman" pitchFamily="18" charset="0"/>
              </a:rPr>
              <a:t>.</a:t>
            </a:r>
          </a:p>
          <a:p>
            <a:pPr algn="just">
              <a:buNone/>
            </a:pPr>
            <a:endParaRPr lang="en-AU" dirty="0" smtClean="0">
              <a:latin typeface="Times New Roman" pitchFamily="18" charset="0"/>
              <a:cs typeface="Times New Roman" pitchFamily="18" charset="0"/>
            </a:endParaRPr>
          </a:p>
          <a:p>
            <a:r>
              <a:rPr lang="en-AU" dirty="0" smtClean="0">
                <a:latin typeface="Times New Roman" pitchFamily="18" charset="0"/>
                <a:cs typeface="Times New Roman" pitchFamily="18" charset="0"/>
              </a:rPr>
              <a:t>Signature and seal of the person so certifying shall be authenticated by a Pakistan diplomatic consular or consulate officer.</a:t>
            </a:r>
            <a:endParaRPr lang="en-AU"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92696"/>
            <a:ext cx="8229600" cy="4680520"/>
          </a:xfrm>
        </p:spPr>
        <p:txBody>
          <a:bodyPr>
            <a:normAutofit/>
          </a:bodyPr>
          <a:lstStyle/>
          <a:p>
            <a:pPr algn="just"/>
            <a:endParaRPr lang="en-AU" dirty="0" smtClean="0">
              <a:latin typeface="Times New Roman" pitchFamily="18" charset="0"/>
              <a:cs typeface="Times New Roman" pitchFamily="18" charset="0"/>
            </a:endParaRPr>
          </a:p>
          <a:p>
            <a:pPr algn="just"/>
            <a:endParaRPr lang="en-AU" dirty="0" smtClean="0">
              <a:latin typeface="Times New Roman" pitchFamily="18" charset="0"/>
              <a:cs typeface="Times New Roman" pitchFamily="18" charset="0"/>
            </a:endParaRPr>
          </a:p>
          <a:p>
            <a:pPr algn="just"/>
            <a:endParaRPr lang="en-AU" dirty="0" smtClean="0">
              <a:latin typeface="Times New Roman" pitchFamily="18" charset="0"/>
              <a:cs typeface="Times New Roman" pitchFamily="18" charset="0"/>
            </a:endParaRPr>
          </a:p>
          <a:p>
            <a:pPr algn="just"/>
            <a:r>
              <a:rPr lang="en-AU" dirty="0" smtClean="0">
                <a:latin typeface="Times New Roman" pitchFamily="18" charset="0"/>
                <a:cs typeface="Times New Roman" pitchFamily="18" charset="0"/>
              </a:rPr>
              <a:t>Where translation is made within Pakistan, it shall be authenticated by an affidavit of any person having in the opinion of the registrar, an adequate knowledge of the language of the original and of English or Urdu, as the case may be.</a:t>
            </a:r>
          </a:p>
          <a:p>
            <a:pPr>
              <a:buNone/>
            </a:pPr>
            <a:endParaRPr lang="en-AU" dirty="0" smtClean="0">
              <a:latin typeface="Times New Roman" pitchFamily="18" charset="0"/>
              <a:cs typeface="Times New Roman" pitchFamily="18" charset="0"/>
            </a:endParaRPr>
          </a:p>
          <a:p>
            <a:endParaRPr lang="en-AU" dirty="0" smtClean="0">
              <a:latin typeface="Times New Roman" pitchFamily="18" charset="0"/>
              <a:cs typeface="Times New Roman" pitchFamily="18" charset="0"/>
            </a:endParaRPr>
          </a:p>
          <a:p>
            <a:endParaRPr lang="en-AU" dirty="0" smtClean="0">
              <a:latin typeface="Times New Roman" pitchFamily="18" charset="0"/>
              <a:cs typeface="Times New Roman" pitchFamily="18" charset="0"/>
            </a:endParaRPr>
          </a:p>
          <a:p>
            <a:pPr algn="ctr">
              <a:buNone/>
            </a:pPr>
            <a:endParaRPr lang="en-AU" sz="6000" dirty="0" smtClean="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OTHER PERMISSION</a:t>
            </a:r>
            <a:br>
              <a:rPr lang="en-US" dirty="0" smtClean="0"/>
            </a:br>
            <a:endParaRPr lang="en-US" dirty="0"/>
          </a:p>
        </p:txBody>
      </p:sp>
      <p:sp>
        <p:nvSpPr>
          <p:cNvPr id="2" name="Content Placeholder 1"/>
          <p:cNvSpPr>
            <a:spLocks noGrp="1"/>
          </p:cNvSpPr>
          <p:nvPr>
            <p:ph idx="1"/>
          </p:nvPr>
        </p:nvSpPr>
        <p:spPr>
          <a:xfrm>
            <a:off x="457200" y="1340768"/>
            <a:ext cx="8435280" cy="4752528"/>
          </a:xfrm>
        </p:spPr>
        <p:txBody>
          <a:bodyPr>
            <a:normAutofit fontScale="85000" lnSpcReduction="10000"/>
          </a:bodyPr>
          <a:lstStyle/>
          <a:p>
            <a:pPr algn="just"/>
            <a:r>
              <a:rPr lang="en-US" dirty="0" smtClean="0"/>
              <a:t>A foreign company is required to obtain a permission letter from the Board of Investment with a specific validity period for opening and maintaining of its branch/liaison office in Pakistan. Copy of such permission letter is required to be furnished with the documents meant for registration.</a:t>
            </a:r>
          </a:p>
          <a:p>
            <a:pPr algn="just">
              <a:buNone/>
            </a:pPr>
            <a:endParaRPr lang="en-US" dirty="0" smtClean="0"/>
          </a:p>
          <a:p>
            <a:pPr algn="just"/>
            <a:r>
              <a:rPr lang="en-US" dirty="0" smtClean="0"/>
              <a:t>Renewal/extension of the permission to open/maintain a branch/liaison office is also required to be obtained from the Board of Investment on the expiry of the validity period of the permission originally granted. Whenever such renewal/extension is granted, a copy must be furnished to the registrar concerned.</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sz="4400" dirty="0" smtClean="0"/>
          </a:p>
          <a:p>
            <a:pPr algn="ctr">
              <a:buNone/>
            </a:pPr>
            <a:r>
              <a:rPr lang="en-US" sz="8000" dirty="0" smtClean="0"/>
              <a:t>THANKS</a:t>
            </a:r>
            <a:endParaRPr lang="en-US" sz="8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9"/>
            <a:ext cx="7992888" cy="792087"/>
          </a:xfrm>
        </p:spPr>
        <p:txBody>
          <a:bodyPr>
            <a:noAutofit/>
          </a:bodyPr>
          <a:lstStyle/>
          <a:p>
            <a:r>
              <a:rPr lang="en-AU" sz="2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REGISTRATION OF FOREIGN COMPANY</a:t>
            </a:r>
            <a:endParaRPr lang="en-AU" sz="28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4" name="Rectangle 3"/>
          <p:cNvSpPr/>
          <p:nvPr/>
        </p:nvSpPr>
        <p:spPr>
          <a:xfrm>
            <a:off x="323528" y="1484784"/>
            <a:ext cx="8640960" cy="6924973"/>
          </a:xfrm>
          <a:prstGeom prst="rect">
            <a:avLst/>
          </a:prstGeom>
        </p:spPr>
        <p:txBody>
          <a:bodyPr wrap="square">
            <a:spAutoFit/>
          </a:bodyPr>
          <a:lstStyle/>
          <a:p>
            <a:pPr algn="just"/>
            <a:r>
              <a:rPr lang="en-AU" sz="2000" b="1" u="sng" dirty="0" smtClean="0"/>
              <a:t>INTRODUCTION</a:t>
            </a:r>
          </a:p>
          <a:p>
            <a:pPr algn="just"/>
            <a:endParaRPr lang="en-AU" sz="2000" dirty="0" smtClean="0"/>
          </a:p>
          <a:p>
            <a:pPr algn="just"/>
            <a:r>
              <a:rPr lang="en-AU" sz="2000" dirty="0" smtClean="0"/>
              <a:t>A company which is incorporated or formed outside Pakistan which establishes its place of business within Pakistan is called a ‘Foreign Company’.</a:t>
            </a:r>
          </a:p>
          <a:p>
            <a:pPr algn="just"/>
            <a:endParaRPr lang="en-AU" sz="2000" dirty="0" smtClean="0"/>
          </a:p>
          <a:p>
            <a:pPr algn="just"/>
            <a:r>
              <a:rPr lang="en-US" sz="2000" dirty="0" smtClean="0"/>
              <a:t>A place of business includes branch, management, share transfer or registration office, factory, mine or fixed place of business but does not include an agency unless the agent exercises a general authority to negotiate and conclude contract or maintains stock of merchandise on behalf of the company.</a:t>
            </a:r>
            <a:endParaRPr lang="en-AU" sz="2000" dirty="0" smtClean="0"/>
          </a:p>
          <a:p>
            <a:pPr algn="just"/>
            <a:endParaRPr lang="en-AU" sz="2000" dirty="0" smtClean="0"/>
          </a:p>
          <a:p>
            <a:pPr algn="just"/>
            <a:endParaRPr lang="en-AU" sz="2000" dirty="0" smtClean="0"/>
          </a:p>
          <a:p>
            <a:pPr algn="just"/>
            <a:endParaRPr lang="en-AU" sz="2000" dirty="0" smtClean="0"/>
          </a:p>
          <a:p>
            <a:pPr algn="just"/>
            <a:endParaRPr lang="en-AU" sz="2000" dirty="0" smtClean="0"/>
          </a:p>
          <a:p>
            <a:pPr algn="just"/>
            <a:endParaRPr lang="en-AU" sz="2000" dirty="0" smtClean="0"/>
          </a:p>
          <a:p>
            <a:pPr algn="just"/>
            <a:endParaRPr lang="en-AU" sz="2000" dirty="0" smtClean="0"/>
          </a:p>
          <a:p>
            <a:pPr algn="just"/>
            <a:endParaRPr lang="en-AU" sz="2000" dirty="0" smtClean="0"/>
          </a:p>
          <a:p>
            <a:pPr algn="just"/>
            <a:endParaRPr lang="en-AU" sz="2000" dirty="0" smtClean="0"/>
          </a:p>
          <a:p>
            <a:pPr algn="just"/>
            <a:endParaRPr lang="en-AU" sz="2000" dirty="0" smtClean="0"/>
          </a:p>
          <a:p>
            <a:pPr algn="just"/>
            <a:endParaRPr lang="en-AU" sz="2000" dirty="0" smtClean="0">
              <a:solidFill>
                <a:schemeClr val="tx1"/>
              </a:solidFill>
              <a:latin typeface="Times New Roman" pitchFamily="18" charset="0"/>
              <a:cs typeface="Times New Roman" pitchFamily="18" charset="0"/>
            </a:endParaRPr>
          </a:p>
          <a:p>
            <a:pPr algn="just"/>
            <a:r>
              <a:rPr lang="en-AU" sz="2400" dirty="0" smtClean="0"/>
              <a:t>	 </a:t>
            </a:r>
            <a:endParaRPr lang="en-AU" sz="2400" dirty="0">
              <a:solidFill>
                <a:schemeClr val="tx1"/>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073427"/>
          </a:xfrm>
        </p:spPr>
        <p:txBody>
          <a:bodyPr>
            <a:normAutofit fontScale="77500" lnSpcReduction="20000"/>
          </a:bodyPr>
          <a:lstStyle/>
          <a:p>
            <a:pPr algn="just">
              <a:buFont typeface="Wingdings" pitchFamily="2" charset="2"/>
              <a:buChar char="Ø"/>
            </a:pPr>
            <a:endParaRPr lang="en-AU" sz="2800" b="1" dirty="0" smtClean="0">
              <a:latin typeface="Times New Roman" pitchFamily="18" charset="0"/>
              <a:cs typeface="Times New Roman" pitchFamily="18" charset="0"/>
            </a:endParaRPr>
          </a:p>
          <a:p>
            <a:pPr algn="just">
              <a:buFont typeface="Wingdings" pitchFamily="2" charset="2"/>
              <a:buChar char="Ø"/>
            </a:pPr>
            <a:r>
              <a:rPr lang="en-AU" sz="2800" b="1" dirty="0" smtClean="0">
                <a:latin typeface="Times New Roman" pitchFamily="18" charset="0"/>
                <a:cs typeface="Times New Roman" pitchFamily="18" charset="0"/>
              </a:rPr>
              <a:t>Steps for registration of a foreign company:-</a:t>
            </a:r>
          </a:p>
          <a:p>
            <a:pPr algn="just">
              <a:buFont typeface="Wingdings" pitchFamily="2" charset="2"/>
              <a:buChar char="Ø"/>
            </a:pPr>
            <a:endParaRPr lang="en-AU" sz="2400" b="1" dirty="0" smtClean="0">
              <a:latin typeface="Times New Roman" pitchFamily="18" charset="0"/>
              <a:cs typeface="Times New Roman" pitchFamily="18" charset="0"/>
            </a:endParaRPr>
          </a:p>
          <a:p>
            <a:r>
              <a:rPr lang="en-AU" sz="2800" dirty="0" smtClean="0">
                <a:latin typeface="Times New Roman" pitchFamily="18" charset="0"/>
                <a:cs typeface="Times New Roman" pitchFamily="18" charset="0"/>
              </a:rPr>
              <a:t>Registration of a Foreign Company comprises of following two steps:</a:t>
            </a:r>
          </a:p>
          <a:p>
            <a:pPr>
              <a:buNone/>
            </a:pPr>
            <a:endParaRPr lang="en-AU" sz="2800" dirty="0" smtClean="0">
              <a:latin typeface="Times New Roman" pitchFamily="18" charset="0"/>
              <a:cs typeface="Times New Roman" pitchFamily="18" charset="0"/>
            </a:endParaRPr>
          </a:p>
          <a:p>
            <a:r>
              <a:rPr lang="en-AU" sz="2800" dirty="0" smtClean="0">
                <a:latin typeface="Times New Roman" pitchFamily="18" charset="0"/>
                <a:cs typeface="Times New Roman" pitchFamily="18" charset="0"/>
              </a:rPr>
              <a:t>1. Seek Availability of Company Name</a:t>
            </a:r>
          </a:p>
          <a:p>
            <a:r>
              <a:rPr lang="en-AU" sz="2800" dirty="0" smtClean="0">
                <a:latin typeface="Times New Roman" pitchFamily="18" charset="0"/>
                <a:cs typeface="Times New Roman" pitchFamily="18" charset="0"/>
              </a:rPr>
              <a:t>2. Documentation</a:t>
            </a:r>
          </a:p>
          <a:p>
            <a:pPr>
              <a:buNone/>
            </a:pPr>
            <a:endParaRPr lang="en-AU" sz="2800" dirty="0" smtClean="0">
              <a:latin typeface="Times New Roman" pitchFamily="18" charset="0"/>
              <a:cs typeface="Times New Roman" pitchFamily="18" charset="0"/>
            </a:endParaRPr>
          </a:p>
          <a:p>
            <a:r>
              <a:rPr lang="en-AU" sz="2800" b="1" dirty="0" smtClean="0">
                <a:latin typeface="Times New Roman" pitchFamily="18" charset="0"/>
                <a:cs typeface="Times New Roman" pitchFamily="18" charset="0"/>
              </a:rPr>
              <a:t>Availability of Company Name:</a:t>
            </a:r>
          </a:p>
          <a:p>
            <a:pPr>
              <a:buNone/>
            </a:pPr>
            <a:endParaRPr lang="en-AU" sz="2800" b="1" dirty="0" smtClean="0">
              <a:latin typeface="Times New Roman" pitchFamily="18" charset="0"/>
              <a:cs typeface="Times New Roman" pitchFamily="18" charset="0"/>
            </a:endParaRPr>
          </a:p>
          <a:p>
            <a:r>
              <a:rPr lang="en-AU" sz="2800" dirty="0" smtClean="0">
                <a:latin typeface="Times New Roman" pitchFamily="18" charset="0"/>
                <a:cs typeface="Times New Roman" pitchFamily="18" charset="0"/>
              </a:rPr>
              <a:t>To seek availability of name of the proposed company from the registrar. The name of the proposed company should not be:</a:t>
            </a:r>
          </a:p>
          <a:p>
            <a:pPr>
              <a:buNone/>
            </a:pPr>
            <a:endParaRPr lang="en-AU" sz="2800" dirty="0" smtClean="0">
              <a:latin typeface="Times New Roman" pitchFamily="18" charset="0"/>
              <a:cs typeface="Times New Roman" pitchFamily="18" charset="0"/>
            </a:endParaRPr>
          </a:p>
          <a:p>
            <a:pPr>
              <a:buNone/>
            </a:pPr>
            <a:r>
              <a:rPr lang="en-AU" sz="2800" dirty="0" smtClean="0">
                <a:latin typeface="Times New Roman" pitchFamily="18" charset="0"/>
                <a:cs typeface="Times New Roman" pitchFamily="18" charset="0"/>
              </a:rPr>
              <a:t>	a.	Inappropriate</a:t>
            </a:r>
          </a:p>
        </p:txBody>
      </p:sp>
      <p:sp>
        <p:nvSpPr>
          <p:cNvPr id="4" name="Rectangle 3"/>
          <p:cNvSpPr/>
          <p:nvPr/>
        </p:nvSpPr>
        <p:spPr>
          <a:xfrm>
            <a:off x="755576" y="476672"/>
            <a:ext cx="7416824" cy="523220"/>
          </a:xfrm>
          <a:prstGeom prst="rect">
            <a:avLst/>
          </a:prstGeom>
        </p:spPr>
        <p:txBody>
          <a:bodyPr wrap="square">
            <a:spAutoFit/>
          </a:bodyPr>
          <a:lstStyle/>
          <a:p>
            <a:r>
              <a:rPr lang="en-AU" sz="2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REGISTRATION OF FOREIGN OMPANY</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a:bodyPr>
          <a:lstStyle/>
          <a:p>
            <a:pPr algn="just">
              <a:buNone/>
            </a:pPr>
            <a:r>
              <a:rPr lang="en-AU" sz="2800" dirty="0" smtClean="0">
                <a:latin typeface="Times New Roman" pitchFamily="18" charset="0"/>
                <a:cs typeface="Times New Roman" pitchFamily="18" charset="0"/>
              </a:rPr>
              <a:t>	b.	Deceptive.</a:t>
            </a:r>
          </a:p>
          <a:p>
            <a:pPr algn="just">
              <a:buNone/>
            </a:pPr>
            <a:r>
              <a:rPr lang="en-AU" sz="2800" dirty="0" smtClean="0">
                <a:latin typeface="Times New Roman" pitchFamily="18" charset="0"/>
                <a:cs typeface="Times New Roman" pitchFamily="18" charset="0"/>
              </a:rPr>
              <a:t>	c.	Designed to exploit or offend the religious 	susceptibilities of the people.</a:t>
            </a:r>
          </a:p>
          <a:p>
            <a:pPr algn="just">
              <a:buNone/>
            </a:pPr>
            <a:r>
              <a:rPr lang="en-AU" sz="2800" dirty="0" smtClean="0">
                <a:latin typeface="Times New Roman" pitchFamily="18" charset="0"/>
                <a:cs typeface="Times New Roman" pitchFamily="18" charset="0"/>
              </a:rPr>
              <a:t>	d.	Identical or having close resemblance with 	already existing company.</a:t>
            </a:r>
          </a:p>
          <a:p>
            <a:pPr marL="880110" lvl="1" indent="-514350" algn="just">
              <a:buNone/>
            </a:pPr>
            <a:r>
              <a:rPr lang="en-AU" sz="2800" dirty="0" smtClean="0">
                <a:latin typeface="Times New Roman" pitchFamily="18" charset="0"/>
                <a:cs typeface="Times New Roman" pitchFamily="18" charset="0"/>
              </a:rPr>
              <a:t>e.	Suggesting connection with any Government or 	its organization </a:t>
            </a:r>
            <a:r>
              <a:rPr lang="en-AU" sz="2400" dirty="0" smtClean="0">
                <a:latin typeface="Times New Roman" pitchFamily="18" charset="0"/>
                <a:cs typeface="Times New Roman" pitchFamily="18" charset="0"/>
              </a:rPr>
              <a:t>or any international organization.</a:t>
            </a:r>
          </a:p>
          <a:p>
            <a:pPr marL="624078" indent="-514350" algn="just">
              <a:buAutoNum type="alphaLcPeriod" startAt="5"/>
            </a:pPr>
            <a:endParaRPr lang="en-AU" sz="2800" dirty="0" smtClean="0">
              <a:latin typeface="Times New Roman" pitchFamily="18" charset="0"/>
              <a:cs typeface="Times New Roman" pitchFamily="18" charset="0"/>
            </a:endParaRPr>
          </a:p>
          <a:p>
            <a:pPr marL="624078" indent="-514350" algn="just">
              <a:buFont typeface="Wingdings" pitchFamily="2" charset="2"/>
              <a:buChar char="Ø"/>
            </a:pPr>
            <a:r>
              <a:rPr lang="en-AU" sz="2800" dirty="0" smtClean="0">
                <a:latin typeface="Times New Roman" pitchFamily="18" charset="0"/>
                <a:cs typeface="Times New Roman" pitchFamily="18" charset="0"/>
              </a:rPr>
              <a:t>	Fees for seeking availability of company name 	through online processing is Rs.200/- and for 	offline processing is Rs.500/-. </a:t>
            </a:r>
          </a:p>
          <a:p>
            <a:pPr marL="624078" indent="-514350" algn="just">
              <a:buAutoNum type="alphaLcPeriod" startAt="5"/>
            </a:pPr>
            <a:endParaRPr lang="en-AU" sz="2800" dirty="0" smtClean="0">
              <a:latin typeface="Times New Roman" pitchFamily="18" charset="0"/>
              <a:cs typeface="Times New Roman" pitchFamily="18" charset="0"/>
            </a:endParaRPr>
          </a:p>
          <a:p>
            <a:pPr lvl="1" algn="just"/>
            <a:endParaRPr lang="en-AU" sz="1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Autofit/>
          </a:bodyPr>
          <a:lstStyle/>
          <a:p>
            <a:r>
              <a:rPr lang="en-AU" sz="3200" b="1" dirty="0" smtClean="0">
                <a:latin typeface="Times New Roman" pitchFamily="18" charset="0"/>
                <a:cs typeface="Times New Roman" pitchFamily="18" charset="0"/>
              </a:rPr>
              <a:t>Step 2. Documentation:</a:t>
            </a:r>
          </a:p>
          <a:p>
            <a:pPr>
              <a:buNone/>
            </a:pPr>
            <a:endParaRPr lang="en-AU" sz="3200" b="1" dirty="0" smtClean="0">
              <a:latin typeface="Times New Roman" pitchFamily="18" charset="0"/>
              <a:cs typeface="Times New Roman" pitchFamily="18" charset="0"/>
            </a:endParaRPr>
          </a:p>
          <a:p>
            <a:pPr algn="just"/>
            <a:r>
              <a:rPr lang="en-AU" sz="2400" dirty="0" smtClean="0">
                <a:latin typeface="Times New Roman" pitchFamily="18" charset="0"/>
                <a:cs typeface="Times New Roman" pitchFamily="18" charset="0"/>
              </a:rPr>
              <a:t>After seeking company name availability, next step is documentation. A foreign company is required to file the following documents, under the provisions of the Ordinance, within thirty days of establishing a place of business in Pakistan, to the registrar concerned:</a:t>
            </a:r>
          </a:p>
          <a:p>
            <a:pPr algn="just">
              <a:buNone/>
            </a:pPr>
            <a:endParaRPr lang="en-AU" sz="2400" dirty="0" smtClean="0">
              <a:latin typeface="Times New Roman" pitchFamily="18" charset="0"/>
              <a:cs typeface="Times New Roman" pitchFamily="18" charset="0"/>
            </a:endParaRPr>
          </a:p>
          <a:p>
            <a:r>
              <a:rPr lang="en-AU" sz="2400" b="1" dirty="0" smtClean="0">
                <a:latin typeface="Times New Roman" pitchFamily="18" charset="0"/>
                <a:cs typeface="Times New Roman" pitchFamily="18" charset="0"/>
              </a:rPr>
              <a:t>I. Forms (38-43) as prescribed under the Rules:</a:t>
            </a:r>
          </a:p>
          <a:p>
            <a:pPr>
              <a:buNone/>
            </a:pPr>
            <a:endParaRPr lang="en-AU" sz="2400" b="1" dirty="0" smtClean="0">
              <a:latin typeface="Times New Roman" pitchFamily="18" charset="0"/>
              <a:cs typeface="Times New Roman" pitchFamily="18" charset="0"/>
            </a:endParaRPr>
          </a:p>
          <a:p>
            <a:pPr algn="just"/>
            <a:r>
              <a:rPr lang="en-AU" sz="2400" b="1" dirty="0" smtClean="0">
                <a:latin typeface="Times New Roman" pitchFamily="18" charset="0"/>
                <a:cs typeface="Times New Roman" pitchFamily="18" charset="0"/>
              </a:rPr>
              <a:t>Form 38: 	</a:t>
            </a:r>
            <a:r>
              <a:rPr lang="en-AU" sz="2400" dirty="0" smtClean="0">
                <a:latin typeface="Times New Roman" pitchFamily="18" charset="0"/>
                <a:cs typeface="Times New Roman" pitchFamily="18" charset="0"/>
              </a:rPr>
              <a:t>Certified copy of the charter, statute or 			Memorandum and Articles of the company.</a:t>
            </a:r>
            <a:endParaRPr lang="en-AU"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363272" cy="5530619"/>
          </a:xfrm>
        </p:spPr>
        <p:txBody>
          <a:bodyPr>
            <a:normAutofit/>
          </a:bodyPr>
          <a:lstStyle/>
          <a:p>
            <a:pPr algn="just"/>
            <a:r>
              <a:rPr lang="en-AU" sz="2400" b="1" dirty="0" smtClean="0">
                <a:latin typeface="Times New Roman" pitchFamily="18" charset="0"/>
                <a:cs typeface="Times New Roman" pitchFamily="18" charset="0"/>
              </a:rPr>
              <a:t>Form </a:t>
            </a:r>
            <a:r>
              <a:rPr lang="en-AU" sz="2400" b="1" dirty="0" smtClean="0">
                <a:latin typeface="Times New Roman" pitchFamily="18" charset="0"/>
                <a:cs typeface="Times New Roman" pitchFamily="18" charset="0"/>
              </a:rPr>
              <a:t>39</a:t>
            </a:r>
            <a:r>
              <a:rPr lang="en-AU" sz="2400" dirty="0" smtClean="0">
                <a:latin typeface="Times New Roman" pitchFamily="18" charset="0"/>
                <a:cs typeface="Times New Roman" pitchFamily="18" charset="0"/>
              </a:rPr>
              <a:t>:	Address </a:t>
            </a:r>
            <a:r>
              <a:rPr lang="en-AU" sz="2400" dirty="0" smtClean="0">
                <a:latin typeface="Times New Roman" pitchFamily="18" charset="0"/>
                <a:cs typeface="Times New Roman" pitchFamily="18" charset="0"/>
              </a:rPr>
              <a:t>of registered office or principal office of 		</a:t>
            </a:r>
            <a:r>
              <a:rPr lang="en-AU" sz="2400" dirty="0" smtClean="0">
                <a:latin typeface="Times New Roman" pitchFamily="18" charset="0"/>
                <a:cs typeface="Times New Roman" pitchFamily="18" charset="0"/>
              </a:rPr>
              <a:t>the </a:t>
            </a:r>
            <a:r>
              <a:rPr lang="en-AU" sz="2400" dirty="0" smtClean="0">
                <a:latin typeface="Times New Roman" pitchFamily="18" charset="0"/>
                <a:cs typeface="Times New Roman" pitchFamily="18" charset="0"/>
              </a:rPr>
              <a:t>company.</a:t>
            </a:r>
          </a:p>
          <a:p>
            <a:pPr algn="just"/>
            <a:r>
              <a:rPr lang="en-AU" sz="2400" b="1" dirty="0" smtClean="0">
                <a:latin typeface="Times New Roman" pitchFamily="18" charset="0"/>
                <a:cs typeface="Times New Roman" pitchFamily="18" charset="0"/>
              </a:rPr>
              <a:t>Form </a:t>
            </a:r>
            <a:r>
              <a:rPr lang="en-AU" sz="2400" b="1" dirty="0" smtClean="0">
                <a:latin typeface="Times New Roman" pitchFamily="18" charset="0"/>
                <a:cs typeface="Times New Roman" pitchFamily="18" charset="0"/>
              </a:rPr>
              <a:t>40:	</a:t>
            </a:r>
            <a:r>
              <a:rPr lang="en-AU" sz="2400" dirty="0" smtClean="0">
                <a:latin typeface="Times New Roman" pitchFamily="18" charset="0"/>
                <a:cs typeface="Times New Roman" pitchFamily="18" charset="0"/>
              </a:rPr>
              <a:t>Particulars </a:t>
            </a:r>
            <a:r>
              <a:rPr lang="en-AU" sz="2400" dirty="0" smtClean="0">
                <a:latin typeface="Times New Roman" pitchFamily="18" charset="0"/>
                <a:cs typeface="Times New Roman" pitchFamily="18" charset="0"/>
              </a:rPr>
              <a:t>of </a:t>
            </a:r>
            <a:r>
              <a:rPr lang="en-AU" sz="2400" dirty="0" smtClean="0">
                <a:latin typeface="Times New Roman" pitchFamily="18" charset="0"/>
                <a:cs typeface="Times New Roman" pitchFamily="18" charset="0"/>
              </a:rPr>
              <a:t>directors, Chief </a:t>
            </a:r>
            <a:r>
              <a:rPr lang="en-AU" sz="2400" dirty="0" smtClean="0">
                <a:latin typeface="Times New Roman" pitchFamily="18" charset="0"/>
                <a:cs typeface="Times New Roman" pitchFamily="18" charset="0"/>
              </a:rPr>
              <a:t>Executive and 		</a:t>
            </a:r>
            <a:r>
              <a:rPr lang="en-AU" sz="2400" dirty="0" smtClean="0">
                <a:latin typeface="Times New Roman" pitchFamily="18" charset="0"/>
                <a:cs typeface="Times New Roman" pitchFamily="18" charset="0"/>
              </a:rPr>
              <a:t>Secretary</a:t>
            </a:r>
            <a:r>
              <a:rPr lang="en-AU" sz="2400" dirty="0" smtClean="0">
                <a:latin typeface="Times New Roman" pitchFamily="18" charset="0"/>
                <a:cs typeface="Times New Roman" pitchFamily="18" charset="0"/>
              </a:rPr>
              <a:t>, if any, of the company.</a:t>
            </a:r>
          </a:p>
          <a:p>
            <a:pPr algn="just"/>
            <a:r>
              <a:rPr lang="en-AU" sz="2400" b="1" dirty="0" smtClean="0">
                <a:latin typeface="Times New Roman" pitchFamily="18" charset="0"/>
                <a:cs typeface="Times New Roman" pitchFamily="18" charset="0"/>
              </a:rPr>
              <a:t>Form 41:</a:t>
            </a:r>
            <a:r>
              <a:rPr lang="en-AU" sz="2400" dirty="0" smtClean="0">
                <a:latin typeface="Times New Roman" pitchFamily="18" charset="0"/>
                <a:cs typeface="Times New Roman" pitchFamily="18" charset="0"/>
              </a:rPr>
              <a:t>Particulars </a:t>
            </a:r>
            <a:r>
              <a:rPr lang="en-AU" sz="2400" dirty="0" smtClean="0">
                <a:latin typeface="Times New Roman" pitchFamily="18" charset="0"/>
                <a:cs typeface="Times New Roman" pitchFamily="18" charset="0"/>
              </a:rPr>
              <a:t>of principal officer of the company in 		 </a:t>
            </a:r>
            <a:r>
              <a:rPr lang="en-AU" sz="2400" dirty="0" smtClean="0">
                <a:latin typeface="Times New Roman" pitchFamily="18" charset="0"/>
                <a:cs typeface="Times New Roman" pitchFamily="18" charset="0"/>
              </a:rPr>
              <a:t>Pakistan</a:t>
            </a:r>
            <a:r>
              <a:rPr lang="en-AU" sz="2400" dirty="0" smtClean="0">
                <a:latin typeface="Times New Roman" pitchFamily="18" charset="0"/>
                <a:cs typeface="Times New Roman" pitchFamily="18" charset="0"/>
              </a:rPr>
              <a:t>.</a:t>
            </a:r>
          </a:p>
          <a:p>
            <a:pPr algn="just"/>
            <a:r>
              <a:rPr lang="en-AU" sz="2400" b="1" dirty="0" smtClean="0">
                <a:latin typeface="Times New Roman" pitchFamily="18" charset="0"/>
                <a:cs typeface="Times New Roman" pitchFamily="18" charset="0"/>
              </a:rPr>
              <a:t>Form </a:t>
            </a:r>
            <a:r>
              <a:rPr lang="en-AU" sz="2400" b="1" dirty="0" smtClean="0">
                <a:latin typeface="Times New Roman" pitchFamily="18" charset="0"/>
                <a:cs typeface="Times New Roman" pitchFamily="18" charset="0"/>
              </a:rPr>
              <a:t>42:</a:t>
            </a:r>
            <a:r>
              <a:rPr lang="en-AU" sz="2400" dirty="0" smtClean="0">
                <a:latin typeface="Times New Roman" pitchFamily="18" charset="0"/>
                <a:cs typeface="Times New Roman" pitchFamily="18" charset="0"/>
              </a:rPr>
              <a:t>Particulars </a:t>
            </a:r>
            <a:r>
              <a:rPr lang="en-AU" sz="2400" dirty="0" smtClean="0">
                <a:latin typeface="Times New Roman" pitchFamily="18" charset="0"/>
                <a:cs typeface="Times New Roman" pitchFamily="18" charset="0"/>
              </a:rPr>
              <a:t>of person(s) resident in Pakistan 		</a:t>
            </a:r>
            <a:r>
              <a:rPr lang="en-AU" sz="2400" dirty="0" smtClean="0">
                <a:latin typeface="Times New Roman" pitchFamily="18" charset="0"/>
                <a:cs typeface="Times New Roman" pitchFamily="18" charset="0"/>
              </a:rPr>
              <a:t>	authorized </a:t>
            </a:r>
            <a:r>
              <a:rPr lang="en-AU" sz="2400" dirty="0" smtClean="0">
                <a:latin typeface="Times New Roman" pitchFamily="18" charset="0"/>
                <a:cs typeface="Times New Roman" pitchFamily="18" charset="0"/>
              </a:rPr>
              <a:t>to accept service on behalf of the 			foreign company alongwith the certified copy of 		the appointment order, authority letter of board of 		directors’ resolution and consent of the principle 		officer.</a:t>
            </a:r>
          </a:p>
          <a:p>
            <a:pPr algn="just"/>
            <a:r>
              <a:rPr lang="en-AU" sz="2400" b="1" dirty="0" smtClean="0">
                <a:latin typeface="Times New Roman" pitchFamily="18" charset="0"/>
                <a:cs typeface="Times New Roman" pitchFamily="18" charset="0"/>
              </a:rPr>
              <a:t>Form </a:t>
            </a:r>
            <a:r>
              <a:rPr lang="en-AU" sz="2400" b="1" dirty="0" smtClean="0">
                <a:latin typeface="Times New Roman" pitchFamily="18" charset="0"/>
                <a:cs typeface="Times New Roman" pitchFamily="18" charset="0"/>
              </a:rPr>
              <a:t>43:</a:t>
            </a:r>
            <a:r>
              <a:rPr lang="en-AU" sz="2400" dirty="0" smtClean="0">
                <a:latin typeface="Times New Roman" pitchFamily="18" charset="0"/>
                <a:cs typeface="Times New Roman" pitchFamily="18" charset="0"/>
              </a:rPr>
              <a:t>Address </a:t>
            </a:r>
            <a:r>
              <a:rPr lang="en-AU" sz="2400" dirty="0" smtClean="0">
                <a:latin typeface="Times New Roman" pitchFamily="18" charset="0"/>
                <a:cs typeface="Times New Roman" pitchFamily="18" charset="0"/>
              </a:rPr>
              <a:t>of principal place(s) of business in 			Pakistan of the foreign company.</a:t>
            </a:r>
            <a:endParaRPr lang="en-AU"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pPr>
              <a:buNone/>
            </a:pPr>
            <a:endParaRPr lang="en-US" b="1"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II.</a:t>
            </a:r>
            <a:r>
              <a:rPr lang="en-US" dirty="0" smtClean="0"/>
              <a:t>	</a:t>
            </a:r>
            <a:r>
              <a:rPr lang="en-AU" sz="2800" dirty="0" smtClean="0">
                <a:latin typeface="Times New Roman" pitchFamily="18" charset="0"/>
                <a:cs typeface="Times New Roman" pitchFamily="18" charset="0"/>
              </a:rPr>
              <a:t>Authority letter in the name of authorized 	representative of the</a:t>
            </a:r>
            <a:r>
              <a:rPr lang="en-AU" sz="2800" b="1" dirty="0" smtClean="0">
                <a:latin typeface="Times New Roman" pitchFamily="18" charset="0"/>
                <a:cs typeface="Times New Roman" pitchFamily="18" charset="0"/>
              </a:rPr>
              <a:t> </a:t>
            </a:r>
            <a:r>
              <a:rPr lang="en-AU" sz="2800" dirty="0" smtClean="0">
                <a:latin typeface="Times New Roman" pitchFamily="18" charset="0"/>
                <a:cs typeface="Times New Roman" pitchFamily="18" charset="0"/>
              </a:rPr>
              <a:t>foreign company.</a:t>
            </a:r>
          </a:p>
          <a:p>
            <a:pPr>
              <a:buNone/>
            </a:pPr>
            <a:endParaRPr lang="en-AU" sz="2800" b="1" dirty="0" smtClean="0">
              <a:latin typeface="Times New Roman" pitchFamily="18" charset="0"/>
              <a:cs typeface="Times New Roman" pitchFamily="18" charset="0"/>
            </a:endParaRPr>
          </a:p>
          <a:p>
            <a:pPr>
              <a:buNone/>
            </a:pPr>
            <a:r>
              <a:rPr lang="en-AU" sz="2800" b="1" dirty="0" smtClean="0">
                <a:latin typeface="Times New Roman" pitchFamily="18" charset="0"/>
                <a:cs typeface="Times New Roman" pitchFamily="18" charset="0"/>
              </a:rPr>
              <a:t>III. 	</a:t>
            </a:r>
            <a:r>
              <a:rPr lang="en-AU" sz="2800" dirty="0" smtClean="0">
                <a:latin typeface="Times New Roman" pitchFamily="18" charset="0"/>
                <a:cs typeface="Times New Roman" pitchFamily="18" charset="0"/>
              </a:rPr>
              <a:t>Fee Challan</a:t>
            </a:r>
          </a:p>
          <a:p>
            <a:pPr>
              <a:buNone/>
            </a:pPr>
            <a:endParaRPr lang="en-AU" sz="2800" b="1" dirty="0" smtClean="0">
              <a:latin typeface="Times New Roman" pitchFamily="18" charset="0"/>
              <a:cs typeface="Times New Roman" pitchFamily="18" charset="0"/>
            </a:endParaRPr>
          </a:p>
          <a:p>
            <a:pPr>
              <a:buNone/>
            </a:pPr>
            <a:endParaRPr lang="en-AU" sz="2800" dirty="0" smtClean="0">
              <a:latin typeface="Times New Roman" pitchFamily="18" charset="0"/>
              <a:cs typeface="Times New Roman" pitchFamily="18" charset="0"/>
            </a:endParaRPr>
          </a:p>
          <a:p>
            <a:pPr>
              <a:buNone/>
            </a:pPr>
            <a:endParaRPr lang="en-AU" sz="2800" dirty="0" smtClean="0">
              <a:latin typeface="Times New Roman" pitchFamily="18" charset="0"/>
              <a:cs typeface="Times New Roman" pitchFamily="18" charset="0"/>
            </a:endParaRPr>
          </a:p>
          <a:p>
            <a:pPr>
              <a:buNone/>
            </a:pPr>
            <a:endParaRPr lang="en-AU" dirty="0" smtClean="0">
              <a:latin typeface="Times New Roman" pitchFamily="18" charset="0"/>
              <a:cs typeface="Times New Roman" pitchFamily="18" charset="0"/>
            </a:endParaRPr>
          </a:p>
          <a:p>
            <a:pPr algn="just"/>
            <a:endParaRPr lang="en-AU" dirty="0">
              <a:latin typeface="Times New Roman" pitchFamily="18" charset="0"/>
              <a:cs typeface="Times New Roman" pitchFamily="18" charset="0"/>
            </a:endParaRPr>
          </a:p>
          <a:p>
            <a:pPr>
              <a:buNone/>
            </a:pPr>
            <a:endParaRPr lang="en-AU" dirty="0"/>
          </a:p>
        </p:txBody>
      </p:sp>
      <p:graphicFrame>
        <p:nvGraphicFramePr>
          <p:cNvPr id="5" name="Table 4"/>
          <p:cNvGraphicFramePr>
            <a:graphicFrameLocks noGrp="1"/>
          </p:cNvGraphicFramePr>
          <p:nvPr/>
        </p:nvGraphicFramePr>
        <p:xfrm>
          <a:off x="755576" y="2924944"/>
          <a:ext cx="7632849" cy="3208144"/>
        </p:xfrm>
        <a:graphic>
          <a:graphicData uri="http://schemas.openxmlformats.org/drawingml/2006/table">
            <a:tbl>
              <a:tblPr firstRow="1" bandRow="1">
                <a:tableStyleId>{5C22544A-7EE6-4342-B048-85BDC9FD1C3A}</a:tableStyleId>
              </a:tblPr>
              <a:tblGrid>
                <a:gridCol w="2524530"/>
                <a:gridCol w="2564036"/>
                <a:gridCol w="2544283"/>
              </a:tblGrid>
              <a:tr h="397614">
                <a:tc>
                  <a:txBody>
                    <a:bodyPr/>
                    <a:lstStyle/>
                    <a:p>
                      <a:r>
                        <a:rPr kumimoji="0" lang="en-AU" sz="1800" b="1" kern="1200" baseline="0" dirty="0" smtClean="0">
                          <a:solidFill>
                            <a:schemeClr val="lt1"/>
                          </a:solidFill>
                          <a:latin typeface="+mn-lt"/>
                          <a:ea typeface="+mn-ea"/>
                          <a:cs typeface="+mn-cs"/>
                        </a:rPr>
                        <a:t>Fees </a:t>
                      </a:r>
                      <a:endParaRPr lang="en-AU" dirty="0"/>
                    </a:p>
                  </a:txBody>
                  <a:tcPr/>
                </a:tc>
                <a:tc>
                  <a:txBody>
                    <a:bodyPr/>
                    <a:lstStyle/>
                    <a:p>
                      <a:r>
                        <a:rPr kumimoji="0" lang="en-AU" sz="1800" b="1" kern="1200" baseline="0" dirty="0" smtClean="0">
                          <a:solidFill>
                            <a:schemeClr val="lt1"/>
                          </a:solidFill>
                          <a:latin typeface="+mn-lt"/>
                          <a:ea typeface="+mn-ea"/>
                          <a:cs typeface="+mn-cs"/>
                        </a:rPr>
                        <a:t>Offline (Rs.)</a:t>
                      </a:r>
                      <a:endParaRPr lang="en-AU" dirty="0"/>
                    </a:p>
                  </a:txBody>
                  <a:tcPr/>
                </a:tc>
                <a:tc>
                  <a:txBody>
                    <a:bodyPr/>
                    <a:lstStyle/>
                    <a:p>
                      <a:r>
                        <a:rPr kumimoji="0" lang="en-AU" sz="1800" b="1" kern="1200" baseline="0" dirty="0" smtClean="0">
                          <a:solidFill>
                            <a:schemeClr val="lt1"/>
                          </a:solidFill>
                          <a:latin typeface="+mn-lt"/>
                          <a:ea typeface="+mn-ea"/>
                          <a:cs typeface="+mn-cs"/>
                        </a:rPr>
                        <a:t>Online (Rs.)</a:t>
                      </a:r>
                      <a:endParaRPr lang="en-AU" dirty="0"/>
                    </a:p>
                  </a:txBody>
                  <a:tcPr/>
                </a:tc>
              </a:tr>
              <a:tr h="1078459">
                <a:tc>
                  <a:txBody>
                    <a:bodyPr/>
                    <a:lstStyle/>
                    <a:p>
                      <a:pPr algn="l"/>
                      <a:r>
                        <a:rPr kumimoji="0" lang="en-AU" sz="2000" b="1" kern="1200" baseline="0" dirty="0" smtClean="0">
                          <a:solidFill>
                            <a:schemeClr val="dk1"/>
                          </a:solidFill>
                          <a:latin typeface="Times New Roman" pitchFamily="18" charset="0"/>
                          <a:ea typeface="+mn-ea"/>
                          <a:cs typeface="Times New Roman" pitchFamily="18" charset="0"/>
                        </a:rPr>
                        <a:t>Registration of a Foreign</a:t>
                      </a:r>
                    </a:p>
                    <a:p>
                      <a:pPr algn="l"/>
                      <a:r>
                        <a:rPr kumimoji="0" lang="en-AU" sz="2000" b="1" kern="1200" baseline="0" dirty="0" smtClean="0">
                          <a:solidFill>
                            <a:schemeClr val="dk1"/>
                          </a:solidFill>
                          <a:latin typeface="Times New Roman" pitchFamily="18" charset="0"/>
                          <a:ea typeface="+mn-ea"/>
                          <a:cs typeface="Times New Roman" pitchFamily="18" charset="0"/>
                        </a:rPr>
                        <a:t>Company</a:t>
                      </a:r>
                      <a:endParaRPr lang="en-AU" sz="2000" dirty="0">
                        <a:latin typeface="Times New Roman" pitchFamily="18" charset="0"/>
                        <a:cs typeface="Times New Roman" pitchFamily="18" charset="0"/>
                      </a:endParaRPr>
                    </a:p>
                  </a:txBody>
                  <a:tcPr/>
                </a:tc>
                <a:tc>
                  <a:txBody>
                    <a:bodyPr/>
                    <a:lstStyle/>
                    <a:p>
                      <a:pPr algn="ctr"/>
                      <a:r>
                        <a:rPr lang="en-AU" sz="2000" b="1" baseline="0" dirty="0" smtClean="0">
                          <a:latin typeface="Times New Roman" pitchFamily="18" charset="0"/>
                          <a:cs typeface="Times New Roman" pitchFamily="18" charset="0"/>
                        </a:rPr>
                        <a:t>50,000 </a:t>
                      </a:r>
                      <a:endParaRPr lang="en-AU" sz="3200" dirty="0">
                        <a:latin typeface="Times New Roman" pitchFamily="18" charset="0"/>
                        <a:cs typeface="Times New Roman" pitchFamily="18" charset="0"/>
                      </a:endParaRPr>
                    </a:p>
                  </a:txBody>
                  <a:tcPr/>
                </a:tc>
                <a:tc>
                  <a:txBody>
                    <a:bodyPr/>
                    <a:lstStyle/>
                    <a:p>
                      <a:pPr algn="ctr"/>
                      <a:r>
                        <a:rPr lang="en-AU" sz="2000" b="1" baseline="0" dirty="0" smtClean="0">
                          <a:latin typeface="Times New Roman" pitchFamily="18" charset="0"/>
                          <a:cs typeface="Times New Roman" pitchFamily="18" charset="0"/>
                        </a:rPr>
                        <a:t>25,000</a:t>
                      </a:r>
                      <a:endParaRPr lang="en-AU" sz="3200" dirty="0">
                        <a:latin typeface="Times New Roman" pitchFamily="18" charset="0"/>
                        <a:cs typeface="Times New Roman" pitchFamily="18" charset="0"/>
                      </a:endParaRPr>
                    </a:p>
                  </a:txBody>
                  <a:tcPr/>
                </a:tc>
              </a:tr>
              <a:tr h="1732071">
                <a:tc>
                  <a:txBody>
                    <a:bodyPr/>
                    <a:lstStyle/>
                    <a:p>
                      <a:pPr algn="l"/>
                      <a:r>
                        <a:rPr lang="en-AU" sz="2000" b="1" baseline="0" dirty="0" smtClean="0">
                          <a:latin typeface="Times New Roman" pitchFamily="18" charset="0"/>
                          <a:cs typeface="Times New Roman" pitchFamily="18" charset="0"/>
                        </a:rPr>
                        <a:t>Filing of each Statutory Return/</a:t>
                      </a:r>
                    </a:p>
                    <a:p>
                      <a:pPr algn="l"/>
                      <a:r>
                        <a:rPr lang="en-AU" sz="2000" b="1" baseline="0" dirty="0" smtClean="0">
                          <a:latin typeface="Times New Roman" pitchFamily="18" charset="0"/>
                          <a:cs typeface="Times New Roman" pitchFamily="18" charset="0"/>
                        </a:rPr>
                        <a:t>Form</a:t>
                      </a:r>
                    </a:p>
                    <a:p>
                      <a:pPr algn="ctr"/>
                      <a:endParaRPr lang="en-AU" sz="2400" dirty="0">
                        <a:latin typeface="Times New Roman" pitchFamily="18" charset="0"/>
                        <a:cs typeface="Times New Roman" pitchFamily="18" charset="0"/>
                      </a:endParaRPr>
                    </a:p>
                  </a:txBody>
                  <a:tcPr/>
                </a:tc>
                <a:tc>
                  <a:txBody>
                    <a:bodyPr/>
                    <a:lstStyle/>
                    <a:p>
                      <a:pPr algn="ctr"/>
                      <a:r>
                        <a:rPr lang="en-AU" sz="2000" b="1" baseline="0" dirty="0" smtClean="0">
                          <a:latin typeface="Times New Roman" pitchFamily="18" charset="0"/>
                          <a:cs typeface="Times New Roman" pitchFamily="18" charset="0"/>
                        </a:rPr>
                        <a:t>1,500 </a:t>
                      </a:r>
                      <a:endParaRPr lang="en-AU" sz="3200" dirty="0">
                        <a:latin typeface="Times New Roman" pitchFamily="18" charset="0"/>
                        <a:cs typeface="Times New Roman" pitchFamily="18" charset="0"/>
                      </a:endParaRPr>
                    </a:p>
                  </a:txBody>
                  <a:tcPr/>
                </a:tc>
                <a:tc>
                  <a:txBody>
                    <a:bodyPr/>
                    <a:lstStyle/>
                    <a:p>
                      <a:pPr algn="ctr"/>
                      <a:r>
                        <a:rPr lang="en-AU" sz="2000" b="1" baseline="0" dirty="0" smtClean="0">
                          <a:latin typeface="Times New Roman" pitchFamily="18" charset="0"/>
                          <a:cs typeface="Times New Roman" pitchFamily="18" charset="0"/>
                        </a:rPr>
                        <a:t>600</a:t>
                      </a:r>
                      <a:endParaRPr lang="en-AU" sz="32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29600" cy="6336704"/>
          </a:xfrm>
        </p:spPr>
        <p:txBody>
          <a:bodyPr>
            <a:normAutofit fontScale="25000" lnSpcReduction="20000"/>
          </a:bodyPr>
          <a:lstStyle/>
          <a:p>
            <a:pPr algn="just">
              <a:buNone/>
            </a:pPr>
            <a:r>
              <a:rPr lang="en-AU" sz="11200" b="1" u="sng" dirty="0" smtClean="0">
                <a:latin typeface="Times New Roman" pitchFamily="18" charset="0"/>
                <a:cs typeface="Times New Roman" pitchFamily="18" charset="0"/>
              </a:rPr>
              <a:t>CERTIFICATION PROCEDURE</a:t>
            </a:r>
          </a:p>
          <a:p>
            <a:pPr algn="just">
              <a:buNone/>
            </a:pPr>
            <a:endParaRPr lang="en-AU" b="1" dirty="0" smtClean="0">
              <a:latin typeface="Times New Roman" pitchFamily="18" charset="0"/>
              <a:cs typeface="Times New Roman" pitchFamily="18" charset="0"/>
            </a:endParaRPr>
          </a:p>
          <a:p>
            <a:pPr algn="just"/>
            <a:endParaRPr lang="en-AU" sz="8000" dirty="0" smtClean="0">
              <a:latin typeface="Times New Roman" pitchFamily="18" charset="0"/>
              <a:cs typeface="Times New Roman" pitchFamily="18" charset="0"/>
            </a:endParaRPr>
          </a:p>
          <a:p>
            <a:pPr algn="just">
              <a:buNone/>
            </a:pPr>
            <a:r>
              <a:rPr lang="en-AU" sz="8000" dirty="0" smtClean="0">
                <a:latin typeface="Times New Roman" pitchFamily="18" charset="0"/>
                <a:cs typeface="Times New Roman" pitchFamily="18" charset="0"/>
              </a:rPr>
              <a:t>	A </a:t>
            </a:r>
            <a:r>
              <a:rPr lang="en-AU" sz="8000" dirty="0">
                <a:latin typeface="Times New Roman" pitchFamily="18" charset="0"/>
                <a:cs typeface="Times New Roman" pitchFamily="18" charset="0"/>
              </a:rPr>
              <a:t>copy of the charter, statute, memorandum and articles of association, or other instrument, constituting or defining the constitution of a foreign company is required to be duly certified by:-</a:t>
            </a:r>
          </a:p>
          <a:p>
            <a:pPr algn="just">
              <a:buNone/>
            </a:pPr>
            <a:endParaRPr lang="en-AU" sz="8000" dirty="0">
              <a:latin typeface="Times New Roman" pitchFamily="18" charset="0"/>
              <a:cs typeface="Times New Roman" pitchFamily="18" charset="0"/>
            </a:endParaRPr>
          </a:p>
          <a:p>
            <a:pPr algn="just">
              <a:buNone/>
            </a:pPr>
            <a:r>
              <a:rPr lang="en-AU" sz="8000" dirty="0">
                <a:latin typeface="Times New Roman" pitchFamily="18" charset="0"/>
                <a:cs typeface="Times New Roman" pitchFamily="18" charset="0"/>
              </a:rPr>
              <a:t>	(a) the public officer in the country where the company is 	incorporated in whose custody the original is committed; or</a:t>
            </a:r>
          </a:p>
          <a:p>
            <a:pPr algn="just">
              <a:buNone/>
            </a:pPr>
            <a:endParaRPr lang="en-AU" sz="8000" dirty="0">
              <a:latin typeface="Times New Roman" pitchFamily="18" charset="0"/>
              <a:cs typeface="Times New Roman" pitchFamily="18" charset="0"/>
            </a:endParaRPr>
          </a:p>
          <a:p>
            <a:pPr algn="just">
              <a:buNone/>
            </a:pPr>
            <a:r>
              <a:rPr lang="en-AU" sz="8000" dirty="0">
                <a:latin typeface="Times New Roman" pitchFamily="18" charset="0"/>
                <a:cs typeface="Times New Roman" pitchFamily="18" charset="0"/>
              </a:rPr>
              <a:t>	(b) a notary public of the country where the company is 	incorporated; or</a:t>
            </a:r>
          </a:p>
          <a:p>
            <a:pPr algn="just">
              <a:buNone/>
            </a:pPr>
            <a:endParaRPr lang="en-AU" sz="8000" dirty="0">
              <a:latin typeface="Times New Roman" pitchFamily="18" charset="0"/>
              <a:cs typeface="Times New Roman" pitchFamily="18" charset="0"/>
            </a:endParaRPr>
          </a:p>
          <a:p>
            <a:pPr algn="just">
              <a:buNone/>
            </a:pPr>
            <a:r>
              <a:rPr lang="en-AU" sz="8000" dirty="0">
                <a:latin typeface="Times New Roman" pitchFamily="18" charset="0"/>
                <a:cs typeface="Times New Roman" pitchFamily="18" charset="0"/>
              </a:rPr>
              <a:t>	(c) an affidavit of a responsible officer of the company in the     	country where the company is incorporated.</a:t>
            </a:r>
          </a:p>
          <a:p>
            <a:pPr algn="just">
              <a:buNone/>
            </a:pPr>
            <a:endParaRPr lang="en-AU" sz="8000" dirty="0">
              <a:latin typeface="Times New Roman" pitchFamily="18" charset="0"/>
              <a:cs typeface="Times New Roman" pitchFamily="18" charset="0"/>
            </a:endParaRPr>
          </a:p>
          <a:p>
            <a:pPr algn="just">
              <a:buNone/>
            </a:pPr>
            <a:r>
              <a:rPr lang="en-AU" sz="8000" dirty="0" smtClean="0">
                <a:latin typeface="Times New Roman" pitchFamily="18" charset="0"/>
                <a:cs typeface="Times New Roman" pitchFamily="18" charset="0"/>
              </a:rPr>
              <a:t>	In </a:t>
            </a:r>
            <a:r>
              <a:rPr lang="en-AU" sz="8000" dirty="0">
                <a:latin typeface="Times New Roman" pitchFamily="18" charset="0"/>
                <a:cs typeface="Times New Roman" pitchFamily="18" charset="0"/>
              </a:rPr>
              <a:t>first two situations, at (a) and (b), certification is required to be authenticated by a Pakistan diplomatic consular or consulate officer, while in third situation at (c) above, affidavit shall be signed before a Pakistan diplomatic consular or consulate officer. [Rule 22 of Companies (General Provisions and Forms) Rules, 1985]</a:t>
            </a:r>
          </a:p>
          <a:p>
            <a:endParaRPr lang="en-AU" sz="4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6264696"/>
          </a:xfrm>
        </p:spPr>
        <p:txBody>
          <a:bodyPr>
            <a:normAutofit/>
          </a:bodyPr>
          <a:lstStyle/>
          <a:p>
            <a:pPr algn="just"/>
            <a:r>
              <a:rPr lang="en-AU" dirty="0" smtClean="0">
                <a:latin typeface="Times New Roman" pitchFamily="18" charset="0"/>
                <a:cs typeface="Times New Roman" pitchFamily="18" charset="0"/>
              </a:rPr>
              <a:t>If the document constituting or defining the constitution of a foreign company, charter, statute or memorandum and articles of association is not in English or Urdu, duly certified translation in English or Urdu language is required to be provided. Translation of document constituting charter in English or Urdu, is required to be certified to be correct translation of the original. [Rule 23 of Companies (General Provisions and Forms) Rules, 1985].</a:t>
            </a:r>
          </a:p>
          <a:p>
            <a:pPr algn="just">
              <a:buNone/>
            </a:pPr>
            <a:endParaRPr lang="en-AU" dirty="0" smtClean="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492</TotalTime>
  <Words>491</Words>
  <Application>Microsoft Office PowerPoint</Application>
  <PresentationFormat>On-screen Show (4:3)</PresentationFormat>
  <Paragraphs>111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Apex</vt:lpstr>
      <vt:lpstr>Slide 1</vt:lpstr>
      <vt:lpstr>REGISTRATION OF FOREIGN COMPANY</vt:lpstr>
      <vt:lpstr>Slide 3</vt:lpstr>
      <vt:lpstr>Slide 4</vt:lpstr>
      <vt:lpstr>Slide 5</vt:lpstr>
      <vt:lpstr>Slide 6</vt:lpstr>
      <vt:lpstr>Slide 7</vt:lpstr>
      <vt:lpstr>Slide 8</vt:lpstr>
      <vt:lpstr>Slide 9</vt:lpstr>
      <vt:lpstr>Slide 10</vt:lpstr>
      <vt:lpstr>Slide 11</vt:lpstr>
      <vt:lpstr>OTHER PERMISSION </vt:lpstr>
      <vt:lpstr>Slide 13</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akhussain</dc:creator>
  <cp:lastModifiedBy>mnaeem</cp:lastModifiedBy>
  <cp:revision>103</cp:revision>
  <dcterms:created xsi:type="dcterms:W3CDTF">2011-12-07T07:33:39Z</dcterms:created>
  <dcterms:modified xsi:type="dcterms:W3CDTF">2011-12-09T11:23:53Z</dcterms:modified>
</cp:coreProperties>
</file>