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0"/>
  </p:notesMasterIdLst>
  <p:handoutMasterIdLst>
    <p:handoutMasterId r:id="rId41"/>
  </p:handoutMasterIdLst>
  <p:sldIdLst>
    <p:sldId id="256" r:id="rId2"/>
    <p:sldId id="309" r:id="rId3"/>
    <p:sldId id="257" r:id="rId4"/>
    <p:sldId id="276" r:id="rId5"/>
    <p:sldId id="258" r:id="rId6"/>
    <p:sldId id="277" r:id="rId7"/>
    <p:sldId id="284" r:id="rId8"/>
    <p:sldId id="278" r:id="rId9"/>
    <p:sldId id="280" r:id="rId10"/>
    <p:sldId id="265" r:id="rId11"/>
    <p:sldId id="262" r:id="rId12"/>
    <p:sldId id="308" r:id="rId13"/>
    <p:sldId id="266" r:id="rId14"/>
    <p:sldId id="267" r:id="rId15"/>
    <p:sldId id="273" r:id="rId16"/>
    <p:sldId id="307" r:id="rId17"/>
    <p:sldId id="285" r:id="rId18"/>
    <p:sldId id="286" r:id="rId19"/>
    <p:sldId id="287" r:id="rId20"/>
    <p:sldId id="288" r:id="rId21"/>
    <p:sldId id="289" r:id="rId22"/>
    <p:sldId id="290" r:id="rId23"/>
    <p:sldId id="291" r:id="rId24"/>
    <p:sldId id="306"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Lst>
  <p:sldSz cx="9144000" cy="6858000" type="screen4x3"/>
  <p:notesSz cx="92964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4" d="100"/>
          <a:sy n="54"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512" cy="343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4743" y="0"/>
            <a:ext cx="4029511" cy="343135"/>
          </a:xfrm>
          <a:prstGeom prst="rect">
            <a:avLst/>
          </a:prstGeom>
        </p:spPr>
        <p:txBody>
          <a:bodyPr vert="horz" lIns="91440" tIns="45720" rIns="91440" bIns="45720" rtlCol="0"/>
          <a:lstStyle>
            <a:lvl1pPr algn="r">
              <a:defRPr sz="1200"/>
            </a:lvl1pPr>
          </a:lstStyle>
          <a:p>
            <a:fld id="{EC7A17FE-2136-4EDA-A112-FA3CBAD5862D}" type="datetimeFigureOut">
              <a:rPr lang="en-US" smtClean="0"/>
              <a:pPr/>
              <a:t>3/31/2014</a:t>
            </a:fld>
            <a:endParaRPr lang="en-US"/>
          </a:p>
        </p:txBody>
      </p:sp>
      <p:sp>
        <p:nvSpPr>
          <p:cNvPr id="4" name="Footer Placeholder 3"/>
          <p:cNvSpPr>
            <a:spLocks noGrp="1"/>
          </p:cNvSpPr>
          <p:nvPr>
            <p:ph type="ftr" sz="quarter" idx="2"/>
          </p:nvPr>
        </p:nvSpPr>
        <p:spPr>
          <a:xfrm>
            <a:off x="2" y="6513694"/>
            <a:ext cx="4029512" cy="34313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4743" y="6513694"/>
            <a:ext cx="4029511" cy="343135"/>
          </a:xfrm>
          <a:prstGeom prst="rect">
            <a:avLst/>
          </a:prstGeom>
        </p:spPr>
        <p:txBody>
          <a:bodyPr vert="horz" lIns="91440" tIns="45720" rIns="91440" bIns="45720" rtlCol="0" anchor="b"/>
          <a:lstStyle>
            <a:lvl1pPr algn="r">
              <a:defRPr sz="1200"/>
            </a:lvl1pPr>
          </a:lstStyle>
          <a:p>
            <a:fld id="{A5882C3E-6214-4145-A582-60A22DCD2C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42900"/>
          </a:xfrm>
          <a:prstGeom prst="rect">
            <a:avLst/>
          </a:prstGeom>
        </p:spPr>
        <p:txBody>
          <a:bodyPr vert="horz" lIns="91440" tIns="45720" rIns="91440" bIns="45720" rtlCol="0"/>
          <a:lstStyle>
            <a:lvl1pPr algn="r">
              <a:defRPr sz="1200"/>
            </a:lvl1pPr>
          </a:lstStyle>
          <a:p>
            <a:fld id="{BEE735E4-DE48-4290-B0E6-392DBC35AF7B}" type="datetimeFigureOut">
              <a:rPr lang="en-US" smtClean="0"/>
              <a:pPr/>
              <a:t>3/31/2014</a:t>
            </a:fld>
            <a:endParaRPr lang="en-US"/>
          </a:p>
        </p:txBody>
      </p:sp>
      <p:sp>
        <p:nvSpPr>
          <p:cNvPr id="4" name="Slide Image Placeholder 3"/>
          <p:cNvSpPr>
            <a:spLocks noGrp="1" noRot="1" noChangeAspect="1"/>
          </p:cNvSpPr>
          <p:nvPr>
            <p:ph type="sldImg" idx="2"/>
          </p:nvPr>
        </p:nvSpPr>
        <p:spPr>
          <a:xfrm>
            <a:off x="29337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257550"/>
            <a:ext cx="743585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4029075"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513513"/>
            <a:ext cx="4029075" cy="342900"/>
          </a:xfrm>
          <a:prstGeom prst="rect">
            <a:avLst/>
          </a:prstGeom>
        </p:spPr>
        <p:txBody>
          <a:bodyPr vert="horz" lIns="91440" tIns="45720" rIns="91440" bIns="45720" rtlCol="0" anchor="b"/>
          <a:lstStyle>
            <a:lvl1pPr algn="r">
              <a:defRPr sz="1200"/>
            </a:lvl1pPr>
          </a:lstStyle>
          <a:p>
            <a:fld id="{0313B091-4903-4B68-BE38-F45C4639D3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149788-DDB6-4068-B73D-6D2D668BE1B7}" type="datetime1">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9B54E-B143-4147-BDB5-03BDAD27B878}" type="datetime1">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63029-312E-4074-BEB9-4E683BBA41D8}" type="datetime1">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161C7-F423-4B9A-A7A0-5100B409B6D6}" type="datetime1">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E0C62-A2CC-40A2-88CE-6F64C5738D18}" type="datetime1">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A7380-A9B1-46A8-978F-F098DA909E04}" type="datetime1">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613ECE-3E8F-4CC8-AB00-66DEB54FD6AE}" type="datetime1">
              <a:rPr lang="en-US" smtClean="0"/>
              <a:pPr/>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8CA4F8-FD8E-45BD-B684-ED1F22AAEB0D}" type="datetime1">
              <a:rPr lang="en-US" smtClean="0"/>
              <a:pPr/>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59E28-57BB-4EC9-8828-F1E33150A766}" type="datetime1">
              <a:rPr lang="en-US" smtClean="0"/>
              <a:pPr/>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B7FC8-94B9-4E4F-B413-B7BF4562904C}" type="datetime1">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752A0-D824-406C-935B-BCDF97EE106B}" type="datetime1">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BE176-C37C-45D5-A52D-14CC03425556}" type="datetime1">
              <a:rPr lang="en-US" smtClean="0"/>
              <a:pPr/>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fontScale="90000"/>
          </a:bodyPr>
          <a:lstStyle/>
          <a:p>
            <a:r>
              <a:rPr lang="en-US" b="1" dirty="0" smtClean="0">
                <a:solidFill>
                  <a:schemeClr val="accent6">
                    <a:lumMod val="75000"/>
                  </a:schemeClr>
                </a:solidFill>
                <a:latin typeface="Georgia" pitchFamily="18" charset="0"/>
              </a:rPr>
              <a:t>SALES TAX ON SERVICES</a:t>
            </a:r>
            <a:r>
              <a:rPr lang="en-US" b="1" dirty="0" smtClean="0">
                <a:latin typeface="Georgia" pitchFamily="18" charset="0"/>
              </a:rPr>
              <a:t/>
            </a:r>
            <a:br>
              <a:rPr lang="en-US" b="1" dirty="0" smtClean="0">
                <a:latin typeface="Georgia" pitchFamily="18" charset="0"/>
              </a:rPr>
            </a:br>
            <a:r>
              <a:rPr lang="en-US" sz="900" b="1" dirty="0" smtClean="0">
                <a:latin typeface="Georgia" pitchFamily="18" charset="0"/>
              </a:rPr>
              <a:t/>
            </a:r>
            <a:br>
              <a:rPr lang="en-US" sz="900" b="1" dirty="0" smtClean="0">
                <a:latin typeface="Georgia" pitchFamily="18" charset="0"/>
              </a:rPr>
            </a:br>
            <a:endParaRPr lang="en-US" sz="2700" b="1" dirty="0">
              <a:solidFill>
                <a:schemeClr val="accent1">
                  <a:lumMod val="75000"/>
                </a:schemeClr>
              </a:solidFill>
              <a:latin typeface="Bookman Old Style" pitchFamily="18" charset="0"/>
            </a:endParaRPr>
          </a:p>
        </p:txBody>
      </p:sp>
      <p:sp>
        <p:nvSpPr>
          <p:cNvPr id="3" name="Subtitle 2"/>
          <p:cNvSpPr>
            <a:spLocks noGrp="1"/>
          </p:cNvSpPr>
          <p:nvPr>
            <p:ph type="subTitle" idx="1"/>
          </p:nvPr>
        </p:nvSpPr>
        <p:spPr>
          <a:xfrm>
            <a:off x="1066800" y="2971800"/>
            <a:ext cx="7467600" cy="1752600"/>
          </a:xfrm>
        </p:spPr>
        <p:txBody>
          <a:bodyPr>
            <a:normAutofit lnSpcReduction="10000"/>
          </a:bodyPr>
          <a:lstStyle/>
          <a:p>
            <a:pPr marL="514350" indent="-514350"/>
            <a:r>
              <a:rPr lang="en-US" sz="1800" b="1" i="1" dirty="0" smtClean="0">
                <a:solidFill>
                  <a:srgbClr val="002060"/>
                </a:solidFill>
                <a:latin typeface="Georgia" pitchFamily="18" charset="0"/>
              </a:rPr>
              <a:t>Presentation By </a:t>
            </a:r>
          </a:p>
          <a:p>
            <a:pPr marL="514350" indent="-514350"/>
            <a:endParaRPr lang="en-US" sz="1800" b="1" i="1" dirty="0" smtClean="0">
              <a:solidFill>
                <a:srgbClr val="002060"/>
              </a:solidFill>
              <a:latin typeface="Georgia" pitchFamily="18" charset="0"/>
            </a:endParaRPr>
          </a:p>
          <a:p>
            <a:pPr marL="514350" indent="-514350"/>
            <a:r>
              <a:rPr lang="en-US" sz="1800" b="1" i="1" dirty="0" smtClean="0">
                <a:solidFill>
                  <a:srgbClr val="FF0000"/>
                </a:solidFill>
                <a:latin typeface="Georgia" pitchFamily="18" charset="0"/>
              </a:rPr>
              <a:t>MR. ASIF HAROON – FCA</a:t>
            </a:r>
          </a:p>
          <a:p>
            <a:pPr marL="514350" indent="-514350"/>
            <a:r>
              <a:rPr lang="en-US" sz="1500" b="1" i="1" dirty="0" smtClean="0">
                <a:solidFill>
                  <a:srgbClr val="FF0000"/>
                </a:solidFill>
                <a:latin typeface="Georgia" pitchFamily="18" charset="0"/>
              </a:rPr>
              <a:t>Partner - A. F. Ferguson &amp; Co.</a:t>
            </a:r>
          </a:p>
          <a:p>
            <a:pPr marL="514350" indent="-514350"/>
            <a:r>
              <a:rPr lang="en-US" sz="1500" b="1" i="1" dirty="0" smtClean="0">
                <a:solidFill>
                  <a:srgbClr val="FF0000"/>
                </a:solidFill>
                <a:latin typeface="Georgia" pitchFamily="18" charset="0"/>
              </a:rPr>
              <a:t>Chairman, Indirect Taxation Committee KTBA</a:t>
            </a:r>
          </a:p>
          <a:p>
            <a:pPr marL="514350" indent="-514350"/>
            <a:r>
              <a:rPr lang="en-US" sz="1500" b="1" i="1" dirty="0" smtClean="0">
                <a:solidFill>
                  <a:srgbClr val="FF0000"/>
                </a:solidFill>
                <a:latin typeface="Georgia" pitchFamily="18" charset="0"/>
              </a:rPr>
              <a:t>Member, Taxation Committee ICAP</a:t>
            </a:r>
          </a:p>
          <a:p>
            <a:pPr marL="514350" indent="-514350"/>
            <a:endParaRPr lang="en-US" sz="1800" b="1" i="1" dirty="0" smtClean="0">
              <a:solidFill>
                <a:srgbClr val="002060"/>
              </a:solidFill>
              <a:latin typeface="Georgia" pitchFamily="18" charset="0"/>
            </a:endParaRPr>
          </a:p>
        </p:txBody>
      </p:sp>
      <p:pic>
        <p:nvPicPr>
          <p:cNvPr id="5" name="Picture 4"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9"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2" name="Straight Connector 11"/>
          <p:cNvCxnSpPr/>
          <p:nvPr/>
        </p:nvCxnSpPr>
        <p:spPr>
          <a:xfrm rot="10800000">
            <a:off x="457200" y="617312"/>
            <a:ext cx="8382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50680" y="723900"/>
            <a:ext cx="2286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a:xfrm>
            <a:off x="8458200" y="0"/>
            <a:ext cx="533400" cy="381000"/>
          </a:xfrm>
        </p:spPr>
        <p:txBody>
          <a:bodyPr/>
          <a:lstStyle/>
          <a:p>
            <a:fld id="{B6F15528-21DE-4FAA-801E-634DDDAF4B2B}" type="slidenum">
              <a:rPr lang="en-US" b="1" smtClean="0">
                <a:solidFill>
                  <a:schemeClr val="tx1"/>
                </a:solidFill>
              </a:rPr>
              <a:pPr/>
              <a:t>1</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62000" y="1624776"/>
          <a:ext cx="7696200" cy="3730932"/>
        </p:xfrm>
        <a:graphic>
          <a:graphicData uri="http://schemas.openxmlformats.org/drawingml/2006/table">
            <a:tbl>
              <a:tblPr firstRow="1" bandRow="1">
                <a:tableStyleId>{5C22544A-7EE6-4342-B048-85BDC9FD1C3A}</a:tableStyleId>
              </a:tblPr>
              <a:tblGrid>
                <a:gridCol w="4431145"/>
                <a:gridCol w="902855"/>
                <a:gridCol w="762000"/>
                <a:gridCol w="667327"/>
                <a:gridCol w="932873"/>
              </a:tblGrid>
              <a:tr h="524346">
                <a:tc>
                  <a:txBody>
                    <a:bodyPr/>
                    <a:lstStyle/>
                    <a:p>
                      <a:pPr algn="ct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400" dirty="0" smtClean="0">
                          <a:solidFill>
                            <a:sysClr val="windowText" lastClr="000000"/>
                          </a:solidFill>
                          <a:latin typeface="Georgia" pitchFamily="18" charset="0"/>
                        </a:rPr>
                        <a:t>Input tax not being allowed by following  authorities</a:t>
                      </a: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524346">
                <a:tc>
                  <a:txBody>
                    <a:bodyPr/>
                    <a:lstStyle/>
                    <a:p>
                      <a:pPr algn="ctr"/>
                      <a:r>
                        <a:rPr lang="en-US" sz="1400" b="1" dirty="0" smtClean="0">
                          <a:solidFill>
                            <a:sysClr val="windowText" lastClr="000000"/>
                          </a:solidFill>
                          <a:latin typeface="Georgia" pitchFamily="18" charset="0"/>
                        </a:rPr>
                        <a:t>Input tax paid on / representing </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solidFill>
                            <a:sysClr val="windowText" lastClr="000000"/>
                          </a:solidFill>
                          <a:latin typeface="Georgia" pitchFamily="18" charset="0"/>
                        </a:rPr>
                        <a:t>FBR</a:t>
                      </a:r>
                      <a:endParaRPr lang="en-US" sz="1400" b="1" dirty="0" smtClean="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solidFill>
                            <a:sysClr val="windowText" lastClr="000000"/>
                          </a:solidFill>
                          <a:latin typeface="Georgia" pitchFamily="18" charset="0"/>
                        </a:rPr>
                        <a:t>SRB</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smtClean="0">
                          <a:solidFill>
                            <a:sysClr val="windowText" lastClr="000000"/>
                          </a:solidFill>
                          <a:latin typeface="Georgia" pitchFamily="18" charset="0"/>
                        </a:rPr>
                        <a:t>PRA</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solidFill>
                            <a:sysClr val="windowText" lastClr="000000"/>
                          </a:solidFill>
                          <a:latin typeface="Georgia" pitchFamily="18" charset="0"/>
                        </a:rPr>
                        <a:t>KPK</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800">
                <a:tc>
                  <a:txBody>
                    <a:bodyPr/>
                    <a:lstStyle/>
                    <a:p>
                      <a:pPr marL="342900" indent="-342900" algn="just">
                        <a:buFont typeface="+mj-lt"/>
                        <a:buAutoNum type="arabicPeriod"/>
                      </a:pPr>
                      <a:r>
                        <a:rPr lang="en-US" sz="1400" baseline="0" dirty="0" smtClean="0">
                          <a:latin typeface="Georgia" pitchFamily="18" charset="0"/>
                        </a:rPr>
                        <a:t>Extra Tax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smtClean="0">
                          <a:solidFill>
                            <a:schemeClr val="dk1"/>
                          </a:solidFill>
                          <a:latin typeface="Georgia" pitchFamily="18" charset="0"/>
                          <a:ea typeface="+mn-ea"/>
                          <a:cs typeface="+mn-cs"/>
                          <a:sym typeface="Wingdings"/>
                        </a:rPr>
                        <a:t></a:t>
                      </a: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endParaRPr lang="en-US" sz="1400" kern="1200" dirty="0" smtClean="0">
                        <a:solidFill>
                          <a:schemeClr val="dk1"/>
                        </a:solidFill>
                        <a:latin typeface="Georgia" pitchFamily="18" charset="0"/>
                        <a:ea typeface="+mn-ea"/>
                        <a:cs typeface="+mn-cs"/>
                        <a:sym typeface="Wingdings"/>
                      </a:endParaRPr>
                    </a:p>
                    <a:p>
                      <a:endParaRPr lang="en-US" sz="1400" kern="1200" dirty="0" smtClean="0">
                        <a:solidFill>
                          <a:schemeClr val="dk1"/>
                        </a:solidFill>
                        <a:latin typeface="Georgia" pitchFamily="18" charset="0"/>
                        <a:ea typeface="+mn-ea"/>
                        <a:cs typeface="+mn-cs"/>
                        <a:sym typeface="Wingdings"/>
                      </a:endParaRPr>
                    </a:p>
                    <a:p>
                      <a:endParaRPr lang="en-US" sz="1400" kern="1200" dirty="0" smtClean="0">
                        <a:solidFill>
                          <a:schemeClr val="dk1"/>
                        </a:solidFill>
                        <a:latin typeface="Georgia" pitchFamily="18" charset="0"/>
                        <a:ea typeface="+mn-ea"/>
                        <a:cs typeface="+mn-cs"/>
                        <a:sym typeface="Wingdings"/>
                      </a:endParaRPr>
                    </a:p>
                    <a:p>
                      <a:pPr algn="ctr"/>
                      <a:r>
                        <a:rPr lang="en-US" sz="1400" kern="1200" dirty="0" smtClean="0">
                          <a:solidFill>
                            <a:schemeClr val="dk1"/>
                          </a:solidFill>
                          <a:latin typeface="Georgia" pitchFamily="18" charset="0"/>
                          <a:ea typeface="+mn-ea"/>
                          <a:cs typeface="+mn-cs"/>
                          <a:sym typeface="Wingdings"/>
                        </a:rPr>
                        <a:t>No Rules </a:t>
                      </a:r>
                      <a:r>
                        <a:rPr lang="en-US" sz="1400" kern="1200" baseline="0" dirty="0" smtClean="0">
                          <a:solidFill>
                            <a:schemeClr val="dk1"/>
                          </a:solidFill>
                          <a:latin typeface="Georgia" pitchFamily="18" charset="0"/>
                          <a:ea typeface="+mn-ea"/>
                          <a:cs typeface="+mn-cs"/>
                          <a:sym typeface="Wingdings"/>
                        </a:rPr>
                        <a:t>Issued</a:t>
                      </a:r>
                      <a:endParaRPr lang="en-US" sz="1400" kern="1200" dirty="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342900" indent="-342900" algn="just" defTabSz="914400" rtl="0" eaLnBrk="1" latinLnBrk="0" hangingPunct="1">
                        <a:buFont typeface="+mj-lt"/>
                        <a:buNone/>
                      </a:pPr>
                      <a:r>
                        <a:rPr lang="en-US" sz="1400" kern="1200" baseline="0" dirty="0" smtClean="0">
                          <a:solidFill>
                            <a:schemeClr val="dk1"/>
                          </a:solidFill>
                          <a:latin typeface="Georgia" pitchFamily="18" charset="0"/>
                          <a:ea typeface="+mn-ea"/>
                          <a:cs typeface="+mn-cs"/>
                        </a:rPr>
                        <a:t>2.     Further tax, </a:t>
                      </a:r>
                      <a:r>
                        <a:rPr lang="en-US" sz="1400" kern="1200" baseline="0" dirty="0" err="1" smtClean="0">
                          <a:solidFill>
                            <a:schemeClr val="dk1"/>
                          </a:solidFill>
                          <a:latin typeface="Georgia" pitchFamily="18" charset="0"/>
                          <a:ea typeface="+mn-ea"/>
                          <a:cs typeface="+mn-cs"/>
                        </a:rPr>
                        <a:t>MVAT</a:t>
                      </a:r>
                      <a:endParaRPr lang="en-US" sz="1400" kern="1200" baseline="0" dirty="0" smtClean="0">
                        <a:solidFill>
                          <a:schemeClr val="dk1"/>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304800">
                <a:tc>
                  <a:txBody>
                    <a:bodyPr/>
                    <a:lstStyle/>
                    <a:p>
                      <a:pPr marL="339725" indent="-339725" algn="just"/>
                      <a:r>
                        <a:rPr lang="en-US" sz="1400" dirty="0" smtClean="0">
                          <a:latin typeface="Georgia" pitchFamily="18" charset="0"/>
                        </a:rPr>
                        <a:t>3.    Goods</a:t>
                      </a:r>
                      <a:r>
                        <a:rPr lang="en-US" sz="1400" baseline="0" dirty="0" smtClean="0">
                          <a:latin typeface="Georgia" pitchFamily="18" charset="0"/>
                        </a:rPr>
                        <a:t> or services in respect of which sales tax has not been deposited by the respective supplier</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kern="1200" dirty="0" smtClean="0">
                        <a:solidFill>
                          <a:schemeClr val="dk1"/>
                        </a:solidFill>
                        <a:latin typeface="+mn-lt"/>
                        <a:ea typeface="+mn-ea"/>
                        <a:cs typeface="+mn-cs"/>
                        <a:sym typeface="Wingdings"/>
                      </a:endParaRPr>
                    </a:p>
                  </a:txBody>
                  <a:tcPr/>
                </a:tc>
              </a:tr>
              <a:tr h="304800">
                <a:tc>
                  <a:txBody>
                    <a:bodyPr/>
                    <a:lstStyle/>
                    <a:p>
                      <a:pPr marL="339725" indent="-339725" algn="just"/>
                      <a:r>
                        <a:rPr lang="en-US" sz="1400" dirty="0" smtClean="0">
                          <a:latin typeface="Georgia" pitchFamily="18" charset="0"/>
                        </a:rPr>
                        <a:t>4.   Input tax is not verifiable</a:t>
                      </a:r>
                      <a:r>
                        <a:rPr lang="en-US" sz="1400" baseline="0" dirty="0" smtClean="0">
                          <a:latin typeface="Georgia" pitchFamily="18" charset="0"/>
                        </a:rPr>
                        <a:t> in the supply chain or CREST identifies discrepancy </a:t>
                      </a:r>
                      <a:r>
                        <a:rPr lang="en-US" sz="1400" baseline="0" dirty="0" err="1" smtClean="0">
                          <a:latin typeface="Georgia" pitchFamily="18" charset="0"/>
                        </a:rPr>
                        <a:t>thereagainst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kern="1200" dirty="0" smtClean="0">
                        <a:solidFill>
                          <a:schemeClr val="dk1"/>
                        </a:solidFill>
                        <a:latin typeface="+mn-lt"/>
                        <a:ea typeface="+mn-ea"/>
                        <a:cs typeface="+mn-cs"/>
                        <a:sym typeface="Wingdings"/>
                      </a:endParaRPr>
                    </a:p>
                  </a:txBody>
                  <a:tcPr/>
                </a:tc>
              </a:tr>
              <a:tr h="317172">
                <a:tc>
                  <a:txBody>
                    <a:bodyPr/>
                    <a:lstStyle/>
                    <a:p>
                      <a:pPr marL="339725" indent="-339725" algn="just"/>
                      <a:r>
                        <a:rPr lang="en-US" sz="1400" dirty="0" smtClean="0">
                          <a:latin typeface="Georgia" pitchFamily="18" charset="0"/>
                        </a:rPr>
                        <a:t>5.  Fake invoices or purchases from blacklisted</a:t>
                      </a:r>
                      <a:r>
                        <a:rPr lang="en-US" sz="1400" baseline="0" dirty="0" smtClean="0">
                          <a:latin typeface="Georgia" pitchFamily="18" charset="0"/>
                        </a:rPr>
                        <a:t> or suspended persons</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kern="1200" dirty="0" smtClean="0">
                        <a:solidFill>
                          <a:schemeClr val="dk1"/>
                        </a:solidFill>
                        <a:latin typeface="+mn-lt"/>
                        <a:ea typeface="+mn-ea"/>
                        <a:cs typeface="+mn-cs"/>
                        <a:sym typeface="Wingdings"/>
                      </a:endParaRPr>
                    </a:p>
                  </a:txBody>
                  <a:tcPr/>
                </a:tc>
              </a:tr>
              <a:tr h="472440">
                <a:tc>
                  <a:txBody>
                    <a:bodyPr/>
                    <a:lstStyle/>
                    <a:p>
                      <a:pPr marL="339725" indent="-339725" algn="just"/>
                      <a:r>
                        <a:rPr lang="en-US" sz="1400" dirty="0" smtClean="0">
                          <a:latin typeface="Georgia" pitchFamily="18" charset="0"/>
                        </a:rPr>
                        <a:t>6.  Purchase</a:t>
                      </a:r>
                      <a:r>
                        <a:rPr lang="en-US" sz="1400" baseline="0" dirty="0" smtClean="0">
                          <a:latin typeface="Georgia" pitchFamily="18" charset="0"/>
                        </a:rPr>
                        <a:t> made by a person who fails to furnish prescribed return</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kern="1200" dirty="0" smtClean="0">
                        <a:solidFill>
                          <a:schemeClr val="dk1"/>
                        </a:solidFill>
                        <a:latin typeface="+mn-lt"/>
                        <a:ea typeface="+mn-ea"/>
                        <a:cs typeface="+mn-cs"/>
                        <a:sym typeface="Wingdings"/>
                      </a:endParaRPr>
                    </a:p>
                  </a:txBody>
                  <a:tcPr/>
                </a:tc>
              </a:tr>
            </a:tbl>
          </a:graphicData>
        </a:graphic>
      </p:graphicFrame>
      <p:sp>
        <p:nvSpPr>
          <p:cNvPr id="5" name="TextBox 4"/>
          <p:cNvSpPr txBox="1"/>
          <p:nvPr/>
        </p:nvSpPr>
        <p:spPr>
          <a:xfrm>
            <a:off x="444912" y="1074168"/>
            <a:ext cx="7848600" cy="369332"/>
          </a:xfrm>
          <a:prstGeom prst="rect">
            <a:avLst/>
          </a:prstGeom>
          <a:noFill/>
        </p:spPr>
        <p:txBody>
          <a:bodyPr wrap="square" rtlCol="0">
            <a:spAutoFit/>
          </a:bodyPr>
          <a:lstStyle/>
          <a:p>
            <a:r>
              <a:rPr lang="en-US" b="1" dirty="0" smtClean="0">
                <a:latin typeface="Georgia" pitchFamily="18" charset="0"/>
              </a:rPr>
              <a:t>Input tax credit not allowed – General  </a:t>
            </a:r>
            <a:endParaRPr lang="en-US" b="1" dirty="0">
              <a:latin typeface="Georgia" pitchFamily="18" charset="0"/>
            </a:endParaRPr>
          </a:p>
        </p:txBody>
      </p:sp>
      <p:sp>
        <p:nvSpPr>
          <p:cNvPr id="4" name="TextBox 3"/>
          <p:cNvSpPr txBox="1"/>
          <p:nvPr/>
        </p:nvSpPr>
        <p:spPr>
          <a:xfrm>
            <a:off x="7025148" y="5468779"/>
            <a:ext cx="1524000" cy="246221"/>
          </a:xfrm>
          <a:prstGeom prst="rect">
            <a:avLst/>
          </a:prstGeom>
          <a:noFill/>
        </p:spPr>
        <p:txBody>
          <a:bodyPr wrap="square" rtlCol="0">
            <a:spAutoFit/>
          </a:bodyPr>
          <a:lstStyle/>
          <a:p>
            <a:pPr algn="r"/>
            <a:r>
              <a:rPr lang="en-US" sz="1000" b="1" i="1" dirty="0" smtClean="0">
                <a:solidFill>
                  <a:srgbClr val="FF0000"/>
                </a:solidFill>
              </a:rPr>
              <a:t>LIST TO BE CONTINUED</a:t>
            </a:r>
            <a:endParaRPr lang="en-US" sz="1000" b="1" i="1" dirty="0">
              <a:solidFill>
                <a:srgbClr val="FF0000"/>
              </a:solidFill>
            </a:endParaRPr>
          </a:p>
        </p:txBody>
      </p: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0" name="TextBox 9"/>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3"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5" name="Straight Connector 1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95400" y="5650469"/>
            <a:ext cx="5257800" cy="307777"/>
          </a:xfrm>
          <a:prstGeom prst="rect">
            <a:avLst/>
          </a:prstGeom>
          <a:noFill/>
        </p:spPr>
        <p:txBody>
          <a:bodyPr wrap="square" rtlCol="0">
            <a:spAutoFit/>
          </a:bodyPr>
          <a:lstStyle/>
          <a:p>
            <a:r>
              <a:rPr lang="en-US" sz="1400" b="1" i="1" dirty="0" smtClean="0">
                <a:latin typeface="Georgia" pitchFamily="18" charset="0"/>
              </a:rPr>
              <a:t>“</a:t>
            </a:r>
            <a:r>
              <a:rPr lang="en-US" sz="1400" i="1" dirty="0" smtClean="0">
                <a:solidFill>
                  <a:schemeClr val="dk1"/>
                </a:solidFill>
                <a:latin typeface="Georgia" pitchFamily="18" charset="0"/>
                <a:sym typeface="Wingdings"/>
              </a:rPr>
              <a:t>” represents ‘input not allowed’</a:t>
            </a:r>
            <a:r>
              <a:rPr lang="en-US" sz="1400" b="1" i="1" dirty="0" smtClean="0">
                <a:latin typeface="Georgia" pitchFamily="18" charset="0"/>
              </a:rPr>
              <a:t>  </a:t>
            </a:r>
            <a:endParaRPr lang="en-US" sz="1400" b="1" i="1" dirty="0">
              <a:latin typeface="Georgia" pitchFamily="18" charset="0"/>
            </a:endParaRPr>
          </a:p>
        </p:txBody>
      </p:sp>
      <p:sp>
        <p:nvSpPr>
          <p:cNvPr id="16"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1"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graphicFrame>
        <p:nvGraphicFramePr>
          <p:cNvPr id="5" name="Table 4"/>
          <p:cNvGraphicFramePr>
            <a:graphicFrameLocks noGrp="1"/>
          </p:cNvGraphicFramePr>
          <p:nvPr/>
        </p:nvGraphicFramePr>
        <p:xfrm>
          <a:off x="762000" y="1912368"/>
          <a:ext cx="7772400" cy="3017520"/>
        </p:xfrm>
        <a:graphic>
          <a:graphicData uri="http://schemas.openxmlformats.org/drawingml/2006/table">
            <a:tbl>
              <a:tblPr firstRow="1" bandRow="1">
                <a:tableStyleId>{5C22544A-7EE6-4342-B048-85BDC9FD1C3A}</a:tableStyleId>
              </a:tblPr>
              <a:tblGrid>
                <a:gridCol w="4648200"/>
                <a:gridCol w="762000"/>
                <a:gridCol w="870527"/>
                <a:gridCol w="706582"/>
                <a:gridCol w="785091"/>
              </a:tblGrid>
              <a:tr h="472440">
                <a:tc>
                  <a:txBody>
                    <a:bodyPr/>
                    <a:lstStyle/>
                    <a:p>
                      <a:pPr algn="ct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400" dirty="0" smtClean="0">
                          <a:solidFill>
                            <a:sysClr val="windowText" lastClr="000000"/>
                          </a:solidFill>
                          <a:latin typeface="Georgia" pitchFamily="18" charset="0"/>
                        </a:rPr>
                        <a:t>Input tax not being allowed by following</a:t>
                      </a:r>
                      <a:r>
                        <a:rPr lang="en-US" sz="1400" baseline="0" dirty="0" smtClean="0">
                          <a:solidFill>
                            <a:sysClr val="windowText" lastClr="000000"/>
                          </a:solidFill>
                          <a:latin typeface="Georgia" pitchFamily="18" charset="0"/>
                        </a:rPr>
                        <a:t> authorities</a:t>
                      </a: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algn="ctr"/>
                      <a:r>
                        <a:rPr lang="en-US" sz="1400" b="1" dirty="0" smtClean="0">
                          <a:solidFill>
                            <a:sysClr val="windowText" lastClr="000000"/>
                          </a:solidFill>
                          <a:latin typeface="Georgia" pitchFamily="18" charset="0"/>
                        </a:rPr>
                        <a:t>Input tax paid on  /representing</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solidFill>
                            <a:sysClr val="windowText" lastClr="000000"/>
                          </a:solidFill>
                          <a:latin typeface="Georgia" pitchFamily="18" charset="0"/>
                        </a:rPr>
                        <a:t>FBR</a:t>
                      </a:r>
                      <a:endParaRPr lang="en-US" sz="1400" b="1" dirty="0" smtClean="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solidFill>
                            <a:sysClr val="windowText" lastClr="000000"/>
                          </a:solidFill>
                          <a:latin typeface="Georgia" pitchFamily="18" charset="0"/>
                        </a:rPr>
                        <a:t>SRB</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smtClean="0">
                          <a:solidFill>
                            <a:sysClr val="windowText" lastClr="000000"/>
                          </a:solidFill>
                          <a:latin typeface="Georgia" pitchFamily="18" charset="0"/>
                        </a:rPr>
                        <a:t>PRA</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solidFill>
                            <a:sysClr val="windowText" lastClr="000000"/>
                          </a:solidFill>
                          <a:latin typeface="Georgia" pitchFamily="18" charset="0"/>
                        </a:rPr>
                        <a:t>KPK</a:t>
                      </a:r>
                      <a:endParaRPr lang="en-US" sz="14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72440">
                <a:tc>
                  <a:txBody>
                    <a:bodyPr/>
                    <a:lstStyle/>
                    <a:p>
                      <a:pPr marL="339725" indent="-339725" algn="just"/>
                      <a:r>
                        <a:rPr lang="en-US" sz="1400" dirty="0" smtClean="0">
                          <a:latin typeface="Georgia" pitchFamily="18" charset="0"/>
                        </a:rPr>
                        <a:t>7.  Utility bills not in the name of registered person, unless certain specified</a:t>
                      </a:r>
                      <a:r>
                        <a:rPr lang="en-US" sz="1400" baseline="0" dirty="0" smtClean="0">
                          <a:latin typeface="Georgia" pitchFamily="18" charset="0"/>
                        </a:rPr>
                        <a:t> </a:t>
                      </a:r>
                      <a:r>
                        <a:rPr lang="en-US" sz="1400" dirty="0" smtClean="0">
                          <a:latin typeface="Georgia" pitchFamily="18" charset="0"/>
                        </a:rPr>
                        <a:t>conditions are met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endParaRPr lang="en-US" sz="1400" kern="1200" dirty="0" smtClean="0">
                        <a:solidFill>
                          <a:schemeClr val="dk1"/>
                        </a:solidFill>
                        <a:latin typeface="Georgia" pitchFamily="18" charset="0"/>
                        <a:ea typeface="+mn-ea"/>
                        <a:cs typeface="+mn-cs"/>
                        <a:sym typeface="Wingdings"/>
                      </a:endParaRPr>
                    </a:p>
                    <a:p>
                      <a:endParaRPr lang="en-US" sz="1400" kern="1200" dirty="0" smtClean="0">
                        <a:solidFill>
                          <a:schemeClr val="dk1"/>
                        </a:solidFill>
                        <a:latin typeface="Georgia" pitchFamily="18" charset="0"/>
                        <a:ea typeface="+mn-ea"/>
                        <a:cs typeface="+mn-cs"/>
                        <a:sym typeface="Wingdings"/>
                      </a:endParaRPr>
                    </a:p>
                    <a:p>
                      <a:pPr algn="ctr"/>
                      <a:r>
                        <a:rPr lang="en-US" sz="1400" kern="1200" dirty="0" smtClean="0">
                          <a:solidFill>
                            <a:schemeClr val="dk1"/>
                          </a:solidFill>
                          <a:latin typeface="Georgia" pitchFamily="18" charset="0"/>
                          <a:ea typeface="+mn-ea"/>
                          <a:cs typeface="+mn-cs"/>
                          <a:sym typeface="Wingdings"/>
                        </a:rPr>
                        <a:t>No Rules </a:t>
                      </a:r>
                      <a:r>
                        <a:rPr lang="en-US" sz="1400" kern="1200" baseline="0" dirty="0" smtClean="0">
                          <a:solidFill>
                            <a:schemeClr val="dk1"/>
                          </a:solidFill>
                          <a:latin typeface="Georgia" pitchFamily="18" charset="0"/>
                          <a:ea typeface="+mn-ea"/>
                          <a:cs typeface="+mn-cs"/>
                          <a:sym typeface="Wingdings"/>
                        </a:rPr>
                        <a:t>Issued</a:t>
                      </a:r>
                      <a:endParaRPr lang="en-US" sz="1400" kern="1200" dirty="0" smtClean="0">
                        <a:solidFill>
                          <a:schemeClr val="dk1"/>
                        </a:solidFill>
                        <a:latin typeface="Georgia" pitchFamily="18" charset="0"/>
                        <a:ea typeface="+mn-ea"/>
                        <a:cs typeface="+mn-cs"/>
                        <a:sym typeface="Wingdings"/>
                      </a:endParaRP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280988" indent="-280988" algn="just" defTabSz="914400" rtl="0" eaLnBrk="1" latinLnBrk="0" hangingPunct="1"/>
                      <a:r>
                        <a:rPr lang="en-US" sz="1400" kern="1200" dirty="0" smtClean="0">
                          <a:solidFill>
                            <a:schemeClr val="dk1"/>
                          </a:solidFill>
                          <a:latin typeface="Georgia" pitchFamily="18" charset="0"/>
                          <a:ea typeface="+mn-ea"/>
                          <a:cs typeface="+mn-cs"/>
                        </a:rPr>
                        <a:t>8.</a:t>
                      </a:r>
                      <a:r>
                        <a:rPr lang="en-US" sz="1400" kern="1200" baseline="0" dirty="0" smtClean="0">
                          <a:solidFill>
                            <a:schemeClr val="dk1"/>
                          </a:solidFill>
                          <a:latin typeface="Georgia" pitchFamily="18" charset="0"/>
                          <a:ea typeface="+mn-ea"/>
                          <a:cs typeface="+mn-cs"/>
                        </a:rPr>
                        <a:t>  </a:t>
                      </a:r>
                      <a:r>
                        <a:rPr lang="en-US" sz="1400" kern="1200" dirty="0" smtClean="0">
                          <a:solidFill>
                            <a:schemeClr val="dk1"/>
                          </a:solidFill>
                          <a:latin typeface="Georgia" pitchFamily="18" charset="0"/>
                          <a:ea typeface="+mn-ea"/>
                          <a:cs typeface="+mn-cs"/>
                        </a:rPr>
                        <a:t>Goods and services acquired before commencement of the 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339725" indent="-339725" algn="just"/>
                      <a:r>
                        <a:rPr lang="en-US" sz="1400" dirty="0" smtClean="0">
                          <a:latin typeface="Georgia" pitchFamily="18" charset="0"/>
                        </a:rPr>
                        <a:t>9.  Goods and services used or consumed in a service liable</a:t>
                      </a:r>
                      <a:r>
                        <a:rPr lang="en-US" sz="1400" baseline="0" dirty="0" smtClean="0">
                          <a:latin typeface="Georgia" pitchFamily="18" charset="0"/>
                        </a:rPr>
                        <a:t> to reduced rate of sales tax</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endParaRPr lang="en-US" sz="1400" kern="1200" dirty="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339725" indent="-339725"/>
                      <a:r>
                        <a:rPr lang="en-US" sz="1400" dirty="0" smtClean="0">
                          <a:latin typeface="Georgia" pitchFamily="18" charset="0"/>
                        </a:rPr>
                        <a:t>10.  Services on which input arise at the reduced rate</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 </a:t>
                      </a:r>
                      <a:endParaRPr lang="en-US" sz="1400" kern="1200" dirty="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444912" y="1192152"/>
            <a:ext cx="7848600" cy="369332"/>
          </a:xfrm>
          <a:prstGeom prst="rect">
            <a:avLst/>
          </a:prstGeom>
          <a:noFill/>
        </p:spPr>
        <p:txBody>
          <a:bodyPr wrap="square" rtlCol="0">
            <a:spAutoFit/>
          </a:bodyPr>
          <a:lstStyle/>
          <a:p>
            <a:r>
              <a:rPr lang="en-US" b="1" dirty="0" smtClean="0">
                <a:latin typeface="Georgia" pitchFamily="18" charset="0"/>
              </a:rPr>
              <a:t>Input tax credit not allowed – General </a:t>
            </a:r>
            <a:endParaRPr lang="en-US" b="1" dirty="0">
              <a:latin typeface="Georgia" pitchFamily="18" charset="0"/>
            </a:endParaRPr>
          </a:p>
        </p:txBody>
      </p:sp>
      <p:pic>
        <p:nvPicPr>
          <p:cNvPr id="7" name="Picture 6"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1" name="TextBox 10"/>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4"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6" name="Straight Connector 15"/>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01153" y="5181600"/>
            <a:ext cx="3804247" cy="369332"/>
          </a:xfrm>
          <a:prstGeom prst="rect">
            <a:avLst/>
          </a:prstGeom>
        </p:spPr>
        <p:txBody>
          <a:bodyPr wrap="none">
            <a:spAutoFit/>
          </a:bodyPr>
          <a:lstStyle/>
          <a:p>
            <a:r>
              <a:rPr lang="en-US" b="1" i="1" dirty="0" smtClean="0">
                <a:latin typeface="Georgia" pitchFamily="18" charset="0"/>
              </a:rPr>
              <a:t>“</a:t>
            </a:r>
            <a:r>
              <a:rPr lang="en-US" i="1" dirty="0" smtClean="0">
                <a:solidFill>
                  <a:schemeClr val="dk1"/>
                </a:solidFill>
                <a:latin typeface="Georgia" pitchFamily="18" charset="0"/>
                <a:sym typeface="Wingdings"/>
              </a:rPr>
              <a:t>” represents ‘input not allowed’</a:t>
            </a:r>
            <a:r>
              <a:rPr lang="en-US" b="1" i="1" dirty="0" smtClean="0">
                <a:latin typeface="Georgia" pitchFamily="18" charset="0"/>
              </a:rPr>
              <a:t>  </a:t>
            </a:r>
            <a:endParaRPr lang="en-US" b="1" i="1" dirty="0">
              <a:latin typeface="Georgia" pitchFamily="18" charset="0"/>
            </a:endParaRPr>
          </a:p>
        </p:txBody>
      </p:sp>
      <p:sp>
        <p:nvSpPr>
          <p:cNvPr id="13"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1"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TextBox 5"/>
          <p:cNvSpPr txBox="1"/>
          <p:nvPr/>
        </p:nvSpPr>
        <p:spPr>
          <a:xfrm>
            <a:off x="444912" y="1192152"/>
            <a:ext cx="7848600" cy="3970318"/>
          </a:xfrm>
          <a:prstGeom prst="rect">
            <a:avLst/>
          </a:prstGeom>
          <a:noFill/>
        </p:spPr>
        <p:txBody>
          <a:bodyPr wrap="square" rtlCol="0">
            <a:spAutoFit/>
          </a:bodyPr>
          <a:lstStyle/>
          <a:p>
            <a:r>
              <a:rPr lang="en-US" b="1" dirty="0" smtClean="0">
                <a:latin typeface="Georgia" pitchFamily="18" charset="0"/>
              </a:rPr>
              <a:t>Input Relating to services subject to ‘Reverse Charge’</a:t>
            </a:r>
          </a:p>
          <a:p>
            <a:endParaRPr lang="en-US" b="1" dirty="0" smtClean="0">
              <a:latin typeface="Georgia" pitchFamily="18" charset="0"/>
            </a:endParaRPr>
          </a:p>
          <a:p>
            <a:pPr algn="just"/>
            <a:r>
              <a:rPr lang="en-US" dirty="0" smtClean="0">
                <a:latin typeface="Georgia" pitchFamily="18" charset="0"/>
              </a:rPr>
              <a:t>The Laws/Rules of SRB and PRA are required to be suitably amended to clarify that where the service recipient is liable to pay the sales tax under the concept of ‘reverse charge’ then input relating to that service should be allowed to the recipient in the absence of tax invoice.</a:t>
            </a:r>
            <a:endParaRPr lang="en-US" b="1" dirty="0" smtClean="0">
              <a:latin typeface="Georgia" pitchFamily="18" charset="0"/>
            </a:endParaRPr>
          </a:p>
          <a:p>
            <a:endParaRPr lang="en-US" b="1" dirty="0" smtClean="0">
              <a:latin typeface="Georgia" pitchFamily="18" charset="0"/>
            </a:endParaRPr>
          </a:p>
          <a:p>
            <a:endParaRPr lang="en-US" b="1" dirty="0" smtClean="0">
              <a:latin typeface="Georgia" pitchFamily="18" charset="0"/>
            </a:endParaRPr>
          </a:p>
          <a:p>
            <a:endParaRPr lang="en-US" b="1" dirty="0" smtClean="0">
              <a:latin typeface="Georgia" pitchFamily="18" charset="0"/>
            </a:endParaRPr>
          </a:p>
          <a:p>
            <a:endParaRPr lang="en-US" b="1" dirty="0" smtClean="0">
              <a:latin typeface="Georgia" pitchFamily="18" charset="0"/>
            </a:endParaRPr>
          </a:p>
          <a:p>
            <a:endParaRPr lang="en-US" b="1" dirty="0" smtClean="0">
              <a:latin typeface="Georgia" pitchFamily="18" charset="0"/>
            </a:endParaRPr>
          </a:p>
          <a:p>
            <a:endParaRPr lang="en-US" b="1" dirty="0" smtClean="0">
              <a:latin typeface="Georgia" pitchFamily="18" charset="0"/>
            </a:endParaRPr>
          </a:p>
          <a:p>
            <a:endParaRPr lang="en-US" b="1" dirty="0" smtClean="0">
              <a:latin typeface="Georgia" pitchFamily="18" charset="0"/>
            </a:endParaRPr>
          </a:p>
          <a:p>
            <a:endParaRPr lang="en-US" b="1" dirty="0">
              <a:latin typeface="Georgia" pitchFamily="18" charset="0"/>
            </a:endParaRPr>
          </a:p>
        </p:txBody>
      </p:sp>
      <p:pic>
        <p:nvPicPr>
          <p:cNvPr id="7" name="Picture 6"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1" name="TextBox 10"/>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4"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6" name="Straight Connector 15"/>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1"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graphicFrame>
        <p:nvGraphicFramePr>
          <p:cNvPr id="5" name="Table 4"/>
          <p:cNvGraphicFramePr>
            <a:graphicFrameLocks noGrp="1"/>
          </p:cNvGraphicFramePr>
          <p:nvPr/>
        </p:nvGraphicFramePr>
        <p:xfrm>
          <a:off x="990600" y="1170833"/>
          <a:ext cx="7543800" cy="4498447"/>
        </p:xfrm>
        <a:graphic>
          <a:graphicData uri="http://schemas.openxmlformats.org/drawingml/2006/table">
            <a:tbl>
              <a:tblPr firstRow="1" bandRow="1">
                <a:tableStyleId>{5C22544A-7EE6-4342-B048-85BDC9FD1C3A}</a:tableStyleId>
              </a:tblPr>
              <a:tblGrid>
                <a:gridCol w="4724400"/>
                <a:gridCol w="685800"/>
                <a:gridCol w="609600"/>
                <a:gridCol w="609600"/>
                <a:gridCol w="914400"/>
              </a:tblGrid>
              <a:tr h="475087">
                <a:tc>
                  <a:txBody>
                    <a:bodyPr/>
                    <a:lstStyle/>
                    <a:p>
                      <a:endParaRPr lang="en-US" sz="12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200" dirty="0" smtClean="0">
                          <a:solidFill>
                            <a:sysClr val="windowText" lastClr="000000"/>
                          </a:solidFill>
                          <a:latin typeface="Georgia" pitchFamily="18" charset="0"/>
                        </a:rPr>
                        <a:t>Input tax not being allowed by following</a:t>
                      </a:r>
                      <a:r>
                        <a:rPr lang="en-US" sz="1200" baseline="0" dirty="0" smtClean="0">
                          <a:solidFill>
                            <a:sysClr val="windowText" lastClr="000000"/>
                          </a:solidFill>
                          <a:latin typeface="Georgia" pitchFamily="18" charset="0"/>
                        </a:rPr>
                        <a:t> authorities</a:t>
                      </a:r>
                      <a:endParaRPr lang="en-US" sz="12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pPr algn="ctr"/>
                      <a:r>
                        <a:rPr lang="en-US" sz="1200" b="1" kern="1200" dirty="0" smtClean="0">
                          <a:solidFill>
                            <a:sysClr val="windowText" lastClr="000000"/>
                          </a:solidFill>
                          <a:latin typeface="Georgia" pitchFamily="18" charset="0"/>
                          <a:ea typeface="+mn-ea"/>
                          <a:cs typeface="+mn-cs"/>
                        </a:rPr>
                        <a:t>Input tax paid on  following  goods otherwise than as stock in trade</a:t>
                      </a:r>
                      <a:endParaRPr lang="en-US" sz="12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FBR</a:t>
                      </a:r>
                      <a:endParaRPr lang="en-US" sz="1200" b="1" dirty="0" smtClean="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SRB</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smtClean="0">
                          <a:solidFill>
                            <a:sysClr val="windowText" lastClr="000000"/>
                          </a:solidFill>
                          <a:latin typeface="Georgia" pitchFamily="18" charset="0"/>
                        </a:rPr>
                        <a:t>PRA</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KPK</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51516">
                <a:tc>
                  <a:txBody>
                    <a:bodyPr/>
                    <a:lstStyle/>
                    <a:p>
                      <a:pPr algn="just"/>
                      <a:r>
                        <a:rPr lang="en-US" sz="1200" dirty="0" smtClean="0">
                          <a:latin typeface="Georgia" pitchFamily="18" charset="0"/>
                        </a:rPr>
                        <a:t>1. Vehicles </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endParaRPr lang="en-US" sz="1200" kern="1200" dirty="0" smtClean="0">
                        <a:solidFill>
                          <a:schemeClr val="dk1"/>
                        </a:solidFill>
                        <a:latin typeface="Georgia" pitchFamily="18" charset="0"/>
                        <a:ea typeface="+mn-ea"/>
                        <a:cs typeface="+mn-cs"/>
                        <a:sym typeface="Wingdings"/>
                      </a:endParaRPr>
                    </a:p>
                    <a:p>
                      <a:pPr algn="ctr"/>
                      <a:r>
                        <a:rPr lang="en-US" sz="1200" kern="1200" dirty="0" smtClean="0">
                          <a:solidFill>
                            <a:schemeClr val="dk1"/>
                          </a:solidFill>
                          <a:latin typeface="Georgia" pitchFamily="18" charset="0"/>
                          <a:ea typeface="+mn-ea"/>
                          <a:cs typeface="+mn-cs"/>
                          <a:sym typeface="Wingdings"/>
                        </a:rPr>
                        <a:t>No Rules </a:t>
                      </a:r>
                      <a:r>
                        <a:rPr lang="en-US" sz="1200" kern="1200" baseline="0" dirty="0" smtClean="0">
                          <a:solidFill>
                            <a:schemeClr val="dk1"/>
                          </a:solidFill>
                          <a:latin typeface="Georgia" pitchFamily="18" charset="0"/>
                          <a:ea typeface="+mn-ea"/>
                          <a:cs typeface="+mn-cs"/>
                          <a:sym typeface="Wingdings"/>
                        </a:rPr>
                        <a:t>Issued</a:t>
                      </a:r>
                      <a:endParaRPr lang="en-US" sz="1200" kern="1200" dirty="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pPr algn="just"/>
                      <a:r>
                        <a:rPr lang="en-US" sz="1200" dirty="0" smtClean="0">
                          <a:latin typeface="Georgia" pitchFamily="18" charset="0"/>
                        </a:rPr>
                        <a:t>2. Food, beverages, garments, fabrics</a:t>
                      </a:r>
                      <a:r>
                        <a:rPr lang="en-US" sz="1200" baseline="0" dirty="0" smtClean="0">
                          <a:latin typeface="Georgia" pitchFamily="18" charset="0"/>
                        </a:rPr>
                        <a:t> etc, and consumption on entertainment etc.</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516">
                <a:tc>
                  <a:txBody>
                    <a:bodyPr/>
                    <a:lstStyle/>
                    <a:p>
                      <a:pPr algn="just"/>
                      <a:r>
                        <a:rPr lang="en-US" sz="1200" dirty="0" smtClean="0">
                          <a:latin typeface="Georgia" pitchFamily="18" charset="0"/>
                        </a:rPr>
                        <a:t>3. Gifts and giveaways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pPr algn="just"/>
                      <a:r>
                        <a:rPr lang="en-US" sz="1200" dirty="0" smtClean="0">
                          <a:latin typeface="Georgia" pitchFamily="18" charset="0"/>
                        </a:rPr>
                        <a:t>4. Supply of electricity and gas to residential colonies of registered persons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pPr algn="just"/>
                      <a:r>
                        <a:rPr lang="en-US" sz="1200" dirty="0" smtClean="0">
                          <a:latin typeface="Georgia" pitchFamily="18" charset="0"/>
                        </a:rPr>
                        <a:t>5. Telecommunication services supplied at the residential colonies of registered persons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latin typeface="Georgia" pitchFamily="18" charset="0"/>
                        </a:rPr>
                        <a:t>X</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680">
                <a:tc>
                  <a:txBody>
                    <a:bodyPr/>
                    <a:lstStyle/>
                    <a:p>
                      <a:pPr algn="just"/>
                      <a:r>
                        <a:rPr lang="en-US" sz="1200" dirty="0" smtClean="0">
                          <a:latin typeface="Georgia" pitchFamily="18" charset="0"/>
                        </a:rPr>
                        <a:t>6. Building materials unless directly related to taxable activity</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pPr algn="just"/>
                      <a:r>
                        <a:rPr lang="en-US" sz="1200" dirty="0" smtClean="0">
                          <a:latin typeface="Georgia" pitchFamily="18" charset="0"/>
                        </a:rPr>
                        <a:t>7.  Office equipment and machines excluding directly related to taxable activity</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pPr algn="just"/>
                      <a:r>
                        <a:rPr lang="en-US" sz="1200" dirty="0" smtClean="0">
                          <a:latin typeface="Georgia" pitchFamily="18" charset="0"/>
                        </a:rPr>
                        <a:t>8. Electrical and gas appliances,</a:t>
                      </a:r>
                      <a:r>
                        <a:rPr lang="en-US" sz="1200" baseline="0" dirty="0" smtClean="0">
                          <a:latin typeface="Georgia" pitchFamily="18" charset="0"/>
                        </a:rPr>
                        <a:t> pipes, fittings excluding those directly used in taxable activity</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94">
                <a:tc>
                  <a:txBody>
                    <a:bodyPr/>
                    <a:lstStyle/>
                    <a:p>
                      <a:r>
                        <a:rPr lang="en-US" sz="1200" dirty="0" smtClean="0">
                          <a:latin typeface="Georgia" pitchFamily="18" charset="0"/>
                        </a:rPr>
                        <a:t>9. wires, cables ordinary electrical fittings and sanitary fittings unless used directly</a:t>
                      </a:r>
                      <a:r>
                        <a:rPr lang="en-US" sz="1200" baseline="0" dirty="0" smtClean="0">
                          <a:latin typeface="Georgia" pitchFamily="18" charset="0"/>
                        </a:rPr>
                        <a:t> in taxable activity</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459660" y="791496"/>
            <a:ext cx="7848600" cy="369332"/>
          </a:xfrm>
          <a:prstGeom prst="rect">
            <a:avLst/>
          </a:prstGeom>
          <a:noFill/>
        </p:spPr>
        <p:txBody>
          <a:bodyPr wrap="square" rtlCol="0">
            <a:spAutoFit/>
          </a:bodyPr>
          <a:lstStyle/>
          <a:p>
            <a:r>
              <a:rPr lang="en-US" b="1" dirty="0" smtClean="0">
                <a:latin typeface="Georgia" pitchFamily="18" charset="0"/>
              </a:rPr>
              <a:t>NEGATIVE LIST OF ITEMS</a:t>
            </a:r>
            <a:endParaRPr lang="en-US" b="1" dirty="0">
              <a:latin typeface="Georgia" pitchFamily="18" charset="0"/>
            </a:endParaRPr>
          </a:p>
        </p:txBody>
      </p:sp>
      <p:sp>
        <p:nvSpPr>
          <p:cNvPr id="8" name="TextBox 7"/>
          <p:cNvSpPr txBox="1"/>
          <p:nvPr/>
        </p:nvSpPr>
        <p:spPr>
          <a:xfrm>
            <a:off x="7069392" y="6039043"/>
            <a:ext cx="1524000" cy="246221"/>
          </a:xfrm>
          <a:prstGeom prst="rect">
            <a:avLst/>
          </a:prstGeom>
          <a:noFill/>
        </p:spPr>
        <p:txBody>
          <a:bodyPr wrap="square" rtlCol="0">
            <a:spAutoFit/>
          </a:bodyPr>
          <a:lstStyle/>
          <a:p>
            <a:pPr algn="r"/>
            <a:r>
              <a:rPr lang="en-US" sz="1000" b="1" i="1" dirty="0" smtClean="0">
                <a:solidFill>
                  <a:srgbClr val="FF0000"/>
                </a:solidFill>
              </a:rPr>
              <a:t>LIST TO BE CONTINUED</a:t>
            </a:r>
            <a:endParaRPr lang="en-US" sz="1000" b="1" i="1" dirty="0">
              <a:solidFill>
                <a:srgbClr val="FF0000"/>
              </a:solidFill>
            </a:endParaRPr>
          </a:p>
        </p:txBody>
      </p:sp>
      <p:pic>
        <p:nvPicPr>
          <p:cNvPr id="9" name="Picture 8" descr="~2845288"/>
          <p:cNvPicPr/>
          <p:nvPr/>
        </p:nvPicPr>
        <p:blipFill>
          <a:blip r:embed="rId3" cstate="print"/>
          <a:srcRect/>
          <a:stretch>
            <a:fillRect/>
          </a:stretch>
        </p:blipFill>
        <p:spPr bwMode="auto">
          <a:xfrm>
            <a:off x="228600" y="6096000"/>
            <a:ext cx="735862" cy="528483"/>
          </a:xfrm>
          <a:prstGeom prst="rect">
            <a:avLst/>
          </a:prstGeom>
          <a:noFill/>
          <a:ln w="9525">
            <a:noFill/>
            <a:miter lim="800000"/>
            <a:headEnd/>
            <a:tailEnd/>
          </a:ln>
        </p:spPr>
      </p:pic>
      <p:sp>
        <p:nvSpPr>
          <p:cNvPr id="16" name="TextBox 15"/>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2" name="Straight Connector 11"/>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672753" y="5943600"/>
            <a:ext cx="3403496" cy="338554"/>
          </a:xfrm>
          <a:prstGeom prst="rect">
            <a:avLst/>
          </a:prstGeom>
        </p:spPr>
        <p:txBody>
          <a:bodyPr wrap="none">
            <a:spAutoFit/>
          </a:bodyPr>
          <a:lstStyle/>
          <a:p>
            <a:r>
              <a:rPr lang="en-US" sz="1600" b="1" i="1" dirty="0" smtClean="0">
                <a:latin typeface="Georgia" pitchFamily="18" charset="0"/>
              </a:rPr>
              <a:t>“</a:t>
            </a:r>
            <a:r>
              <a:rPr lang="en-US" sz="1600" i="1" dirty="0" smtClean="0">
                <a:solidFill>
                  <a:schemeClr val="dk1"/>
                </a:solidFill>
                <a:latin typeface="Georgia" pitchFamily="18" charset="0"/>
                <a:sym typeface="Wingdings"/>
              </a:rPr>
              <a:t>” represents ‘input not allowed’</a:t>
            </a:r>
            <a:r>
              <a:rPr lang="en-US" sz="1600" b="1" i="1" dirty="0" smtClean="0">
                <a:latin typeface="Georgia" pitchFamily="18" charset="0"/>
              </a:rPr>
              <a:t>  </a:t>
            </a:r>
            <a:endParaRPr lang="en-US" b="1" i="1" dirty="0">
              <a:latin typeface="Georgia" pitchFamily="18" charset="0"/>
            </a:endParaRPr>
          </a:p>
        </p:txBody>
      </p:sp>
      <p:sp>
        <p:nvSpPr>
          <p:cNvPr id="14"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1"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graphicFrame>
        <p:nvGraphicFramePr>
          <p:cNvPr id="5" name="Table 4"/>
          <p:cNvGraphicFramePr>
            <a:graphicFrameLocks noGrp="1"/>
          </p:cNvGraphicFramePr>
          <p:nvPr/>
        </p:nvGraphicFramePr>
        <p:xfrm>
          <a:off x="990600" y="1373076"/>
          <a:ext cx="7543800" cy="4495800"/>
        </p:xfrm>
        <a:graphic>
          <a:graphicData uri="http://schemas.openxmlformats.org/drawingml/2006/table">
            <a:tbl>
              <a:tblPr firstRow="1" bandRow="1">
                <a:tableStyleId>{5C22544A-7EE6-4342-B048-85BDC9FD1C3A}</a:tableStyleId>
              </a:tblPr>
              <a:tblGrid>
                <a:gridCol w="4343400"/>
                <a:gridCol w="609600"/>
                <a:gridCol w="838200"/>
                <a:gridCol w="838200"/>
                <a:gridCol w="914400"/>
              </a:tblGrid>
              <a:tr h="472440">
                <a:tc>
                  <a:txBody>
                    <a:bodyPr/>
                    <a:lstStyle/>
                    <a:p>
                      <a:endParaRPr lang="en-US" sz="12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200" dirty="0" smtClean="0">
                          <a:solidFill>
                            <a:sysClr val="windowText" lastClr="000000"/>
                          </a:solidFill>
                          <a:latin typeface="Georgia" pitchFamily="18" charset="0"/>
                        </a:rPr>
                        <a:t>Input tax not being allowed by following</a:t>
                      </a:r>
                      <a:r>
                        <a:rPr lang="en-US" sz="1200" baseline="0" dirty="0" smtClean="0">
                          <a:solidFill>
                            <a:sysClr val="windowText" lastClr="000000"/>
                          </a:solidFill>
                          <a:latin typeface="Georgia" pitchFamily="18" charset="0"/>
                        </a:rPr>
                        <a:t> authorities</a:t>
                      </a:r>
                      <a:endParaRPr lang="en-US" sz="12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algn="ctr"/>
                      <a:r>
                        <a:rPr lang="en-US" sz="1200" b="1" kern="1200" dirty="0" smtClean="0">
                          <a:solidFill>
                            <a:sysClr val="windowText" lastClr="000000"/>
                          </a:solidFill>
                          <a:latin typeface="Georgia" pitchFamily="18" charset="0"/>
                          <a:ea typeface="+mn-ea"/>
                          <a:cs typeface="+mn-cs"/>
                        </a:rPr>
                        <a:t>Input tax paid on</a:t>
                      </a:r>
                      <a:endParaRPr lang="en-US" sz="12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FBR</a:t>
                      </a:r>
                      <a:endParaRPr lang="en-US" sz="1200" b="1" dirty="0" smtClean="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SRB</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smtClean="0">
                          <a:solidFill>
                            <a:sysClr val="windowText" lastClr="000000"/>
                          </a:solidFill>
                          <a:latin typeface="Georgia" pitchFamily="18" charset="0"/>
                        </a:rPr>
                        <a:t>PRA</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KPK</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72440">
                <a:tc>
                  <a:txBody>
                    <a:bodyPr/>
                    <a:lstStyle/>
                    <a:p>
                      <a:r>
                        <a:rPr lang="en-US" sz="1200" dirty="0" smtClean="0">
                          <a:latin typeface="Georgia" pitchFamily="18" charset="0"/>
                        </a:rPr>
                        <a:t>10. Crockery, cutlery, utensils etc unless used directly in taxable activity</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endParaRPr lang="en-US" sz="1200" kern="1200" dirty="0" smtClean="0">
                        <a:solidFill>
                          <a:schemeClr val="dk1"/>
                        </a:solidFill>
                        <a:latin typeface="Georgia" pitchFamily="18" charset="0"/>
                        <a:ea typeface="+mn-ea"/>
                        <a:cs typeface="+mn-cs"/>
                        <a:sym typeface="Wingdings"/>
                      </a:endParaRPr>
                    </a:p>
                    <a:p>
                      <a:pPr algn="ctr"/>
                      <a:endParaRPr lang="en-US" sz="1200" kern="1200" dirty="0" smtClean="0">
                        <a:solidFill>
                          <a:schemeClr val="dk1"/>
                        </a:solidFill>
                        <a:latin typeface="Georgia" pitchFamily="18" charset="0"/>
                        <a:ea typeface="+mn-ea"/>
                        <a:cs typeface="+mn-cs"/>
                        <a:sym typeface="Wingdings"/>
                      </a:endParaRPr>
                    </a:p>
                    <a:p>
                      <a:pPr algn="ctr"/>
                      <a:r>
                        <a:rPr lang="en-US" sz="1200" kern="1200" dirty="0" smtClean="0">
                          <a:solidFill>
                            <a:schemeClr val="dk1"/>
                          </a:solidFill>
                          <a:latin typeface="Georgia" pitchFamily="18" charset="0"/>
                          <a:ea typeface="+mn-ea"/>
                          <a:cs typeface="+mn-cs"/>
                          <a:sym typeface="Wingdings"/>
                        </a:rPr>
                        <a:t>No </a:t>
                      </a:r>
                    </a:p>
                    <a:p>
                      <a:pPr algn="ctr"/>
                      <a:r>
                        <a:rPr lang="en-US" sz="1200" kern="1200" dirty="0" smtClean="0">
                          <a:solidFill>
                            <a:schemeClr val="dk1"/>
                          </a:solidFill>
                          <a:latin typeface="Georgia" pitchFamily="18" charset="0"/>
                          <a:ea typeface="+mn-ea"/>
                          <a:cs typeface="+mn-cs"/>
                          <a:sym typeface="Wingdings"/>
                        </a:rPr>
                        <a:t>Rules</a:t>
                      </a:r>
                      <a:r>
                        <a:rPr lang="en-US" sz="1200" kern="1200" baseline="0" dirty="0" smtClean="0">
                          <a:solidFill>
                            <a:schemeClr val="dk1"/>
                          </a:solidFill>
                          <a:latin typeface="Georgia" pitchFamily="18" charset="0"/>
                          <a:ea typeface="+mn-ea"/>
                          <a:cs typeface="+mn-cs"/>
                          <a:sym typeface="Wingdings"/>
                        </a:rPr>
                        <a:t> </a:t>
                      </a:r>
                      <a:r>
                        <a:rPr lang="en-US" sz="1200" kern="1200" dirty="0" smtClean="0">
                          <a:solidFill>
                            <a:schemeClr val="dk1"/>
                          </a:solidFill>
                          <a:latin typeface="Georgia" pitchFamily="18" charset="0"/>
                          <a:ea typeface="+mn-ea"/>
                          <a:cs typeface="+mn-cs"/>
                          <a:sym typeface="Wingdings"/>
                        </a:rPr>
                        <a:t>issued</a:t>
                      </a:r>
                    </a:p>
                    <a:p>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r>
                        <a:rPr lang="en-US" sz="1200" dirty="0" smtClean="0">
                          <a:latin typeface="Georgia" pitchFamily="18" charset="0"/>
                        </a:rPr>
                        <a:t>11. Multiple use</a:t>
                      </a:r>
                      <a:r>
                        <a:rPr lang="en-US" sz="1200" baseline="0" dirty="0" smtClean="0">
                          <a:latin typeface="Georgia" pitchFamily="18" charset="0"/>
                        </a:rPr>
                        <a:t> goods or items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latin typeface="Georgia" pitchFamily="18" charset="0"/>
                        </a:rPr>
                        <a:t>X</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latin typeface="Georgia" pitchFamily="18" charset="0"/>
                        </a:rPr>
                        <a:t>X</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r>
                        <a:rPr lang="en-US" sz="1200" dirty="0" smtClean="0">
                          <a:latin typeface="Georgia" pitchFamily="18" charset="0"/>
                        </a:rPr>
                        <a:t>12. Capital goods not exclusively</a:t>
                      </a:r>
                      <a:r>
                        <a:rPr lang="en-US" sz="1200" baseline="0" dirty="0" smtClean="0">
                          <a:latin typeface="Georgia" pitchFamily="18" charset="0"/>
                        </a:rPr>
                        <a:t> used in rendering or providing of services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smtClean="0">
                          <a:latin typeface="Georgia" pitchFamily="18" charset="0"/>
                        </a:rPr>
                        <a:t>X</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kern="1200" dirty="0" smtClean="0">
                          <a:solidFill>
                            <a:schemeClr val="dk1"/>
                          </a:solidFill>
                          <a:latin typeface="Georgia" pitchFamily="18" charset="0"/>
                          <a:ea typeface="+mn-ea"/>
                          <a:cs typeface="+mn-cs"/>
                          <a:sym typeface="Wingdings"/>
                        </a:rPr>
                        <a:t></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r>
                        <a:rPr lang="en-US" sz="1200" dirty="0" smtClean="0">
                          <a:latin typeface="Georgia" pitchFamily="18" charset="0"/>
                        </a:rPr>
                        <a:t>13. Fixed assets not exclusively</a:t>
                      </a:r>
                      <a:r>
                        <a:rPr lang="en-US" sz="1200" baseline="0" dirty="0" smtClean="0">
                          <a:latin typeface="Georgia" pitchFamily="18" charset="0"/>
                        </a:rPr>
                        <a:t> used in rendering or providing of services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latin typeface="Georgia" pitchFamily="18" charset="0"/>
                        </a:rPr>
                        <a:t>X</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algn="just"/>
                      <a:endParaRPr lang="en-US" sz="1200" b="1" dirty="0" smtClean="0">
                        <a:latin typeface="Georgia" pitchFamily="18" charset="0"/>
                      </a:endParaRPr>
                    </a:p>
                    <a:p>
                      <a:pPr algn="just"/>
                      <a:r>
                        <a:rPr lang="en-US" sz="1200" b="1" dirty="0" smtClean="0">
                          <a:latin typeface="Georgia" pitchFamily="18" charset="0"/>
                        </a:rPr>
                        <a:t>IN ADDITION</a:t>
                      </a:r>
                      <a:endParaRPr lang="en-US" sz="1200" b="1"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algn="just"/>
                      <a:r>
                        <a:rPr lang="en-US" sz="1200" dirty="0" err="1" smtClean="0">
                          <a:latin typeface="Georgia" pitchFamily="18" charset="0"/>
                        </a:rPr>
                        <a:t>Balochistan</a:t>
                      </a:r>
                      <a:r>
                        <a:rPr lang="en-US" sz="1200" dirty="0" smtClean="0">
                          <a:latin typeface="Georgia" pitchFamily="18" charset="0"/>
                        </a:rPr>
                        <a:t> Ordinance specifies certain services against which no input tax shall be allowed which includes: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440">
                <a:tc>
                  <a:txBody>
                    <a:bodyPr/>
                    <a:lstStyle/>
                    <a:p>
                      <a:pPr marL="285750" indent="-285750" algn="just">
                        <a:buAutoNum type="romanLcParenBoth"/>
                      </a:pPr>
                      <a:r>
                        <a:rPr lang="en-US" sz="1200" dirty="0" smtClean="0">
                          <a:latin typeface="Georgia" pitchFamily="18" charset="0"/>
                        </a:rPr>
                        <a:t>Hotels, restaurants, caters </a:t>
                      </a:r>
                    </a:p>
                    <a:p>
                      <a:pPr marL="285750" indent="-285750" algn="just">
                        <a:buAutoNum type="romanLcParenBoth"/>
                      </a:pPr>
                      <a:r>
                        <a:rPr lang="en-US" sz="1200" dirty="0" smtClean="0">
                          <a:latin typeface="Georgia" pitchFamily="18" charset="0"/>
                        </a:rPr>
                        <a:t>Advertisement</a:t>
                      </a:r>
                    </a:p>
                    <a:p>
                      <a:pPr marL="285750" indent="-285750" algn="just">
                        <a:buAutoNum type="romanLcParenBoth"/>
                      </a:pPr>
                      <a:r>
                        <a:rPr lang="en-US" sz="1200" dirty="0" smtClean="0">
                          <a:latin typeface="Georgia" pitchFamily="18" charset="0"/>
                        </a:rPr>
                        <a:t>Agents, stevedores, chandlers</a:t>
                      </a:r>
                    </a:p>
                    <a:p>
                      <a:pPr marL="285750" indent="-285750" algn="just">
                        <a:buAutoNum type="romanLcParenBoth"/>
                      </a:pPr>
                      <a:r>
                        <a:rPr lang="en-US" sz="1200" dirty="0" smtClean="0">
                          <a:latin typeface="Georgia" pitchFamily="18" charset="0"/>
                        </a:rPr>
                        <a:t>Courier services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459660" y="843120"/>
            <a:ext cx="7848600" cy="369332"/>
          </a:xfrm>
          <a:prstGeom prst="rect">
            <a:avLst/>
          </a:prstGeom>
          <a:noFill/>
        </p:spPr>
        <p:txBody>
          <a:bodyPr wrap="square" rtlCol="0">
            <a:spAutoFit/>
          </a:bodyPr>
          <a:lstStyle/>
          <a:p>
            <a:r>
              <a:rPr lang="en-US" b="1" dirty="0" smtClean="0">
                <a:latin typeface="Georgia" pitchFamily="18" charset="0"/>
              </a:rPr>
              <a:t>NEGATIVE LIST OF ITEMS</a:t>
            </a:r>
            <a:endParaRPr lang="en-US" b="1" dirty="0">
              <a:latin typeface="Georgia" pitchFamily="18" charset="0"/>
            </a:endParaRPr>
          </a:p>
        </p:txBody>
      </p:sp>
      <p:pic>
        <p:nvPicPr>
          <p:cNvPr id="7" name="Picture 6" descr="~2845288"/>
          <p:cNvPicPr/>
          <p:nvPr/>
        </p:nvPicPr>
        <p:blipFill>
          <a:blip r:embed="rId3" cstate="print"/>
          <a:srcRect/>
          <a:stretch>
            <a:fillRect/>
          </a:stretch>
        </p:blipFill>
        <p:spPr bwMode="auto">
          <a:xfrm>
            <a:off x="228600" y="6096000"/>
            <a:ext cx="735862" cy="528483"/>
          </a:xfrm>
          <a:prstGeom prst="rect">
            <a:avLst/>
          </a:prstGeom>
          <a:noFill/>
          <a:ln w="9525">
            <a:noFill/>
            <a:miter lim="800000"/>
            <a:headEnd/>
            <a:tailEnd/>
          </a:ln>
        </p:spPr>
      </p:pic>
      <p:sp>
        <p:nvSpPr>
          <p:cNvPr id="14" name="TextBox 13"/>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5"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672753" y="5943600"/>
            <a:ext cx="3403496" cy="338554"/>
          </a:xfrm>
          <a:prstGeom prst="rect">
            <a:avLst/>
          </a:prstGeom>
        </p:spPr>
        <p:txBody>
          <a:bodyPr wrap="none">
            <a:spAutoFit/>
          </a:bodyPr>
          <a:lstStyle/>
          <a:p>
            <a:r>
              <a:rPr lang="en-US" sz="1600" b="1" i="1" dirty="0" smtClean="0">
                <a:latin typeface="Georgia" pitchFamily="18" charset="0"/>
              </a:rPr>
              <a:t>“</a:t>
            </a:r>
            <a:r>
              <a:rPr lang="en-US" sz="1600" i="1" dirty="0" smtClean="0">
                <a:solidFill>
                  <a:schemeClr val="dk1"/>
                </a:solidFill>
                <a:latin typeface="Georgia" pitchFamily="18" charset="0"/>
                <a:sym typeface="Wingdings"/>
              </a:rPr>
              <a:t>” represents ‘input not allowed’</a:t>
            </a:r>
            <a:r>
              <a:rPr lang="en-US" sz="1600" b="1" i="1" dirty="0" smtClean="0">
                <a:latin typeface="Georgia" pitchFamily="18" charset="0"/>
              </a:rPr>
              <a:t>  </a:t>
            </a:r>
            <a:endParaRPr lang="en-US" b="1" i="1" dirty="0">
              <a:latin typeface="Georgia" pitchFamily="18" charset="0"/>
            </a:endParaRPr>
          </a:p>
        </p:txBody>
      </p:sp>
      <p:sp>
        <p:nvSpPr>
          <p:cNvPr id="13"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857250" marR="0" lvl="0" indent="-857250" algn="l" defTabSz="914400" rtl="0" eaLnBrk="1" fontAlgn="auto" latinLnBrk="0" hangingPunct="1">
              <a:lnSpc>
                <a:spcPct val="100000"/>
              </a:lnSpc>
              <a:spcBef>
                <a:spcPct val="20000"/>
              </a:spcBef>
              <a:spcAft>
                <a:spcPts val="0"/>
              </a:spcAft>
              <a:buClrTx/>
              <a:buSzTx/>
              <a:tabLst/>
              <a:defRPr/>
            </a:pPr>
            <a:endParaRPr kumimoji="0" lang="en-US" sz="4000" i="0" u="none" strike="noStrike" kern="1200" cap="none" spc="0" normalizeH="0" baseline="0" noProof="0" dirty="0" smtClean="0">
              <a:ln>
                <a:noFill/>
              </a:ln>
              <a:solidFill>
                <a:schemeClr val="tx1"/>
              </a:solidFill>
              <a:effectLst/>
              <a:uLnTx/>
              <a:uFillTx/>
              <a:ea typeface="+mn-ea"/>
              <a:cs typeface="+mn-cs"/>
            </a:endParaRPr>
          </a:p>
        </p:txBody>
      </p: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0"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5" name="Title 1"/>
          <p:cNvSpPr>
            <a:spLocks noGrp="1"/>
          </p:cNvSpPr>
          <p:nvPr>
            <p:ph type="ctrTitle"/>
          </p:nvPr>
        </p:nvSpPr>
        <p:spPr>
          <a:xfrm>
            <a:off x="685800" y="2362200"/>
            <a:ext cx="7772400" cy="1470025"/>
          </a:xfrm>
        </p:spPr>
        <p:txBody>
          <a:bodyPr>
            <a:noAutofit/>
          </a:bodyPr>
          <a:lstStyle/>
          <a:p>
            <a:r>
              <a:rPr lang="en-US" sz="5400" b="1" i="1" dirty="0" smtClean="0">
                <a:solidFill>
                  <a:srgbClr val="C00000"/>
                </a:solidFill>
                <a:latin typeface="Georgia" pitchFamily="18" charset="0"/>
                <a:cs typeface="David" pitchFamily="34" charset="-79"/>
              </a:rPr>
              <a:t>SALES TAX SPECIAL PROCEDURES </a:t>
            </a:r>
            <a:br>
              <a:rPr lang="en-US" sz="5400" b="1" i="1" dirty="0" smtClean="0">
                <a:solidFill>
                  <a:srgbClr val="C00000"/>
                </a:solidFill>
                <a:latin typeface="Georgia" pitchFamily="18" charset="0"/>
                <a:cs typeface="David" pitchFamily="34" charset="-79"/>
              </a:rPr>
            </a:br>
            <a:r>
              <a:rPr lang="en-US" sz="5400" b="1" i="1" dirty="0" smtClean="0">
                <a:solidFill>
                  <a:srgbClr val="C00000"/>
                </a:solidFill>
                <a:latin typeface="Georgia" pitchFamily="18" charset="0"/>
                <a:cs typeface="David" pitchFamily="34" charset="-79"/>
              </a:rPr>
              <a:t>RULES</a:t>
            </a:r>
            <a:endParaRPr lang="en-US" sz="5400" b="1" i="1" dirty="0">
              <a:solidFill>
                <a:srgbClr val="C00000"/>
              </a:solidFill>
              <a:latin typeface="Georgia" pitchFamily="18" charset="0"/>
              <a:cs typeface="David" pitchFamily="34" charset="-79"/>
            </a:endParaRPr>
          </a:p>
        </p:txBody>
      </p:sp>
      <p:cxnSp>
        <p:nvCxnSpPr>
          <p:cNvPr id="16" name="Straight Connector 15"/>
          <p:cNvCxnSpPr/>
          <p:nvPr/>
        </p:nvCxnSpPr>
        <p:spPr>
          <a:xfrm rot="10800000">
            <a:off x="457200" y="464912"/>
            <a:ext cx="8382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50680" y="571500"/>
            <a:ext cx="2286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857250" marR="0" lvl="0" indent="-857250" algn="l" defTabSz="914400" rtl="0" eaLnBrk="1" fontAlgn="auto" latinLnBrk="0" hangingPunct="1">
              <a:lnSpc>
                <a:spcPct val="100000"/>
              </a:lnSpc>
              <a:spcBef>
                <a:spcPct val="20000"/>
              </a:spcBef>
              <a:spcAft>
                <a:spcPts val="0"/>
              </a:spcAft>
              <a:buClrTx/>
              <a:buSzTx/>
              <a:tabLst/>
              <a:defRPr/>
            </a:pPr>
            <a:endParaRPr kumimoji="0" lang="en-US" sz="4000" i="0" u="none" strike="noStrike" kern="1200" cap="none" spc="0" normalizeH="0" baseline="0" noProof="0" dirty="0" smtClean="0">
              <a:ln>
                <a:noFill/>
              </a:ln>
              <a:solidFill>
                <a:schemeClr val="tx1"/>
              </a:solidFill>
              <a:effectLst/>
              <a:uLnTx/>
              <a:uFillTx/>
              <a:ea typeface="+mn-ea"/>
              <a:cs typeface="+mn-cs"/>
            </a:endParaRPr>
          </a:p>
        </p:txBody>
      </p: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0"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5" name="Title 1"/>
          <p:cNvSpPr>
            <a:spLocks noGrp="1"/>
          </p:cNvSpPr>
          <p:nvPr>
            <p:ph type="ctrTitle"/>
          </p:nvPr>
        </p:nvSpPr>
        <p:spPr>
          <a:xfrm>
            <a:off x="685800" y="1524000"/>
            <a:ext cx="7772400" cy="2819400"/>
          </a:xfrm>
        </p:spPr>
        <p:txBody>
          <a:bodyPr>
            <a:noAutofit/>
          </a:bodyPr>
          <a:lstStyle/>
          <a:p>
            <a:pPr algn="just"/>
            <a:r>
              <a:rPr lang="en-US" sz="2000" b="1" i="1" dirty="0" smtClean="0">
                <a:solidFill>
                  <a:srgbClr val="C00000"/>
                </a:solidFill>
                <a:latin typeface="Georgia" pitchFamily="18" charset="0"/>
                <a:cs typeface="David" pitchFamily="34" charset="-79"/>
              </a:rPr>
              <a:t>Special Procedures derive their special powers from the ACT whereby the Board/Authority can prescribe special procedures for payment of taxes, registration, book keeping, invoicing, returns, and other related matters. In view of that, the applicability of these special rules are relevant for determining the sales tax liability of a person.</a:t>
            </a:r>
            <a:endParaRPr lang="en-US" sz="2000" b="1" i="1" dirty="0">
              <a:solidFill>
                <a:srgbClr val="C00000"/>
              </a:solidFill>
              <a:latin typeface="Georgia" pitchFamily="18" charset="0"/>
              <a:cs typeface="David" pitchFamily="34" charset="-79"/>
            </a:endParaRPr>
          </a:p>
        </p:txBody>
      </p:sp>
      <p:sp>
        <p:nvSpPr>
          <p:cNvPr id="12" name="TextBox 11"/>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13" name="Straight Connector 12"/>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6"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143000"/>
          <a:ext cx="8077201" cy="4512969"/>
        </p:xfrm>
        <a:graphic>
          <a:graphicData uri="http://schemas.openxmlformats.org/drawingml/2006/table">
            <a:tbl>
              <a:tblPr firstRow="1" bandRow="1">
                <a:tableStyleId>{5C22544A-7EE6-4342-B048-85BDC9FD1C3A}</a:tableStyleId>
              </a:tblPr>
              <a:tblGrid>
                <a:gridCol w="4650509"/>
                <a:gridCol w="1521691"/>
                <a:gridCol w="609600"/>
                <a:gridCol w="609600"/>
                <a:gridCol w="685801"/>
              </a:tblGrid>
              <a:tr h="304800">
                <a:tc>
                  <a:txBody>
                    <a:bodyPr/>
                    <a:lstStyle/>
                    <a:p>
                      <a:pPr algn="ct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200" b="1" dirty="0" err="1" smtClean="0">
                          <a:solidFill>
                            <a:sysClr val="windowText" lastClr="000000"/>
                          </a:solidFill>
                          <a:latin typeface="Georgia" pitchFamily="18" charset="0"/>
                        </a:rPr>
                        <a:t>SPRs</a:t>
                      </a:r>
                      <a:r>
                        <a:rPr lang="en-US" sz="1200" b="1" dirty="0" smtClean="0">
                          <a:solidFill>
                            <a:sysClr val="windowText" lastClr="000000"/>
                          </a:solidFill>
                          <a:latin typeface="Georgia" pitchFamily="18" charset="0"/>
                        </a:rPr>
                        <a:t> FRAMED 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501432">
                <a:tc>
                  <a:txBody>
                    <a:bodyPr/>
                    <a:lstStyle/>
                    <a:p>
                      <a:pPr algn="ctr"/>
                      <a:r>
                        <a:rPr lang="en-US" sz="1200" b="1" dirty="0" smtClean="0">
                          <a:solidFill>
                            <a:sysClr val="windowText" lastClr="000000"/>
                          </a:solidFill>
                          <a:latin typeface="Georgia" pitchFamily="18" charset="0"/>
                        </a:rPr>
                        <a:t>Special Procedure</a:t>
                      </a:r>
                      <a:r>
                        <a:rPr lang="en-US" sz="1200" b="1" baseline="0" dirty="0" smtClean="0">
                          <a:solidFill>
                            <a:sysClr val="windowText" lastClr="000000"/>
                          </a:solidFill>
                          <a:latin typeface="Georgia" pitchFamily="18" charset="0"/>
                        </a:rPr>
                        <a:t> rules ( SPR) specified for following</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FBR</a:t>
                      </a:r>
                      <a:r>
                        <a:rPr lang="en-US" sz="1200" b="1" baseline="0" dirty="0" smtClean="0">
                          <a:solidFill>
                            <a:sysClr val="windowText" lastClr="000000"/>
                          </a:solidFill>
                          <a:latin typeface="Georgia" pitchFamily="18" charset="0"/>
                        </a:rPr>
                        <a:t> (including under FED law)</a:t>
                      </a:r>
                      <a:endParaRPr lang="en-US" sz="1200" b="1" dirty="0" smtClean="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SRB</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smtClean="0">
                          <a:solidFill>
                            <a:sysClr val="windowText" lastClr="000000"/>
                          </a:solidFill>
                          <a:latin typeface="Georgia" pitchFamily="18" charset="0"/>
                        </a:rPr>
                        <a:t>PRA</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smtClean="0">
                          <a:solidFill>
                            <a:sysClr val="windowText" lastClr="000000"/>
                          </a:solidFill>
                          <a:latin typeface="Georgia" pitchFamily="18" charset="0"/>
                        </a:rPr>
                        <a:t>KPK</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94181">
                <a:tc>
                  <a:txBody>
                    <a:bodyPr/>
                    <a:lstStyle/>
                    <a:p>
                      <a:r>
                        <a:rPr lang="en-US" sz="1200" b="0" dirty="0" smtClean="0">
                          <a:solidFill>
                            <a:srgbClr val="FF0000"/>
                          </a:solidFill>
                          <a:latin typeface="Georgia" pitchFamily="18" charset="0"/>
                        </a:rPr>
                        <a:t>1. Financial</a:t>
                      </a:r>
                      <a:r>
                        <a:rPr lang="en-US" sz="1200" b="0" baseline="0" dirty="0" smtClean="0">
                          <a:solidFill>
                            <a:srgbClr val="FF0000"/>
                          </a:solidFill>
                          <a:latin typeface="Georgia" pitchFamily="18" charset="0"/>
                        </a:rPr>
                        <a:t> services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r>
                        <a:rPr lang="en-US" sz="1200" b="0" kern="1200" dirty="0" smtClean="0">
                          <a:solidFill>
                            <a:schemeClr val="dk1"/>
                          </a:solidFill>
                          <a:latin typeface="Georgia" pitchFamily="18" charset="0"/>
                          <a:ea typeface="+mn-ea"/>
                          <a:cs typeface="+mn-cs"/>
                          <a:sym typeface="Wingdings"/>
                        </a:rPr>
                        <a:t>No</a:t>
                      </a:r>
                      <a:r>
                        <a:rPr lang="en-US" sz="1200" b="0" kern="1200" baseline="0" dirty="0" smtClean="0">
                          <a:solidFill>
                            <a:schemeClr val="dk1"/>
                          </a:solidFill>
                          <a:latin typeface="Georgia" pitchFamily="18" charset="0"/>
                          <a:ea typeface="+mn-ea"/>
                          <a:cs typeface="+mn-cs"/>
                          <a:sym typeface="Wingdings"/>
                        </a:rPr>
                        <a:t> Rules issued</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2 .</a:t>
                      </a:r>
                      <a:r>
                        <a:rPr lang="en-US" sz="1200" b="0" baseline="0" dirty="0" smtClean="0">
                          <a:solidFill>
                            <a:srgbClr val="FF0000"/>
                          </a:solidFill>
                          <a:latin typeface="Georgia" pitchFamily="18" charset="0"/>
                        </a:rPr>
                        <a:t> Insurance or re-insurance companies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3. Advertising</a:t>
                      </a:r>
                      <a:r>
                        <a:rPr lang="en-US" sz="1200" b="0" baseline="0" dirty="0" smtClean="0">
                          <a:solidFill>
                            <a:srgbClr val="FF0000"/>
                          </a:solidFill>
                          <a:latin typeface="Georgia" pitchFamily="18" charset="0"/>
                        </a:rPr>
                        <a:t> agents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4. Advertisement on TV and radio</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5. Telecommunication services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6. Franchise service</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542">
                <a:tc>
                  <a:txBody>
                    <a:bodyPr/>
                    <a:lstStyle/>
                    <a:p>
                      <a:r>
                        <a:rPr lang="en-US" sz="1200" b="0" dirty="0" smtClean="0">
                          <a:latin typeface="Georgia" pitchFamily="18" charset="0"/>
                        </a:rPr>
                        <a:t>7. Custom House, Clearing agents and ship</a:t>
                      </a:r>
                      <a:r>
                        <a:rPr lang="en-US" sz="1200" b="0" baseline="0" dirty="0" smtClean="0">
                          <a:latin typeface="Georgia" pitchFamily="18" charset="0"/>
                        </a:rPr>
                        <a:t> chandlers</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6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964">
                <a:tc>
                  <a:txBody>
                    <a:bodyPr/>
                    <a:lstStyle/>
                    <a:p>
                      <a:r>
                        <a:rPr lang="en-US" sz="1200" b="0" dirty="0" smtClean="0">
                          <a:latin typeface="Georgia" pitchFamily="18" charset="0"/>
                        </a:rPr>
                        <a:t>8.</a:t>
                      </a:r>
                      <a:r>
                        <a:rPr lang="en-US" sz="1200" b="0" baseline="0" dirty="0" smtClean="0">
                          <a:latin typeface="Georgia" pitchFamily="18" charset="0"/>
                        </a:rPr>
                        <a:t> Shipping agent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endParaRPr lang="en-US" sz="1600" b="0" dirty="0" smtClean="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964">
                <a:tc>
                  <a:txBody>
                    <a:bodyPr/>
                    <a:lstStyle/>
                    <a:p>
                      <a:r>
                        <a:rPr lang="en-US" sz="1200" b="0" dirty="0" smtClean="0">
                          <a:latin typeface="Georgia" pitchFamily="18" charset="0"/>
                        </a:rPr>
                        <a:t>9. Stevedores and Freight forwarding</a:t>
                      </a:r>
                      <a:r>
                        <a:rPr lang="en-US" sz="1200" b="0" baseline="0" dirty="0" smtClean="0">
                          <a:latin typeface="Georgia" pitchFamily="18" charset="0"/>
                        </a:rPr>
                        <a:t> Agents</a:t>
                      </a:r>
                      <a:r>
                        <a:rPr lang="en-US" sz="1200" b="0" dirty="0" smtClean="0">
                          <a:latin typeface="Georgia" pitchFamily="18" charset="0"/>
                        </a:rPr>
                        <a:t> </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latin typeface="Georgia" pitchFamily="18" charset="0"/>
                        </a:rPr>
                        <a:t>10. Port operators</a:t>
                      </a:r>
                      <a:r>
                        <a:rPr lang="en-US" sz="1200" b="0" baseline="0" dirty="0" smtClean="0">
                          <a:latin typeface="Georgia" pitchFamily="18" charset="0"/>
                        </a:rPr>
                        <a:t> and Terminal Operators</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0107">
                <a:tc>
                  <a:txBody>
                    <a:bodyPr/>
                    <a:lstStyle/>
                    <a:p>
                      <a:r>
                        <a:rPr lang="en-US" sz="1200" b="0" dirty="0" smtClean="0">
                          <a:latin typeface="Georgia" pitchFamily="18" charset="0"/>
                        </a:rPr>
                        <a:t>11. Airport and Airport terminal Operators, Ground</a:t>
                      </a:r>
                      <a:r>
                        <a:rPr lang="en-US" sz="1200" b="0" baseline="0" dirty="0" smtClean="0">
                          <a:latin typeface="Georgia" pitchFamily="18" charset="0"/>
                        </a:rPr>
                        <a:t> service providers and Airport service providers</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p>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latin typeface="Georgia" pitchFamily="18" charset="0"/>
                        </a:rPr>
                        <a:t>12. Ship Management Service</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b="0" kern="1200" dirty="0" smtClean="0">
                        <a:solidFill>
                          <a:schemeClr val="dk1"/>
                        </a:solidFill>
                        <a:latin typeface="+mn-lt"/>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9" name="TextBox 8"/>
          <p:cNvSpPr txBox="1"/>
          <p:nvPr/>
        </p:nvSpPr>
        <p:spPr>
          <a:xfrm>
            <a:off x="7069392" y="6039043"/>
            <a:ext cx="1524000" cy="246221"/>
          </a:xfrm>
          <a:prstGeom prst="rect">
            <a:avLst/>
          </a:prstGeom>
          <a:noFill/>
        </p:spPr>
        <p:txBody>
          <a:bodyPr wrap="square" rtlCol="0">
            <a:spAutoFit/>
          </a:bodyPr>
          <a:lstStyle/>
          <a:p>
            <a:pPr algn="r"/>
            <a:r>
              <a:rPr lang="en-US" sz="1000" b="1" i="1" dirty="0" smtClean="0">
                <a:solidFill>
                  <a:srgbClr val="FF0000"/>
                </a:solidFill>
              </a:rPr>
              <a:t>LIST TO BE CONTINUED</a:t>
            </a:r>
            <a:endParaRPr lang="en-US" sz="1000" b="1" i="1" dirty="0">
              <a:solidFill>
                <a:srgbClr val="FF0000"/>
              </a:solidFill>
            </a:endParaRPr>
          </a:p>
        </p:txBody>
      </p:sp>
      <p:sp>
        <p:nvSpPr>
          <p:cNvPr id="10" name="Rectangle 9"/>
          <p:cNvSpPr/>
          <p:nvPr/>
        </p:nvSpPr>
        <p:spPr>
          <a:xfrm>
            <a:off x="1676400" y="5715000"/>
            <a:ext cx="5799152" cy="338554"/>
          </a:xfrm>
          <a:prstGeom prst="rect">
            <a:avLst/>
          </a:prstGeom>
        </p:spPr>
        <p:txBody>
          <a:bodyPr wrap="none">
            <a:spAutoFit/>
          </a:bodyPr>
          <a:lstStyle/>
          <a:p>
            <a:r>
              <a:rPr lang="en-US" sz="1600" b="1" i="1" dirty="0" smtClean="0">
                <a:solidFill>
                  <a:srgbClr val="FF0000"/>
                </a:solidFill>
              </a:rPr>
              <a:t>Services highlighted in Red are discussed in the forthcoming slides</a:t>
            </a:r>
            <a:endParaRPr lang="en-US" sz="1600" b="1" i="1" dirty="0">
              <a:solidFill>
                <a:srgbClr val="FF0000"/>
              </a:solidFill>
            </a:endParaRPr>
          </a:p>
        </p:txBody>
      </p:sp>
      <p:sp>
        <p:nvSpPr>
          <p:cNvPr id="12"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106290"/>
          <a:ext cx="7924800" cy="4761110"/>
        </p:xfrm>
        <a:graphic>
          <a:graphicData uri="http://schemas.openxmlformats.org/drawingml/2006/table">
            <a:tbl>
              <a:tblPr firstRow="1" bandRow="1">
                <a:tableStyleId>{5C22544A-7EE6-4342-B048-85BDC9FD1C3A}</a:tableStyleId>
              </a:tblPr>
              <a:tblGrid>
                <a:gridCol w="4267200"/>
                <a:gridCol w="1524000"/>
                <a:gridCol w="685800"/>
                <a:gridCol w="685800"/>
                <a:gridCol w="762000"/>
              </a:tblGrid>
              <a:tr h="304800">
                <a:tc>
                  <a:txBody>
                    <a:bodyPr/>
                    <a:lstStyle/>
                    <a:p>
                      <a:pPr algn="ct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200" b="1" dirty="0" err="1" smtClean="0">
                          <a:solidFill>
                            <a:sysClr val="windowText" lastClr="000000"/>
                          </a:solidFill>
                          <a:latin typeface="Georgia" pitchFamily="18" charset="0"/>
                        </a:rPr>
                        <a:t>SPRs</a:t>
                      </a:r>
                      <a:r>
                        <a:rPr lang="en-US" sz="1200" b="1" dirty="0" smtClean="0">
                          <a:solidFill>
                            <a:sysClr val="windowText" lastClr="000000"/>
                          </a:solidFill>
                          <a:latin typeface="Georgia" pitchFamily="18" charset="0"/>
                        </a:rPr>
                        <a:t> FRAMED 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en-US" sz="1200" b="1" dirty="0" smtClean="0">
                          <a:solidFill>
                            <a:sysClr val="windowText" lastClr="000000"/>
                          </a:solidFill>
                          <a:latin typeface="Georgia" pitchFamily="18" charset="0"/>
                        </a:rPr>
                        <a:t>Special Procedure</a:t>
                      </a:r>
                      <a:r>
                        <a:rPr lang="en-US" sz="1200" b="1" baseline="0" dirty="0" smtClean="0">
                          <a:solidFill>
                            <a:sysClr val="windowText" lastClr="000000"/>
                          </a:solidFill>
                          <a:latin typeface="Georgia" pitchFamily="18" charset="0"/>
                        </a:rPr>
                        <a:t> rules specified for following</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FBR</a:t>
                      </a:r>
                      <a:r>
                        <a:rPr lang="en-US" sz="1200" b="1" baseline="0" dirty="0" smtClean="0">
                          <a:solidFill>
                            <a:sysClr val="windowText" lastClr="000000"/>
                          </a:solidFill>
                          <a:latin typeface="Georgia" pitchFamily="18" charset="0"/>
                        </a:rPr>
                        <a:t> (including under FED law)</a:t>
                      </a:r>
                      <a:endParaRPr lang="en-US" sz="1200" b="1" dirty="0" smtClean="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err="1" smtClean="0">
                          <a:solidFill>
                            <a:sysClr val="windowText" lastClr="000000"/>
                          </a:solidFill>
                          <a:latin typeface="Georgia" pitchFamily="18" charset="0"/>
                        </a:rPr>
                        <a:t>SRB</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smtClean="0">
                          <a:solidFill>
                            <a:sysClr val="windowText" lastClr="000000"/>
                          </a:solidFill>
                          <a:latin typeface="Georgia" pitchFamily="18" charset="0"/>
                        </a:rPr>
                        <a:t>PRA</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200" b="1" dirty="0" smtClean="0">
                          <a:solidFill>
                            <a:sysClr val="windowText" lastClr="000000"/>
                          </a:solidFill>
                          <a:latin typeface="Georgia" pitchFamily="18" charset="0"/>
                        </a:rPr>
                        <a:t>KPK</a:t>
                      </a:r>
                      <a:endParaRPr lang="en-US" sz="1200" b="1"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94181">
                <a:tc>
                  <a:txBody>
                    <a:bodyPr/>
                    <a:lstStyle/>
                    <a:p>
                      <a:r>
                        <a:rPr lang="en-US" sz="1200" b="0" dirty="0" smtClean="0">
                          <a:solidFill>
                            <a:schemeClr val="tx1"/>
                          </a:solidFill>
                          <a:latin typeface="Georgia" pitchFamily="18" charset="0"/>
                        </a:rPr>
                        <a:t>13. Foreign Exchange</a:t>
                      </a:r>
                      <a:r>
                        <a:rPr lang="en-US" sz="1200" b="0" baseline="0" dirty="0" smtClean="0">
                          <a:solidFill>
                            <a:schemeClr val="tx1"/>
                          </a:solidFill>
                          <a:latin typeface="Georgia" pitchFamily="18" charset="0"/>
                        </a:rPr>
                        <a:t> Companies, </a:t>
                      </a:r>
                      <a:r>
                        <a:rPr lang="en-US" sz="1200" b="0" baseline="0" dirty="0" err="1" smtClean="0">
                          <a:solidFill>
                            <a:schemeClr val="tx1"/>
                          </a:solidFill>
                          <a:latin typeface="Georgia" pitchFamily="18" charset="0"/>
                        </a:rPr>
                        <a:t>Forex</a:t>
                      </a:r>
                      <a:r>
                        <a:rPr lang="en-US" sz="1200" b="0" baseline="0" dirty="0" smtClean="0">
                          <a:solidFill>
                            <a:schemeClr val="tx1"/>
                          </a:solidFill>
                          <a:latin typeface="Georgia" pitchFamily="18" charset="0"/>
                        </a:rPr>
                        <a:t> dealers and Money changers</a:t>
                      </a:r>
                      <a:endParaRPr lang="en-US" sz="1200" b="0" dirty="0">
                        <a:solidFill>
                          <a:schemeClr val="tx1"/>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endParaRPr lang="en-US" sz="1200" b="0" kern="1200" dirty="0" smtClean="0">
                        <a:solidFill>
                          <a:schemeClr val="dk1"/>
                        </a:solidFill>
                        <a:latin typeface="Georgia" pitchFamily="18" charset="0"/>
                        <a:ea typeface="+mn-ea"/>
                        <a:cs typeface="+mn-cs"/>
                        <a:sym typeface="Wingdings"/>
                      </a:endParaRPr>
                    </a:p>
                    <a:p>
                      <a:pPr algn="ctr"/>
                      <a:r>
                        <a:rPr lang="en-US" sz="1200" b="0" kern="1200" dirty="0" smtClean="0">
                          <a:solidFill>
                            <a:schemeClr val="dk1"/>
                          </a:solidFill>
                          <a:latin typeface="Georgia" pitchFamily="18" charset="0"/>
                          <a:ea typeface="+mn-ea"/>
                          <a:cs typeface="+mn-cs"/>
                          <a:sym typeface="Wingdings"/>
                        </a:rPr>
                        <a:t>No Rules Issued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chemeClr val="tx1"/>
                          </a:solidFill>
                          <a:latin typeface="Georgia" pitchFamily="18" charset="0"/>
                        </a:rPr>
                        <a:t>14. Stock brokers and commodity brokers</a:t>
                      </a:r>
                      <a:endParaRPr lang="en-US" sz="1200" b="0" dirty="0">
                        <a:solidFill>
                          <a:schemeClr val="tx1"/>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latin typeface="Georgia" pitchFamily="18" charset="0"/>
                        </a:rPr>
                        <a:t>15. Hotels,</a:t>
                      </a:r>
                      <a:r>
                        <a:rPr lang="en-US" sz="1200" b="0" baseline="0" dirty="0" smtClean="0">
                          <a:latin typeface="Georgia" pitchFamily="18" charset="0"/>
                        </a:rPr>
                        <a:t> clubs restaurants etc</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chemeClr val="tx1"/>
                          </a:solidFill>
                          <a:latin typeface="Georgia" pitchFamily="18" charset="0"/>
                        </a:rPr>
                        <a:t>16.</a:t>
                      </a:r>
                      <a:r>
                        <a:rPr lang="en-US" sz="1200" b="0" baseline="0" dirty="0" smtClean="0">
                          <a:solidFill>
                            <a:schemeClr val="tx1"/>
                          </a:solidFill>
                          <a:latin typeface="Georgia" pitchFamily="18" charset="0"/>
                        </a:rPr>
                        <a:t> Property Developers </a:t>
                      </a:r>
                      <a:endParaRPr lang="en-US" sz="1200" b="0" dirty="0">
                        <a:solidFill>
                          <a:schemeClr val="tx1"/>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17. Construction Services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latin typeface="Georgia" pitchFamily="18" charset="0"/>
                        </a:rPr>
                        <a:t>18. Beauty Parlors, beauty clinics etc </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542">
                <a:tc>
                  <a:txBody>
                    <a:bodyPr/>
                    <a:lstStyle/>
                    <a:p>
                      <a:r>
                        <a:rPr lang="en-US" sz="1200" b="0" dirty="0" smtClean="0">
                          <a:latin typeface="Georgia" pitchFamily="18" charset="0"/>
                        </a:rPr>
                        <a:t>19. Security agency</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964">
                <a:tc>
                  <a:txBody>
                    <a:bodyPr/>
                    <a:lstStyle/>
                    <a:p>
                      <a:r>
                        <a:rPr lang="en-US" sz="1200" b="0" dirty="0" smtClean="0">
                          <a:solidFill>
                            <a:srgbClr val="FF0000"/>
                          </a:solidFill>
                          <a:latin typeface="Georgia" pitchFamily="18" charset="0"/>
                        </a:rPr>
                        <a:t>20. Labor and manpower supply services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964">
                <a:tc>
                  <a:txBody>
                    <a:bodyPr/>
                    <a:lstStyle/>
                    <a:p>
                      <a:r>
                        <a:rPr lang="en-US" sz="1200" b="0" dirty="0" smtClean="0">
                          <a:solidFill>
                            <a:srgbClr val="FF0000"/>
                          </a:solidFill>
                          <a:latin typeface="Georgia" pitchFamily="18" charset="0"/>
                        </a:rPr>
                        <a:t>21. Legal</a:t>
                      </a:r>
                      <a:r>
                        <a:rPr lang="en-US" sz="1200" b="0" baseline="0" dirty="0" smtClean="0">
                          <a:solidFill>
                            <a:srgbClr val="FF0000"/>
                          </a:solidFill>
                          <a:latin typeface="Georgia" pitchFamily="18" charset="0"/>
                        </a:rPr>
                        <a:t> Practitioners &amp; Consultants, Accountants, Auditors and Tax Consultants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solidFill>
                            <a:srgbClr val="FF0000"/>
                          </a:solidFill>
                          <a:latin typeface="Georgia" pitchFamily="18" charset="0"/>
                        </a:rPr>
                        <a:t>22. Courier Services</a:t>
                      </a:r>
                      <a:endParaRPr lang="en-US" sz="1200" b="0" dirty="0">
                        <a:solidFill>
                          <a:srgbClr val="FF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latin typeface="Georgia" pitchFamily="18" charset="0"/>
                        </a:rPr>
                        <a:t>23. Air Craft</a:t>
                      </a:r>
                      <a:r>
                        <a:rPr lang="en-US" sz="1200" b="0" baseline="0" dirty="0" smtClean="0">
                          <a:latin typeface="Georgia" pitchFamily="18" charset="0"/>
                        </a:rPr>
                        <a:t> operations</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181">
                <a:tc>
                  <a:txBody>
                    <a:bodyPr/>
                    <a:lstStyle/>
                    <a:p>
                      <a:r>
                        <a:rPr lang="en-US" sz="1200" b="0" dirty="0" smtClean="0">
                          <a:latin typeface="Georgia" pitchFamily="18" charset="0"/>
                        </a:rPr>
                        <a:t>24. Sponsorship Services</a:t>
                      </a:r>
                      <a:r>
                        <a:rPr lang="en-US" sz="1200" b="0" baseline="0" dirty="0" smtClean="0">
                          <a:latin typeface="Georgia" pitchFamily="18" charset="0"/>
                        </a:rPr>
                        <a:t> </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latin typeface="Georgia" pitchFamily="18" charset="0"/>
                        </a:rPr>
                        <a:t>X</a:t>
                      </a:r>
                      <a:endParaRPr lang="en-US" sz="12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dk1"/>
                          </a:solidFill>
                          <a:latin typeface="Georgia" pitchFamily="18" charset="0"/>
                          <a:ea typeface="+mn-ea"/>
                          <a:cs typeface="+mn-cs"/>
                          <a:sym typeface="Wingding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Georgia" pitchFamily="18" charset="0"/>
                        </a:rPr>
                        <a:t>X</a:t>
                      </a: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kern="1200" dirty="0" smtClean="0">
                        <a:solidFill>
                          <a:schemeClr val="dk1"/>
                        </a:solidFill>
                        <a:latin typeface="Georgia" pitchFamily="18" charset="0"/>
                        <a:ea typeface="+mn-ea"/>
                        <a:cs typeface="+mn-cs"/>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9" name="Rectangle 8"/>
          <p:cNvSpPr/>
          <p:nvPr/>
        </p:nvSpPr>
        <p:spPr>
          <a:xfrm>
            <a:off x="1981200" y="5879068"/>
            <a:ext cx="5799152" cy="338554"/>
          </a:xfrm>
          <a:prstGeom prst="rect">
            <a:avLst/>
          </a:prstGeom>
        </p:spPr>
        <p:txBody>
          <a:bodyPr wrap="none">
            <a:spAutoFit/>
          </a:bodyPr>
          <a:lstStyle/>
          <a:p>
            <a:r>
              <a:rPr lang="en-US" sz="1600" b="1" i="1" dirty="0" smtClean="0">
                <a:solidFill>
                  <a:srgbClr val="FF0000"/>
                </a:solidFill>
              </a:rPr>
              <a:t>Services highlighted in Red are discussed in the forthcoming slides</a:t>
            </a:r>
            <a:endParaRPr lang="en-US" sz="1600" b="1" i="1" dirty="0">
              <a:solidFill>
                <a:srgbClr val="FF0000"/>
              </a:solidFill>
            </a:endParaRPr>
          </a:p>
        </p:txBody>
      </p:sp>
      <p:sp>
        <p:nvSpPr>
          <p:cNvPr id="11"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1000" y="990600"/>
            <a:ext cx="8305800" cy="5257800"/>
          </a:xfrm>
          <a:prstGeom prst="rect">
            <a:avLst/>
          </a:prstGeom>
        </p:spPr>
        <p:txBody>
          <a:bodyPr vert="horz" lIns="91440" tIns="45720" rIns="91440" bIns="45720" rtlCol="0">
            <a:noAutofit/>
          </a:bodyPr>
          <a:lstStyle/>
          <a:p>
            <a:pPr marL="400050" marR="0" lvl="0" indent="-400050" algn="just" defTabSz="914400" rtl="0" eaLnBrk="1" fontAlgn="auto" latinLnBrk="0" hangingPunct="1">
              <a:lnSpc>
                <a:spcPct val="100000"/>
              </a:lnSpc>
              <a:spcBef>
                <a:spcPct val="20000"/>
              </a:spcBef>
              <a:spcAft>
                <a:spcPts val="0"/>
              </a:spcAft>
              <a:buClrTx/>
              <a:buSzTx/>
              <a:tabLst/>
              <a:defRPr/>
            </a:pPr>
            <a:r>
              <a:rPr lang="en-US" sz="1200" b="1" noProof="0" dirty="0" smtClean="0">
                <a:latin typeface="Georgia" pitchFamily="18" charset="0"/>
              </a:rPr>
              <a:t>1.	</a:t>
            </a:r>
            <a:r>
              <a:rPr kumimoji="0" lang="en-US" sz="1200" b="1" i="0" u="none" strike="noStrike" kern="1200" cap="none" spc="0" normalizeH="0" baseline="0" noProof="0" dirty="0" smtClean="0">
                <a:ln>
                  <a:noFill/>
                </a:ln>
                <a:effectLst/>
                <a:uLnTx/>
                <a:uFillTx/>
                <a:latin typeface="Georgia" pitchFamily="18" charset="0"/>
              </a:rPr>
              <a:t>FINANCIAL</a:t>
            </a:r>
            <a:r>
              <a:rPr kumimoji="0" lang="en-US" sz="1200" b="1" i="0" u="none" strike="noStrike" kern="1200" cap="none" spc="0" normalizeH="0" noProof="0" dirty="0" smtClean="0">
                <a:ln>
                  <a:noFill/>
                </a:ln>
                <a:effectLst/>
                <a:uLnTx/>
                <a:uFillTx/>
                <a:latin typeface="Georgia" pitchFamily="18" charset="0"/>
              </a:rPr>
              <a:t> SERVICES – FBR, PRA AND SRB</a:t>
            </a:r>
            <a:endParaRPr kumimoji="0" lang="en-US" sz="1200" b="1" i="0" u="none" strike="noStrike" kern="1200" cap="none" spc="0" normalizeH="0" baseline="0" noProof="0" dirty="0" smtClean="0">
              <a:ln>
                <a:noFill/>
              </a:ln>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tabLst/>
              <a:defRPr/>
            </a:pPr>
            <a:endParaRPr lang="en-US" sz="1200" dirty="0" smtClean="0">
              <a:latin typeface="Georgia" pitchFamily="18" charset="0"/>
            </a:endParaRPr>
          </a:p>
          <a:p>
            <a:pPr marL="400050" indent="-1588" algn="just">
              <a:spcBef>
                <a:spcPct val="20000"/>
              </a:spcBef>
              <a:defRPr/>
            </a:pPr>
            <a:r>
              <a:rPr kumimoji="0" lang="en-US" sz="1200" i="0" u="none" strike="noStrike" kern="1200" cap="none" spc="0" normalizeH="0" baseline="0" noProof="0" dirty="0" smtClean="0">
                <a:ln>
                  <a:noFill/>
                </a:ln>
                <a:effectLst/>
                <a:uLnTx/>
                <a:uFillTx/>
                <a:latin typeface="Georgia" pitchFamily="18" charset="0"/>
              </a:rPr>
              <a:t>INCLUDES all financial</a:t>
            </a:r>
            <a:r>
              <a:rPr kumimoji="0" lang="en-US" sz="1200" i="0" u="none" strike="noStrike" kern="1200" cap="none" spc="0" normalizeH="0" noProof="0" dirty="0" smtClean="0">
                <a:ln>
                  <a:noFill/>
                </a:ln>
                <a:effectLst/>
                <a:uLnTx/>
                <a:uFillTx/>
                <a:latin typeface="Georgia" pitchFamily="18" charset="0"/>
              </a:rPr>
              <a:t> services provided to </a:t>
            </a:r>
            <a:r>
              <a:rPr kumimoji="0" lang="en-US" sz="1200" b="1" i="0" u="none" strike="noStrike" kern="1200" cap="none" spc="0" normalizeH="0" noProof="0" dirty="0" smtClean="0">
                <a:ln>
                  <a:noFill/>
                </a:ln>
                <a:effectLst/>
                <a:uLnTx/>
                <a:uFillTx/>
                <a:latin typeface="Georgia" pitchFamily="18" charset="0"/>
              </a:rPr>
              <a:t>any person. FBR </a:t>
            </a:r>
            <a:r>
              <a:rPr kumimoji="0" lang="en-US" sz="1200" i="0" u="none" strike="noStrike" kern="1200" cap="none" spc="0" normalizeH="0" noProof="0" dirty="0" smtClean="0">
                <a:ln>
                  <a:noFill/>
                </a:ln>
                <a:effectLst/>
                <a:uLnTx/>
                <a:uFillTx/>
                <a:latin typeface="Georgia" pitchFamily="18" charset="0"/>
              </a:rPr>
              <a:t>and </a:t>
            </a:r>
            <a:r>
              <a:rPr kumimoji="0" lang="en-US" sz="1200" b="1" i="0" u="none" strike="noStrike" kern="1200" cap="none" spc="0" normalizeH="0" noProof="0" dirty="0" smtClean="0">
                <a:ln>
                  <a:noFill/>
                </a:ln>
                <a:effectLst/>
                <a:uLnTx/>
                <a:uFillTx/>
                <a:latin typeface="Georgia" pitchFamily="18" charset="0"/>
              </a:rPr>
              <a:t>SRB exempts </a:t>
            </a:r>
            <a:r>
              <a:rPr kumimoji="0" lang="en-US" sz="1200" i="0" u="none" strike="noStrike" kern="1200" cap="none" spc="0" normalizeH="0" noProof="0" dirty="0" smtClean="0">
                <a:ln>
                  <a:noFill/>
                </a:ln>
                <a:effectLst/>
                <a:uLnTx/>
                <a:uFillTx/>
                <a:latin typeface="Georgia" pitchFamily="18" charset="0"/>
              </a:rPr>
              <a:t>certain services like utility collection, Hajj and </a:t>
            </a:r>
            <a:r>
              <a:rPr kumimoji="0" lang="en-US" sz="1200" i="0" u="none" strike="noStrike" kern="1200" cap="none" spc="0" normalizeH="0" noProof="0" dirty="0" err="1" smtClean="0">
                <a:ln>
                  <a:noFill/>
                </a:ln>
                <a:effectLst/>
                <a:uLnTx/>
                <a:uFillTx/>
                <a:latin typeface="Georgia" pitchFamily="18" charset="0"/>
              </a:rPr>
              <a:t>Umrah</a:t>
            </a:r>
            <a:r>
              <a:rPr kumimoji="0" lang="en-US" sz="1200" i="0" u="none" strike="noStrike" kern="1200" cap="none" spc="0" normalizeH="0" noProof="0" dirty="0" smtClean="0">
                <a:ln>
                  <a:noFill/>
                </a:ln>
                <a:effectLst/>
                <a:uLnTx/>
                <a:uFillTx/>
                <a:latin typeface="Georgia" pitchFamily="18" charset="0"/>
              </a:rPr>
              <a:t> Services, </a:t>
            </a:r>
            <a:r>
              <a:rPr kumimoji="0" lang="en-US" sz="1200" i="0" u="none" strike="noStrike" kern="1200" cap="none" spc="0" normalizeH="0" noProof="0" dirty="0" err="1" smtClean="0">
                <a:ln>
                  <a:noFill/>
                </a:ln>
                <a:effectLst/>
                <a:uLnTx/>
                <a:uFillTx/>
                <a:latin typeface="Georgia" pitchFamily="18" charset="0"/>
              </a:rPr>
              <a:t>Cheque</a:t>
            </a:r>
            <a:r>
              <a:rPr kumimoji="0" lang="en-US" sz="1200" i="0" u="none" strike="noStrike" kern="1200" cap="none" spc="0" normalizeH="0" noProof="0" dirty="0" smtClean="0">
                <a:ln>
                  <a:noFill/>
                </a:ln>
                <a:effectLst/>
                <a:uLnTx/>
                <a:uFillTx/>
                <a:latin typeface="Georgia" pitchFamily="18" charset="0"/>
              </a:rPr>
              <a:t> Book, </a:t>
            </a:r>
            <a:r>
              <a:rPr lang="en-US" sz="1200" dirty="0" err="1" smtClean="0">
                <a:latin typeface="Georgia" pitchFamily="18" charset="0"/>
                <a:cs typeface="Times New Roman" pitchFamily="18" charset="0"/>
              </a:rPr>
              <a:t>Musharika</a:t>
            </a:r>
            <a:r>
              <a:rPr lang="en-US" sz="1200" dirty="0" smtClean="0">
                <a:latin typeface="Georgia" pitchFamily="18" charset="0"/>
                <a:cs typeface="Times New Roman" pitchFamily="18" charset="0"/>
              </a:rPr>
              <a:t> and </a:t>
            </a:r>
            <a:r>
              <a:rPr lang="en-US" sz="1200" dirty="0" err="1" smtClean="0">
                <a:latin typeface="Georgia" pitchFamily="18" charset="0"/>
                <a:cs typeface="Times New Roman" pitchFamily="18" charset="0"/>
              </a:rPr>
              <a:t>Modaraba</a:t>
            </a:r>
            <a:r>
              <a:rPr lang="en-US" sz="1200" dirty="0" smtClean="0">
                <a:latin typeface="Georgia" pitchFamily="18" charset="0"/>
                <a:cs typeface="Times New Roman" pitchFamily="18" charset="0"/>
              </a:rPr>
              <a:t> Financing.</a:t>
            </a:r>
            <a:endParaRPr lang="en-US" sz="1200" dirty="0" smtClean="0">
              <a:latin typeface="Georgia" pitchFamily="18" charset="0"/>
            </a:endParaRPr>
          </a:p>
          <a:p>
            <a:pPr marL="1588" indent="-1588" algn="just">
              <a:spcBef>
                <a:spcPct val="20000"/>
              </a:spcBef>
              <a:defRPr/>
            </a:pPr>
            <a:endParaRPr lang="en-US" sz="1200" dirty="0" smtClean="0">
              <a:latin typeface="Georgia" pitchFamily="18" charset="0"/>
            </a:endParaRPr>
          </a:p>
          <a:p>
            <a:pPr marL="857250" lvl="1" indent="-400050" algn="just">
              <a:spcBef>
                <a:spcPct val="20000"/>
              </a:spcBef>
              <a:buFont typeface="Arial" pitchFamily="34" charset="0"/>
              <a:buChar char="•"/>
              <a:defRPr/>
            </a:pPr>
            <a:r>
              <a:rPr lang="en-US" sz="1200" dirty="0" smtClean="0">
                <a:latin typeface="Georgia" pitchFamily="18" charset="0"/>
              </a:rPr>
              <a:t>Registration : </a:t>
            </a:r>
          </a:p>
          <a:p>
            <a:pPr marL="1373188" lvl="1" indent="-517525" algn="just">
              <a:spcBef>
                <a:spcPct val="20000"/>
              </a:spcBef>
              <a:buAutoNum type="alphaLcParenBoth"/>
              <a:defRPr/>
            </a:pPr>
            <a:r>
              <a:rPr lang="en-US" sz="1200" dirty="0" err="1" smtClean="0">
                <a:latin typeface="Georgia" pitchFamily="18" charset="0"/>
              </a:rPr>
              <a:t>FBR</a:t>
            </a:r>
            <a:r>
              <a:rPr lang="en-US" sz="1200" dirty="0" smtClean="0">
                <a:latin typeface="Georgia" pitchFamily="18" charset="0"/>
              </a:rPr>
              <a:t> and SRB requires </a:t>
            </a:r>
            <a:r>
              <a:rPr lang="en-US" sz="1200" b="1" dirty="0" smtClean="0">
                <a:latin typeface="Georgia" pitchFamily="18" charset="0"/>
              </a:rPr>
              <a:t>Central office </a:t>
            </a:r>
            <a:r>
              <a:rPr lang="en-US" sz="1200" dirty="0" smtClean="0">
                <a:latin typeface="Georgia" pitchFamily="18" charset="0"/>
              </a:rPr>
              <a:t>of the company or institution located in Sindh to register.</a:t>
            </a:r>
          </a:p>
          <a:p>
            <a:pPr marL="1373188" lvl="1" indent="-517525" algn="just">
              <a:spcBef>
                <a:spcPct val="20000"/>
              </a:spcBef>
              <a:buAutoNum type="alphaLcParenBoth"/>
              <a:defRPr/>
            </a:pPr>
            <a:r>
              <a:rPr lang="en-US" sz="1200" dirty="0" smtClean="0">
                <a:latin typeface="Georgia" pitchFamily="18" charset="0"/>
              </a:rPr>
              <a:t>PRA requires </a:t>
            </a:r>
            <a:r>
              <a:rPr lang="en-US" sz="1200" b="1" dirty="0" smtClean="0">
                <a:latin typeface="Georgia" pitchFamily="18" charset="0"/>
              </a:rPr>
              <a:t>Provincial Head Office </a:t>
            </a:r>
            <a:r>
              <a:rPr lang="en-US" sz="1200" dirty="0" smtClean="0">
                <a:latin typeface="Georgia" pitchFamily="18" charset="0"/>
              </a:rPr>
              <a:t>of the company located in Punjab to register.</a:t>
            </a:r>
          </a:p>
          <a:p>
            <a:pPr marL="857250" marR="0" lvl="0" indent="-393700" algn="just" defTabSz="914400" rtl="0" eaLnBrk="1" fontAlgn="auto" latinLnBrk="0" hangingPunct="1">
              <a:lnSpc>
                <a:spcPct val="100000"/>
              </a:lnSpc>
              <a:spcBef>
                <a:spcPct val="20000"/>
              </a:spcBef>
              <a:spcAft>
                <a:spcPts val="0"/>
              </a:spcAft>
              <a:buClrTx/>
              <a:buSzTx/>
              <a:tabLst/>
              <a:defRPr/>
            </a:pPr>
            <a:endParaRPr lang="en-US" sz="1200" noProof="0" dirty="0" smtClean="0">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i="0" u="none" strike="noStrike" kern="1200" cap="none" spc="0" normalizeH="0" baseline="0" noProof="0" dirty="0" smtClean="0">
                <a:ln>
                  <a:noFill/>
                </a:ln>
                <a:effectLst/>
                <a:uLnTx/>
                <a:uFillTx/>
                <a:latin typeface="Georgia" pitchFamily="18" charset="0"/>
              </a:rPr>
              <a:t>Value of</a:t>
            </a:r>
            <a:r>
              <a:rPr kumimoji="0" lang="en-US" sz="1200" i="0" u="none" strike="noStrike" kern="1200" cap="none" spc="0" normalizeH="0" noProof="0" dirty="0" smtClean="0">
                <a:ln>
                  <a:noFill/>
                </a:ln>
                <a:effectLst/>
                <a:uLnTx/>
                <a:uFillTx/>
                <a:latin typeface="Georgia" pitchFamily="18" charset="0"/>
              </a:rPr>
              <a:t> services = Gross amount excluding Markup or Interest.</a:t>
            </a:r>
          </a:p>
          <a:p>
            <a:pPr marL="857250" marR="0" lvl="0" indent="-39370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sz="1200" i="0" u="none" strike="noStrike" kern="1200" cap="none" spc="0" normalizeH="0" noProof="0" dirty="0" smtClean="0">
              <a:ln>
                <a:noFill/>
              </a:ln>
              <a:effectLst/>
              <a:uLnTx/>
              <a:uFillTx/>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i="0" u="none" strike="noStrike" kern="1200" cap="none" spc="0" normalizeH="0" noProof="0" dirty="0" smtClean="0">
                <a:ln>
                  <a:noFill/>
                </a:ln>
                <a:effectLst/>
                <a:uLnTx/>
                <a:uFillTx/>
                <a:latin typeface="Georgia" pitchFamily="18" charset="0"/>
              </a:rPr>
              <a:t>Due date of Payment of tax: 15</a:t>
            </a:r>
            <a:r>
              <a:rPr kumimoji="0" lang="en-US" sz="1200" i="0" u="none" strike="noStrike" kern="1200" cap="none" spc="0" normalizeH="0" baseline="30000" noProof="0" dirty="0" smtClean="0">
                <a:ln>
                  <a:noFill/>
                </a:ln>
                <a:effectLst/>
                <a:uLnTx/>
                <a:uFillTx/>
                <a:latin typeface="Georgia" pitchFamily="18" charset="0"/>
              </a:rPr>
              <a:t>th</a:t>
            </a:r>
            <a:r>
              <a:rPr kumimoji="0" lang="en-US" sz="1200" i="0" u="none" strike="noStrike" kern="1200" cap="none" spc="0" normalizeH="0" noProof="0" dirty="0" smtClean="0">
                <a:ln>
                  <a:noFill/>
                </a:ln>
                <a:effectLst/>
                <a:uLnTx/>
                <a:uFillTx/>
                <a:latin typeface="Georgia" pitchFamily="18" charset="0"/>
              </a:rPr>
              <a:t> day of the following Month. </a:t>
            </a:r>
          </a:p>
          <a:p>
            <a:pPr marL="857250" marR="0" lvl="0" indent="-39370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sz="1200" i="0" u="none" strike="noStrike" kern="1200" cap="none" spc="0" normalizeH="0" noProof="0" dirty="0" smtClean="0">
              <a:ln>
                <a:noFill/>
              </a:ln>
              <a:effectLst/>
              <a:uLnTx/>
              <a:uFillTx/>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200" dirty="0" smtClean="0">
                <a:latin typeface="Georgia" pitchFamily="18" charset="0"/>
              </a:rPr>
              <a:t>Filing requirements: </a:t>
            </a:r>
          </a:p>
          <a:p>
            <a:pPr marL="1370013" marR="0" lvl="0" indent="-514350" algn="just" defTabSz="914400" rtl="0" eaLnBrk="1" fontAlgn="auto" latinLnBrk="0" hangingPunct="1">
              <a:lnSpc>
                <a:spcPct val="100000"/>
              </a:lnSpc>
              <a:spcBef>
                <a:spcPct val="20000"/>
              </a:spcBef>
              <a:spcAft>
                <a:spcPts val="0"/>
              </a:spcAft>
              <a:buClrTx/>
              <a:buSzTx/>
              <a:tabLst/>
              <a:defRPr/>
            </a:pPr>
            <a:r>
              <a:rPr lang="en-US" sz="1200" dirty="0" smtClean="0">
                <a:latin typeface="Georgia" pitchFamily="18" charset="0"/>
              </a:rPr>
              <a:t>(a)	</a:t>
            </a:r>
            <a:r>
              <a:rPr lang="en-US" sz="1200" b="1" dirty="0" smtClean="0">
                <a:latin typeface="Georgia" pitchFamily="18" charset="0"/>
              </a:rPr>
              <a:t>Return </a:t>
            </a:r>
            <a:r>
              <a:rPr lang="en-US" sz="1200" dirty="0" smtClean="0">
                <a:latin typeface="Georgia" pitchFamily="18" charset="0"/>
              </a:rPr>
              <a:t>by 18</a:t>
            </a:r>
            <a:r>
              <a:rPr lang="en-US" sz="1200" baseline="30000" dirty="0" smtClean="0">
                <a:latin typeface="Georgia" pitchFamily="18" charset="0"/>
              </a:rPr>
              <a:t>th</a:t>
            </a:r>
            <a:r>
              <a:rPr lang="en-US" sz="1200" dirty="0" smtClean="0">
                <a:latin typeface="Georgia" pitchFamily="18" charset="0"/>
              </a:rPr>
              <a:t> of the following Month.</a:t>
            </a:r>
          </a:p>
          <a:p>
            <a:pPr marL="1370013" indent="-514350" algn="just">
              <a:spcBef>
                <a:spcPct val="20000"/>
              </a:spcBef>
              <a:defRPr/>
            </a:pPr>
            <a:r>
              <a:rPr lang="en-US" sz="1200" dirty="0" smtClean="0">
                <a:latin typeface="Georgia" pitchFamily="18" charset="0"/>
              </a:rPr>
              <a:t>(b)	</a:t>
            </a:r>
            <a:r>
              <a:rPr lang="en-US" sz="1200" b="1" dirty="0" smtClean="0">
                <a:latin typeface="Georgia" pitchFamily="18" charset="0"/>
              </a:rPr>
              <a:t>Annual Audit Report</a:t>
            </a:r>
            <a:r>
              <a:rPr lang="en-US" sz="1200" dirty="0" smtClean="0">
                <a:latin typeface="Georgia" pitchFamily="18" charset="0"/>
              </a:rPr>
              <a:t> within 15 days of its publication.</a:t>
            </a:r>
          </a:p>
          <a:p>
            <a:pPr marL="1370013" indent="-514350" algn="just">
              <a:spcBef>
                <a:spcPct val="20000"/>
              </a:spcBef>
              <a:defRPr/>
            </a:pPr>
            <a:r>
              <a:rPr lang="en-US" sz="1200" dirty="0" smtClean="0">
                <a:latin typeface="Georgia" pitchFamily="18" charset="0"/>
              </a:rPr>
              <a:t>(c)	</a:t>
            </a:r>
            <a:r>
              <a:rPr lang="en-US" sz="1200" b="1" dirty="0" err="1" smtClean="0">
                <a:latin typeface="Georgia" pitchFamily="18" charset="0"/>
              </a:rPr>
              <a:t>FBR</a:t>
            </a:r>
            <a:r>
              <a:rPr lang="en-US" sz="1200" b="1" dirty="0" smtClean="0">
                <a:latin typeface="Georgia" pitchFamily="18" charset="0"/>
              </a:rPr>
              <a:t> and SRB </a:t>
            </a:r>
            <a:r>
              <a:rPr lang="en-US" sz="1200" dirty="0" smtClean="0">
                <a:latin typeface="Georgia" pitchFamily="18" charset="0"/>
              </a:rPr>
              <a:t>has an ADDITIONAL REQUIREMENT to file </a:t>
            </a:r>
            <a:r>
              <a:rPr lang="en-US" sz="1200" b="1" dirty="0" smtClean="0">
                <a:latin typeface="Georgia" pitchFamily="18" charset="0"/>
              </a:rPr>
              <a:t>Prescribed Reconciliation</a:t>
            </a:r>
            <a:r>
              <a:rPr lang="en-US" sz="1200" dirty="0" smtClean="0">
                <a:latin typeface="Georgia" pitchFamily="18" charset="0"/>
              </a:rPr>
              <a:t> by 15</a:t>
            </a:r>
            <a:r>
              <a:rPr lang="en-US" sz="1200" baseline="30000" dirty="0" smtClean="0">
                <a:latin typeface="Georgia" pitchFamily="18" charset="0"/>
              </a:rPr>
              <a:t>th</a:t>
            </a:r>
            <a:r>
              <a:rPr lang="en-US" sz="1200" dirty="0" smtClean="0">
                <a:latin typeface="Georgia" pitchFamily="18" charset="0"/>
              </a:rPr>
              <a:t> and 24</a:t>
            </a:r>
            <a:r>
              <a:rPr lang="en-US" sz="1200" baseline="30000" dirty="0" smtClean="0">
                <a:latin typeface="Georgia" pitchFamily="18" charset="0"/>
              </a:rPr>
              <a:t>th</a:t>
            </a:r>
            <a:r>
              <a:rPr lang="en-US" sz="1200" dirty="0" smtClean="0">
                <a:latin typeface="Georgia" pitchFamily="18" charset="0"/>
              </a:rPr>
              <a:t> (respectively) of the Month following the end of every quarter. </a:t>
            </a:r>
            <a:r>
              <a:rPr lang="en-US" sz="1200" b="1" dirty="0" smtClean="0">
                <a:latin typeface="Georgia" pitchFamily="18" charset="0"/>
              </a:rPr>
              <a:t>PRA </a:t>
            </a:r>
            <a:r>
              <a:rPr lang="en-US" sz="1200" dirty="0" smtClean="0">
                <a:latin typeface="Georgia" pitchFamily="18" charset="0"/>
              </a:rPr>
              <a:t>is asking for such reconciliation through separate provisions. </a:t>
            </a:r>
            <a:endParaRPr lang="en-US" sz="1200" b="1" dirty="0" smtClean="0">
              <a:latin typeface="Georgia" pitchFamily="18" charset="0"/>
            </a:endParaRPr>
          </a:p>
          <a:p>
            <a:pPr marL="857250" marR="0" lvl="0" indent="-393700" algn="just" defTabSz="914400" rtl="0" eaLnBrk="1" fontAlgn="auto" latinLnBrk="0" hangingPunct="1">
              <a:lnSpc>
                <a:spcPct val="100000"/>
              </a:lnSpc>
              <a:spcBef>
                <a:spcPct val="20000"/>
              </a:spcBef>
              <a:spcAft>
                <a:spcPts val="0"/>
              </a:spcAft>
              <a:buClrTx/>
              <a:buSzTx/>
              <a:buFont typeface="Wingdings"/>
              <a:buChar char="Ø"/>
              <a:tabLst/>
              <a:defRPr/>
            </a:pPr>
            <a:endParaRPr lang="en-US" sz="1200" dirty="0" smtClean="0">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200" b="1" dirty="0" smtClean="0">
                <a:latin typeface="Georgia" pitchFamily="18" charset="0"/>
              </a:rPr>
              <a:t>No requirement to issue </a:t>
            </a:r>
            <a:r>
              <a:rPr lang="en-US" sz="1200" b="1" u="sng" dirty="0" smtClean="0">
                <a:latin typeface="Georgia" pitchFamily="18" charset="0"/>
              </a:rPr>
              <a:t>invoices</a:t>
            </a:r>
            <a:r>
              <a:rPr lang="en-US" sz="1200" dirty="0" smtClean="0">
                <a:latin typeface="Georgia" pitchFamily="18" charset="0"/>
              </a:rPr>
              <a:t> for services rendered. SPR of PRA envisage issuance of invoice to registered person if required. Each </a:t>
            </a:r>
            <a:r>
              <a:rPr lang="en-US" sz="1200" b="1" dirty="0" smtClean="0">
                <a:latin typeface="Georgia" pitchFamily="18" charset="0"/>
              </a:rPr>
              <a:t>outlet located in the Province </a:t>
            </a:r>
            <a:r>
              <a:rPr lang="en-US" sz="1200" dirty="0" smtClean="0">
                <a:latin typeface="Georgia" pitchFamily="18" charset="0"/>
              </a:rPr>
              <a:t>(in case of SRB and PRA) and </a:t>
            </a:r>
            <a:r>
              <a:rPr lang="en-US" sz="1200" b="1" dirty="0" smtClean="0">
                <a:latin typeface="Georgia" pitchFamily="18" charset="0"/>
              </a:rPr>
              <a:t>the Head Office </a:t>
            </a:r>
            <a:r>
              <a:rPr lang="en-US" sz="1200" dirty="0" smtClean="0">
                <a:latin typeface="Georgia" pitchFamily="18" charset="0"/>
              </a:rPr>
              <a:t>(in case of FBR)</a:t>
            </a:r>
            <a:r>
              <a:rPr lang="en-US" sz="1200" b="1" dirty="0" smtClean="0">
                <a:latin typeface="Georgia" pitchFamily="18" charset="0"/>
              </a:rPr>
              <a:t> </a:t>
            </a:r>
            <a:r>
              <a:rPr lang="en-US" sz="1200" dirty="0" smtClean="0">
                <a:latin typeface="Georgia" pitchFamily="18" charset="0"/>
              </a:rPr>
              <a:t> is REQUIRED to maintain sufficient </a:t>
            </a:r>
            <a:r>
              <a:rPr lang="en-US" sz="1200" b="1" dirty="0" smtClean="0">
                <a:latin typeface="Georgia" pitchFamily="18" charset="0"/>
              </a:rPr>
              <a:t>records</a:t>
            </a:r>
            <a:r>
              <a:rPr lang="en-US" sz="1200" dirty="0" smtClean="0">
                <a:latin typeface="Georgia" pitchFamily="18" charset="0"/>
              </a:rPr>
              <a:t> of the services provided or rendered</a:t>
            </a:r>
            <a:endParaRPr kumimoji="0" lang="en-US" sz="1200" i="0" u="none" strike="noStrike" kern="1200" cap="none" spc="0" normalizeH="0" baseline="0" noProof="0" dirty="0">
              <a:ln>
                <a:noFill/>
              </a:ln>
              <a:effectLst/>
              <a:uLnTx/>
              <a:uFillTx/>
              <a:latin typeface="Georgia" pitchFamily="18" charset="0"/>
            </a:endParaRP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fontScale="90000"/>
          </a:bodyPr>
          <a:lstStyle/>
          <a:p>
            <a:r>
              <a:rPr lang="en-US" b="1" dirty="0" smtClean="0">
                <a:solidFill>
                  <a:schemeClr val="accent6">
                    <a:lumMod val="75000"/>
                  </a:schemeClr>
                </a:solidFill>
                <a:latin typeface="Georgia" pitchFamily="18" charset="0"/>
              </a:rPr>
              <a:t>SALES TAX ON SERVICES</a:t>
            </a:r>
            <a:r>
              <a:rPr lang="en-US" b="1" dirty="0" smtClean="0">
                <a:latin typeface="Georgia" pitchFamily="18" charset="0"/>
              </a:rPr>
              <a:t/>
            </a:r>
            <a:br>
              <a:rPr lang="en-US" b="1" dirty="0" smtClean="0">
                <a:latin typeface="Georgia" pitchFamily="18" charset="0"/>
              </a:rPr>
            </a:br>
            <a:r>
              <a:rPr lang="en-US" sz="900" b="1" dirty="0" smtClean="0">
                <a:latin typeface="Georgia" pitchFamily="18" charset="0"/>
              </a:rPr>
              <a:t/>
            </a:r>
            <a:br>
              <a:rPr lang="en-US" sz="900" b="1" dirty="0" smtClean="0">
                <a:latin typeface="Georgia" pitchFamily="18" charset="0"/>
              </a:rPr>
            </a:br>
            <a:r>
              <a:rPr lang="en-US" sz="2700" b="1" dirty="0" smtClean="0">
                <a:solidFill>
                  <a:schemeClr val="accent1">
                    <a:lumMod val="75000"/>
                  </a:schemeClr>
                </a:solidFill>
                <a:latin typeface="Georgia" pitchFamily="18" charset="0"/>
              </a:rPr>
              <a:t>TOPICS TO BE COVERED IN THIS SESSIO</a:t>
            </a:r>
            <a:r>
              <a:rPr lang="en-US" sz="2700" b="1" dirty="0" smtClean="0">
                <a:solidFill>
                  <a:schemeClr val="accent1">
                    <a:lumMod val="75000"/>
                  </a:schemeClr>
                </a:solidFill>
                <a:latin typeface="Bookman Old Style" pitchFamily="18" charset="0"/>
              </a:rPr>
              <a:t>N</a:t>
            </a:r>
            <a:endParaRPr lang="en-US" sz="2700" b="1" dirty="0">
              <a:solidFill>
                <a:schemeClr val="accent1">
                  <a:lumMod val="75000"/>
                </a:schemeClr>
              </a:solidFill>
              <a:latin typeface="Bookman Old Style" pitchFamily="18" charset="0"/>
            </a:endParaRPr>
          </a:p>
        </p:txBody>
      </p:sp>
      <p:sp>
        <p:nvSpPr>
          <p:cNvPr id="3" name="Subtitle 2"/>
          <p:cNvSpPr>
            <a:spLocks noGrp="1"/>
          </p:cNvSpPr>
          <p:nvPr>
            <p:ph type="subTitle" idx="1"/>
          </p:nvPr>
        </p:nvSpPr>
        <p:spPr>
          <a:xfrm>
            <a:off x="1066800" y="2971800"/>
            <a:ext cx="7467600" cy="1752600"/>
          </a:xfrm>
        </p:spPr>
        <p:txBody>
          <a:bodyPr>
            <a:normAutofit/>
          </a:bodyPr>
          <a:lstStyle/>
          <a:p>
            <a:pPr marL="514350" indent="-514350" algn="l"/>
            <a:r>
              <a:rPr lang="en-US" sz="2800" b="1" i="1" dirty="0" smtClean="0">
                <a:solidFill>
                  <a:srgbClr val="C00000"/>
                </a:solidFill>
                <a:latin typeface="Georgia" pitchFamily="18" charset="0"/>
              </a:rPr>
              <a:t>1.  CLAIM OF INPUT TAX</a:t>
            </a:r>
          </a:p>
          <a:p>
            <a:pPr marL="514350" indent="-514350" algn="l">
              <a:buAutoNum type="arabicPeriod"/>
            </a:pPr>
            <a:endParaRPr lang="en-US" sz="2400" i="1" dirty="0" smtClean="0">
              <a:solidFill>
                <a:srgbClr val="C00000"/>
              </a:solidFill>
              <a:latin typeface="Georgia" pitchFamily="18" charset="0"/>
            </a:endParaRPr>
          </a:p>
          <a:p>
            <a:pPr marL="514350" indent="-514350" algn="l"/>
            <a:r>
              <a:rPr lang="en-US" sz="2800" b="1" i="1" dirty="0" smtClean="0">
                <a:solidFill>
                  <a:srgbClr val="C00000"/>
                </a:solidFill>
                <a:latin typeface="Georgia" pitchFamily="18" charset="0"/>
              </a:rPr>
              <a:t>2.	SALES TAX SPECIAL PROCEDURES</a:t>
            </a:r>
            <a:endParaRPr lang="en-US" sz="1800" i="1" dirty="0">
              <a:solidFill>
                <a:srgbClr val="C00000"/>
              </a:solidFill>
              <a:latin typeface="Georgia" pitchFamily="18" charset="0"/>
            </a:endParaRPr>
          </a:p>
        </p:txBody>
      </p:sp>
      <p:pic>
        <p:nvPicPr>
          <p:cNvPr id="5" name="Picture 4"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9"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2" name="Straight Connector 11"/>
          <p:cNvCxnSpPr/>
          <p:nvPr/>
        </p:nvCxnSpPr>
        <p:spPr>
          <a:xfrm rot="10800000">
            <a:off x="457200" y="617312"/>
            <a:ext cx="8382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50680" y="723900"/>
            <a:ext cx="2286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a:xfrm>
            <a:off x="8458200" y="0"/>
            <a:ext cx="533400" cy="381000"/>
          </a:xfrm>
        </p:spPr>
        <p:txBody>
          <a:bodyPr/>
          <a:lstStyle/>
          <a:p>
            <a:fld id="{B6F15528-21DE-4FAA-801E-634DDDAF4B2B}" type="slidenum">
              <a:rPr lang="en-US" b="1" smtClean="0">
                <a:solidFill>
                  <a:schemeClr val="tx1"/>
                </a:solidFill>
              </a:rPr>
              <a:pPr/>
              <a:t>2</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66800"/>
            <a:ext cx="8305800" cy="5029200"/>
          </a:xfrm>
          <a:prstGeom prst="rect">
            <a:avLst/>
          </a:prstGeom>
        </p:spPr>
        <p:txBody>
          <a:bodyPr vert="horz" lIns="91440" tIns="45720" rIns="91440" bIns="45720" rtlCol="0">
            <a:normAutofit lnSpcReduction="10000"/>
          </a:bodyPr>
          <a:lstStyle/>
          <a:p>
            <a:pPr marL="400050" lvl="0" indent="-400050" algn="just">
              <a:spcBef>
                <a:spcPct val="20000"/>
              </a:spcBef>
              <a:buAutoNum type="arabicPeriod"/>
              <a:defRPr/>
            </a:pPr>
            <a:r>
              <a:rPr lang="en-US" sz="1400" b="1" dirty="0" smtClean="0">
                <a:latin typeface="Georgia" pitchFamily="18" charset="0"/>
              </a:rPr>
              <a:t>FINANCIAL SERVICES – FBR, PRA AND SRB</a:t>
            </a:r>
          </a:p>
          <a:p>
            <a:pPr marL="400050" lvl="0" indent="-400050" algn="just">
              <a:spcBef>
                <a:spcPct val="20000"/>
              </a:spcBef>
              <a:buAutoNum type="arabicPeriod"/>
              <a:defRPr/>
            </a:pPr>
            <a:endParaRPr lang="en-US" sz="1400" b="1" dirty="0" smtClean="0">
              <a:latin typeface="Georgia" pitchFamily="18" charset="0"/>
            </a:endParaRPr>
          </a:p>
          <a:p>
            <a:pPr marL="458788" marR="0" lvl="0" indent="-458788" algn="l" defTabSz="914400" rtl="0" eaLnBrk="1" fontAlgn="auto" latinLnBrk="0" hangingPunct="1">
              <a:lnSpc>
                <a:spcPct val="100000"/>
              </a:lnSpc>
              <a:spcBef>
                <a:spcPct val="20000"/>
              </a:spcBef>
              <a:spcAft>
                <a:spcPts val="0"/>
              </a:spcAft>
              <a:buClrTx/>
              <a:buSzTx/>
              <a:tabLst/>
              <a:defRPr/>
            </a:pPr>
            <a:r>
              <a:rPr lang="en-US" sz="1400" b="1" dirty="0" smtClean="0">
                <a:latin typeface="Georgia" pitchFamily="18" charset="0"/>
              </a:rPr>
              <a:t>	</a:t>
            </a:r>
            <a:r>
              <a:rPr lang="en-US" sz="1400" b="1" dirty="0" smtClean="0">
                <a:solidFill>
                  <a:srgbClr val="FF0000"/>
                </a:solidFill>
                <a:latin typeface="Georgia" pitchFamily="18" charset="0"/>
              </a:rPr>
              <a:t>ISSUES</a:t>
            </a:r>
            <a:r>
              <a:rPr lang="en-US" sz="1400" b="1" dirty="0" smtClean="0">
                <a:latin typeface="Georgia" pitchFamily="18" charset="0"/>
              </a:rPr>
              <a:t>	</a:t>
            </a:r>
          </a:p>
          <a:p>
            <a:pPr lvl="0" algn="just" eaLnBrk="0" fontAlgn="base" hangingPunct="0">
              <a:spcBef>
                <a:spcPct val="0"/>
              </a:spcBef>
              <a:spcAft>
                <a:spcPct val="0"/>
              </a:spcAft>
            </a:pPr>
            <a:endParaRPr lang="en-US" sz="14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400" dirty="0" smtClean="0">
                <a:latin typeface="Georgia" pitchFamily="18" charset="0"/>
                <a:ea typeface="Calibri" pitchFamily="34" charset="0"/>
                <a:cs typeface="Times New Roman" pitchFamily="18" charset="0"/>
              </a:rPr>
              <a:t>Rules should specify the basis of taxation i.e. (income in each province is to be determined on the basis of branches / offices located in a territory). Present taxation on the basis of location of branches is governed by an Agreement.</a:t>
            </a:r>
          </a:p>
          <a:p>
            <a:pPr marL="914400" lvl="0" indent="-457200" algn="just" eaLnBrk="0" fontAlgn="base" hangingPunct="0">
              <a:spcBef>
                <a:spcPct val="0"/>
              </a:spcBef>
              <a:spcAft>
                <a:spcPct val="0"/>
              </a:spcAft>
              <a:buFont typeface="Arial" pitchFamily="34" charset="0"/>
              <a:buChar char="•"/>
            </a:pPr>
            <a:endParaRPr lang="en-US" sz="14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400" dirty="0" smtClean="0">
                <a:latin typeface="Georgia" pitchFamily="18" charset="0"/>
                <a:ea typeface="Calibri" pitchFamily="34" charset="0"/>
                <a:cs typeface="Times New Roman" pitchFamily="18" charset="0"/>
              </a:rPr>
              <a:t>Income from dealing in foreign currency is not taxable as ‘services’; however, it is being considered for taxation by authorities.</a:t>
            </a:r>
          </a:p>
          <a:p>
            <a:pPr marL="914400" lvl="0" indent="-457200" algn="just" eaLnBrk="0" fontAlgn="base" hangingPunct="0">
              <a:spcBef>
                <a:spcPct val="0"/>
              </a:spcBef>
              <a:spcAft>
                <a:spcPct val="0"/>
              </a:spcAft>
              <a:buFont typeface="Arial" pitchFamily="34" charset="0"/>
              <a:buChar char="•"/>
            </a:pPr>
            <a:endParaRPr lang="en-US" sz="1400" dirty="0" smtClean="0">
              <a:latin typeface="Georgia" pitchFamily="18"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400" dirty="0" smtClean="0">
                <a:latin typeface="Georgia" pitchFamily="18" charset="0"/>
                <a:cs typeface="Times New Roman" pitchFamily="18" charset="0"/>
              </a:rPr>
              <a:t>Merchant discount on credit cards is being considered as ‘service’ although in substance, it is interest  income and therefore not subject to tax.</a:t>
            </a:r>
          </a:p>
          <a:p>
            <a:pPr marL="914400" lvl="0" indent="-457200" algn="just" eaLnBrk="0" fontAlgn="base" hangingPunct="0">
              <a:spcBef>
                <a:spcPct val="0"/>
              </a:spcBef>
              <a:spcAft>
                <a:spcPct val="0"/>
              </a:spcAft>
              <a:buFont typeface="Arial" pitchFamily="34" charset="0"/>
              <a:buChar char="•"/>
            </a:pPr>
            <a:endParaRPr lang="en-US" sz="14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400" dirty="0" smtClean="0">
                <a:latin typeface="Georgia" pitchFamily="18" charset="0"/>
                <a:ea typeface="Calibri" pitchFamily="34" charset="0"/>
                <a:cs typeface="Times New Roman" pitchFamily="18" charset="0"/>
              </a:rPr>
              <a:t>Exemption on following services provided by SRB and Federal Law, but not in KPK and Punjab law:</a:t>
            </a:r>
          </a:p>
          <a:p>
            <a:pPr marL="914400" lvl="0" indent="-914400" algn="just" eaLnBrk="0" fontAlgn="base" hangingPunct="0">
              <a:spcBef>
                <a:spcPct val="0"/>
              </a:spcBef>
              <a:spcAft>
                <a:spcPct val="0"/>
              </a:spcAft>
              <a:buFontTx/>
              <a:buChar char="•"/>
            </a:pPr>
            <a:endParaRPr lang="en-US" sz="1400" dirty="0" smtClean="0">
              <a:latin typeface="Georgia" pitchFamily="18" charset="0"/>
              <a:ea typeface="Calibri" pitchFamily="34" charset="0"/>
              <a:cs typeface="Times New Roman" pitchFamily="18" charset="0"/>
            </a:endParaRPr>
          </a:p>
          <a:p>
            <a:pPr marL="1371600" lvl="1" indent="-457200" algn="just" eaLnBrk="0" fontAlgn="base" hangingPunct="0">
              <a:spcBef>
                <a:spcPct val="0"/>
              </a:spcBef>
              <a:spcAft>
                <a:spcPct val="0"/>
              </a:spcAft>
            </a:pPr>
            <a:r>
              <a:rPr lang="en-US" sz="1400" dirty="0" smtClean="0">
                <a:latin typeface="Georgia" pitchFamily="18" charset="0"/>
                <a:cs typeface="Times New Roman" pitchFamily="18" charset="0"/>
              </a:rPr>
              <a:t>(a)	Utility Collection</a:t>
            </a:r>
          </a:p>
          <a:p>
            <a:pPr marL="1371600" lvl="1" indent="-457200" algn="just" eaLnBrk="0" fontAlgn="base" hangingPunct="0">
              <a:spcBef>
                <a:spcPct val="0"/>
              </a:spcBef>
              <a:spcAft>
                <a:spcPct val="0"/>
              </a:spcAft>
            </a:pPr>
            <a:r>
              <a:rPr lang="en-US" sz="1400" dirty="0" smtClean="0">
                <a:latin typeface="Georgia" pitchFamily="18" charset="0"/>
                <a:cs typeface="Times New Roman" pitchFamily="18" charset="0"/>
              </a:rPr>
              <a:t>(b)	</a:t>
            </a:r>
            <a:r>
              <a:rPr lang="en-US" sz="1400" dirty="0" err="1" smtClean="0">
                <a:latin typeface="Georgia" pitchFamily="18" charset="0"/>
                <a:cs typeface="Times New Roman" pitchFamily="18" charset="0"/>
              </a:rPr>
              <a:t>Umrah</a:t>
            </a:r>
            <a:r>
              <a:rPr lang="en-US" sz="1400" dirty="0" smtClean="0">
                <a:latin typeface="Georgia" pitchFamily="18" charset="0"/>
                <a:cs typeface="Times New Roman" pitchFamily="18" charset="0"/>
              </a:rPr>
              <a:t> and Hajj</a:t>
            </a:r>
          </a:p>
          <a:p>
            <a:pPr marL="1371600" lvl="1" indent="-457200" algn="just" eaLnBrk="0" fontAlgn="base" hangingPunct="0">
              <a:spcBef>
                <a:spcPct val="0"/>
              </a:spcBef>
              <a:spcAft>
                <a:spcPct val="0"/>
              </a:spcAft>
            </a:pPr>
            <a:r>
              <a:rPr lang="en-US" sz="1400" dirty="0" smtClean="0">
                <a:latin typeface="Georgia" pitchFamily="18" charset="0"/>
                <a:cs typeface="Times New Roman" pitchFamily="18" charset="0"/>
              </a:rPr>
              <a:t>(c)	</a:t>
            </a:r>
            <a:r>
              <a:rPr lang="en-US" sz="1400" dirty="0" err="1" smtClean="0">
                <a:latin typeface="Georgia" pitchFamily="18" charset="0"/>
                <a:cs typeface="Times New Roman" pitchFamily="18" charset="0"/>
              </a:rPr>
              <a:t>Cheque</a:t>
            </a:r>
            <a:r>
              <a:rPr lang="en-US" sz="1400" dirty="0" smtClean="0">
                <a:latin typeface="Georgia" pitchFamily="18" charset="0"/>
                <a:cs typeface="Times New Roman" pitchFamily="18" charset="0"/>
              </a:rPr>
              <a:t> Book </a:t>
            </a:r>
          </a:p>
          <a:p>
            <a:pPr marL="1371600" lvl="1" indent="-457200" algn="just" eaLnBrk="0" fontAlgn="base" hangingPunct="0">
              <a:spcBef>
                <a:spcPct val="0"/>
              </a:spcBef>
              <a:spcAft>
                <a:spcPct val="0"/>
              </a:spcAft>
            </a:pPr>
            <a:r>
              <a:rPr lang="en-US" sz="1400" dirty="0" smtClean="0">
                <a:latin typeface="Georgia" pitchFamily="18" charset="0"/>
                <a:cs typeface="Times New Roman" pitchFamily="18" charset="0"/>
              </a:rPr>
              <a:t>(d)	</a:t>
            </a:r>
            <a:r>
              <a:rPr lang="en-US" sz="1400" dirty="0" err="1" smtClean="0">
                <a:latin typeface="Georgia" pitchFamily="18" charset="0"/>
                <a:cs typeface="Times New Roman" pitchFamily="18" charset="0"/>
              </a:rPr>
              <a:t>Musharika</a:t>
            </a:r>
            <a:r>
              <a:rPr lang="en-US" sz="1400" dirty="0" smtClean="0">
                <a:latin typeface="Georgia" pitchFamily="18" charset="0"/>
                <a:cs typeface="Times New Roman" pitchFamily="18" charset="0"/>
              </a:rPr>
              <a:t> and </a:t>
            </a:r>
            <a:r>
              <a:rPr lang="en-US" sz="1400" dirty="0" err="1" smtClean="0">
                <a:latin typeface="Georgia" pitchFamily="18" charset="0"/>
                <a:cs typeface="Times New Roman" pitchFamily="18" charset="0"/>
              </a:rPr>
              <a:t>Modaraba</a:t>
            </a:r>
            <a:r>
              <a:rPr lang="en-US" sz="1400" dirty="0" smtClean="0">
                <a:latin typeface="Georgia" pitchFamily="18" charset="0"/>
                <a:cs typeface="Times New Roman" pitchFamily="18" charset="0"/>
              </a:rPr>
              <a:t> Financing </a:t>
            </a:r>
          </a:p>
          <a:p>
            <a:pPr marL="1371600" lvl="1" indent="-457200" algn="just" eaLnBrk="0" fontAlgn="base" hangingPunct="0">
              <a:spcBef>
                <a:spcPct val="0"/>
              </a:spcBef>
              <a:spcAft>
                <a:spcPct val="0"/>
              </a:spcAft>
            </a:pPr>
            <a:r>
              <a:rPr lang="en-US" sz="1400" dirty="0" smtClean="0">
                <a:latin typeface="Georgia" pitchFamily="18" charset="0"/>
                <a:cs typeface="Times New Roman" pitchFamily="18" charset="0"/>
              </a:rPr>
              <a:t>(e)	</a:t>
            </a:r>
            <a:r>
              <a:rPr lang="en-US" sz="1400" dirty="0" err="1" smtClean="0">
                <a:latin typeface="Georgia" pitchFamily="18" charset="0"/>
                <a:cs typeface="Times New Roman" pitchFamily="18" charset="0"/>
              </a:rPr>
              <a:t>Cheque</a:t>
            </a:r>
            <a:r>
              <a:rPr lang="en-US" sz="1400" dirty="0" smtClean="0">
                <a:latin typeface="Georgia" pitchFamily="18" charset="0"/>
                <a:cs typeface="Times New Roman" pitchFamily="18" charset="0"/>
              </a:rPr>
              <a:t> Return (</a:t>
            </a:r>
            <a:r>
              <a:rPr lang="en-US" sz="1400" dirty="0" err="1" smtClean="0">
                <a:latin typeface="Georgia" pitchFamily="18" charset="0"/>
                <a:cs typeface="Times New Roman" pitchFamily="18" charset="0"/>
              </a:rPr>
              <a:t>FBR</a:t>
            </a:r>
            <a:r>
              <a:rPr lang="en-US" sz="1400" dirty="0" smtClean="0">
                <a:latin typeface="Georgia" pitchFamily="18" charset="0"/>
                <a:cs typeface="Times New Roman" pitchFamily="18" charset="0"/>
              </a:rPr>
              <a:t> only)</a:t>
            </a:r>
          </a:p>
          <a:p>
            <a:pPr marL="1371600" lvl="1" indent="-457200" algn="just" eaLnBrk="0" fontAlgn="base" hangingPunct="0">
              <a:spcBef>
                <a:spcPct val="0"/>
              </a:spcBef>
              <a:spcAft>
                <a:spcPct val="0"/>
              </a:spcAft>
            </a:pPr>
            <a:r>
              <a:rPr lang="en-US" sz="1400" dirty="0" smtClean="0">
                <a:latin typeface="Georgia" pitchFamily="18" charset="0"/>
                <a:cs typeface="Times New Roman" pitchFamily="18" charset="0"/>
              </a:rPr>
              <a:t>(f)	Services in relation to Insurance only (FBR only)</a:t>
            </a:r>
          </a:p>
          <a:p>
            <a:pPr lvl="0" algn="just" eaLnBrk="0" fontAlgn="base" hangingPunct="0">
              <a:spcBef>
                <a:spcPct val="0"/>
              </a:spcBef>
              <a:spcAft>
                <a:spcPct val="0"/>
              </a:spcAft>
            </a:pPr>
            <a:endParaRPr lang="en-US" sz="1400" dirty="0" smtClean="0">
              <a:latin typeface="Georgia" pitchFamily="18" charset="0"/>
            </a:endParaRPr>
          </a:p>
          <a:p>
            <a:pPr marL="914400" lvl="0" indent="-457200" algn="just" eaLnBrk="0" fontAlgn="base" hangingPunct="0">
              <a:spcBef>
                <a:spcPct val="0"/>
              </a:spcBef>
              <a:spcAft>
                <a:spcPct val="0"/>
              </a:spcAft>
              <a:buFont typeface="Arial" pitchFamily="34" charset="0"/>
              <a:buChar char="•"/>
            </a:pPr>
            <a:r>
              <a:rPr lang="en-US" sz="1400" dirty="0" smtClean="0">
                <a:latin typeface="Georgia" pitchFamily="18" charset="0"/>
                <a:ea typeface="Calibri" pitchFamily="34" charset="0"/>
                <a:cs typeface="Times New Roman" pitchFamily="18" charset="0"/>
              </a:rPr>
              <a:t>Notices received by Asset Management Companies from PRA for compulsory registration.</a:t>
            </a:r>
            <a:endParaRPr lang="en-US" sz="1400" dirty="0" smtClean="0">
              <a:latin typeface="Georgia" pitchFamily="18" charset="0"/>
            </a:endParaRPr>
          </a:p>
          <a:p>
            <a:pPr marL="857250" marR="0" lvl="0" indent="-85725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solidFill>
                <a:schemeClr val="tx1"/>
              </a:solidFill>
              <a:effectLst/>
              <a:uLnTx/>
              <a:uFillTx/>
              <a:ea typeface="+mn-ea"/>
              <a:cs typeface="+mn-cs"/>
            </a:endParaRP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66800"/>
            <a:ext cx="8305800" cy="5410200"/>
          </a:xfrm>
          <a:prstGeom prst="rect">
            <a:avLst/>
          </a:prstGeom>
        </p:spPr>
        <p:txBody>
          <a:bodyPr vert="horz" lIns="91440" tIns="45720" rIns="91440" bIns="45720" rtlCol="0">
            <a:normAutofit/>
          </a:bodyPr>
          <a:lstStyle/>
          <a:p>
            <a:pPr marL="458788" marR="0" lvl="0" indent="-458788" algn="just" defTabSz="914400" rtl="0" eaLnBrk="1" fontAlgn="auto" latinLnBrk="0" hangingPunct="1">
              <a:lnSpc>
                <a:spcPct val="100000"/>
              </a:lnSpc>
              <a:spcBef>
                <a:spcPct val="20000"/>
              </a:spcBef>
              <a:spcAft>
                <a:spcPts val="0"/>
              </a:spcAft>
              <a:buClrTx/>
              <a:buSzTx/>
              <a:tabLst/>
              <a:defRPr/>
            </a:pPr>
            <a:r>
              <a:rPr kumimoji="0" lang="en-US" sz="1400" b="1" i="0" u="none" strike="noStrike" kern="1200" cap="none" spc="0" normalizeH="0" baseline="0" noProof="0" dirty="0" smtClean="0">
                <a:ln>
                  <a:noFill/>
                </a:ln>
                <a:solidFill>
                  <a:schemeClr val="tx1"/>
                </a:solidFill>
                <a:effectLst/>
                <a:uLnTx/>
                <a:uFillTx/>
                <a:latin typeface="Georgia" pitchFamily="18" charset="0"/>
              </a:rPr>
              <a:t>2.	INSURANCE</a:t>
            </a:r>
            <a:r>
              <a:rPr kumimoji="0" lang="en-US" sz="1400" b="1" i="0" u="none" strike="noStrike" kern="1200" cap="none" spc="0" normalizeH="0" noProof="0" dirty="0" smtClean="0">
                <a:ln>
                  <a:noFill/>
                </a:ln>
                <a:solidFill>
                  <a:schemeClr val="tx1"/>
                </a:solidFill>
                <a:effectLst/>
                <a:uLnTx/>
                <a:uFillTx/>
                <a:latin typeface="Georgia" pitchFamily="18" charset="0"/>
              </a:rPr>
              <a:t> OR REINSURANCE – </a:t>
            </a:r>
            <a:r>
              <a:rPr kumimoji="0" lang="en-US" sz="1400" b="1" i="0" u="none" strike="noStrike" kern="1200" cap="none" spc="0" normalizeH="0" noProof="0" dirty="0" err="1" smtClean="0">
                <a:ln>
                  <a:noFill/>
                </a:ln>
                <a:solidFill>
                  <a:schemeClr val="tx1"/>
                </a:solidFill>
                <a:effectLst/>
                <a:uLnTx/>
                <a:uFillTx/>
                <a:latin typeface="Georgia" pitchFamily="18" charset="0"/>
              </a:rPr>
              <a:t>FBR</a:t>
            </a:r>
            <a:r>
              <a:rPr kumimoji="0" lang="en-US" sz="1400" b="1" i="0" u="none" strike="noStrike" kern="1200" cap="none" spc="0" normalizeH="0" noProof="0" dirty="0" smtClean="0">
                <a:ln>
                  <a:noFill/>
                </a:ln>
                <a:solidFill>
                  <a:schemeClr val="tx1"/>
                </a:solidFill>
                <a:effectLst/>
                <a:uLnTx/>
                <a:uFillTx/>
                <a:latin typeface="Georgia" pitchFamily="18" charset="0"/>
              </a:rPr>
              <a:t>, PRA AND </a:t>
            </a:r>
            <a:r>
              <a:rPr kumimoji="0" lang="en-US" sz="1400" b="1" i="0" u="none" strike="noStrike" kern="1200" cap="none" spc="0" normalizeH="0" noProof="0" dirty="0" err="1" smtClean="0">
                <a:ln>
                  <a:noFill/>
                </a:ln>
                <a:solidFill>
                  <a:schemeClr val="tx1"/>
                </a:solidFill>
                <a:effectLst/>
                <a:uLnTx/>
                <a:uFillTx/>
                <a:latin typeface="Georgia" pitchFamily="18" charset="0"/>
              </a:rPr>
              <a:t>SRB</a:t>
            </a:r>
            <a:endParaRPr kumimoji="0" lang="en-US" sz="1400" b="1" i="0" u="none" strike="noStrike" kern="1200" cap="none" spc="0" normalizeH="0" baseline="0" noProof="0" dirty="0" smtClean="0">
              <a:ln>
                <a:noFill/>
              </a:ln>
              <a:solidFill>
                <a:schemeClr val="tx1"/>
              </a:solidFill>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baseline="0" noProof="0" dirty="0" smtClean="0">
              <a:ln>
                <a:noFill/>
              </a:ln>
              <a:solidFill>
                <a:schemeClr val="tx1"/>
              </a:solidFill>
              <a:effectLst/>
              <a:uLnTx/>
              <a:uFillTx/>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INCLUDES all kind of insurance</a:t>
            </a:r>
            <a:r>
              <a:rPr kumimoji="0" lang="en-US" sz="1400" i="0" u="none" strike="noStrike" kern="1200" cap="none" spc="0" normalizeH="0" noProof="0" dirty="0" smtClean="0">
                <a:ln>
                  <a:noFill/>
                </a:ln>
                <a:solidFill>
                  <a:schemeClr val="tx1"/>
                </a:solidFill>
                <a:effectLst/>
                <a:uLnTx/>
                <a:uFillTx/>
                <a:latin typeface="Georgia" pitchFamily="18" charset="0"/>
              </a:rPr>
              <a:t> except :</a:t>
            </a:r>
            <a:endParaRPr lang="en-US" sz="1400" dirty="0" smtClean="0">
              <a:latin typeface="Georgia" pitchFamily="18" charset="0"/>
            </a:endParaRPr>
          </a:p>
          <a:p>
            <a:pPr marL="1373188" marR="0" lvl="0" indent="-517525"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Life insurance</a:t>
            </a:r>
          </a:p>
          <a:p>
            <a:pPr marL="1373188" marR="0" lvl="0" indent="-517525"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Health insurance</a:t>
            </a:r>
          </a:p>
          <a:p>
            <a:pPr marL="1373188" marR="0" lvl="0" indent="-517525"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Crop insurance</a:t>
            </a:r>
          </a:p>
          <a:p>
            <a:pPr marL="1373188" marR="0" lvl="0" indent="-517525"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Marine insurance for export </a:t>
            </a:r>
          </a:p>
          <a:p>
            <a:pPr marL="857250" marR="0" lvl="0" indent="-393700" algn="just" defTabSz="914400" rtl="0" eaLnBrk="1" fontAlgn="auto" latinLnBrk="0" hangingPunct="1">
              <a:lnSpc>
                <a:spcPct val="100000"/>
              </a:lnSpc>
              <a:spcBef>
                <a:spcPct val="20000"/>
              </a:spcBef>
              <a:spcAft>
                <a:spcPts val="0"/>
              </a:spcAft>
              <a:buClrTx/>
              <a:buSzTx/>
              <a:tabLst/>
              <a:defRPr/>
            </a:pPr>
            <a:endParaRPr lang="en-US" sz="1400" dirty="0" smtClean="0">
              <a:latin typeface="Georgia" pitchFamily="18" charset="0"/>
            </a:endParaRPr>
          </a:p>
          <a:p>
            <a:pPr marL="857250" marR="0" lvl="0" indent="-3937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Value of</a:t>
            </a:r>
            <a:r>
              <a:rPr kumimoji="0" lang="en-US" sz="1400" i="0" u="none" strike="noStrike" kern="1200" cap="none" spc="0" normalizeH="0" noProof="0" dirty="0" smtClean="0">
                <a:ln>
                  <a:noFill/>
                </a:ln>
                <a:solidFill>
                  <a:schemeClr val="tx1"/>
                </a:solidFill>
                <a:effectLst/>
                <a:uLnTx/>
                <a:uFillTx/>
                <a:latin typeface="Georgia" pitchFamily="18" charset="0"/>
              </a:rPr>
              <a:t> services = Gross </a:t>
            </a:r>
            <a:r>
              <a:rPr kumimoji="0" lang="en-US" sz="1400" b="1" i="0" u="none" strike="noStrike" kern="1200" cap="none" spc="0" normalizeH="0" noProof="0" dirty="0" smtClean="0">
                <a:ln>
                  <a:noFill/>
                </a:ln>
                <a:solidFill>
                  <a:schemeClr val="tx1"/>
                </a:solidFill>
                <a:effectLst/>
                <a:uLnTx/>
                <a:uFillTx/>
                <a:latin typeface="Georgia" pitchFamily="18" charset="0"/>
              </a:rPr>
              <a:t>Premium </a:t>
            </a:r>
            <a:r>
              <a:rPr kumimoji="0" lang="en-US" sz="1400" i="0" u="none" strike="noStrike" kern="1200" cap="none" spc="0" normalizeH="0" noProof="0" dirty="0" smtClean="0">
                <a:ln>
                  <a:noFill/>
                </a:ln>
                <a:solidFill>
                  <a:schemeClr val="tx1"/>
                </a:solidFill>
                <a:effectLst/>
                <a:uLnTx/>
                <a:uFillTx/>
                <a:latin typeface="Georgia" pitchFamily="18" charset="0"/>
              </a:rPr>
              <a:t>charged on risk covered in the policy.  </a:t>
            </a:r>
          </a:p>
          <a:p>
            <a:pPr marL="857250" marR="0" lvl="0" indent="-39370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sz="1400" i="0" u="none" strike="noStrike" kern="1200" cap="none" spc="0" normalizeH="0" noProof="0" dirty="0" smtClean="0">
              <a:ln>
                <a:noFill/>
              </a:ln>
              <a:solidFill>
                <a:schemeClr val="tx1"/>
              </a:solidFill>
              <a:effectLst/>
              <a:uLnTx/>
              <a:uFillTx/>
              <a:latin typeface="Georgia" pitchFamily="18" charset="0"/>
            </a:endParaRPr>
          </a:p>
          <a:p>
            <a:pPr marL="857250" marR="0" lvl="0" indent="-3937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noProof="0" dirty="0" smtClean="0">
                <a:ln>
                  <a:noFill/>
                </a:ln>
                <a:solidFill>
                  <a:schemeClr val="tx1"/>
                </a:solidFill>
                <a:effectLst/>
                <a:uLnTx/>
                <a:uFillTx/>
                <a:latin typeface="Georgia" pitchFamily="18" charset="0"/>
              </a:rPr>
              <a:t>Due date of Payment of tax: 15</a:t>
            </a:r>
            <a:r>
              <a:rPr kumimoji="0" lang="en-US" sz="1400" i="0" u="none" strike="noStrike" kern="1200" cap="none" spc="0" normalizeH="0" baseline="30000" noProof="0" dirty="0" smtClean="0">
                <a:ln>
                  <a:noFill/>
                </a:ln>
                <a:solidFill>
                  <a:schemeClr val="tx1"/>
                </a:solidFill>
                <a:effectLst/>
                <a:uLnTx/>
                <a:uFillTx/>
                <a:latin typeface="Georgia" pitchFamily="18" charset="0"/>
              </a:rPr>
              <a:t>th</a:t>
            </a:r>
            <a:r>
              <a:rPr kumimoji="0" lang="en-US" sz="1400" i="0" u="none" strike="noStrike" kern="1200" cap="none" spc="0" normalizeH="0" noProof="0" dirty="0" smtClean="0">
                <a:ln>
                  <a:noFill/>
                </a:ln>
                <a:solidFill>
                  <a:schemeClr val="tx1"/>
                </a:solidFill>
                <a:effectLst/>
                <a:uLnTx/>
                <a:uFillTx/>
                <a:latin typeface="Georgia" pitchFamily="18" charset="0"/>
              </a:rPr>
              <a:t> day of the following Month in which </a:t>
            </a:r>
            <a:r>
              <a:rPr kumimoji="0" lang="en-US" sz="1400" i="0" u="sng" strike="noStrike" kern="1200" cap="none" spc="0" normalizeH="0" noProof="0" dirty="0" smtClean="0">
                <a:ln>
                  <a:noFill/>
                </a:ln>
                <a:solidFill>
                  <a:schemeClr val="tx1"/>
                </a:solidFill>
                <a:effectLst/>
                <a:uLnTx/>
                <a:uFillTx/>
                <a:latin typeface="Georgia" pitchFamily="18" charset="0"/>
              </a:rPr>
              <a:t>Premium is received</a:t>
            </a:r>
            <a:r>
              <a:rPr kumimoji="0" lang="en-US" sz="1400" i="0" u="none" strike="noStrike" kern="1200" cap="none" spc="0" normalizeH="0" noProof="0" dirty="0" smtClean="0">
                <a:ln>
                  <a:noFill/>
                </a:ln>
                <a:solidFill>
                  <a:schemeClr val="tx1"/>
                </a:solidFill>
                <a:effectLst/>
                <a:uLnTx/>
                <a:uFillTx/>
                <a:latin typeface="Georgia" pitchFamily="18" charset="0"/>
              </a:rPr>
              <a:t> (and not on accrual basis).</a:t>
            </a:r>
          </a:p>
          <a:p>
            <a:pPr marL="857250" marR="0" lvl="0" indent="-39370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sz="1400" i="0" u="none" strike="noStrike" kern="1200" cap="none" spc="0" normalizeH="0" noProof="0" dirty="0" smtClean="0">
              <a:ln>
                <a:noFill/>
              </a:ln>
              <a:solidFill>
                <a:schemeClr val="tx1"/>
              </a:solidFill>
              <a:effectLst/>
              <a:uLnTx/>
              <a:uFillTx/>
              <a:latin typeface="Georgia" pitchFamily="18" charset="0"/>
            </a:endParaRPr>
          </a:p>
          <a:p>
            <a:pPr marL="857250" marR="0" lvl="0" indent="-3937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400" dirty="0" smtClean="0">
                <a:latin typeface="Georgia" pitchFamily="18" charset="0"/>
              </a:rPr>
              <a:t>Filing requirements: </a:t>
            </a:r>
          </a:p>
          <a:p>
            <a:pPr marL="1373188" marR="0" lvl="0" indent="-517525" algn="just" defTabSz="914400" rtl="0" eaLnBrk="1" fontAlgn="auto" latinLnBrk="0" hangingPunct="1">
              <a:lnSpc>
                <a:spcPct val="100000"/>
              </a:lnSpc>
              <a:spcBef>
                <a:spcPct val="20000"/>
              </a:spcBef>
              <a:spcAft>
                <a:spcPts val="0"/>
              </a:spcAft>
              <a:buClrTx/>
              <a:buSzTx/>
              <a:tabLst/>
              <a:defRPr/>
            </a:pPr>
            <a:r>
              <a:rPr lang="en-US" sz="1400" dirty="0" smtClean="0">
                <a:latin typeface="Georgia" pitchFamily="18" charset="0"/>
              </a:rPr>
              <a:t>(a)</a:t>
            </a:r>
            <a:r>
              <a:rPr lang="en-US" sz="1400" b="1" dirty="0" smtClean="0">
                <a:latin typeface="Georgia" pitchFamily="18" charset="0"/>
              </a:rPr>
              <a:t>	Return</a:t>
            </a:r>
            <a:r>
              <a:rPr lang="en-US" sz="1400" dirty="0" smtClean="0">
                <a:latin typeface="Georgia" pitchFamily="18" charset="0"/>
              </a:rPr>
              <a:t> along with Payment (i.e. 15</a:t>
            </a:r>
            <a:r>
              <a:rPr lang="en-US" sz="1400" baseline="30000" dirty="0" smtClean="0">
                <a:latin typeface="Georgia" pitchFamily="18" charset="0"/>
              </a:rPr>
              <a:t>th</a:t>
            </a:r>
            <a:r>
              <a:rPr lang="en-US" sz="1400" dirty="0" smtClean="0">
                <a:latin typeface="Georgia" pitchFamily="18" charset="0"/>
              </a:rPr>
              <a:t> day)</a:t>
            </a:r>
          </a:p>
          <a:p>
            <a:pPr marL="1373188" marR="0" lvl="0" indent="-517525" algn="just" defTabSz="914400" rtl="0" eaLnBrk="1" fontAlgn="auto" latinLnBrk="0" hangingPunct="1">
              <a:lnSpc>
                <a:spcPct val="100000"/>
              </a:lnSpc>
              <a:spcBef>
                <a:spcPct val="20000"/>
              </a:spcBef>
              <a:spcAft>
                <a:spcPts val="0"/>
              </a:spcAft>
              <a:buClrTx/>
              <a:buSzTx/>
              <a:tabLst/>
              <a:defRPr/>
            </a:pPr>
            <a:r>
              <a:rPr lang="en-US" sz="1400" dirty="0" smtClean="0">
                <a:latin typeface="Georgia" pitchFamily="18" charset="0"/>
              </a:rPr>
              <a:t>(b)	</a:t>
            </a:r>
            <a:r>
              <a:rPr lang="en-US" sz="1400" b="1" dirty="0" smtClean="0">
                <a:latin typeface="Georgia" pitchFamily="18" charset="0"/>
              </a:rPr>
              <a:t>Annual Audit Report</a:t>
            </a:r>
            <a:r>
              <a:rPr lang="en-US" sz="1400" dirty="0" smtClean="0">
                <a:latin typeface="Georgia" pitchFamily="18" charset="0"/>
              </a:rPr>
              <a:t> within 15 days of its publication</a:t>
            </a:r>
          </a:p>
          <a:p>
            <a:pPr marL="1319213" marR="0" lvl="0" indent="-393700" algn="just" defTabSz="914400" rtl="0" eaLnBrk="1" fontAlgn="auto" latinLnBrk="0" hangingPunct="1">
              <a:lnSpc>
                <a:spcPct val="100000"/>
              </a:lnSpc>
              <a:spcBef>
                <a:spcPct val="20000"/>
              </a:spcBef>
              <a:spcAft>
                <a:spcPts val="0"/>
              </a:spcAft>
              <a:buClrTx/>
              <a:buSzTx/>
              <a:tabLst/>
              <a:defRPr/>
            </a:pPr>
            <a:endParaRPr lang="en-US" sz="1400" dirty="0" smtClean="0">
              <a:latin typeface="Georgia" pitchFamily="18" charset="0"/>
            </a:endParaRPr>
          </a:p>
          <a:p>
            <a:pPr marL="857250" marR="0" lvl="0" indent="-3937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400" b="1" dirty="0" smtClean="0">
                <a:latin typeface="Georgia" pitchFamily="18" charset="0"/>
              </a:rPr>
              <a:t>No requirement to pay sales tax </a:t>
            </a:r>
            <a:r>
              <a:rPr lang="en-US" sz="1400" dirty="0" smtClean="0">
                <a:latin typeface="Georgia" pitchFamily="18" charset="0"/>
              </a:rPr>
              <a:t>if the contract is cancelled, however PRA adds that tax already paid shall not be refunded.</a:t>
            </a:r>
          </a:p>
          <a:p>
            <a:pPr marL="857250" marR="0" lvl="0" indent="-393700" algn="l"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p>
          <a:p>
            <a:pPr marL="857250" marR="0" lvl="0" indent="-393700" algn="l" defTabSz="914400" rtl="0" eaLnBrk="1" fontAlgn="auto" latinLnBrk="0" hangingPunct="1">
              <a:lnSpc>
                <a:spcPct val="100000"/>
              </a:lnSpc>
              <a:spcBef>
                <a:spcPct val="20000"/>
              </a:spcBef>
              <a:spcAft>
                <a:spcPts val="0"/>
              </a:spcAft>
              <a:buClrTx/>
              <a:buSzTx/>
              <a:buFont typeface="Wingdings"/>
              <a:buChar char="Ø"/>
              <a:tabLst/>
              <a:defRPr/>
            </a:pPr>
            <a:endParaRPr kumimoji="0" lang="en-US" sz="4000" i="0" u="none" strike="noStrike" kern="1200" cap="none" spc="0" normalizeH="0" baseline="0" noProof="0" dirty="0">
              <a:ln>
                <a:noFill/>
              </a:ln>
              <a:solidFill>
                <a:schemeClr val="tx1"/>
              </a:solidFill>
              <a:effectLst/>
              <a:uLnTx/>
              <a:uFillTx/>
              <a:ea typeface="+mn-ea"/>
              <a:cs typeface="+mn-cs"/>
            </a:endParaRP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43000"/>
            <a:ext cx="8305800" cy="3429000"/>
          </a:xfrm>
          <a:prstGeom prst="rect">
            <a:avLst/>
          </a:prstGeom>
        </p:spPr>
        <p:txBody>
          <a:bodyPr vert="horz" lIns="91440" tIns="45720" rIns="91440" bIns="45720" rtlCol="0">
            <a:normAutofit/>
          </a:bodyPr>
          <a:lstStyle/>
          <a:p>
            <a:pPr marL="458788" lvl="0" indent="-458788" algn="just">
              <a:spcBef>
                <a:spcPct val="20000"/>
              </a:spcBef>
              <a:defRPr/>
            </a:pPr>
            <a:r>
              <a:rPr lang="en-US" sz="1600" b="1" dirty="0" smtClean="0">
                <a:latin typeface="Georgia" pitchFamily="18" charset="0"/>
              </a:rPr>
              <a:t>2.	INSURANCE OR REINSURANCE – FBR, PRA AND SRB</a:t>
            </a:r>
          </a:p>
          <a:p>
            <a:pPr marL="458788" marR="0" lvl="0" indent="-458788" algn="just" defTabSz="914400" rtl="0" eaLnBrk="1" fontAlgn="auto" latinLnBrk="0" hangingPunct="1">
              <a:lnSpc>
                <a:spcPct val="100000"/>
              </a:lnSpc>
              <a:spcBef>
                <a:spcPct val="20000"/>
              </a:spcBef>
              <a:spcAft>
                <a:spcPts val="0"/>
              </a:spcAft>
              <a:buClrTx/>
              <a:buSzTx/>
              <a:tabLst/>
              <a:defRPr/>
            </a:pPr>
            <a:r>
              <a:rPr kumimoji="0" lang="en-US" sz="1600" b="1" i="0" u="none" strike="noStrike" kern="1200" cap="none" spc="0" normalizeH="0" baseline="0" noProof="0" dirty="0" smtClean="0">
                <a:ln>
                  <a:noFill/>
                </a:ln>
                <a:solidFill>
                  <a:srgbClr val="FF0000"/>
                </a:solidFill>
                <a:effectLst/>
                <a:uLnTx/>
                <a:uFillTx/>
                <a:latin typeface="Georgia" pitchFamily="18" charset="0"/>
              </a:rPr>
              <a:t>	</a:t>
            </a:r>
            <a:r>
              <a:rPr kumimoji="0" lang="en-US" b="1" i="0" u="none" strike="noStrike" kern="1200" cap="none" spc="0" normalizeH="0" baseline="0" noProof="0" dirty="0" smtClean="0">
                <a:ln>
                  <a:noFill/>
                </a:ln>
                <a:solidFill>
                  <a:srgbClr val="FF0000"/>
                </a:solidFill>
                <a:effectLst/>
                <a:uLnTx/>
                <a:uFillTx/>
                <a:latin typeface="Georgia" pitchFamily="18" charset="0"/>
              </a:rPr>
              <a:t>ISSUES</a:t>
            </a:r>
            <a:endParaRPr kumimoji="0" lang="en-US" sz="1600" b="1" i="0" u="none" strike="noStrike" kern="1200" cap="none" spc="0" normalizeH="0" baseline="0" noProof="0" dirty="0" smtClean="0">
              <a:ln>
                <a:noFill/>
              </a:ln>
              <a:solidFill>
                <a:srgbClr val="FF0000"/>
              </a:solidFill>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tabLst/>
              <a:defRPr/>
            </a:pPr>
            <a:endParaRPr kumimoji="0" lang="en-US" sz="1600" b="1" i="0" u="none" strike="noStrike" kern="1200" cap="none" spc="0" normalizeH="0" baseline="0" noProof="0" dirty="0" smtClean="0">
              <a:ln>
                <a:noFill/>
              </a:ln>
              <a:solidFill>
                <a:srgbClr val="FF0000"/>
              </a:solidFill>
              <a:effectLst/>
              <a:uLnTx/>
              <a:uFillTx/>
              <a:latin typeface="Georgia" pitchFamily="18" charset="0"/>
            </a:endParaRPr>
          </a:p>
          <a:p>
            <a:pPr marL="857250" indent="-393700" algn="just">
              <a:spcBef>
                <a:spcPct val="20000"/>
              </a:spcBef>
              <a:buFont typeface="Arial" pitchFamily="34" charset="0"/>
              <a:buChar char="•"/>
              <a:defRPr/>
            </a:pPr>
            <a:r>
              <a:rPr lang="en-US" sz="1600" dirty="0" smtClean="0">
                <a:latin typeface="Georgia" pitchFamily="18" charset="0"/>
                <a:ea typeface="Calibri" pitchFamily="34" charset="0"/>
                <a:cs typeface="Times New Roman" pitchFamily="18" charset="0"/>
              </a:rPr>
              <a:t>Rules should specify the basis of taxation i.e. (income in each province is to be determined on the basis of branches / offices located in a territory). At present, such taxation is being regulated by an Agreement.</a:t>
            </a:r>
          </a:p>
          <a:p>
            <a:pPr marL="857250" indent="-393700" algn="just">
              <a:spcBef>
                <a:spcPct val="20000"/>
              </a:spcBef>
              <a:defRPr/>
            </a:pPr>
            <a:endParaRPr lang="en-US" sz="1600" dirty="0" smtClean="0">
              <a:latin typeface="Georgia" pitchFamily="18" charset="0"/>
              <a:ea typeface="Calibri" pitchFamily="34" charset="0"/>
              <a:cs typeface="Times New Roman" pitchFamily="18" charset="0"/>
            </a:endParaRPr>
          </a:p>
          <a:p>
            <a:pPr marL="857250" indent="-393700" algn="just">
              <a:spcBef>
                <a:spcPct val="20000"/>
              </a:spcBef>
              <a:buFont typeface="Arial" pitchFamily="34" charset="0"/>
              <a:buChar char="•"/>
              <a:defRPr/>
            </a:pPr>
            <a:r>
              <a:rPr lang="en-US" sz="1600" dirty="0" smtClean="0">
                <a:latin typeface="Georgia" pitchFamily="18" charset="0"/>
                <a:cs typeface="Times New Roman" pitchFamily="18" charset="0"/>
              </a:rPr>
              <a:t>Period allowed for issuance of debit/credit notes is different in Federal and Provincial laws. FBR - 365 days (allowed through ST General Order); PRA - 90 days and SRB – 180 days </a:t>
            </a:r>
            <a:endParaRPr lang="en-US" sz="1600" dirty="0" smtClean="0">
              <a:latin typeface="Georgia" pitchFamily="18" charset="0"/>
            </a:endParaRPr>
          </a:p>
          <a:p>
            <a:pPr marL="857250" marR="0" lvl="0" indent="-393700" algn="l"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p>
          <a:p>
            <a:pPr marL="857250" marR="0" lvl="0" indent="-393700" algn="l" defTabSz="914400" rtl="0" eaLnBrk="1" fontAlgn="auto" latinLnBrk="0" hangingPunct="1">
              <a:lnSpc>
                <a:spcPct val="100000"/>
              </a:lnSpc>
              <a:spcBef>
                <a:spcPct val="20000"/>
              </a:spcBef>
              <a:spcAft>
                <a:spcPts val="0"/>
              </a:spcAft>
              <a:buClrTx/>
              <a:buSzTx/>
              <a:buFont typeface="Wingdings"/>
              <a:buChar char="Ø"/>
              <a:tabLst/>
              <a:defRPr/>
            </a:pPr>
            <a:endParaRPr kumimoji="0" lang="en-US" sz="4000" i="0" u="none" strike="noStrike" kern="1200" cap="none" spc="0" normalizeH="0" baseline="0" noProof="0" dirty="0">
              <a:ln>
                <a:noFill/>
              </a:ln>
              <a:solidFill>
                <a:schemeClr val="tx1"/>
              </a:solidFill>
              <a:effectLst/>
              <a:uLnTx/>
              <a:uFillTx/>
              <a:ea typeface="+mn-ea"/>
              <a:cs typeface="+mn-cs"/>
            </a:endParaRP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762000"/>
            <a:ext cx="8305800" cy="5410200"/>
          </a:xfrm>
          <a:prstGeom prst="rect">
            <a:avLst/>
          </a:prstGeom>
        </p:spPr>
        <p:txBody>
          <a:bodyPr vert="horz" lIns="91440" tIns="45720" rIns="91440" bIns="45720" rtlCol="0">
            <a:noAutofit/>
          </a:bodyPr>
          <a:lstStyle/>
          <a:p>
            <a:pPr marL="458788" marR="0" lvl="0" indent="-458788" algn="just" defTabSz="914400" rtl="0" eaLnBrk="1" fontAlgn="auto" latinLnBrk="0" hangingPunct="1">
              <a:lnSpc>
                <a:spcPct val="100000"/>
              </a:lnSpc>
              <a:spcBef>
                <a:spcPct val="20000"/>
              </a:spcBef>
              <a:spcAft>
                <a:spcPts val="0"/>
              </a:spcAft>
              <a:buClrTx/>
              <a:buSzTx/>
              <a:buAutoNum type="arabicPeriod" startAt="3"/>
              <a:tabLst/>
              <a:defRPr/>
            </a:pPr>
            <a:endParaRPr kumimoji="0" lang="en-US" sz="1600" b="1" i="0" u="none" strike="noStrike" kern="1200" cap="none" spc="0" normalizeH="0" baseline="0" noProof="0" dirty="0" smtClean="0">
              <a:ln>
                <a:noFill/>
              </a:ln>
              <a:effectLst/>
              <a:uLnTx/>
              <a:uFillTx/>
              <a:latin typeface="Georgia" pitchFamily="18" charset="0"/>
            </a:endParaRPr>
          </a:p>
          <a:p>
            <a:pPr marL="458788" marR="0" lvl="0" indent="-458788" algn="just" defTabSz="914400" rtl="0" eaLnBrk="1" fontAlgn="auto" latinLnBrk="0" hangingPunct="1">
              <a:lnSpc>
                <a:spcPct val="100000"/>
              </a:lnSpc>
              <a:spcBef>
                <a:spcPct val="20000"/>
              </a:spcBef>
              <a:spcAft>
                <a:spcPts val="0"/>
              </a:spcAft>
              <a:buClrTx/>
              <a:buSzTx/>
              <a:buAutoNum type="arabicPeriod" startAt="3"/>
              <a:tabLst/>
              <a:defRPr/>
            </a:pPr>
            <a:r>
              <a:rPr kumimoji="0" lang="en-US" sz="1400" b="1" i="0" u="none" strike="noStrike" kern="1200" cap="none" spc="0" normalizeH="0" baseline="0" noProof="0" dirty="0" smtClean="0">
                <a:ln>
                  <a:noFill/>
                </a:ln>
                <a:effectLst/>
                <a:uLnTx/>
                <a:uFillTx/>
                <a:latin typeface="Georgia" pitchFamily="18" charset="0"/>
              </a:rPr>
              <a:t>ADVERTISING AGENT – </a:t>
            </a:r>
            <a:r>
              <a:rPr lang="en-US" sz="1400" b="1" dirty="0" smtClean="0">
                <a:latin typeface="Georgia" pitchFamily="18" charset="0"/>
              </a:rPr>
              <a:t>PRA </a:t>
            </a:r>
            <a:r>
              <a:rPr kumimoji="0" lang="en-US" sz="1400" b="1" i="0" u="none" strike="noStrike" kern="1200" cap="none" spc="0" normalizeH="0" baseline="0" noProof="0" dirty="0" smtClean="0">
                <a:ln>
                  <a:noFill/>
                </a:ln>
                <a:effectLst/>
                <a:uLnTx/>
                <a:uFillTx/>
                <a:latin typeface="Georgia" pitchFamily="18" charset="0"/>
              </a:rPr>
              <a:t>AND SRB (FBR HAS ALSO LAID DOWN SPR IN FED BUT SERVICES OF ADVERTISING AGENT ARE NOT SUBJECT TO FED)</a:t>
            </a:r>
            <a:endParaRPr lang="en-US" sz="1400" dirty="0" smtClean="0">
              <a:latin typeface="Georgia" pitchFamily="18" charset="0"/>
            </a:endParaRPr>
          </a:p>
          <a:p>
            <a:pPr marL="458788" marR="0" lvl="0" indent="-458788" algn="just" defTabSz="914400" rtl="0" eaLnBrk="1" fontAlgn="auto" latinLnBrk="0" hangingPunct="1">
              <a:lnSpc>
                <a:spcPct val="100000"/>
              </a:lnSpc>
              <a:spcBef>
                <a:spcPct val="20000"/>
              </a:spcBef>
              <a:spcAft>
                <a:spcPts val="0"/>
              </a:spcAft>
              <a:buClrTx/>
              <a:buSzTx/>
              <a:buAutoNum type="arabicPeriod" startAt="3"/>
              <a:tabLst/>
              <a:defRPr/>
            </a:pPr>
            <a:endParaRPr lang="en-US" sz="1400" dirty="0" smtClean="0">
              <a:latin typeface="Georgia" pitchFamily="18" charset="0"/>
            </a:endParaRPr>
          </a:p>
          <a:p>
            <a:pPr marL="915988" lvl="1" indent="-458788" algn="just">
              <a:spcBef>
                <a:spcPct val="20000"/>
              </a:spcBef>
              <a:buFont typeface="Arial" pitchFamily="34" charset="0"/>
              <a:buChar char="•"/>
              <a:defRPr/>
            </a:pPr>
            <a:r>
              <a:rPr lang="en-US" sz="1400" dirty="0" smtClean="0">
                <a:latin typeface="Georgia" pitchFamily="18" charset="0"/>
              </a:rPr>
              <a:t>Requires every advertising agent to register. </a:t>
            </a:r>
          </a:p>
          <a:p>
            <a:pPr marL="915988" lvl="1" indent="-458788" algn="just">
              <a:spcBef>
                <a:spcPct val="20000"/>
              </a:spcBef>
              <a:buFont typeface="Arial" pitchFamily="34" charset="0"/>
              <a:buChar char="•"/>
              <a:defRPr/>
            </a:pPr>
            <a:endParaRPr kumimoji="0" lang="en-US" sz="1400" i="0" u="none" strike="noStrike" kern="1200" cap="none" spc="0" normalizeH="0" baseline="0" noProof="0" dirty="0" smtClean="0">
              <a:ln>
                <a:noFill/>
              </a:ln>
              <a:effectLst/>
              <a:uLnTx/>
              <a:uFillTx/>
              <a:latin typeface="Georgia" pitchFamily="18" charset="0"/>
            </a:endParaRPr>
          </a:p>
          <a:p>
            <a:pPr marL="915988" lvl="1" indent="-458788" algn="just">
              <a:spcBef>
                <a:spcPct val="20000"/>
              </a:spcBef>
              <a:buFont typeface="Arial" pitchFamily="34" charset="0"/>
              <a:buChar char="•"/>
              <a:defRPr/>
            </a:pPr>
            <a:r>
              <a:rPr kumimoji="0" lang="en-US" sz="1400" i="0" u="none" strike="noStrike" kern="1200" cap="none" spc="0" normalizeH="0" baseline="0" noProof="0" dirty="0" smtClean="0">
                <a:ln>
                  <a:noFill/>
                </a:ln>
                <a:effectLst/>
                <a:uLnTx/>
                <a:uFillTx/>
                <a:latin typeface="Georgia" pitchFamily="18" charset="0"/>
              </a:rPr>
              <a:t>Value of</a:t>
            </a:r>
            <a:r>
              <a:rPr kumimoji="0" lang="en-US" sz="1400" i="0" u="none" strike="noStrike" kern="1200" cap="none" spc="0" normalizeH="0" noProof="0" dirty="0" smtClean="0">
                <a:ln>
                  <a:noFill/>
                </a:ln>
                <a:effectLst/>
                <a:uLnTx/>
                <a:uFillTx/>
                <a:latin typeface="Georgia" pitchFamily="18" charset="0"/>
              </a:rPr>
              <a:t> services in case of Commission Agent= Commission charged by the Agent + Any additional Amount.</a:t>
            </a:r>
          </a:p>
          <a:p>
            <a:pPr marL="915988" lvl="1" indent="-458788" algn="just">
              <a:spcBef>
                <a:spcPct val="20000"/>
              </a:spcBef>
              <a:buFont typeface="Arial" pitchFamily="34" charset="0"/>
              <a:buChar char="•"/>
              <a:defRPr/>
            </a:pPr>
            <a:endParaRPr lang="en-US" sz="1400" dirty="0" smtClean="0">
              <a:latin typeface="Georgia" pitchFamily="18" charset="0"/>
            </a:endParaRPr>
          </a:p>
          <a:p>
            <a:pPr marL="915988" lvl="1" indent="-458788" algn="just">
              <a:spcBef>
                <a:spcPct val="20000"/>
              </a:spcBef>
              <a:buFont typeface="Arial" pitchFamily="34" charset="0"/>
              <a:buChar char="•"/>
              <a:defRPr/>
            </a:pPr>
            <a:r>
              <a:rPr lang="en-US" sz="1400" dirty="0" smtClean="0">
                <a:latin typeface="Georgia" pitchFamily="18" charset="0"/>
              </a:rPr>
              <a:t>Value of service in case of other agent = Gross amount of value for such service</a:t>
            </a:r>
          </a:p>
          <a:p>
            <a:pPr marL="915988" lvl="1" indent="-458788" algn="just">
              <a:spcBef>
                <a:spcPct val="20000"/>
              </a:spcBef>
              <a:buFont typeface="Arial" pitchFamily="34" charset="0"/>
              <a:buChar char="•"/>
              <a:defRPr/>
            </a:pPr>
            <a:endParaRPr lang="en-US" sz="1400" dirty="0" smtClean="0">
              <a:latin typeface="Georgia" pitchFamily="18" charset="0"/>
            </a:endParaRPr>
          </a:p>
          <a:p>
            <a:pPr marL="915988" lvl="1" indent="-458788" algn="just">
              <a:spcBef>
                <a:spcPct val="20000"/>
              </a:spcBef>
              <a:buFont typeface="Arial" pitchFamily="34" charset="0"/>
              <a:buChar char="•"/>
              <a:defRPr/>
            </a:pPr>
            <a:r>
              <a:rPr lang="en-US" sz="1400" dirty="0" smtClean="0">
                <a:latin typeface="Georgia" pitchFamily="18" charset="0"/>
              </a:rPr>
              <a:t>Due date of Payment:</a:t>
            </a:r>
          </a:p>
          <a:p>
            <a:pPr marL="1373188" lvl="1" indent="-458788" algn="just">
              <a:spcBef>
                <a:spcPct val="20000"/>
              </a:spcBef>
              <a:buAutoNum type="alphaLcParenBoth"/>
              <a:defRPr/>
            </a:pPr>
            <a:r>
              <a:rPr lang="en-US" sz="1400" dirty="0" err="1" smtClean="0">
                <a:latin typeface="Georgia" pitchFamily="18" charset="0"/>
              </a:rPr>
              <a:t>FBR</a:t>
            </a:r>
            <a:r>
              <a:rPr lang="en-US" sz="1400" dirty="0" smtClean="0">
                <a:latin typeface="Georgia" pitchFamily="18" charset="0"/>
              </a:rPr>
              <a:t> and PRA- 15</a:t>
            </a:r>
            <a:r>
              <a:rPr lang="en-US" sz="1400" baseline="30000" dirty="0" smtClean="0">
                <a:latin typeface="Georgia" pitchFamily="18" charset="0"/>
              </a:rPr>
              <a:t>th</a:t>
            </a:r>
            <a:r>
              <a:rPr lang="en-US" sz="1400" dirty="0" smtClean="0">
                <a:latin typeface="Georgia" pitchFamily="18" charset="0"/>
              </a:rPr>
              <a:t> day of November, February, May and August (i.e. Quarterly)</a:t>
            </a:r>
          </a:p>
          <a:p>
            <a:pPr marL="1373188" lvl="1" indent="-458788" algn="just">
              <a:spcBef>
                <a:spcPct val="20000"/>
              </a:spcBef>
              <a:buAutoNum type="alphaLcParenBoth"/>
              <a:defRPr/>
            </a:pPr>
            <a:r>
              <a:rPr lang="en-US" sz="1400" dirty="0" err="1" smtClean="0">
                <a:latin typeface="Georgia" pitchFamily="18" charset="0"/>
              </a:rPr>
              <a:t>SRB</a:t>
            </a:r>
            <a:r>
              <a:rPr lang="en-US" sz="1400" dirty="0" smtClean="0">
                <a:latin typeface="Georgia" pitchFamily="18" charset="0"/>
              </a:rPr>
              <a:t> – 15</a:t>
            </a:r>
            <a:r>
              <a:rPr lang="en-US" sz="1400" baseline="30000" dirty="0" smtClean="0">
                <a:latin typeface="Georgia" pitchFamily="18" charset="0"/>
              </a:rPr>
              <a:t>th</a:t>
            </a:r>
            <a:r>
              <a:rPr lang="en-US" sz="1400" dirty="0" smtClean="0">
                <a:latin typeface="Georgia" pitchFamily="18" charset="0"/>
              </a:rPr>
              <a:t> day of the month following the tax period (i.e. Monthly) </a:t>
            </a:r>
          </a:p>
          <a:p>
            <a:pPr marL="857250" marR="0" lvl="0" indent="-8572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noProof="0" dirty="0" smtClean="0">
              <a:ln>
                <a:noFill/>
              </a:ln>
              <a:effectLst/>
              <a:uLnTx/>
              <a:uFillTx/>
              <a:latin typeface="Georgia" pitchFamily="18" charset="0"/>
            </a:endParaRPr>
          </a:p>
          <a:p>
            <a:pPr marL="915988" marR="0" lvl="0" indent="-458788"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noProof="0" dirty="0" smtClean="0">
                <a:ln>
                  <a:noFill/>
                </a:ln>
                <a:effectLst/>
                <a:uLnTx/>
                <a:uFillTx/>
                <a:latin typeface="Georgia" pitchFamily="18" charset="0"/>
              </a:rPr>
              <a:t>Filing requirement: </a:t>
            </a:r>
          </a:p>
          <a:p>
            <a:pPr marL="1371600" marR="0" lvl="0" indent="-457200" algn="just" defTabSz="914400" rtl="0" eaLnBrk="1" fontAlgn="auto" latinLnBrk="0" hangingPunct="1">
              <a:lnSpc>
                <a:spcPct val="100000"/>
              </a:lnSpc>
              <a:spcBef>
                <a:spcPct val="20000"/>
              </a:spcBef>
              <a:spcAft>
                <a:spcPts val="0"/>
              </a:spcAft>
              <a:buClrTx/>
              <a:buSzTx/>
              <a:buAutoNum type="alphaLcParenBoth"/>
              <a:tabLst/>
              <a:defRPr/>
            </a:pPr>
            <a:r>
              <a:rPr kumimoji="0" lang="en-US" sz="1400" i="0" u="none" strike="noStrike" kern="1200" cap="none" spc="0" normalizeH="0" noProof="0" dirty="0" err="1" smtClean="0">
                <a:ln>
                  <a:noFill/>
                </a:ln>
                <a:effectLst/>
                <a:uLnTx/>
                <a:uFillTx/>
                <a:latin typeface="Georgia" pitchFamily="18" charset="0"/>
              </a:rPr>
              <a:t>FBR</a:t>
            </a:r>
            <a:r>
              <a:rPr kumimoji="0" lang="en-US" sz="1400" i="0" u="none" strike="noStrike" kern="1200" cap="none" spc="0" normalizeH="0" noProof="0" dirty="0" smtClean="0">
                <a:ln>
                  <a:noFill/>
                </a:ln>
                <a:effectLst/>
                <a:uLnTx/>
                <a:uFillTx/>
                <a:latin typeface="Georgia" pitchFamily="18" charset="0"/>
              </a:rPr>
              <a:t> and PRA– </a:t>
            </a:r>
            <a:r>
              <a:rPr lang="en-US" sz="1400" dirty="0" smtClean="0">
                <a:latin typeface="Georgia" pitchFamily="18" charset="0"/>
              </a:rPr>
              <a:t>Quarterly statement in the prescribed format (to be filed with payment)</a:t>
            </a:r>
          </a:p>
          <a:p>
            <a:pPr marL="1371600" marR="0" lvl="0" indent="-457200" algn="just" defTabSz="914400" rtl="0" eaLnBrk="1" fontAlgn="auto" latinLnBrk="0" hangingPunct="1">
              <a:lnSpc>
                <a:spcPct val="100000"/>
              </a:lnSpc>
              <a:spcBef>
                <a:spcPct val="20000"/>
              </a:spcBef>
              <a:spcAft>
                <a:spcPts val="0"/>
              </a:spcAft>
              <a:buClrTx/>
              <a:buSzTx/>
              <a:buAutoNum type="alphaLcParenBoth"/>
              <a:tabLst/>
              <a:defRPr/>
            </a:pPr>
            <a:r>
              <a:rPr lang="en-US" sz="1400" dirty="0" err="1" smtClean="0">
                <a:latin typeface="Georgia" pitchFamily="18" charset="0"/>
              </a:rPr>
              <a:t>SRB</a:t>
            </a:r>
            <a:r>
              <a:rPr lang="en-US" sz="1400" dirty="0" smtClean="0">
                <a:latin typeface="Georgia" pitchFamily="18" charset="0"/>
              </a:rPr>
              <a:t> – Monthly Return by 18</a:t>
            </a:r>
            <a:r>
              <a:rPr lang="en-US" sz="1400" baseline="30000" dirty="0" smtClean="0">
                <a:latin typeface="Georgia" pitchFamily="18" charset="0"/>
              </a:rPr>
              <a:t>th</a:t>
            </a:r>
            <a:r>
              <a:rPr lang="en-US" sz="1400" dirty="0" smtClean="0">
                <a:latin typeface="Georgia" pitchFamily="18" charset="0"/>
              </a:rPr>
              <a:t> of the Month</a:t>
            </a:r>
          </a:p>
          <a:p>
            <a:pPr marL="857250" lvl="0" indent="-857250" algn="just">
              <a:spcBef>
                <a:spcPct val="20000"/>
              </a:spcBef>
              <a:buFont typeface="Wingdings"/>
              <a:buChar char="Ø"/>
              <a:defRPr/>
            </a:pPr>
            <a:endParaRPr lang="en-US" sz="700" b="1" dirty="0" smtClean="0">
              <a:latin typeface="Georgia" pitchFamily="18" charset="0"/>
            </a:endParaRP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9" name="TextBox 8"/>
          <p:cNvSpPr txBox="1"/>
          <p:nvPr/>
        </p:nvSpPr>
        <p:spPr>
          <a:xfrm>
            <a:off x="7069392" y="6039043"/>
            <a:ext cx="1524000" cy="246221"/>
          </a:xfrm>
          <a:prstGeom prst="rect">
            <a:avLst/>
          </a:prstGeom>
          <a:noFill/>
        </p:spPr>
        <p:txBody>
          <a:bodyPr wrap="square" rtlCol="0">
            <a:spAutoFit/>
          </a:bodyPr>
          <a:lstStyle/>
          <a:p>
            <a:pPr algn="r"/>
            <a:r>
              <a:rPr lang="en-US" sz="1000" b="1" i="1" dirty="0" smtClean="0">
                <a:solidFill>
                  <a:srgbClr val="FF0000"/>
                </a:solidFill>
              </a:rPr>
              <a:t>TO BE CONTINUED</a:t>
            </a:r>
            <a:endParaRPr lang="en-US" sz="1000" b="1" i="1" dirty="0">
              <a:solidFill>
                <a:srgbClr val="FF0000"/>
              </a:solidFill>
            </a:endParaRPr>
          </a:p>
        </p:txBody>
      </p:sp>
      <p:sp>
        <p:nvSpPr>
          <p:cNvPr id="11"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Autofit/>
          </a:bodyPr>
          <a:lstStyle/>
          <a:p>
            <a:pPr marL="458788" marR="0" lvl="0" indent="-458788" algn="just" defTabSz="914400" rtl="0" eaLnBrk="1" fontAlgn="auto" latinLnBrk="0" hangingPunct="1">
              <a:lnSpc>
                <a:spcPct val="100000"/>
              </a:lnSpc>
              <a:spcBef>
                <a:spcPct val="20000"/>
              </a:spcBef>
              <a:spcAft>
                <a:spcPts val="0"/>
              </a:spcAft>
              <a:buClrTx/>
              <a:buSzTx/>
              <a:tabLst/>
              <a:defRPr/>
            </a:pPr>
            <a:r>
              <a:rPr kumimoji="0" lang="en-US" sz="1200" b="1" i="0" u="none" strike="noStrike" kern="1200" cap="none" spc="0" normalizeH="0" baseline="0" noProof="0" dirty="0" smtClean="0">
                <a:ln>
                  <a:noFill/>
                </a:ln>
                <a:effectLst/>
                <a:uLnTx/>
                <a:uFillTx/>
                <a:latin typeface="Georgia" pitchFamily="18" charset="0"/>
              </a:rPr>
              <a:t>	</a:t>
            </a:r>
          </a:p>
          <a:p>
            <a:pPr marL="458788" marR="0" lvl="0" indent="-458788" algn="just" defTabSz="914400" rtl="0" eaLnBrk="1" fontAlgn="auto" latinLnBrk="0" hangingPunct="1">
              <a:lnSpc>
                <a:spcPct val="100000"/>
              </a:lnSpc>
              <a:spcBef>
                <a:spcPct val="20000"/>
              </a:spcBef>
              <a:spcAft>
                <a:spcPts val="0"/>
              </a:spcAft>
              <a:buClrTx/>
              <a:buSzTx/>
              <a:tabLst/>
              <a:defRPr/>
            </a:pPr>
            <a:r>
              <a:rPr lang="en-US" sz="1400" b="1" dirty="0" smtClean="0">
                <a:latin typeface="Georgia" pitchFamily="18" charset="0"/>
              </a:rPr>
              <a:t>3.	</a:t>
            </a:r>
            <a:r>
              <a:rPr kumimoji="0" lang="en-US" sz="1400" b="1" i="0" u="none" strike="noStrike" kern="1200" cap="none" spc="0" normalizeH="0" baseline="0" noProof="0" dirty="0" smtClean="0">
                <a:ln>
                  <a:noFill/>
                </a:ln>
                <a:effectLst/>
                <a:uLnTx/>
                <a:uFillTx/>
                <a:latin typeface="Georgia" pitchFamily="18" charset="0"/>
              </a:rPr>
              <a:t>ADVERTISING AGENT – </a:t>
            </a:r>
            <a:r>
              <a:rPr lang="en-US" sz="1400" b="1" dirty="0" smtClean="0">
                <a:latin typeface="Georgia" pitchFamily="18" charset="0"/>
              </a:rPr>
              <a:t>PRA </a:t>
            </a:r>
            <a:r>
              <a:rPr kumimoji="0" lang="en-US" sz="1400" b="1" i="0" u="none" strike="noStrike" kern="1200" cap="none" spc="0" normalizeH="0" baseline="0" noProof="0" dirty="0" smtClean="0">
                <a:ln>
                  <a:noFill/>
                </a:ln>
                <a:effectLst/>
                <a:uLnTx/>
                <a:uFillTx/>
                <a:latin typeface="Georgia" pitchFamily="18" charset="0"/>
              </a:rPr>
              <a:t>AND </a:t>
            </a:r>
            <a:r>
              <a:rPr kumimoji="0" lang="en-US" sz="1400" b="1" i="0" u="none" strike="noStrike" kern="1200" cap="none" spc="0" normalizeH="0" baseline="0" noProof="0" dirty="0" err="1" smtClean="0">
                <a:ln>
                  <a:noFill/>
                </a:ln>
                <a:effectLst/>
                <a:uLnTx/>
                <a:uFillTx/>
                <a:latin typeface="Georgia" pitchFamily="18" charset="0"/>
              </a:rPr>
              <a:t>SRB</a:t>
            </a:r>
            <a:r>
              <a:rPr kumimoji="0" lang="en-US" sz="1400" b="1" i="0" u="none" strike="noStrike" kern="1200" cap="none" spc="0" normalizeH="0" baseline="0" noProof="0" dirty="0" smtClean="0">
                <a:ln>
                  <a:noFill/>
                </a:ln>
                <a:effectLst/>
                <a:uLnTx/>
                <a:uFillTx/>
                <a:latin typeface="Georgia" pitchFamily="18" charset="0"/>
              </a:rPr>
              <a:t> (</a:t>
            </a:r>
            <a:r>
              <a:rPr kumimoji="0" lang="en-US" sz="1400" b="1" i="0" u="none" strike="noStrike" kern="1200" cap="none" spc="0" normalizeH="0" baseline="0" noProof="0" dirty="0" err="1" smtClean="0">
                <a:ln>
                  <a:noFill/>
                </a:ln>
                <a:effectLst/>
                <a:uLnTx/>
                <a:uFillTx/>
                <a:latin typeface="Georgia" pitchFamily="18" charset="0"/>
              </a:rPr>
              <a:t>FBR</a:t>
            </a:r>
            <a:r>
              <a:rPr kumimoji="0" lang="en-US" sz="1400" b="1" i="0" u="none" strike="noStrike" kern="1200" cap="none" spc="0" normalizeH="0" baseline="0" noProof="0" dirty="0" smtClean="0">
                <a:ln>
                  <a:noFill/>
                </a:ln>
                <a:effectLst/>
                <a:uLnTx/>
                <a:uFillTx/>
                <a:latin typeface="Georgia" pitchFamily="18" charset="0"/>
              </a:rPr>
              <a:t> HAS ALSO LAID </a:t>
            </a:r>
            <a:r>
              <a:rPr kumimoji="0" lang="en-US" sz="1400" b="1" i="0" u="none" strike="noStrike" kern="1200" cap="none" spc="0" normalizeH="0" baseline="0" noProof="0" dirty="0" err="1" smtClean="0">
                <a:ln>
                  <a:noFill/>
                </a:ln>
                <a:effectLst/>
                <a:uLnTx/>
                <a:uFillTx/>
                <a:latin typeface="Georgia" pitchFamily="18" charset="0"/>
              </a:rPr>
              <a:t>SPR</a:t>
            </a:r>
            <a:r>
              <a:rPr kumimoji="0" lang="en-US" sz="1400" b="1" i="0" u="none" strike="noStrike" kern="1200" cap="none" spc="0" normalizeH="0" baseline="0" noProof="0" dirty="0" smtClean="0">
                <a:ln>
                  <a:noFill/>
                </a:ln>
                <a:effectLst/>
                <a:uLnTx/>
                <a:uFillTx/>
                <a:latin typeface="Georgia" pitchFamily="18" charset="0"/>
              </a:rPr>
              <a:t> IN FED BUT SERVICES OF ADVERTISING AGENT IS NOT SUBJECT TO FED)</a:t>
            </a:r>
            <a:endParaRPr lang="en-US" sz="1400" dirty="0" smtClean="0">
              <a:latin typeface="Georgia" pitchFamily="18" charset="0"/>
            </a:endParaRPr>
          </a:p>
          <a:p>
            <a:pPr marL="857250" lvl="0" indent="-857250" algn="just">
              <a:spcBef>
                <a:spcPct val="20000"/>
              </a:spcBef>
              <a:buFont typeface="Wingdings"/>
              <a:buChar char="Ø"/>
              <a:defRPr/>
            </a:pPr>
            <a:endParaRPr lang="en-US" sz="1400" b="1" dirty="0" smtClean="0">
              <a:latin typeface="Georgia" pitchFamily="18" charset="0"/>
            </a:endParaRPr>
          </a:p>
          <a:p>
            <a:pPr marL="915988" lvl="0" indent="-458788" algn="just">
              <a:spcBef>
                <a:spcPct val="20000"/>
              </a:spcBef>
              <a:buFont typeface="Arial" pitchFamily="34" charset="0"/>
              <a:buChar char="•"/>
              <a:defRPr/>
            </a:pPr>
            <a:r>
              <a:rPr lang="en-US" sz="1400" b="1" dirty="0" smtClean="0">
                <a:latin typeface="Georgia" pitchFamily="18" charset="0"/>
              </a:rPr>
              <a:t>Exemption</a:t>
            </a:r>
            <a:r>
              <a:rPr lang="en-US" sz="1400" dirty="0" smtClean="0">
                <a:latin typeface="Georgia" pitchFamily="18" charset="0"/>
              </a:rPr>
              <a:t>: Advertisements under grant-in aid agreements are taxable (FBR / PRA / SRB).  PRA also exempts advertisements sponsored by Federal / Provincial Government for health education and public service message.  </a:t>
            </a:r>
          </a:p>
          <a:p>
            <a:pPr marL="915988" lvl="0" indent="-458788" algn="just">
              <a:spcBef>
                <a:spcPct val="20000"/>
              </a:spcBef>
              <a:buFont typeface="Arial" pitchFamily="34" charset="0"/>
              <a:buChar char="•"/>
              <a:defRPr/>
            </a:pPr>
            <a:endParaRPr lang="en-US" sz="1400" dirty="0" smtClean="0">
              <a:latin typeface="Georgia" pitchFamily="18" charset="0"/>
            </a:endParaRPr>
          </a:p>
          <a:p>
            <a:pPr marL="915988" lvl="0" indent="-458788" algn="just">
              <a:spcBef>
                <a:spcPct val="20000"/>
              </a:spcBef>
              <a:buFont typeface="Arial" pitchFamily="34" charset="0"/>
              <a:buChar char="•"/>
              <a:defRPr/>
            </a:pPr>
            <a:r>
              <a:rPr lang="en-US" sz="1400" dirty="0" smtClean="0">
                <a:latin typeface="Georgia" pitchFamily="18" charset="0"/>
              </a:rPr>
              <a:t>The advertising agent is required to issue serially numbered invoices and maintain record of all services provided or rendered by him as are prescribed.</a:t>
            </a:r>
          </a:p>
          <a:p>
            <a:pPr marL="915988" lvl="0" indent="-458788" algn="just">
              <a:spcBef>
                <a:spcPct val="20000"/>
              </a:spcBef>
              <a:buFont typeface="Arial" pitchFamily="34" charset="0"/>
              <a:buChar char="•"/>
              <a:defRPr/>
            </a:pPr>
            <a:endParaRPr lang="en-US" sz="1400" dirty="0" smtClean="0">
              <a:latin typeface="Georgia" pitchFamily="18" charset="0"/>
            </a:endParaRPr>
          </a:p>
          <a:p>
            <a:pPr marL="915988" lvl="0" indent="-458788" algn="just">
              <a:spcBef>
                <a:spcPct val="20000"/>
              </a:spcBef>
              <a:buFont typeface="Arial" pitchFamily="34" charset="0"/>
              <a:buChar char="•"/>
              <a:defRPr/>
            </a:pPr>
            <a:r>
              <a:rPr lang="en-US" sz="1400" dirty="0" smtClean="0">
                <a:latin typeface="Georgia" pitchFamily="18" charset="0"/>
              </a:rPr>
              <a:t>The agent is required to maintain Register in the prescribed format on weekly basis – </a:t>
            </a:r>
            <a:r>
              <a:rPr lang="en-US" sz="1400" b="1" dirty="0" smtClean="0">
                <a:latin typeface="Georgia" pitchFamily="18" charset="0"/>
              </a:rPr>
              <a:t>FBR and PRA</a:t>
            </a:r>
          </a:p>
          <a:p>
            <a:pPr marL="915988" lvl="0" indent="-458788" algn="just">
              <a:spcBef>
                <a:spcPct val="20000"/>
              </a:spcBef>
              <a:buFont typeface="Arial" pitchFamily="34" charset="0"/>
              <a:buChar char="•"/>
              <a:defRPr/>
            </a:pPr>
            <a:endParaRPr lang="en-US" sz="1400" b="1" dirty="0" smtClean="0">
              <a:latin typeface="Georgia" pitchFamily="18" charset="0"/>
            </a:endParaRPr>
          </a:p>
          <a:p>
            <a:pPr marL="915988" lvl="0" indent="-458788" algn="just">
              <a:spcBef>
                <a:spcPct val="20000"/>
              </a:spcBef>
              <a:buFont typeface="Arial" pitchFamily="34" charset="0"/>
              <a:buChar char="•"/>
              <a:defRPr/>
            </a:pPr>
            <a:r>
              <a:rPr lang="en-US" sz="1400" dirty="0" smtClean="0">
                <a:latin typeface="Georgia" pitchFamily="18" charset="0"/>
              </a:rPr>
              <a:t>SRB registered agents are required to ensure compliance of Circular No. 6 of 2012, which envisage withholding by advertising agent if payments are made by / through advertising agent.</a:t>
            </a:r>
            <a:endParaRPr kumimoji="0" lang="en-US" sz="1400" b="1" i="0" u="none" strike="noStrike" kern="1200" cap="none" spc="0" normalizeH="0" baseline="0" noProof="0" dirty="0">
              <a:ln>
                <a:noFill/>
              </a:ln>
              <a:effectLst/>
              <a:uLnTx/>
              <a:uFillTx/>
              <a:latin typeface="Georgia" pitchFamily="18" charset="0"/>
            </a:endParaRP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458788" marR="0" lvl="0" indent="-458788" algn="just" defTabSz="914400" rtl="0" eaLnBrk="1" fontAlgn="auto" latinLnBrk="0" hangingPunct="1">
              <a:lnSpc>
                <a:spcPct val="100000"/>
              </a:lnSpc>
              <a:spcBef>
                <a:spcPct val="20000"/>
              </a:spcBef>
              <a:spcAft>
                <a:spcPts val="0"/>
              </a:spcAft>
              <a:buClrTx/>
              <a:buSzTx/>
              <a:tabLst/>
              <a:defRPr/>
            </a:pPr>
            <a:r>
              <a:rPr lang="en-US" sz="1400" b="1" dirty="0" smtClean="0">
                <a:latin typeface="Georgia" pitchFamily="18" charset="0"/>
              </a:rPr>
              <a:t>4.	</a:t>
            </a:r>
            <a:r>
              <a:rPr kumimoji="0" lang="en-US" sz="1400" b="1" i="0" u="none" strike="noStrike" kern="1200" cap="none" spc="0" normalizeH="0" baseline="0" noProof="0" dirty="0" smtClean="0">
                <a:ln>
                  <a:noFill/>
                </a:ln>
                <a:effectLst/>
                <a:uLnTx/>
                <a:uFillTx/>
                <a:latin typeface="Georgia" pitchFamily="18" charset="0"/>
              </a:rPr>
              <a:t>ADVERTISEMENTS</a:t>
            </a:r>
            <a:r>
              <a:rPr kumimoji="0" lang="en-US" sz="1400" b="1" i="0" u="none" strike="noStrike" kern="1200" cap="none" spc="0" normalizeH="0" noProof="0" dirty="0" smtClean="0">
                <a:ln>
                  <a:noFill/>
                </a:ln>
                <a:effectLst/>
                <a:uLnTx/>
                <a:uFillTx/>
                <a:latin typeface="Georgia" pitchFamily="18" charset="0"/>
              </a:rPr>
              <a:t> - SRB, PRA AND FBR</a:t>
            </a:r>
            <a:endParaRPr kumimoji="0" lang="en-US" sz="1400" i="0" u="none" strike="noStrike" kern="1200" cap="none" spc="0" normalizeH="0" baseline="0" noProof="0" dirty="0" smtClean="0">
              <a:ln>
                <a:noFill/>
              </a:ln>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baseline="0" noProof="0" dirty="0" smtClean="0">
              <a:ln>
                <a:noFill/>
              </a:ln>
              <a:effectLst/>
              <a:uLnTx/>
              <a:uFillTx/>
              <a:latin typeface="Georgia" pitchFamily="18" charset="0"/>
            </a:endParaRPr>
          </a:p>
          <a:p>
            <a:pPr marL="915988" marR="0" lvl="0" indent="-458788"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effectLst/>
                <a:uLnTx/>
                <a:uFillTx/>
                <a:latin typeface="Georgia" pitchFamily="18" charset="0"/>
              </a:rPr>
              <a:t>INCLUDES advertisements</a:t>
            </a:r>
            <a:r>
              <a:rPr kumimoji="0" lang="en-US" sz="1400" i="0" u="none" strike="noStrike" kern="1200" cap="none" spc="0" normalizeH="0" noProof="0" dirty="0" smtClean="0">
                <a:ln>
                  <a:noFill/>
                </a:ln>
                <a:effectLst/>
                <a:uLnTx/>
                <a:uFillTx/>
                <a:latin typeface="Georgia" pitchFamily="18" charset="0"/>
              </a:rPr>
              <a:t>:</a:t>
            </a:r>
          </a:p>
          <a:p>
            <a:pPr marL="1373188" marR="0" lvl="0" indent="-458788"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Broadcast or telecast by TV or radio </a:t>
            </a:r>
            <a:r>
              <a:rPr lang="en-US" sz="1400" b="1" dirty="0" smtClean="0">
                <a:latin typeface="Georgia" pitchFamily="18" charset="0"/>
              </a:rPr>
              <a:t>based in Pakistan </a:t>
            </a:r>
            <a:r>
              <a:rPr lang="en-US" sz="1400" dirty="0" smtClean="0">
                <a:latin typeface="Georgia" pitchFamily="18" charset="0"/>
              </a:rPr>
              <a:t>(SRB and FBR)</a:t>
            </a:r>
            <a:r>
              <a:rPr lang="en-US" sz="1400" b="1" dirty="0" smtClean="0">
                <a:latin typeface="Georgia" pitchFamily="18" charset="0"/>
              </a:rPr>
              <a:t>/ in Punjab</a:t>
            </a:r>
            <a:r>
              <a:rPr lang="en-US" sz="1400" dirty="0" smtClean="0">
                <a:latin typeface="Georgia" pitchFamily="18" charset="0"/>
              </a:rPr>
              <a:t>(PRA)</a:t>
            </a:r>
          </a:p>
          <a:p>
            <a:pPr marL="1373188" marR="0" lvl="0" indent="-458788" algn="just" defTabSz="914400" rtl="0" eaLnBrk="1" fontAlgn="auto" latinLnBrk="0" hangingPunct="1">
              <a:lnSpc>
                <a:spcPct val="100000"/>
              </a:lnSpc>
              <a:spcBef>
                <a:spcPct val="20000"/>
              </a:spcBef>
              <a:spcAft>
                <a:spcPts val="0"/>
              </a:spcAft>
              <a:buClrTx/>
              <a:buSzTx/>
              <a:tabLst/>
              <a:defRPr/>
            </a:pPr>
            <a:r>
              <a:rPr kumimoji="0" lang="en-US" sz="1400" i="0" u="none" strike="noStrike" kern="1200" cap="none" spc="0" normalizeH="0" baseline="0" noProof="0" dirty="0" smtClean="0">
                <a:ln>
                  <a:noFill/>
                </a:ln>
                <a:effectLst/>
                <a:uLnTx/>
                <a:uFillTx/>
                <a:latin typeface="Georgia" pitchFamily="18" charset="0"/>
              </a:rPr>
              <a:t>(b)	</a:t>
            </a:r>
            <a:r>
              <a:rPr kumimoji="0" lang="en-US" sz="1400" b="1" i="0" u="none" strike="noStrike" kern="1200" cap="none" spc="0" normalizeH="0" baseline="0" noProof="0" dirty="0" smtClean="0">
                <a:ln>
                  <a:noFill/>
                </a:ln>
                <a:effectLst/>
                <a:uLnTx/>
                <a:uFillTx/>
                <a:latin typeface="Georgia" pitchFamily="18" charset="0"/>
              </a:rPr>
              <a:t>Booked in Pakistan </a:t>
            </a:r>
            <a:r>
              <a:rPr lang="en-US" sz="1400" dirty="0" smtClean="0">
                <a:latin typeface="Georgia" pitchFamily="18" charset="0"/>
              </a:rPr>
              <a:t>(SRB and FBR) / </a:t>
            </a:r>
            <a:r>
              <a:rPr lang="en-US" sz="1400" b="1" dirty="0" smtClean="0">
                <a:latin typeface="Georgia" pitchFamily="18" charset="0"/>
              </a:rPr>
              <a:t>Punjab</a:t>
            </a:r>
            <a:r>
              <a:rPr lang="en-US" sz="1400" dirty="0" smtClean="0">
                <a:latin typeface="Georgia" pitchFamily="18" charset="0"/>
              </a:rPr>
              <a:t> (PRA) </a:t>
            </a:r>
            <a:r>
              <a:rPr kumimoji="0" lang="en-US" sz="1400" i="0" u="none" strike="noStrike" kern="1200" cap="none" spc="0" normalizeH="0" baseline="0" noProof="0" dirty="0" smtClean="0">
                <a:ln>
                  <a:noFill/>
                </a:ln>
                <a:effectLst/>
                <a:uLnTx/>
                <a:uFillTx/>
                <a:latin typeface="Georgia" pitchFamily="18" charset="0"/>
              </a:rPr>
              <a:t>for broadcasting/telecasting on TV or radio based abroad whether or not possessing landing rights in Pakistan (SRB and FBR)/</a:t>
            </a:r>
            <a:r>
              <a:rPr kumimoji="0" lang="en-US" sz="1400" i="0" u="none" strike="noStrike" kern="1200" cap="none" spc="0" normalizeH="0" noProof="0" dirty="0" smtClean="0">
                <a:ln>
                  <a:noFill/>
                </a:ln>
                <a:effectLst/>
                <a:uLnTx/>
                <a:uFillTx/>
                <a:latin typeface="Georgia" pitchFamily="18" charset="0"/>
              </a:rPr>
              <a:t> Punjab (PRA)</a:t>
            </a:r>
            <a:endParaRPr lang="en-US" sz="1400" dirty="0" smtClean="0">
              <a:latin typeface="Georgia" pitchFamily="18" charset="0"/>
            </a:endParaRPr>
          </a:p>
          <a:p>
            <a:pPr marL="1373188" marR="0" lvl="0" indent="-458788" algn="just" defTabSz="914400" rtl="0" eaLnBrk="1" fontAlgn="auto" latinLnBrk="0" hangingPunct="1">
              <a:lnSpc>
                <a:spcPct val="100000"/>
              </a:lnSpc>
              <a:spcBef>
                <a:spcPct val="20000"/>
              </a:spcBef>
              <a:spcAft>
                <a:spcPts val="0"/>
              </a:spcAft>
              <a:buClrTx/>
              <a:buSzTx/>
              <a:tabLst/>
              <a:defRPr/>
            </a:pPr>
            <a:r>
              <a:rPr lang="en-US" sz="1400" dirty="0" smtClean="0">
                <a:latin typeface="Georgia" pitchFamily="18" charset="0"/>
              </a:rPr>
              <a:t>(c)	Transmitted on closed circuit TV or cable TV networks</a:t>
            </a:r>
            <a:endParaRPr kumimoji="0" lang="en-US" sz="1400" i="0" u="none" strike="noStrike" kern="1200" cap="none" spc="0" normalizeH="0" baseline="0" noProof="0" dirty="0" smtClean="0">
              <a:ln>
                <a:noFill/>
              </a:ln>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sz="1400" i="0" u="none" strike="noStrike" kern="1200" cap="none" spc="0" normalizeH="0" baseline="0" noProof="0" dirty="0" smtClean="0">
              <a:ln>
                <a:noFill/>
              </a:ln>
              <a:effectLst/>
              <a:uLnTx/>
              <a:uFillTx/>
              <a:latin typeface="Georgia" pitchFamily="18" charset="0"/>
            </a:endParaRPr>
          </a:p>
          <a:p>
            <a:pPr marL="915988" marR="0" lvl="0" indent="-458788"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effectLst/>
                <a:uLnTx/>
                <a:uFillTx/>
                <a:latin typeface="Georgia" pitchFamily="18" charset="0"/>
              </a:rPr>
              <a:t>Value of</a:t>
            </a:r>
            <a:r>
              <a:rPr kumimoji="0" lang="en-US" sz="1400" i="0" u="none" strike="noStrike" kern="1200" cap="none" spc="0" normalizeH="0" noProof="0" dirty="0" smtClean="0">
                <a:ln>
                  <a:noFill/>
                </a:ln>
                <a:effectLst/>
                <a:uLnTx/>
                <a:uFillTx/>
                <a:latin typeface="Georgia" pitchFamily="18" charset="0"/>
              </a:rPr>
              <a:t> taxable services = </a:t>
            </a:r>
          </a:p>
          <a:p>
            <a:pPr marL="1314450" lvl="1" indent="-857250" algn="just">
              <a:spcBef>
                <a:spcPct val="20000"/>
              </a:spcBef>
              <a:defRPr/>
            </a:pPr>
            <a:r>
              <a:rPr lang="en-US" sz="1400" b="1" dirty="0" smtClean="0">
                <a:latin typeface="Georgia" pitchFamily="18" charset="0"/>
              </a:rPr>
              <a:t>	</a:t>
            </a:r>
          </a:p>
          <a:p>
            <a:pPr marL="1314450" lvl="1" indent="-857250" algn="just">
              <a:spcBef>
                <a:spcPct val="20000"/>
              </a:spcBef>
              <a:defRPr/>
            </a:pPr>
            <a:r>
              <a:rPr kumimoji="0" lang="en-US" sz="1400" b="1" i="0" strike="noStrike" kern="1200" cap="none" spc="0" normalizeH="0" noProof="0" dirty="0" smtClean="0">
                <a:ln>
                  <a:noFill/>
                </a:ln>
                <a:effectLst/>
                <a:uLnTx/>
                <a:uFillTx/>
                <a:latin typeface="Georgia" pitchFamily="18" charset="0"/>
              </a:rPr>
              <a:t>	</a:t>
            </a:r>
            <a:r>
              <a:rPr kumimoji="0" lang="en-US" sz="1400" b="1" i="0" u="sng" strike="noStrike" kern="1200" cap="none" spc="0" normalizeH="0" noProof="0" dirty="0" smtClean="0">
                <a:ln>
                  <a:noFill/>
                </a:ln>
                <a:effectLst/>
                <a:uLnTx/>
                <a:uFillTx/>
                <a:latin typeface="Georgia" pitchFamily="18" charset="0"/>
              </a:rPr>
              <a:t>Higher of </a:t>
            </a:r>
            <a:r>
              <a:rPr kumimoji="0" lang="en-US" sz="1400" i="0" u="none" strike="noStrike" kern="1200" cap="none" spc="0" normalizeH="0" noProof="0" dirty="0" smtClean="0">
                <a:ln>
                  <a:noFill/>
                </a:ln>
                <a:effectLst/>
                <a:uLnTx/>
                <a:uFillTx/>
                <a:latin typeface="Georgia" pitchFamily="18" charset="0"/>
              </a:rPr>
              <a:t>Consideration in money received </a:t>
            </a:r>
            <a:r>
              <a:rPr kumimoji="0" lang="en-US" sz="1400" b="1" i="0" u="none" strike="noStrike" kern="1200" cap="none" spc="0" normalizeH="0" noProof="0" dirty="0" smtClean="0">
                <a:ln>
                  <a:noFill/>
                </a:ln>
                <a:effectLst/>
                <a:uLnTx/>
                <a:uFillTx/>
                <a:latin typeface="Georgia" pitchFamily="18" charset="0"/>
              </a:rPr>
              <a:t>or</a:t>
            </a:r>
            <a:r>
              <a:rPr kumimoji="0" lang="en-US" sz="1400" i="0" u="none" strike="noStrike" kern="1200" cap="none" spc="0" normalizeH="0" noProof="0" dirty="0" smtClean="0">
                <a:ln>
                  <a:noFill/>
                </a:ln>
                <a:effectLst/>
                <a:uLnTx/>
                <a:uFillTx/>
                <a:latin typeface="Georgia" pitchFamily="18" charset="0"/>
              </a:rPr>
              <a:t> Gross amount </a:t>
            </a:r>
            <a:r>
              <a:rPr kumimoji="0" lang="en-US" sz="1400" i="0" u="none" strike="noStrike" kern="1200" cap="none" spc="0" normalizeH="0" noProof="0" dirty="0" err="1" smtClean="0">
                <a:ln>
                  <a:noFill/>
                </a:ln>
                <a:effectLst/>
                <a:uLnTx/>
                <a:uFillTx/>
                <a:latin typeface="Georgia" pitchFamily="18" charset="0"/>
              </a:rPr>
              <a:t>incl</a:t>
            </a:r>
            <a:r>
              <a:rPr kumimoji="0" lang="en-US" sz="1400" i="0" u="none" strike="noStrike" kern="1200" cap="none" spc="0" normalizeH="0" noProof="0" dirty="0" smtClean="0">
                <a:ln>
                  <a:noFill/>
                </a:ln>
                <a:effectLst/>
                <a:uLnTx/>
                <a:uFillTx/>
                <a:latin typeface="Georgia" pitchFamily="18" charset="0"/>
              </a:rPr>
              <a:t> Fed and </a:t>
            </a:r>
            <a:r>
              <a:rPr kumimoji="0" lang="en-US" sz="1400" i="0" u="none" strike="noStrike" kern="1200" cap="none" spc="0" normalizeH="0" noProof="0" dirty="0" err="1" smtClean="0">
                <a:ln>
                  <a:noFill/>
                </a:ln>
                <a:effectLst/>
                <a:uLnTx/>
                <a:uFillTx/>
                <a:latin typeface="Georgia" pitchFamily="18" charset="0"/>
              </a:rPr>
              <a:t>Prov</a:t>
            </a:r>
            <a:r>
              <a:rPr kumimoji="0" lang="en-US" sz="1400" i="0" u="none" strike="noStrike" kern="1200" cap="none" spc="0" normalizeH="0" noProof="0" dirty="0" smtClean="0">
                <a:ln>
                  <a:noFill/>
                </a:ln>
                <a:effectLst/>
                <a:uLnTx/>
                <a:uFillTx/>
                <a:latin typeface="Georgia" pitchFamily="18" charset="0"/>
              </a:rPr>
              <a:t> levies but excl Sales tax</a:t>
            </a: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sz="1400" dirty="0" smtClean="0">
              <a:latin typeface="Georgia" pitchFamily="18" charset="0"/>
            </a:endParaRPr>
          </a:p>
          <a:p>
            <a:pPr marL="915988" marR="0" lvl="0" indent="-458788"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400" dirty="0" smtClean="0">
                <a:latin typeface="Georgia" pitchFamily="18" charset="0"/>
              </a:rPr>
              <a:t>Registered advertisers can claim input tax </a:t>
            </a:r>
            <a:r>
              <a:rPr lang="en-US" sz="1400" b="1" u="sng" dirty="0" smtClean="0">
                <a:latin typeface="Georgia" pitchFamily="18" charset="0"/>
              </a:rPr>
              <a:t>if</a:t>
            </a:r>
            <a:r>
              <a:rPr lang="en-US" sz="1400" dirty="0" smtClean="0">
                <a:latin typeface="Georgia" pitchFamily="18" charset="0"/>
              </a:rPr>
              <a:t>:</a:t>
            </a:r>
            <a:r>
              <a:rPr lang="en-US" sz="1400" b="1" u="sng" dirty="0" smtClean="0">
                <a:latin typeface="Georgia" pitchFamily="18" charset="0"/>
              </a:rPr>
              <a:t> </a:t>
            </a:r>
          </a:p>
          <a:p>
            <a:pPr marL="1377950" marR="0" lvl="0" indent="-463550"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Payment through banking channel such that these are easily verifiable</a:t>
            </a:r>
          </a:p>
          <a:p>
            <a:pPr marL="1377950" marR="0" lvl="0" indent="-463550"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Purchase Invoices as per the prescribed format</a:t>
            </a:r>
          </a:p>
          <a:p>
            <a:pPr marL="1377950" marR="0" lvl="0" indent="-463550" algn="just" defTabSz="914400" rtl="0" eaLnBrk="1" fontAlgn="auto" latinLnBrk="0" hangingPunct="1">
              <a:lnSpc>
                <a:spcPct val="100000"/>
              </a:lnSpc>
              <a:spcBef>
                <a:spcPct val="20000"/>
              </a:spcBef>
              <a:spcAft>
                <a:spcPts val="0"/>
              </a:spcAft>
              <a:buClrTx/>
              <a:buSzTx/>
              <a:buAutoNum type="alphaLcParenBoth"/>
              <a:tabLst/>
              <a:defRPr/>
            </a:pPr>
            <a:r>
              <a:rPr lang="en-US" sz="1400" dirty="0" smtClean="0">
                <a:latin typeface="Georgia" pitchFamily="18" charset="0"/>
              </a:rPr>
              <a:t>In case payment is made to advertising agent, the prescribed  invoices / withholding procedure is complied with</a:t>
            </a:r>
          </a:p>
          <a:p>
            <a:pPr marL="1377950" marR="0" lvl="0" indent="-463550" algn="l" defTabSz="914400" rtl="0" eaLnBrk="1" fontAlgn="auto" latinLnBrk="0" hangingPunct="1">
              <a:lnSpc>
                <a:spcPct val="100000"/>
              </a:lnSpc>
              <a:spcBef>
                <a:spcPct val="20000"/>
              </a:spcBef>
              <a:spcAft>
                <a:spcPts val="0"/>
              </a:spcAft>
              <a:buClrTx/>
              <a:buSzTx/>
              <a:buAutoNum type="romanLcParenBoth"/>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fontScale="85000" lnSpcReduction="10000"/>
          </a:bodyPr>
          <a:lstStyle/>
          <a:p>
            <a:pPr marL="458788" marR="0" lvl="0" indent="-458788" algn="l" defTabSz="914400" rtl="0" eaLnBrk="1" fontAlgn="auto" latinLnBrk="0" hangingPunct="1">
              <a:lnSpc>
                <a:spcPct val="100000"/>
              </a:lnSpc>
              <a:spcBef>
                <a:spcPct val="20000"/>
              </a:spcBef>
              <a:spcAft>
                <a:spcPts val="0"/>
              </a:spcAft>
              <a:buClrTx/>
              <a:buSzTx/>
              <a:tabLst/>
              <a:defRPr/>
            </a:pPr>
            <a:r>
              <a:rPr kumimoji="0" lang="en-US" sz="1900" b="1" i="0" u="none" strike="noStrike" kern="1200" cap="none" spc="0" normalizeH="0" baseline="0" noProof="0" dirty="0" smtClean="0">
                <a:ln>
                  <a:noFill/>
                </a:ln>
                <a:solidFill>
                  <a:schemeClr val="tx1"/>
                </a:solidFill>
                <a:effectLst/>
                <a:uLnTx/>
                <a:uFillTx/>
                <a:latin typeface="Georgia" pitchFamily="18" charset="0"/>
              </a:rPr>
              <a:t>4.	ADVERTISEMENTS</a:t>
            </a:r>
            <a:r>
              <a:rPr kumimoji="0" lang="en-US" sz="1900" b="1" i="0" u="none" strike="noStrike" kern="1200" cap="none" spc="0" normalizeH="0" noProof="0" dirty="0" smtClean="0">
                <a:ln>
                  <a:noFill/>
                </a:ln>
                <a:solidFill>
                  <a:schemeClr val="tx1"/>
                </a:solidFill>
                <a:effectLst/>
                <a:uLnTx/>
                <a:uFillTx/>
                <a:latin typeface="Georgia" pitchFamily="18" charset="0"/>
              </a:rPr>
              <a:t> / ADVERTISING AGENTS </a:t>
            </a:r>
          </a:p>
          <a:p>
            <a:pPr marL="458788" marR="0" lvl="0" indent="-458788" algn="l" defTabSz="914400" rtl="0" eaLnBrk="1" fontAlgn="auto" latinLnBrk="0" hangingPunct="1">
              <a:lnSpc>
                <a:spcPct val="100000"/>
              </a:lnSpc>
              <a:spcBef>
                <a:spcPct val="20000"/>
              </a:spcBef>
              <a:spcAft>
                <a:spcPts val="0"/>
              </a:spcAft>
              <a:buClrTx/>
              <a:buSzTx/>
              <a:tabLst/>
              <a:defRPr/>
            </a:pPr>
            <a:r>
              <a:rPr lang="en-US" sz="1900" b="1" baseline="0" dirty="0" smtClean="0">
                <a:latin typeface="Georgia" pitchFamily="18" charset="0"/>
              </a:rPr>
              <a:t>	</a:t>
            </a:r>
            <a:r>
              <a:rPr kumimoji="0" lang="en-US" sz="2100" b="1" i="0" u="none" strike="noStrike" kern="1200" cap="none" spc="0" normalizeH="0" baseline="0" noProof="0" dirty="0" smtClean="0">
                <a:ln>
                  <a:noFill/>
                </a:ln>
                <a:solidFill>
                  <a:srgbClr val="FF0000"/>
                </a:solidFill>
                <a:effectLst/>
                <a:uLnTx/>
                <a:uFillTx/>
                <a:latin typeface="Georgia" pitchFamily="18" charset="0"/>
              </a:rPr>
              <a:t>ISSUES</a:t>
            </a:r>
            <a:endParaRPr kumimoji="0" lang="en-US" sz="1900" b="1" i="0" u="none" strike="noStrike" kern="1200" cap="none" spc="0" normalizeH="0" baseline="0" noProof="0" dirty="0" smtClean="0">
              <a:ln>
                <a:noFill/>
              </a:ln>
              <a:solidFill>
                <a:srgbClr val="FF0000"/>
              </a:solidFill>
              <a:effectLst/>
              <a:uLnTx/>
              <a:uFillTx/>
              <a:latin typeface="Georgia" pitchFamily="18"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sz="1900" dirty="0" smtClean="0">
              <a:latin typeface="Georgia"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Definition of advertising agent in SRB is widely defined to include services performed by third party for the principal; hence, should not be taxed in the hands of Agent e.g. production of advertisement .</a:t>
            </a:r>
          </a:p>
          <a:p>
            <a:pPr marL="914400" lvl="0" indent="-457200" algn="just" eaLnBrk="0" fontAlgn="base" hangingPunct="0">
              <a:spcBef>
                <a:spcPct val="0"/>
              </a:spcBef>
              <a:spcAft>
                <a:spcPct val="0"/>
              </a:spcAft>
              <a:buFont typeface="Arial" pitchFamily="34" charset="0"/>
              <a:buChar char="•"/>
            </a:pPr>
            <a:endParaRPr lang="en-US" sz="19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Overlapping lines of jurisdictions.</a:t>
            </a:r>
          </a:p>
          <a:p>
            <a:pPr marL="914400" lvl="0" indent="-457200" algn="just" eaLnBrk="0" fontAlgn="base" hangingPunct="0">
              <a:spcBef>
                <a:spcPct val="0"/>
              </a:spcBef>
              <a:spcAft>
                <a:spcPct val="0"/>
              </a:spcAft>
              <a:buFont typeface="Arial" pitchFamily="34" charset="0"/>
              <a:buChar char="•"/>
            </a:pPr>
            <a:endParaRPr lang="en-US" sz="19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100 per cent withholding of sales tax on advertisement services resulting in refunds.</a:t>
            </a:r>
          </a:p>
          <a:p>
            <a:pPr marL="914400" lvl="0" indent="-457200" algn="just" eaLnBrk="0" fontAlgn="base" hangingPunct="0">
              <a:spcBef>
                <a:spcPct val="0"/>
              </a:spcBef>
              <a:spcAft>
                <a:spcPct val="0"/>
              </a:spcAft>
              <a:buFont typeface="Arial" pitchFamily="34" charset="0"/>
              <a:buChar char="•"/>
            </a:pPr>
            <a:endParaRPr lang="en-US" sz="19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Basis of taxation particularly for electronic media should be defined in Rules.</a:t>
            </a:r>
          </a:p>
          <a:p>
            <a:pPr marL="914400" lvl="0" indent="-457200" algn="just" eaLnBrk="0" fontAlgn="base" hangingPunct="0">
              <a:spcBef>
                <a:spcPct val="0"/>
              </a:spcBef>
              <a:spcAft>
                <a:spcPct val="0"/>
              </a:spcAft>
              <a:buFont typeface="Arial" pitchFamily="34" charset="0"/>
              <a:buChar char="•"/>
            </a:pPr>
            <a:endParaRPr lang="en-US" sz="19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PRA should appropriately amend the SPR to separately lay down the rules for ‘Agent’ and ‘advertiser’, like SPR of SRB.</a:t>
            </a:r>
          </a:p>
          <a:p>
            <a:pPr marL="914400" lvl="0" indent="-457200" algn="just" eaLnBrk="0" fontAlgn="base" hangingPunct="0">
              <a:spcBef>
                <a:spcPct val="0"/>
              </a:spcBef>
              <a:spcAft>
                <a:spcPct val="0"/>
              </a:spcAft>
              <a:buFont typeface="Arial" pitchFamily="34" charset="0"/>
              <a:buChar char="•"/>
            </a:pPr>
            <a:endParaRPr lang="en-US" sz="19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Exemptions for certain advertisement services in Punjab should be extended to other Provinces.</a:t>
            </a:r>
          </a:p>
          <a:p>
            <a:pPr marL="914400" lvl="0" indent="-457200" algn="just" eaLnBrk="0" fontAlgn="base" hangingPunct="0">
              <a:spcBef>
                <a:spcPct val="0"/>
              </a:spcBef>
              <a:spcAft>
                <a:spcPct val="0"/>
              </a:spcAft>
              <a:buFont typeface="Arial" pitchFamily="34" charset="0"/>
              <a:buChar char="•"/>
            </a:pPr>
            <a:endParaRPr lang="en-US" sz="1900"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 typeface="Arial" pitchFamily="34" charset="0"/>
              <a:buChar char="•"/>
            </a:pPr>
            <a:r>
              <a:rPr lang="en-US" sz="1900" dirty="0" smtClean="0">
                <a:latin typeface="Georgia" pitchFamily="18" charset="0"/>
                <a:ea typeface="Calibri" pitchFamily="34" charset="0"/>
                <a:cs typeface="Times New Roman" pitchFamily="18" charset="0"/>
              </a:rPr>
              <a:t>Cash flow problem for advertising agent who are required to pay on behalf of principal (irrespective of collection from clients), needs to be resolved. </a:t>
            </a:r>
          </a:p>
          <a:p>
            <a:pPr lvl="0" algn="just" eaLnBrk="0" fontAlgn="base" hangingPunct="0">
              <a:spcBef>
                <a:spcPct val="0"/>
              </a:spcBef>
              <a:spcAft>
                <a:spcPct val="0"/>
              </a:spcAft>
              <a:buFontTx/>
              <a:buChar char="•"/>
            </a:pPr>
            <a:endParaRPr lang="en-US" sz="2000" b="1" dirty="0" smtClean="0">
              <a:latin typeface="Georgia" pitchFamily="18" charset="0"/>
              <a:ea typeface="Calibri" pitchFamily="34" charset="0"/>
              <a:cs typeface="Times New Roman" pitchFamily="18" charset="0"/>
            </a:endParaRPr>
          </a:p>
          <a:p>
            <a:pPr lvl="0" algn="just" eaLnBrk="0" fontAlgn="base" hangingPunct="0">
              <a:spcBef>
                <a:spcPct val="0"/>
              </a:spcBef>
              <a:spcAft>
                <a:spcPct val="0"/>
              </a:spcAft>
              <a:buFontTx/>
              <a:buChar char="•"/>
            </a:pP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458788" marR="0" lvl="0" indent="-458788" algn="just" defTabSz="914400" rtl="0" eaLnBrk="1" fontAlgn="auto" latinLnBrk="0" hangingPunct="1">
              <a:lnSpc>
                <a:spcPct val="100000"/>
              </a:lnSpc>
              <a:spcBef>
                <a:spcPct val="20000"/>
              </a:spcBef>
              <a:spcAft>
                <a:spcPts val="0"/>
              </a:spcAft>
              <a:buClrTx/>
              <a:buSzTx/>
              <a:tabLst/>
              <a:defRPr/>
            </a:pPr>
            <a:r>
              <a:rPr lang="en-US" sz="1600" b="1" dirty="0" smtClean="0">
                <a:latin typeface="Georgia" pitchFamily="18" charset="0"/>
              </a:rPr>
              <a:t>5. 	</a:t>
            </a:r>
            <a:r>
              <a:rPr kumimoji="0" lang="en-US" sz="1600" b="1" i="0" u="none" strike="noStrike" kern="1200" cap="none" spc="0" normalizeH="0" baseline="0" noProof="0" dirty="0" smtClean="0">
                <a:ln>
                  <a:noFill/>
                </a:ln>
                <a:solidFill>
                  <a:schemeClr val="tx1"/>
                </a:solidFill>
                <a:effectLst/>
                <a:uLnTx/>
                <a:uFillTx/>
                <a:latin typeface="Georgia" pitchFamily="18" charset="0"/>
              </a:rPr>
              <a:t>TELECOMMUNICATION</a:t>
            </a:r>
            <a:r>
              <a:rPr kumimoji="0" lang="en-US" sz="1600" b="1" i="0" u="none" strike="noStrike" kern="1200" cap="none" spc="0" normalizeH="0" noProof="0" dirty="0" smtClean="0">
                <a:ln>
                  <a:noFill/>
                </a:ln>
                <a:solidFill>
                  <a:schemeClr val="tx1"/>
                </a:solidFill>
                <a:effectLst/>
                <a:uLnTx/>
                <a:uFillTx/>
                <a:latin typeface="Georgia" pitchFamily="18" charset="0"/>
              </a:rPr>
              <a:t> SERVICES – PRA, SRB AND FBR</a:t>
            </a:r>
          </a:p>
          <a:p>
            <a:pPr marL="857250" marR="0" lvl="0" indent="-857250" algn="just" defTabSz="914400" rtl="0" eaLnBrk="1" fontAlgn="auto" latinLnBrk="0" hangingPunct="1">
              <a:lnSpc>
                <a:spcPct val="100000"/>
              </a:lnSpc>
              <a:spcBef>
                <a:spcPct val="20000"/>
              </a:spcBef>
              <a:spcAft>
                <a:spcPts val="0"/>
              </a:spcAft>
              <a:buClrTx/>
              <a:buSzTx/>
              <a:tabLst/>
              <a:defRPr/>
            </a:pPr>
            <a:endParaRPr lang="en-US" sz="1600" noProof="0" dirty="0" smtClean="0">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i="0" u="none" strike="noStrike" kern="1200" cap="none" spc="0" normalizeH="0" baseline="0" noProof="0" dirty="0" smtClean="0">
                <a:ln>
                  <a:noFill/>
                </a:ln>
                <a:solidFill>
                  <a:schemeClr val="tx1"/>
                </a:solidFill>
                <a:effectLst/>
                <a:uLnTx/>
                <a:uFillTx/>
                <a:latin typeface="Georgia" pitchFamily="18" charset="0"/>
              </a:rPr>
              <a:t>Who</a:t>
            </a:r>
            <a:r>
              <a:rPr kumimoji="0" lang="en-US" sz="1600" i="0" u="none" strike="noStrike" kern="1200" cap="none" spc="0" normalizeH="0" noProof="0" dirty="0" smtClean="0">
                <a:ln>
                  <a:noFill/>
                </a:ln>
                <a:solidFill>
                  <a:schemeClr val="tx1"/>
                </a:solidFill>
                <a:effectLst/>
                <a:uLnTx/>
                <a:uFillTx/>
                <a:latin typeface="Georgia" pitchFamily="18" charset="0"/>
              </a:rPr>
              <a:t> is required to register: Every person providing or rendering taxable telecom services – (SRB does not distinguish as </a:t>
            </a:r>
            <a:r>
              <a:rPr kumimoji="0" lang="en-US" sz="1600" i="0" u="none" strike="noStrike" kern="1200" cap="none" spc="0" normalizeH="0" noProof="0" dirty="0" smtClean="0">
                <a:ln>
                  <a:noFill/>
                </a:ln>
                <a:solidFill>
                  <a:srgbClr val="FF0000"/>
                </a:solidFill>
                <a:effectLst/>
                <a:uLnTx/>
                <a:uFillTx/>
                <a:latin typeface="Georgia" pitchFamily="18" charset="0"/>
              </a:rPr>
              <a:t>to </a:t>
            </a:r>
            <a:r>
              <a:rPr kumimoji="0" lang="en-US" sz="1600" i="0" u="none" strike="noStrike" kern="1200" cap="none" spc="0" normalizeH="0" noProof="0" dirty="0" err="1" smtClean="0">
                <a:ln>
                  <a:noFill/>
                </a:ln>
                <a:solidFill>
                  <a:srgbClr val="FF0000"/>
                </a:solidFill>
                <a:effectLst/>
                <a:uLnTx/>
                <a:uFillTx/>
                <a:latin typeface="Georgia" pitchFamily="18" charset="0"/>
              </a:rPr>
              <a:t>wher</a:t>
            </a:r>
            <a:r>
              <a:rPr lang="en-US" sz="1600" dirty="0" smtClean="0">
                <a:solidFill>
                  <a:srgbClr val="FF0000"/>
                </a:solidFill>
                <a:latin typeface="Georgia" pitchFamily="18" charset="0"/>
              </a:rPr>
              <a:t>e the service originate, terminate, enjoyed etc). </a:t>
            </a:r>
            <a:r>
              <a:rPr lang="en-US" sz="1600" dirty="0" smtClean="0">
                <a:latin typeface="Georgia" pitchFamily="18" charset="0"/>
              </a:rPr>
              <a:t>Punjab on the other hand specifically covers the services rendered in, originated from, terminate in, are effectively enjoyed and used in Punjab, or where the SIMM is activated in Punjab or recipient of the service is present, resident, has PE or has primary residence in Punjab- and thereby covers  all services within its scope.</a:t>
            </a: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i="0" u="none" strike="noStrike" kern="1200" cap="none" spc="0" normalizeH="0" baseline="0" noProof="0" dirty="0" smtClean="0">
              <a:ln>
                <a:noFill/>
              </a:ln>
              <a:solidFill>
                <a:schemeClr val="tx1"/>
              </a:solidFill>
              <a:effectLst/>
              <a:uLnTx/>
              <a:uFillTx/>
              <a:latin typeface="Georgia" pitchFamily="18" charset="0"/>
            </a:endParaRPr>
          </a:p>
          <a:p>
            <a:pPr marL="857250" marR="0" lvl="0" indent="-4000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i="0" u="none" strike="noStrike" kern="1200" cap="none" spc="0" normalizeH="0" baseline="0" noProof="0" dirty="0" err="1" smtClean="0">
                <a:ln>
                  <a:noFill/>
                </a:ln>
                <a:solidFill>
                  <a:schemeClr val="tx1"/>
                </a:solidFill>
                <a:effectLst/>
                <a:uLnTx/>
                <a:uFillTx/>
                <a:latin typeface="Georgia" pitchFamily="18" charset="0"/>
              </a:rPr>
              <a:t>Paymen</a:t>
            </a:r>
            <a:r>
              <a:rPr lang="en-US" sz="1600" dirty="0" smtClean="0">
                <a:latin typeface="Georgia" pitchFamily="18" charset="0"/>
              </a:rPr>
              <a:t>t of sales tax:</a:t>
            </a: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i="0" u="none" strike="noStrike" kern="1200" cap="none" spc="0" normalizeH="0" baseline="0" noProof="0" dirty="0" smtClean="0">
              <a:ln>
                <a:noFill/>
              </a:ln>
              <a:solidFill>
                <a:schemeClr val="tx1"/>
              </a:solidFill>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i="0" u="none" strike="noStrike" kern="1200" cap="none" spc="0" normalizeH="0" baseline="0" noProof="0" dirty="0" smtClean="0">
              <a:ln>
                <a:noFill/>
              </a:ln>
              <a:solidFill>
                <a:schemeClr val="tx1"/>
              </a:solidFill>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i="0" u="none" strike="noStrike" kern="1200" cap="none" spc="0" normalizeH="0" baseline="0" noProof="0" dirty="0" smtClean="0">
              <a:ln>
                <a:noFill/>
              </a:ln>
              <a:solidFill>
                <a:schemeClr val="tx1"/>
              </a:solidFill>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kumimoji="0" lang="en-US" i="0" u="none" strike="noStrike" kern="1200" cap="none" spc="0" normalizeH="0" baseline="0" noProof="0" dirty="0" smtClean="0">
              <a:ln>
                <a:noFill/>
              </a:ln>
              <a:solidFill>
                <a:schemeClr val="tx1"/>
              </a:solidFill>
              <a:effectLst/>
              <a:uLnTx/>
              <a:uFillTx/>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latin typeface="Georgia" pitchFamily="18" charset="0"/>
            </a:endParaRPr>
          </a:p>
          <a:p>
            <a:pPr marL="857250" marR="0" lvl="0" indent="-857250" algn="just" defTabSz="914400" rtl="0" eaLnBrk="1" fontAlgn="auto" latinLnBrk="0" hangingPunct="1">
              <a:lnSpc>
                <a:spcPct val="100000"/>
              </a:lnSpc>
              <a:spcBef>
                <a:spcPct val="20000"/>
              </a:spcBef>
              <a:spcAft>
                <a:spcPts val="0"/>
              </a:spcAft>
              <a:buClrTx/>
              <a:buSzTx/>
              <a:buFont typeface="Wingdings"/>
              <a:buChar char="Ø"/>
              <a:tabLst/>
              <a:defRPr/>
            </a:pPr>
            <a:endParaRPr lang="en-US" dirty="0" smtClean="0">
              <a:latin typeface="Georgia" pitchFamily="18" charset="0"/>
            </a:endParaRPr>
          </a:p>
        </p:txBody>
      </p:sp>
      <p:graphicFrame>
        <p:nvGraphicFramePr>
          <p:cNvPr id="3" name="Table 2"/>
          <p:cNvGraphicFramePr>
            <a:graphicFrameLocks noGrp="1"/>
          </p:cNvGraphicFramePr>
          <p:nvPr/>
        </p:nvGraphicFramePr>
        <p:xfrm>
          <a:off x="1752600" y="3906852"/>
          <a:ext cx="5486400" cy="2026920"/>
        </p:xfrm>
        <a:graphic>
          <a:graphicData uri="http://schemas.openxmlformats.org/drawingml/2006/table">
            <a:tbl>
              <a:tblPr firstRow="1" bandRow="1">
                <a:tableStyleId>{5C22544A-7EE6-4342-B048-85BDC9FD1C3A}</a:tableStyleId>
              </a:tblPr>
              <a:tblGrid>
                <a:gridCol w="2743200"/>
                <a:gridCol w="2743200"/>
              </a:tblGrid>
              <a:tr h="370840">
                <a:tc>
                  <a:txBody>
                    <a:bodyPr/>
                    <a:lstStyle/>
                    <a:p>
                      <a:pPr algn="ctr"/>
                      <a:r>
                        <a:rPr lang="en-US" sz="1400" dirty="0" smtClean="0">
                          <a:solidFill>
                            <a:schemeClr val="tx1"/>
                          </a:solidFill>
                          <a:latin typeface="Georgia" pitchFamily="18" charset="0"/>
                        </a:rPr>
                        <a:t>Service</a:t>
                      </a:r>
                      <a:endParaRPr lang="en-US" sz="1400" dirty="0">
                        <a:solidFill>
                          <a:schemeClr val="tx1"/>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dirty="0" smtClean="0">
                          <a:solidFill>
                            <a:schemeClr val="tx1"/>
                          </a:solidFill>
                          <a:latin typeface="Georgia" pitchFamily="18" charset="0"/>
                        </a:rPr>
                        <a:t>Due date</a:t>
                      </a:r>
                      <a:endParaRPr lang="en-US" sz="1400" dirty="0">
                        <a:solidFill>
                          <a:schemeClr val="tx1"/>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70840">
                <a:tc>
                  <a:txBody>
                    <a:bodyPr/>
                    <a:lstStyle/>
                    <a:p>
                      <a:pPr algn="just"/>
                      <a:r>
                        <a:rPr lang="en-US" sz="1200" dirty="0" smtClean="0">
                          <a:latin typeface="Georgia" pitchFamily="18" charset="0"/>
                        </a:rPr>
                        <a:t>Post paid telephone</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smtClean="0">
                          <a:latin typeface="Georgia" pitchFamily="18" charset="0"/>
                        </a:rPr>
                        <a:t>21</a:t>
                      </a:r>
                      <a:r>
                        <a:rPr lang="en-US" sz="1200" baseline="30000" dirty="0" smtClean="0">
                          <a:latin typeface="Georgia" pitchFamily="18" charset="0"/>
                        </a:rPr>
                        <a:t>st</a:t>
                      </a:r>
                      <a:r>
                        <a:rPr lang="en-US" sz="1200" dirty="0" smtClean="0">
                          <a:latin typeface="Georgia" pitchFamily="18" charset="0"/>
                        </a:rPr>
                        <a:t> day of the following second month</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200" dirty="0" smtClean="0">
                          <a:latin typeface="Georgia" pitchFamily="18" charset="0"/>
                        </a:rPr>
                        <a:t>Pre-paid telephone</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latin typeface="Georgia" pitchFamily="18" charset="0"/>
                        </a:rPr>
                        <a:t>21</a:t>
                      </a:r>
                      <a:r>
                        <a:rPr lang="en-US" sz="1200" baseline="30000" dirty="0" smtClean="0">
                          <a:latin typeface="Georgia" pitchFamily="18" charset="0"/>
                        </a:rPr>
                        <a:t>st</a:t>
                      </a:r>
                      <a:r>
                        <a:rPr lang="en-US" sz="1200" dirty="0" smtClean="0">
                          <a:latin typeface="Georgia" pitchFamily="18" charset="0"/>
                        </a:rPr>
                        <a:t> day of the following month</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200" dirty="0" smtClean="0">
                          <a:latin typeface="Georgia" pitchFamily="18" charset="0"/>
                        </a:rPr>
                        <a:t>Incoming international</a:t>
                      </a:r>
                      <a:r>
                        <a:rPr lang="en-US" sz="1200" baseline="0" dirty="0" smtClean="0">
                          <a:latin typeface="Georgia" pitchFamily="18" charset="0"/>
                        </a:rPr>
                        <a:t> calls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latin typeface="Georgia" pitchFamily="18" charset="0"/>
                        </a:rPr>
                        <a:t>21</a:t>
                      </a:r>
                      <a:r>
                        <a:rPr lang="en-US" sz="1200" baseline="30000" dirty="0" smtClean="0">
                          <a:latin typeface="Georgia" pitchFamily="18" charset="0"/>
                        </a:rPr>
                        <a:t>st</a:t>
                      </a:r>
                      <a:r>
                        <a:rPr lang="en-US" sz="1200" dirty="0" smtClean="0">
                          <a:latin typeface="Georgia" pitchFamily="18" charset="0"/>
                        </a:rPr>
                        <a:t> day of the following month in which the call is terminated</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200" dirty="0" smtClean="0">
                          <a:latin typeface="Georgia" pitchFamily="18" charset="0"/>
                        </a:rPr>
                        <a:t>Other telecom services</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latin typeface="Georgia" pitchFamily="18" charset="0"/>
                        </a:rPr>
                        <a:t>21</a:t>
                      </a:r>
                      <a:r>
                        <a:rPr lang="en-US" sz="1200" baseline="30000" dirty="0" smtClean="0">
                          <a:latin typeface="Georgia" pitchFamily="18" charset="0"/>
                        </a:rPr>
                        <a:t>st</a:t>
                      </a:r>
                      <a:r>
                        <a:rPr lang="en-US" sz="1200" dirty="0" smtClean="0">
                          <a:latin typeface="Georgia" pitchFamily="18" charset="0"/>
                        </a:rPr>
                        <a:t> day of the following month</a:t>
                      </a:r>
                      <a:endParaRPr lang="en-US" sz="12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6" name="Straight Connector 5"/>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8"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1"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90600"/>
            <a:ext cx="8305800" cy="5410200"/>
          </a:xfrm>
          <a:prstGeom prst="rect">
            <a:avLst/>
          </a:prstGeom>
        </p:spPr>
        <p:txBody>
          <a:bodyPr vert="horz" lIns="91440" tIns="45720" rIns="91440" bIns="45720" rtlCol="0">
            <a:normAutofit/>
          </a:bodyPr>
          <a:lstStyle/>
          <a:p>
            <a:pPr marL="463550" indent="-463550">
              <a:spcBef>
                <a:spcPct val="20000"/>
              </a:spcBef>
              <a:defRPr/>
            </a:pPr>
            <a:r>
              <a:rPr lang="en-US" sz="1600" b="1" dirty="0" smtClean="0">
                <a:latin typeface="Georgia" pitchFamily="18" charset="0"/>
              </a:rPr>
              <a:t>5.	TELECOMMUNICATION SERVICES – PRA, SRB AND FBR</a:t>
            </a:r>
          </a:p>
          <a:p>
            <a:pPr marL="566738" lvl="0" indent="-566738" algn="just">
              <a:spcBef>
                <a:spcPct val="20000"/>
              </a:spcBef>
              <a:defRPr/>
            </a:pPr>
            <a:endParaRPr lang="en-US" sz="1600" dirty="0" smtClean="0">
              <a:latin typeface="Georgia" pitchFamily="18" charset="0"/>
            </a:endParaRPr>
          </a:p>
          <a:p>
            <a:pPr marL="920750" lvl="0" indent="-463550" algn="just">
              <a:spcBef>
                <a:spcPct val="20000"/>
              </a:spcBef>
              <a:buFont typeface="Arial" pitchFamily="34" charset="0"/>
              <a:buChar char="•"/>
              <a:defRPr/>
            </a:pPr>
            <a:r>
              <a:rPr lang="en-US" sz="1600" dirty="0" smtClean="0">
                <a:latin typeface="Georgia" pitchFamily="18" charset="0"/>
              </a:rPr>
              <a:t>Sales tax paid on procurement of telecom equipment or services shall be allowed as </a:t>
            </a:r>
            <a:r>
              <a:rPr lang="en-US" sz="1600" b="1" dirty="0" smtClean="0">
                <a:latin typeface="Georgia" pitchFamily="18" charset="0"/>
              </a:rPr>
              <a:t>input tax </a:t>
            </a:r>
            <a:r>
              <a:rPr lang="en-US" sz="1600" dirty="0" smtClean="0">
                <a:latin typeface="Georgia" pitchFamily="18" charset="0"/>
              </a:rPr>
              <a:t>to the Company.</a:t>
            </a:r>
          </a:p>
          <a:p>
            <a:pPr marL="920750" lvl="0" indent="-463550" algn="just">
              <a:spcBef>
                <a:spcPct val="20000"/>
              </a:spcBef>
              <a:buFont typeface="Arial" pitchFamily="34" charset="0"/>
              <a:buChar char="•"/>
              <a:defRPr/>
            </a:pPr>
            <a:endParaRPr lang="en-US" sz="1600" dirty="0" smtClean="0">
              <a:latin typeface="Georgia" pitchFamily="18" charset="0"/>
            </a:endParaRPr>
          </a:p>
          <a:p>
            <a:pPr marL="920750" lvl="0" indent="-463550" algn="just">
              <a:spcBef>
                <a:spcPct val="20000"/>
              </a:spcBef>
              <a:buFont typeface="Arial" pitchFamily="34" charset="0"/>
              <a:buChar char="•"/>
              <a:defRPr/>
            </a:pPr>
            <a:r>
              <a:rPr lang="en-US" sz="1600" dirty="0" smtClean="0">
                <a:latin typeface="Georgia" pitchFamily="18" charset="0"/>
              </a:rPr>
              <a:t>Filing requirement:</a:t>
            </a:r>
          </a:p>
          <a:p>
            <a:pPr marL="1495425" lvl="0" indent="-581025" algn="just">
              <a:spcBef>
                <a:spcPct val="20000"/>
              </a:spcBef>
              <a:buAutoNum type="romanLcParenBoth"/>
              <a:defRPr/>
            </a:pPr>
            <a:r>
              <a:rPr lang="en-US" sz="1600" dirty="0" smtClean="0">
                <a:latin typeface="Georgia" pitchFamily="18" charset="0"/>
              </a:rPr>
              <a:t>Monthly return is required by </a:t>
            </a:r>
            <a:r>
              <a:rPr lang="en-US" sz="1600" dirty="0" err="1" smtClean="0">
                <a:latin typeface="Georgia" pitchFamily="18" charset="0"/>
              </a:rPr>
              <a:t>SRB</a:t>
            </a:r>
            <a:endParaRPr lang="en-US" sz="1600" dirty="0" smtClean="0">
              <a:latin typeface="Georgia" pitchFamily="18" charset="0"/>
            </a:endParaRPr>
          </a:p>
          <a:p>
            <a:pPr marL="1495425" lvl="0" indent="-581025" algn="just">
              <a:spcBef>
                <a:spcPct val="20000"/>
              </a:spcBef>
              <a:buAutoNum type="romanLcParenBoth"/>
              <a:defRPr/>
            </a:pPr>
            <a:r>
              <a:rPr lang="en-US" sz="1600" dirty="0" smtClean="0">
                <a:latin typeface="Georgia" pitchFamily="18" charset="0"/>
              </a:rPr>
              <a:t>Monthly statement in the prescribed formats: SRB requires it to be filed by 24</a:t>
            </a:r>
            <a:r>
              <a:rPr lang="en-US" sz="1600" baseline="30000" dirty="0" smtClean="0">
                <a:latin typeface="Georgia" pitchFamily="18" charset="0"/>
              </a:rPr>
              <a:t>th</a:t>
            </a:r>
            <a:r>
              <a:rPr lang="en-US" sz="1600" dirty="0" smtClean="0">
                <a:latin typeface="Georgia" pitchFamily="18" charset="0"/>
              </a:rPr>
              <a:t> of the following month whilst PRA and FBR requires filing of the Statement along with payment </a:t>
            </a:r>
          </a:p>
          <a:p>
            <a:pPr marL="566738" marR="0" lvl="0" indent="-566738" algn="l" defTabSz="914400" rtl="0" eaLnBrk="1" fontAlgn="auto" latinLnBrk="0" hangingPunct="1">
              <a:lnSpc>
                <a:spcPct val="100000"/>
              </a:lnSpc>
              <a:spcBef>
                <a:spcPct val="20000"/>
              </a:spcBef>
              <a:spcAft>
                <a:spcPts val="0"/>
              </a:spcAft>
              <a:buClrTx/>
              <a:buSzTx/>
              <a:tabLst/>
              <a:defRPr/>
            </a:pPr>
            <a:r>
              <a:rPr kumimoji="0" lang="en-US" sz="1600" b="1" i="0" u="none" strike="noStrike" kern="1200" cap="none" spc="0" normalizeH="0" baseline="0" noProof="0" dirty="0" smtClean="0">
                <a:ln>
                  <a:noFill/>
                </a:ln>
                <a:solidFill>
                  <a:srgbClr val="FF0000"/>
                </a:solidFill>
                <a:effectLst/>
                <a:uLnTx/>
                <a:uFillTx/>
                <a:latin typeface="Georgia" pitchFamily="18" charset="0"/>
              </a:rPr>
              <a:t>	</a:t>
            </a:r>
            <a:endParaRPr lang="en-US" sz="1600" b="1" dirty="0" smtClean="0">
              <a:solidFill>
                <a:srgbClr val="FF0000"/>
              </a:solidFill>
              <a:latin typeface="Georgia" pitchFamily="18" charset="0"/>
            </a:endParaRPr>
          </a:p>
          <a:p>
            <a:pPr marL="463550" marR="0" lvl="0" indent="-463550" algn="l" defTabSz="914400" rtl="0" eaLnBrk="1" fontAlgn="auto" latinLnBrk="0" hangingPunct="1">
              <a:lnSpc>
                <a:spcPct val="100000"/>
              </a:lnSpc>
              <a:spcBef>
                <a:spcPct val="20000"/>
              </a:spcBef>
              <a:spcAft>
                <a:spcPts val="0"/>
              </a:spcAft>
              <a:buClrTx/>
              <a:buSzTx/>
              <a:tabLst/>
              <a:defRPr/>
            </a:pPr>
            <a:r>
              <a:rPr kumimoji="0" lang="en-US" sz="1600" b="1" i="0" u="none" strike="noStrike" kern="1200" cap="none" spc="0" normalizeH="0" baseline="0" noProof="0" dirty="0" smtClean="0">
                <a:ln>
                  <a:noFill/>
                </a:ln>
                <a:solidFill>
                  <a:srgbClr val="FF0000"/>
                </a:solidFill>
                <a:effectLst/>
                <a:uLnTx/>
                <a:uFillTx/>
                <a:latin typeface="Georgia" pitchFamily="18" charset="0"/>
              </a:rPr>
              <a:t>	ISSUES</a:t>
            </a:r>
          </a:p>
          <a:p>
            <a:pPr marL="566738" lvl="0" indent="-566738" algn="just"/>
            <a:endParaRPr lang="en-US" sz="1600" dirty="0" smtClean="0">
              <a:latin typeface="Georgia" pitchFamily="18" charset="0"/>
            </a:endParaRPr>
          </a:p>
          <a:p>
            <a:pPr marL="920750" lvl="0" indent="-463550" algn="just">
              <a:buFont typeface="Arial" pitchFamily="34" charset="0"/>
              <a:buChar char="•"/>
            </a:pPr>
            <a:r>
              <a:rPr lang="en-US" sz="1600" dirty="0" smtClean="0">
                <a:latin typeface="Georgia" pitchFamily="18" charset="0"/>
              </a:rPr>
              <a:t>Sales tax on internet services is not harmonized.</a:t>
            </a:r>
          </a:p>
          <a:p>
            <a:pPr marL="920750" lvl="0" indent="-463550" algn="just">
              <a:buFont typeface="Arial" pitchFamily="34" charset="0"/>
              <a:buChar char="•"/>
            </a:pPr>
            <a:endParaRPr lang="en-US" sz="1600" dirty="0" smtClean="0">
              <a:latin typeface="Georgia" pitchFamily="18" charset="0"/>
            </a:endParaRPr>
          </a:p>
          <a:p>
            <a:pPr marL="920750" lvl="0" indent="-463550" algn="just">
              <a:buFont typeface="Arial" pitchFamily="34" charset="0"/>
              <a:buChar char="•"/>
            </a:pPr>
            <a:r>
              <a:rPr lang="en-US" sz="1600" dirty="0" smtClean="0">
                <a:latin typeface="Georgia" pitchFamily="18" charset="0"/>
              </a:rPr>
              <a:t>Basis of taxation of telecommunication services should be defined in Rules</a:t>
            </a:r>
          </a:p>
          <a:p>
            <a:pPr lvl="0" algn="just" eaLnBrk="0" fontAlgn="base" hangingPunct="0">
              <a:spcBef>
                <a:spcPct val="0"/>
              </a:spcBef>
              <a:spcAft>
                <a:spcPct val="0"/>
              </a:spcAft>
              <a:buFontTx/>
              <a:buChar char="•"/>
            </a:pP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fontScale="85000" lnSpcReduction="20000"/>
          </a:bodyPr>
          <a:lstStyle/>
          <a:p>
            <a:pPr marL="458788" marR="0" lvl="0" indent="-458788" algn="just" defTabSz="914400" rtl="0" eaLnBrk="1" fontAlgn="auto" latinLnBrk="0" hangingPunct="1">
              <a:lnSpc>
                <a:spcPct val="100000"/>
              </a:lnSpc>
              <a:spcBef>
                <a:spcPct val="20000"/>
              </a:spcBef>
              <a:spcAft>
                <a:spcPts val="0"/>
              </a:spcAft>
              <a:buClrTx/>
              <a:buSzTx/>
              <a:tabLst/>
              <a:defRPr/>
            </a:pPr>
            <a:r>
              <a:rPr lang="en-US" sz="1600" b="1" dirty="0" smtClean="0">
                <a:latin typeface="Georgia" pitchFamily="18" charset="0"/>
              </a:rPr>
              <a:t>6.	</a:t>
            </a:r>
            <a:r>
              <a:rPr kumimoji="0" lang="en-US" sz="1600" b="1" i="0" u="none" strike="noStrike" kern="1200" cap="none" spc="0" normalizeH="0" baseline="0" noProof="0" dirty="0" smtClean="0">
                <a:ln>
                  <a:noFill/>
                </a:ln>
                <a:effectLst/>
                <a:uLnTx/>
                <a:uFillTx/>
                <a:latin typeface="Georgia" pitchFamily="18" charset="0"/>
              </a:rPr>
              <a:t>FRANCHISE </a:t>
            </a:r>
            <a:r>
              <a:rPr kumimoji="0" lang="en-US" sz="1600" b="1" i="0" u="none" strike="noStrike" kern="1200" cap="none" spc="0" normalizeH="0" noProof="0" dirty="0" smtClean="0">
                <a:ln>
                  <a:noFill/>
                </a:ln>
                <a:effectLst/>
                <a:uLnTx/>
                <a:uFillTx/>
                <a:latin typeface="Georgia" pitchFamily="18" charset="0"/>
              </a:rPr>
              <a:t>- SRB, PRA AND FBR</a:t>
            </a:r>
          </a:p>
          <a:p>
            <a:pPr marL="857250" marR="0" lvl="0" indent="-857250" algn="just" defTabSz="914400" rtl="0" eaLnBrk="1" fontAlgn="auto" latinLnBrk="0" hangingPunct="1">
              <a:lnSpc>
                <a:spcPct val="100000"/>
              </a:lnSpc>
              <a:spcBef>
                <a:spcPct val="20000"/>
              </a:spcBef>
              <a:spcAft>
                <a:spcPts val="0"/>
              </a:spcAft>
              <a:buClrTx/>
              <a:buSzTx/>
              <a:tabLst/>
              <a:defRPr/>
            </a:pPr>
            <a:endParaRPr lang="en-US" sz="1600" b="1" baseline="0" dirty="0" smtClean="0">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dirty="0" smtClean="0">
                <a:latin typeface="Georgia" pitchFamily="18" charset="0"/>
              </a:rPr>
              <a:t>Who to register:</a:t>
            </a:r>
          </a:p>
          <a:p>
            <a:pPr marL="463550" marR="0" lvl="0" indent="-463550" algn="just" defTabSz="914400" rtl="0" eaLnBrk="1" fontAlgn="auto" latinLnBrk="0" hangingPunct="1">
              <a:lnSpc>
                <a:spcPct val="100000"/>
              </a:lnSpc>
              <a:spcBef>
                <a:spcPct val="20000"/>
              </a:spcBef>
              <a:spcAft>
                <a:spcPts val="0"/>
              </a:spcAft>
              <a:buClrTx/>
              <a:buSzTx/>
              <a:tabLst/>
              <a:defRPr/>
            </a:pPr>
            <a:r>
              <a:rPr lang="en-US" sz="1600" baseline="0" dirty="0" smtClean="0">
                <a:latin typeface="Georgia" pitchFamily="18" charset="0"/>
              </a:rPr>
              <a:t>		Every</a:t>
            </a:r>
            <a:r>
              <a:rPr lang="en-US" sz="1600" dirty="0" smtClean="0">
                <a:latin typeface="Georgia" pitchFamily="18" charset="0"/>
              </a:rPr>
              <a:t> </a:t>
            </a:r>
            <a:r>
              <a:rPr lang="en-US" sz="1600" baseline="0" dirty="0" smtClean="0">
                <a:latin typeface="Georgia" pitchFamily="18" charset="0"/>
              </a:rPr>
              <a:t>person holding</a:t>
            </a:r>
            <a:r>
              <a:rPr lang="en-US" sz="1600" dirty="0" smtClean="0">
                <a:latin typeface="Georgia" pitchFamily="18" charset="0"/>
              </a:rPr>
              <a:t> or availing a franchise , except  in case where franchiser is non-resident</a:t>
            </a:r>
            <a:endParaRPr lang="en-US" sz="1600" baseline="0" dirty="0" smtClean="0">
              <a:latin typeface="Georgia" pitchFamily="18" charset="0"/>
            </a:endParaRP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600" i="0" u="none" strike="noStrike" kern="1200" cap="none" spc="0" normalizeH="0" baseline="0" noProof="0" dirty="0" smtClean="0">
              <a:ln>
                <a:noFill/>
              </a:ln>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i="0" u="none" strike="noStrike" kern="1200" cap="none" spc="0" normalizeH="0" baseline="0" noProof="0" dirty="0" smtClean="0">
                <a:ln>
                  <a:noFill/>
                </a:ln>
                <a:effectLst/>
                <a:uLnTx/>
                <a:uFillTx/>
                <a:latin typeface="Georgia" pitchFamily="18" charset="0"/>
              </a:rPr>
              <a:t>Value of taxable service: </a:t>
            </a:r>
          </a:p>
          <a:p>
            <a:pPr marL="1314450" marR="0" lvl="0" indent="-400050" algn="just" defTabSz="404813" rtl="0" eaLnBrk="1" fontAlgn="auto" latinLnBrk="0" hangingPunct="1">
              <a:lnSpc>
                <a:spcPct val="100000"/>
              </a:lnSpc>
              <a:spcBef>
                <a:spcPct val="20000"/>
              </a:spcBef>
              <a:spcAft>
                <a:spcPts val="0"/>
              </a:spcAft>
              <a:buClrTx/>
              <a:buSzTx/>
              <a:buAutoNum type="romanLcParenBoth"/>
              <a:tabLst/>
              <a:defRPr/>
            </a:pPr>
            <a:r>
              <a:rPr kumimoji="0" lang="en-US" sz="1600" i="0" u="none" strike="noStrike" kern="1200" cap="none" spc="0" normalizeH="0" baseline="0" noProof="0" dirty="0" smtClean="0">
                <a:ln>
                  <a:noFill/>
                </a:ln>
                <a:effectLst/>
                <a:uLnTx/>
                <a:uFillTx/>
                <a:latin typeface="Georgia" pitchFamily="18" charset="0"/>
              </a:rPr>
              <a:t>Incase of proper franchise agreement &gt;</a:t>
            </a:r>
            <a:r>
              <a:rPr kumimoji="0" lang="en-US" sz="1600" i="0" u="none" strike="noStrike" kern="1200" cap="none" spc="0" normalizeH="0" noProof="0" dirty="0" smtClean="0">
                <a:ln>
                  <a:noFill/>
                </a:ln>
                <a:effectLst/>
                <a:uLnTx/>
                <a:uFillTx/>
                <a:latin typeface="Georgia" pitchFamily="18" charset="0"/>
              </a:rPr>
              <a:t> Gross amount paid or the amount laid down in agreement </a:t>
            </a:r>
            <a:r>
              <a:rPr kumimoji="0" lang="en-US" sz="1600" b="1" i="0" u="sng" strike="noStrike" kern="1200" cap="none" spc="0" normalizeH="0" noProof="0" dirty="0" smtClean="0">
                <a:ln>
                  <a:noFill/>
                </a:ln>
                <a:effectLst/>
                <a:uLnTx/>
                <a:uFillTx/>
                <a:latin typeface="Georgia" pitchFamily="18" charset="0"/>
              </a:rPr>
              <a:t>which ever is higher</a:t>
            </a:r>
          </a:p>
          <a:p>
            <a:pPr marL="1314450" marR="0" lvl="0" indent="-400050" algn="just" defTabSz="404813" rtl="0" eaLnBrk="1" fontAlgn="auto" latinLnBrk="0" hangingPunct="1">
              <a:lnSpc>
                <a:spcPct val="100000"/>
              </a:lnSpc>
              <a:spcBef>
                <a:spcPct val="20000"/>
              </a:spcBef>
              <a:spcAft>
                <a:spcPts val="0"/>
              </a:spcAft>
              <a:buClrTx/>
              <a:buSzTx/>
              <a:buAutoNum type="romanLcParenBoth"/>
              <a:tabLst/>
              <a:defRPr/>
            </a:pPr>
            <a:r>
              <a:rPr lang="en-US" sz="1600" baseline="0" dirty="0" smtClean="0">
                <a:latin typeface="Georgia" pitchFamily="18" charset="0"/>
              </a:rPr>
              <a:t>In case of no agreement, or incase</a:t>
            </a:r>
            <a:r>
              <a:rPr lang="en-US" sz="1600" dirty="0" smtClean="0">
                <a:latin typeface="Georgia" pitchFamily="18" charset="0"/>
              </a:rPr>
              <a:t> the agreement does not require remittance &gt; 10% of the turnover of the franchised goods or services – SRB</a:t>
            </a:r>
          </a:p>
          <a:p>
            <a:pPr marL="1314450" marR="0" lvl="0" indent="-400050" algn="just" defTabSz="404813" rtl="0" eaLnBrk="1" fontAlgn="auto" latinLnBrk="0" hangingPunct="1">
              <a:lnSpc>
                <a:spcPct val="100000"/>
              </a:lnSpc>
              <a:spcBef>
                <a:spcPct val="20000"/>
              </a:spcBef>
              <a:spcAft>
                <a:spcPts val="0"/>
              </a:spcAft>
              <a:buClrTx/>
              <a:buSzTx/>
              <a:buAutoNum type="romanLcParenBoth"/>
              <a:tabLst/>
              <a:defRPr/>
            </a:pPr>
            <a:r>
              <a:rPr lang="en-US" sz="1600" dirty="0" smtClean="0">
                <a:latin typeface="Georgia" pitchFamily="18" charset="0"/>
              </a:rPr>
              <a:t>PRA ‘deems’ franchise </a:t>
            </a:r>
            <a:r>
              <a:rPr lang="en-US" sz="1600" u="sng" dirty="0" smtClean="0">
                <a:latin typeface="Georgia" pitchFamily="18" charset="0"/>
              </a:rPr>
              <a:t>only </a:t>
            </a:r>
            <a:r>
              <a:rPr lang="en-US" sz="1600" dirty="0" smtClean="0">
                <a:latin typeface="Georgia" pitchFamily="18" charset="0"/>
              </a:rPr>
              <a:t>in case of beverage and </a:t>
            </a:r>
            <a:r>
              <a:rPr lang="en-US" sz="1600" smtClean="0">
                <a:latin typeface="Georgia" pitchFamily="18" charset="0"/>
              </a:rPr>
              <a:t>food sector but at 100%</a:t>
            </a:r>
            <a:endParaRPr lang="en-US" sz="1600" dirty="0" smtClean="0">
              <a:latin typeface="Georgia" pitchFamily="18" charset="0"/>
            </a:endParaRPr>
          </a:p>
          <a:p>
            <a:pPr marL="920750" marR="0" lvl="0" indent="-463550" algn="just" defTabSz="404813" rtl="0" eaLnBrk="1" fontAlgn="auto" latinLnBrk="0" hangingPunct="1">
              <a:lnSpc>
                <a:spcPct val="100000"/>
              </a:lnSpc>
              <a:spcBef>
                <a:spcPct val="20000"/>
              </a:spcBef>
              <a:spcAft>
                <a:spcPts val="0"/>
              </a:spcAft>
              <a:buClrTx/>
              <a:buSzTx/>
              <a:buFont typeface="Arial" pitchFamily="34" charset="0"/>
              <a:buChar char="•"/>
              <a:tabLst/>
              <a:defRPr/>
            </a:pPr>
            <a:endParaRPr lang="en-US" sz="1600" dirty="0" smtClean="0">
              <a:latin typeface="Georgia" pitchFamily="18" charset="0"/>
            </a:endParaRPr>
          </a:p>
          <a:p>
            <a:pPr marL="920750" marR="0" lvl="0" indent="-463550" algn="just" defTabSz="404813" rtl="0" eaLnBrk="1" fontAlgn="auto" latinLnBrk="0" hangingPunct="1">
              <a:lnSpc>
                <a:spcPct val="100000"/>
              </a:lnSpc>
              <a:spcBef>
                <a:spcPct val="20000"/>
              </a:spcBef>
              <a:spcAft>
                <a:spcPts val="0"/>
              </a:spcAft>
              <a:buClrTx/>
              <a:buSzTx/>
              <a:buFont typeface="Arial" pitchFamily="34" charset="0"/>
              <a:buChar char="•"/>
              <a:tabLst/>
              <a:defRPr/>
            </a:pPr>
            <a:r>
              <a:rPr lang="en-US" sz="1600" dirty="0" smtClean="0">
                <a:latin typeface="Georgia" pitchFamily="18" charset="0"/>
              </a:rPr>
              <a:t>Rate of Tax:</a:t>
            </a:r>
          </a:p>
          <a:p>
            <a:pPr marL="920750" marR="0" lvl="0" indent="-463550" algn="just" defTabSz="404813" rtl="0" eaLnBrk="1" fontAlgn="auto" latinLnBrk="0" hangingPunct="1">
              <a:lnSpc>
                <a:spcPct val="100000"/>
              </a:lnSpc>
              <a:spcBef>
                <a:spcPct val="20000"/>
              </a:spcBef>
              <a:spcAft>
                <a:spcPts val="0"/>
              </a:spcAft>
              <a:buClrTx/>
              <a:buSzTx/>
              <a:tabLst/>
              <a:defRPr/>
            </a:pPr>
            <a:r>
              <a:rPr lang="en-US" sz="1600" dirty="0" smtClean="0">
                <a:latin typeface="Georgia" pitchFamily="18" charset="0"/>
              </a:rPr>
              <a:t>	</a:t>
            </a:r>
            <a:r>
              <a:rPr lang="en-US" sz="1600" dirty="0" err="1" smtClean="0">
                <a:latin typeface="Georgia" pitchFamily="18" charset="0"/>
              </a:rPr>
              <a:t>SRB</a:t>
            </a:r>
            <a:r>
              <a:rPr lang="en-US" sz="1600" dirty="0" smtClean="0">
                <a:latin typeface="Georgia" pitchFamily="18" charset="0"/>
              </a:rPr>
              <a:t> and </a:t>
            </a:r>
            <a:r>
              <a:rPr lang="en-US" sz="1600" dirty="0" err="1" smtClean="0">
                <a:latin typeface="Georgia" pitchFamily="18" charset="0"/>
              </a:rPr>
              <a:t>FBR</a:t>
            </a:r>
            <a:r>
              <a:rPr lang="en-US" sz="1600" dirty="0" smtClean="0">
                <a:latin typeface="Georgia" pitchFamily="18" charset="0"/>
              </a:rPr>
              <a:t>- 10%</a:t>
            </a:r>
          </a:p>
          <a:p>
            <a:pPr marL="920750" marR="0" lvl="0" indent="-463550" algn="just" defTabSz="404813" rtl="0" eaLnBrk="1" fontAlgn="auto" latinLnBrk="0" hangingPunct="1">
              <a:lnSpc>
                <a:spcPct val="100000"/>
              </a:lnSpc>
              <a:spcBef>
                <a:spcPct val="20000"/>
              </a:spcBef>
              <a:spcAft>
                <a:spcPts val="0"/>
              </a:spcAft>
              <a:buClrTx/>
              <a:buSzTx/>
              <a:tabLst/>
              <a:defRPr/>
            </a:pPr>
            <a:r>
              <a:rPr lang="en-US" sz="1600" dirty="0" smtClean="0">
                <a:latin typeface="Georgia" pitchFamily="18" charset="0"/>
              </a:rPr>
              <a:t>	PRA – 16%</a:t>
            </a:r>
          </a:p>
          <a:p>
            <a:pPr marL="908050" marR="0" lvl="0" indent="-450850" algn="just" defTabSz="404813" rtl="0" eaLnBrk="1" fontAlgn="auto" latinLnBrk="0" hangingPunct="1">
              <a:lnSpc>
                <a:spcPct val="100000"/>
              </a:lnSpc>
              <a:spcBef>
                <a:spcPct val="20000"/>
              </a:spcBef>
              <a:spcAft>
                <a:spcPts val="0"/>
              </a:spcAft>
              <a:buClrTx/>
              <a:buSzTx/>
              <a:buFont typeface="Arial" pitchFamily="34" charset="0"/>
              <a:buChar char="•"/>
              <a:tabLst/>
              <a:defRPr/>
            </a:pPr>
            <a:endParaRPr lang="en-US" sz="1600" dirty="0" smtClean="0">
              <a:latin typeface="Georgia" pitchFamily="18" charset="0"/>
            </a:endParaRPr>
          </a:p>
          <a:p>
            <a:pPr marL="908050" marR="0" lvl="0" indent="-450850" algn="just" defTabSz="404813" rtl="0" eaLnBrk="1" fontAlgn="auto" latinLnBrk="0" hangingPunct="1">
              <a:lnSpc>
                <a:spcPct val="100000"/>
              </a:lnSpc>
              <a:spcBef>
                <a:spcPct val="20000"/>
              </a:spcBef>
              <a:spcAft>
                <a:spcPts val="0"/>
              </a:spcAft>
              <a:buClrTx/>
              <a:buSzTx/>
              <a:buFont typeface="Arial" pitchFamily="34" charset="0"/>
              <a:buChar char="•"/>
              <a:tabLst/>
              <a:defRPr/>
            </a:pPr>
            <a:r>
              <a:rPr lang="en-US" sz="1600" dirty="0" smtClean="0">
                <a:latin typeface="Georgia" pitchFamily="18" charset="0"/>
              </a:rPr>
              <a:t>Who is liable to Pay: incase franchiser and franchisee are locally based – the franchisor</a:t>
            </a:r>
          </a:p>
          <a:p>
            <a:pPr marL="908050" marR="0" lvl="0" indent="-450850" algn="just" defTabSz="404813" rtl="0" eaLnBrk="1" fontAlgn="auto" latinLnBrk="0" hangingPunct="1">
              <a:lnSpc>
                <a:spcPct val="100000"/>
              </a:lnSpc>
              <a:spcBef>
                <a:spcPct val="20000"/>
              </a:spcBef>
              <a:spcAft>
                <a:spcPts val="0"/>
              </a:spcAft>
              <a:buClrTx/>
              <a:buSzTx/>
              <a:tabLst/>
              <a:defRPr/>
            </a:pPr>
            <a:r>
              <a:rPr lang="en-US" sz="1600" dirty="0" smtClean="0">
                <a:latin typeface="Georgia" pitchFamily="18" charset="0"/>
              </a:rPr>
              <a:t>	In case franchiser is based outside Pakistan(SRB) / Punjab(PRA)  – the franchisee</a:t>
            </a:r>
          </a:p>
          <a:p>
            <a:pPr marL="908050" lvl="4" indent="-450850" algn="just" defTabSz="404813">
              <a:spcBef>
                <a:spcPct val="20000"/>
              </a:spcBef>
              <a:buFont typeface="Arial" pitchFamily="34" charset="0"/>
              <a:buChar char="•"/>
              <a:defRPr/>
            </a:pPr>
            <a:endParaRPr lang="en-US" sz="1600" dirty="0" smtClean="0">
              <a:latin typeface="Georgia" pitchFamily="18" charset="0"/>
            </a:endParaRPr>
          </a:p>
          <a:p>
            <a:pPr marL="908050" lvl="4" indent="-450850" algn="just" defTabSz="404813">
              <a:spcBef>
                <a:spcPct val="20000"/>
              </a:spcBef>
              <a:buFont typeface="Arial" pitchFamily="34" charset="0"/>
              <a:buChar char="•"/>
              <a:defRPr/>
            </a:pPr>
            <a:r>
              <a:rPr lang="en-US" sz="1600" dirty="0" smtClean="0">
                <a:latin typeface="Georgia" pitchFamily="18" charset="0"/>
              </a:rPr>
              <a:t>Due date of Payment:  </a:t>
            </a:r>
          </a:p>
          <a:p>
            <a:pPr marL="1373188" lvl="5" indent="-458788" algn="just" defTabSz="568325">
              <a:spcBef>
                <a:spcPct val="20000"/>
              </a:spcBef>
              <a:buAutoNum type="alphaLcParenBoth"/>
              <a:defRPr/>
            </a:pPr>
            <a:r>
              <a:rPr lang="en-US" sz="1600" dirty="0" smtClean="0">
                <a:latin typeface="Georgia" pitchFamily="18" charset="0"/>
              </a:rPr>
              <a:t>15</a:t>
            </a:r>
            <a:r>
              <a:rPr lang="en-US" sz="1600" baseline="30000" dirty="0" smtClean="0">
                <a:latin typeface="Georgia" pitchFamily="18" charset="0"/>
              </a:rPr>
              <a:t>th</a:t>
            </a:r>
            <a:r>
              <a:rPr lang="en-US" sz="1600" dirty="0" smtClean="0">
                <a:latin typeface="Georgia" pitchFamily="18" charset="0"/>
              </a:rPr>
              <a:t> day of the month following the payment month laid down in the agreement (SRB) and  in any case (PRA)</a:t>
            </a:r>
          </a:p>
          <a:p>
            <a:pPr marL="1373188" lvl="5" indent="-458788" algn="just" defTabSz="568325">
              <a:spcBef>
                <a:spcPct val="20000"/>
              </a:spcBef>
              <a:buAutoNum type="alphaLcParenBoth"/>
              <a:defRPr/>
            </a:pPr>
            <a:r>
              <a:rPr lang="en-US" sz="1600" dirty="0" smtClean="0">
                <a:latin typeface="Georgia" pitchFamily="18" charset="0"/>
              </a:rPr>
              <a:t>Incase of no agreement or no date specified in the agreement – 15</a:t>
            </a:r>
            <a:r>
              <a:rPr lang="en-US" sz="1600" baseline="30000" dirty="0" smtClean="0">
                <a:latin typeface="Georgia" pitchFamily="18" charset="0"/>
              </a:rPr>
              <a:t>th</a:t>
            </a:r>
            <a:r>
              <a:rPr lang="en-US" sz="1600" dirty="0" smtClean="0">
                <a:latin typeface="Georgia" pitchFamily="18" charset="0"/>
              </a:rPr>
              <a:t> day on quarterly basis – SRB only</a:t>
            </a:r>
          </a:p>
          <a:p>
            <a:pPr marL="463550" lvl="4" indent="-450850" algn="just" defTabSz="404813">
              <a:spcBef>
                <a:spcPct val="20000"/>
              </a:spcBef>
              <a:buFont typeface="Wingdings"/>
              <a:buChar char="Ø"/>
              <a:defRPr/>
            </a:pPr>
            <a:endParaRPr lang="en-US" sz="1600" dirty="0" smtClean="0">
              <a:latin typeface="Georgia" pitchFamily="18" charset="0"/>
            </a:endParaRPr>
          </a:p>
          <a:p>
            <a:pPr marL="458788" lvl="5" indent="-450850" defTabSz="404813">
              <a:spcBef>
                <a:spcPct val="20000"/>
              </a:spcBef>
              <a:buFont typeface="Wingdings"/>
              <a:buChar char="Ø"/>
              <a:defRPr/>
            </a:pPr>
            <a:endParaRPr lang="en-US" sz="1400" u="sng"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noAutofit/>
          </a:bodyPr>
          <a:lstStyle/>
          <a:p>
            <a:r>
              <a:rPr lang="en-US" sz="5400" b="1" i="1" dirty="0" smtClean="0">
                <a:solidFill>
                  <a:srgbClr val="C00000"/>
                </a:solidFill>
                <a:latin typeface="Georgia" pitchFamily="18" charset="0"/>
                <a:cs typeface="David" pitchFamily="34" charset="-79"/>
              </a:rPr>
              <a:t>CLAIM OF </a:t>
            </a:r>
            <a:br>
              <a:rPr lang="en-US" sz="5400" b="1" i="1" dirty="0" smtClean="0">
                <a:solidFill>
                  <a:srgbClr val="C00000"/>
                </a:solidFill>
                <a:latin typeface="Georgia" pitchFamily="18" charset="0"/>
                <a:cs typeface="David" pitchFamily="34" charset="-79"/>
              </a:rPr>
            </a:br>
            <a:r>
              <a:rPr lang="en-US" sz="5400" b="1" i="1" dirty="0" smtClean="0">
                <a:solidFill>
                  <a:srgbClr val="C00000"/>
                </a:solidFill>
                <a:latin typeface="Georgia" pitchFamily="18" charset="0"/>
                <a:cs typeface="David" pitchFamily="34" charset="-79"/>
              </a:rPr>
              <a:t>INPUT TAX</a:t>
            </a:r>
            <a:endParaRPr lang="en-US" sz="5400" b="1" i="1" dirty="0">
              <a:solidFill>
                <a:srgbClr val="C00000"/>
              </a:solidFill>
              <a:latin typeface="Georgia" pitchFamily="18" charset="0"/>
              <a:cs typeface="David" pitchFamily="34" charset="-79"/>
            </a:endParaRPr>
          </a:p>
        </p:txBody>
      </p:sp>
      <p:pic>
        <p:nvPicPr>
          <p:cNvPr id="3" name="Picture 2"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4"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0" name="Straight Connector 9"/>
          <p:cNvCxnSpPr/>
          <p:nvPr/>
        </p:nvCxnSpPr>
        <p:spPr>
          <a:xfrm rot="10800000">
            <a:off x="457200" y="464912"/>
            <a:ext cx="8382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50680" y="571500"/>
            <a:ext cx="2286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fontScale="70000" lnSpcReduction="20000"/>
          </a:bodyPr>
          <a:lstStyle/>
          <a:p>
            <a:pPr marL="458788" lvl="0" indent="-458788" algn="just">
              <a:spcBef>
                <a:spcPct val="20000"/>
              </a:spcBef>
              <a:defRPr/>
            </a:pPr>
            <a:r>
              <a:rPr lang="en-US" b="1" dirty="0" smtClean="0">
                <a:latin typeface="Georgia" pitchFamily="18" charset="0"/>
              </a:rPr>
              <a:t>6.	FRANCHISE - SRB, PRA AND FBR</a:t>
            </a:r>
          </a:p>
          <a:p>
            <a:pPr marL="458788" lvl="0" indent="-458788" algn="just">
              <a:spcBef>
                <a:spcPct val="20000"/>
              </a:spcBef>
              <a:defRPr/>
            </a:pPr>
            <a:endParaRPr lang="en-US" b="1" dirty="0" smtClean="0">
              <a:latin typeface="Georgia" pitchFamily="18" charset="0"/>
            </a:endParaRPr>
          </a:p>
          <a:p>
            <a:pPr marL="920750" lvl="4" indent="-450850" algn="just" defTabSz="404813">
              <a:spcBef>
                <a:spcPct val="20000"/>
              </a:spcBef>
              <a:buFont typeface="Arial" pitchFamily="34" charset="0"/>
              <a:buChar char="•"/>
              <a:defRPr/>
            </a:pPr>
            <a:r>
              <a:rPr lang="en-US" b="1" dirty="0" smtClean="0">
                <a:latin typeface="Georgia" pitchFamily="18" charset="0"/>
              </a:rPr>
              <a:t>Verification of TAX </a:t>
            </a:r>
          </a:p>
          <a:p>
            <a:pPr marL="1377950" lvl="4" indent="-450850" algn="just" defTabSz="404813">
              <a:spcBef>
                <a:spcPct val="20000"/>
              </a:spcBef>
              <a:buAutoNum type="romanLcParenBoth"/>
              <a:defRPr/>
            </a:pPr>
            <a:r>
              <a:rPr lang="en-US" dirty="0" err="1" smtClean="0">
                <a:latin typeface="Georgia" pitchFamily="18" charset="0"/>
              </a:rPr>
              <a:t>FBR</a:t>
            </a:r>
            <a:r>
              <a:rPr lang="en-US" dirty="0" smtClean="0">
                <a:latin typeface="Georgia" pitchFamily="18" charset="0"/>
              </a:rPr>
              <a:t> and PRA mention their right to obtain statistics regarding royalty, technical fee etc paid during a quarter to a franchisor / by a franchisee, from State Bank of Pakistan.</a:t>
            </a:r>
          </a:p>
          <a:p>
            <a:pPr marL="1377950" lvl="4" indent="-450850" algn="just" defTabSz="404813">
              <a:spcBef>
                <a:spcPct val="20000"/>
              </a:spcBef>
              <a:buAutoNum type="romanLcParenBoth"/>
              <a:defRPr/>
            </a:pPr>
            <a:r>
              <a:rPr lang="en-US" dirty="0" err="1" smtClean="0">
                <a:latin typeface="Georgia" pitchFamily="18" charset="0"/>
              </a:rPr>
              <a:t>FBR</a:t>
            </a:r>
            <a:r>
              <a:rPr lang="en-US" dirty="0" smtClean="0">
                <a:latin typeface="Georgia" pitchFamily="18" charset="0"/>
              </a:rPr>
              <a:t> and PRA also mention that they may require the bank remitting franchise without payment of PST thereon, to withhold PST and deposit the same to PRA without claiming any deduction.</a:t>
            </a:r>
          </a:p>
          <a:p>
            <a:pPr marL="920750" lvl="5" indent="-450850" algn="just" defTabSz="404813">
              <a:spcBef>
                <a:spcPct val="20000"/>
              </a:spcBef>
              <a:buFont typeface="Arial" pitchFamily="34" charset="0"/>
              <a:buChar char="•"/>
              <a:defRPr/>
            </a:pPr>
            <a:endParaRPr lang="en-US" dirty="0" smtClean="0">
              <a:latin typeface="Georgia" pitchFamily="18" charset="0"/>
            </a:endParaRPr>
          </a:p>
          <a:p>
            <a:pPr marL="920750" lvl="5" indent="-450850" algn="just" defTabSz="404813">
              <a:spcBef>
                <a:spcPct val="20000"/>
              </a:spcBef>
              <a:buFont typeface="Arial" pitchFamily="34" charset="0"/>
              <a:buChar char="•"/>
              <a:defRPr/>
            </a:pPr>
            <a:r>
              <a:rPr lang="en-US" b="1" dirty="0" smtClean="0">
                <a:latin typeface="Georgia" pitchFamily="18" charset="0"/>
              </a:rPr>
              <a:t>No input tax </a:t>
            </a:r>
            <a:r>
              <a:rPr lang="en-US" dirty="0" smtClean="0">
                <a:latin typeface="Georgia" pitchFamily="18" charset="0"/>
              </a:rPr>
              <a:t>shall be allowed against franchise – PRA, SRB. </a:t>
            </a:r>
          </a:p>
          <a:p>
            <a:pPr marL="920750" lvl="5" indent="-450850" algn="just" defTabSz="404813">
              <a:spcBef>
                <a:spcPct val="20000"/>
              </a:spcBef>
              <a:buFont typeface="Arial" pitchFamily="34" charset="0"/>
              <a:buChar char="•"/>
              <a:defRPr/>
            </a:pPr>
            <a:endParaRPr lang="en-US" dirty="0" smtClean="0">
              <a:latin typeface="Georgia" pitchFamily="18" charset="0"/>
            </a:endParaRPr>
          </a:p>
          <a:p>
            <a:pPr marL="920750" lvl="5" indent="-450850" algn="just" defTabSz="404813">
              <a:spcBef>
                <a:spcPct val="20000"/>
              </a:spcBef>
              <a:buFont typeface="Arial" pitchFamily="34" charset="0"/>
              <a:buChar char="•"/>
              <a:defRPr/>
            </a:pPr>
            <a:r>
              <a:rPr lang="en-US" dirty="0" smtClean="0">
                <a:latin typeface="Georgia" pitchFamily="18" charset="0"/>
              </a:rPr>
              <a:t>PRA requires </a:t>
            </a:r>
            <a:r>
              <a:rPr lang="en-US" u="sng" dirty="0" smtClean="0">
                <a:latin typeface="Georgia" pitchFamily="18" charset="0"/>
              </a:rPr>
              <a:t>every franchisor or franchisee</a:t>
            </a:r>
            <a:r>
              <a:rPr lang="en-US" dirty="0" smtClean="0">
                <a:latin typeface="Georgia" pitchFamily="18" charset="0"/>
              </a:rPr>
              <a:t> providing/receiving services in or </a:t>
            </a:r>
            <a:r>
              <a:rPr lang="en-US" u="sng" dirty="0" smtClean="0">
                <a:latin typeface="Georgia" pitchFamily="18" charset="0"/>
              </a:rPr>
              <a:t>in respect </a:t>
            </a:r>
            <a:r>
              <a:rPr lang="en-US" dirty="0" smtClean="0">
                <a:latin typeface="Georgia" pitchFamily="18" charset="0"/>
              </a:rPr>
              <a:t>of Punjab to ensure compliance of PST.</a:t>
            </a:r>
          </a:p>
          <a:p>
            <a:pPr marL="458788" lvl="0" indent="-458788" algn="just">
              <a:spcBef>
                <a:spcPct val="20000"/>
              </a:spcBef>
              <a:defRPr/>
            </a:pPr>
            <a:r>
              <a:rPr lang="en-US" b="1" dirty="0" smtClean="0">
                <a:solidFill>
                  <a:srgbClr val="FF0000"/>
                </a:solidFill>
                <a:latin typeface="Georgia" pitchFamily="18" charset="0"/>
              </a:rPr>
              <a:t>	</a:t>
            </a:r>
          </a:p>
          <a:p>
            <a:pPr marL="458788" lvl="0" indent="-458788" algn="just">
              <a:spcBef>
                <a:spcPct val="20000"/>
              </a:spcBef>
              <a:defRPr/>
            </a:pPr>
            <a:r>
              <a:rPr lang="en-US" b="1" dirty="0" smtClean="0">
                <a:solidFill>
                  <a:srgbClr val="FF0000"/>
                </a:solidFill>
                <a:latin typeface="Georgia" pitchFamily="18" charset="0"/>
              </a:rPr>
              <a:t>	ISSUES</a:t>
            </a:r>
          </a:p>
          <a:p>
            <a:pPr marL="458788" lvl="0" indent="-458788" algn="just">
              <a:spcBef>
                <a:spcPct val="20000"/>
              </a:spcBef>
              <a:defRPr/>
            </a:pPr>
            <a:endParaRPr lang="en-US" b="1" dirty="0" smtClean="0">
              <a:solidFill>
                <a:srgbClr val="FF0000"/>
              </a:solidFill>
              <a:latin typeface="Georgia" pitchFamily="18" charset="0"/>
              <a:ea typeface="Calibri" pitchFamily="34" charset="0"/>
              <a:cs typeface="Times New Roman" pitchFamily="18" charset="0"/>
            </a:endParaRPr>
          </a:p>
          <a:p>
            <a:pPr marL="915988" lvl="0" indent="-458788" algn="just">
              <a:spcBef>
                <a:spcPct val="20000"/>
              </a:spcBef>
              <a:buFont typeface="Arial" pitchFamily="34" charset="0"/>
              <a:buChar char="•"/>
              <a:defRPr/>
            </a:pPr>
            <a:r>
              <a:rPr lang="en-US" dirty="0" smtClean="0">
                <a:latin typeface="Georgia" pitchFamily="18" charset="0"/>
                <a:ea typeface="Calibri" pitchFamily="34" charset="0"/>
                <a:cs typeface="Times New Roman" pitchFamily="18" charset="0"/>
              </a:rPr>
              <a:t>Jurisdiction to collect Sales Tax</a:t>
            </a:r>
          </a:p>
          <a:p>
            <a:pPr marL="915988" lvl="0" indent="-458788" algn="just">
              <a:spcBef>
                <a:spcPct val="20000"/>
              </a:spcBef>
              <a:buFont typeface="Arial" pitchFamily="34" charset="0"/>
              <a:buChar char="•"/>
              <a:defRPr/>
            </a:pPr>
            <a:r>
              <a:rPr lang="en-US" dirty="0" smtClean="0">
                <a:latin typeface="Georgia" pitchFamily="18" charset="0"/>
                <a:cs typeface="Times New Roman" pitchFamily="18" charset="0"/>
              </a:rPr>
              <a:t>Deemed Valuation for taxation should be streamlined, and collection of sales tax on franchise payments outside Pakistan should be subject to remittance allowed by SBP and not on mere accrual in books   </a:t>
            </a:r>
            <a:endParaRPr lang="en-US" dirty="0" smtClean="0">
              <a:latin typeface="Georgia" pitchFamily="18" charset="0"/>
            </a:endParaRPr>
          </a:p>
          <a:p>
            <a:pPr marL="915988" lvl="0" indent="-458788" algn="just">
              <a:spcBef>
                <a:spcPct val="20000"/>
              </a:spcBef>
              <a:buFont typeface="Arial" pitchFamily="34" charset="0"/>
              <a:buChar char="•"/>
              <a:defRPr/>
            </a:pPr>
            <a:r>
              <a:rPr lang="en-US" dirty="0" err="1" smtClean="0">
                <a:latin typeface="Georgia" pitchFamily="18" charset="0"/>
                <a:ea typeface="Calibri" pitchFamily="34" charset="0"/>
                <a:cs typeface="Times New Roman" pitchFamily="18" charset="0"/>
              </a:rPr>
              <a:t>Allowability</a:t>
            </a:r>
            <a:r>
              <a:rPr lang="en-US" dirty="0" smtClean="0">
                <a:latin typeface="Georgia" pitchFamily="18" charset="0"/>
                <a:ea typeface="Calibri" pitchFamily="34" charset="0"/>
                <a:cs typeface="Times New Roman" pitchFamily="18" charset="0"/>
              </a:rPr>
              <a:t> of input tax</a:t>
            </a:r>
            <a:endParaRPr lang="en-US" dirty="0" smtClean="0">
              <a:latin typeface="Georgia" pitchFamily="18" charset="0"/>
            </a:endParaRPr>
          </a:p>
          <a:p>
            <a:pPr marL="915988" lvl="0" indent="-458788" algn="just">
              <a:spcBef>
                <a:spcPct val="20000"/>
              </a:spcBef>
              <a:buFont typeface="Arial" pitchFamily="34" charset="0"/>
              <a:buChar char="•"/>
              <a:defRPr/>
            </a:pPr>
            <a:r>
              <a:rPr lang="en-US" dirty="0" smtClean="0">
                <a:latin typeface="Georgia" pitchFamily="18" charset="0"/>
                <a:ea typeface="Calibri" pitchFamily="34" charset="0"/>
                <a:cs typeface="Times New Roman" pitchFamily="18" charset="0"/>
              </a:rPr>
              <a:t>Difference in sales tax rate between PRA and SRB/FBR</a:t>
            </a:r>
            <a:endParaRPr lang="en-US" dirty="0" smtClean="0">
              <a:latin typeface="Georgia" pitchFamily="18" charset="0"/>
            </a:endParaRPr>
          </a:p>
          <a:p>
            <a:pPr marL="915988" lvl="0" indent="-458788" algn="just">
              <a:spcBef>
                <a:spcPct val="20000"/>
              </a:spcBef>
              <a:buFont typeface="Arial" pitchFamily="34" charset="0"/>
              <a:buChar char="•"/>
              <a:defRPr/>
            </a:pPr>
            <a:r>
              <a:rPr lang="en-US" dirty="0" smtClean="0">
                <a:latin typeface="Georgia" pitchFamily="18" charset="0"/>
                <a:ea typeface="Calibri" pitchFamily="34" charset="0"/>
                <a:cs typeface="Times New Roman" pitchFamily="18" charset="0"/>
              </a:rPr>
              <a:t>Scope of franchise needs to be clarified</a:t>
            </a:r>
          </a:p>
          <a:p>
            <a:pPr marL="1314450" lvl="2" indent="-400050" algn="just" eaLnBrk="0" fontAlgn="base" hangingPunct="0">
              <a:spcBef>
                <a:spcPct val="0"/>
              </a:spcBef>
              <a:spcAft>
                <a:spcPct val="0"/>
              </a:spcAft>
              <a:buAutoNum type="romanLcParenBoth"/>
            </a:pPr>
            <a:r>
              <a:rPr lang="en-US" dirty="0" smtClean="0">
                <a:latin typeface="Georgia" pitchFamily="18" charset="0"/>
                <a:ea typeface="Calibri" pitchFamily="34" charset="0"/>
                <a:cs typeface="Times New Roman" pitchFamily="18" charset="0"/>
              </a:rPr>
              <a:t>technical fee </a:t>
            </a:r>
            <a:r>
              <a:rPr lang="en-US" dirty="0" err="1" smtClean="0">
                <a:latin typeface="Georgia" pitchFamily="18" charset="0"/>
                <a:ea typeface="Calibri" pitchFamily="34" charset="0"/>
                <a:cs typeface="Times New Roman" pitchFamily="18" charset="0"/>
              </a:rPr>
              <a:t>whereunder</a:t>
            </a:r>
            <a:r>
              <a:rPr lang="en-US" dirty="0" smtClean="0">
                <a:latin typeface="Georgia" pitchFamily="18" charset="0"/>
                <a:ea typeface="Calibri" pitchFamily="34" charset="0"/>
                <a:cs typeface="Times New Roman" pitchFamily="18" charset="0"/>
              </a:rPr>
              <a:t> no right is given to the receiving party should be clarified to be excluded from ‘franchise’ </a:t>
            </a:r>
          </a:p>
          <a:p>
            <a:pPr marL="1314450" lvl="2" indent="-400050" algn="just" eaLnBrk="0" fontAlgn="base" hangingPunct="0">
              <a:spcBef>
                <a:spcPct val="0"/>
              </a:spcBef>
              <a:spcAft>
                <a:spcPct val="0"/>
              </a:spcAft>
              <a:buAutoNum type="romanLcParenBoth"/>
            </a:pPr>
            <a:r>
              <a:rPr lang="en-US" dirty="0" smtClean="0">
                <a:latin typeface="Georgia" pitchFamily="18" charset="0"/>
                <a:cs typeface="Times New Roman" pitchFamily="18" charset="0"/>
              </a:rPr>
              <a:t>Franchise determined irrespective of ‘logo, brand name or trade mark etc’ – is not understandable – Department tends to interpret the definition to cover any payment (like management fee or fee for technical service) as franchise </a:t>
            </a:r>
            <a:endParaRPr lang="en-US" dirty="0" smtClean="0">
              <a:latin typeface="Georgia" pitchFamily="18" charset="0"/>
            </a:endParaRPr>
          </a:p>
          <a:p>
            <a:pPr lvl="0" algn="just" eaLnBrk="0" fontAlgn="base" hangingPunct="0">
              <a:spcBef>
                <a:spcPct val="0"/>
              </a:spcBef>
              <a:spcAft>
                <a:spcPct val="0"/>
              </a:spcAft>
              <a:buFontTx/>
              <a:buChar char="•"/>
            </a:pP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66800"/>
            <a:ext cx="8305800" cy="5410200"/>
          </a:xfrm>
          <a:prstGeom prst="rect">
            <a:avLst/>
          </a:prstGeom>
        </p:spPr>
        <p:txBody>
          <a:bodyPr vert="horz" lIns="91440" tIns="45720" rIns="91440" bIns="45720" rtlCol="0">
            <a:normAutofit fontScale="92500" lnSpcReduction="20000"/>
          </a:bodyPr>
          <a:lstStyle/>
          <a:p>
            <a:pPr marL="458788" marR="0" lvl="0" indent="-458788" algn="just" defTabSz="914400" rtl="0" eaLnBrk="1" fontAlgn="auto" latinLnBrk="0" hangingPunct="1">
              <a:lnSpc>
                <a:spcPct val="100000"/>
              </a:lnSpc>
              <a:spcBef>
                <a:spcPct val="20000"/>
              </a:spcBef>
              <a:spcAft>
                <a:spcPts val="0"/>
              </a:spcAft>
              <a:buClrTx/>
              <a:buSzTx/>
              <a:tabLst/>
              <a:defRPr/>
            </a:pPr>
            <a:r>
              <a:rPr lang="en-US" sz="1500" b="1" dirty="0" smtClean="0">
                <a:latin typeface="Georgia" pitchFamily="18" charset="0"/>
              </a:rPr>
              <a:t>7.	</a:t>
            </a:r>
            <a:r>
              <a:rPr kumimoji="0" lang="en-US" sz="1500" b="1" i="0" u="none" strike="noStrike" kern="1200" cap="none" spc="0" normalizeH="0" baseline="0" noProof="0" dirty="0" smtClean="0">
                <a:ln>
                  <a:noFill/>
                </a:ln>
                <a:solidFill>
                  <a:schemeClr val="tx1"/>
                </a:solidFill>
                <a:effectLst/>
                <a:uLnTx/>
                <a:uFillTx/>
                <a:latin typeface="Georgia" pitchFamily="18" charset="0"/>
              </a:rPr>
              <a:t>COURIER </a:t>
            </a:r>
            <a:r>
              <a:rPr kumimoji="0" lang="en-US" sz="1500" b="1" i="0" u="none" strike="noStrike" kern="1200" cap="none" spc="0" normalizeH="0" noProof="0" dirty="0" smtClean="0">
                <a:ln>
                  <a:noFill/>
                </a:ln>
                <a:solidFill>
                  <a:schemeClr val="tx1"/>
                </a:solidFill>
                <a:effectLst/>
                <a:uLnTx/>
                <a:uFillTx/>
                <a:latin typeface="Georgia" pitchFamily="18" charset="0"/>
              </a:rPr>
              <a:t>- PRA</a:t>
            </a:r>
          </a:p>
          <a:p>
            <a:pPr marL="857250" marR="0" lvl="0" indent="-857250" algn="just" defTabSz="914400" rtl="0" eaLnBrk="1" fontAlgn="auto" latinLnBrk="0" hangingPunct="1">
              <a:lnSpc>
                <a:spcPct val="100000"/>
              </a:lnSpc>
              <a:spcBef>
                <a:spcPct val="20000"/>
              </a:spcBef>
              <a:spcAft>
                <a:spcPts val="0"/>
              </a:spcAft>
              <a:buClrTx/>
              <a:buSzTx/>
              <a:tabLst/>
              <a:defRPr/>
            </a:pPr>
            <a:endParaRPr lang="en-US" sz="1000" b="1" baseline="0" dirty="0" smtClean="0">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500" dirty="0" smtClean="0">
                <a:latin typeface="Georgia" pitchFamily="18" charset="0"/>
              </a:rPr>
              <a:t>Scope:</a:t>
            </a:r>
          </a:p>
          <a:p>
            <a:pPr marL="920750" marR="0" lvl="0" indent="-463550" algn="just" defTabSz="914400" rtl="0" eaLnBrk="1" fontAlgn="auto" latinLnBrk="0" hangingPunct="1">
              <a:lnSpc>
                <a:spcPct val="100000"/>
              </a:lnSpc>
              <a:spcBef>
                <a:spcPct val="20000"/>
              </a:spcBef>
              <a:spcAft>
                <a:spcPts val="0"/>
              </a:spcAft>
              <a:buClrTx/>
              <a:buSzTx/>
              <a:tabLst/>
              <a:defRPr/>
            </a:pPr>
            <a:r>
              <a:rPr lang="en-US" sz="1500" baseline="0" dirty="0" smtClean="0">
                <a:latin typeface="Georgia" pitchFamily="18" charset="0"/>
              </a:rPr>
              <a:t>	Every</a:t>
            </a:r>
            <a:r>
              <a:rPr lang="en-US" sz="1500" dirty="0" smtClean="0">
                <a:latin typeface="Georgia" pitchFamily="18" charset="0"/>
              </a:rPr>
              <a:t> </a:t>
            </a:r>
            <a:r>
              <a:rPr lang="en-US" sz="1500" baseline="0" dirty="0" smtClean="0">
                <a:latin typeface="Georgia" pitchFamily="18" charset="0"/>
              </a:rPr>
              <a:t>consignment BOOKED through courier services in Punjab and includes  courier services provided by </a:t>
            </a:r>
            <a:r>
              <a:rPr lang="en-US" sz="1500" dirty="0" smtClean="0">
                <a:latin typeface="Georgia" pitchFamily="18" charset="0"/>
              </a:rPr>
              <a:t>airlines, post offices, railways, road passenger or cargo transport businesses</a:t>
            </a:r>
            <a:endParaRPr lang="en-US" sz="1500" baseline="0" dirty="0" smtClean="0">
              <a:latin typeface="Georgia" pitchFamily="18" charset="0"/>
            </a:endParaRPr>
          </a:p>
          <a:p>
            <a:pPr marL="463550" marR="0" lvl="0" indent="-463550" algn="just" defTabSz="914400" rtl="0" eaLnBrk="1" fontAlgn="auto" latinLnBrk="0" hangingPunct="1">
              <a:lnSpc>
                <a:spcPct val="100000"/>
              </a:lnSpc>
              <a:spcBef>
                <a:spcPct val="20000"/>
              </a:spcBef>
              <a:spcAft>
                <a:spcPts val="0"/>
              </a:spcAft>
              <a:buClrTx/>
              <a:buSzTx/>
              <a:tabLst/>
              <a:defRPr/>
            </a:pPr>
            <a:endParaRPr lang="en-US" sz="1500" baseline="0" dirty="0" smtClean="0">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i="0" u="none" strike="noStrike" kern="1200" cap="none" spc="0" normalizeH="0" baseline="0" noProof="0" dirty="0" smtClean="0">
                <a:ln>
                  <a:noFill/>
                </a:ln>
                <a:solidFill>
                  <a:schemeClr val="tx1"/>
                </a:solidFill>
                <a:effectLst/>
                <a:uLnTx/>
                <a:uFillTx/>
                <a:latin typeface="Georgia" pitchFamily="18" charset="0"/>
              </a:rPr>
              <a:t>Who to register:</a:t>
            </a:r>
          </a:p>
          <a:p>
            <a:pPr marL="920750" marR="0" lvl="0" indent="-463550" algn="just" defTabSz="914400" rtl="0" eaLnBrk="1" fontAlgn="auto" latinLnBrk="0" hangingPunct="1">
              <a:lnSpc>
                <a:spcPct val="100000"/>
              </a:lnSpc>
              <a:spcBef>
                <a:spcPct val="20000"/>
              </a:spcBef>
              <a:spcAft>
                <a:spcPts val="0"/>
              </a:spcAft>
              <a:buClrTx/>
              <a:buSzTx/>
              <a:tabLst/>
              <a:defRPr/>
            </a:pPr>
            <a:r>
              <a:rPr lang="en-US" sz="1500" dirty="0" smtClean="0">
                <a:latin typeface="Georgia" pitchFamily="18" charset="0"/>
              </a:rPr>
              <a:t>	Every person providing courier services in Punjab shall register in the name of his headquarter office</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5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1500" dirty="0" smtClean="0">
                <a:latin typeface="Georgia" pitchFamily="18" charset="0"/>
              </a:rPr>
              <a:t>Reporting requirement:</a:t>
            </a:r>
          </a:p>
          <a:p>
            <a:pPr marL="1377950" marR="0" lvl="0" indent="-463550" algn="just" defTabSz="914400" rtl="0" eaLnBrk="1" fontAlgn="auto" latinLnBrk="0" hangingPunct="1">
              <a:lnSpc>
                <a:spcPct val="100000"/>
              </a:lnSpc>
              <a:spcBef>
                <a:spcPct val="20000"/>
              </a:spcBef>
              <a:spcAft>
                <a:spcPts val="0"/>
              </a:spcAft>
              <a:buClrTx/>
              <a:buSzTx/>
              <a:buAutoNum type="alphaLcParenBoth"/>
              <a:tabLst/>
              <a:defRPr/>
            </a:pPr>
            <a:r>
              <a:rPr kumimoji="0" lang="en-US" sz="1500" i="0" u="none" strike="noStrike" kern="1200" cap="none" spc="0" normalizeH="0" baseline="0" noProof="0" dirty="0" smtClean="0">
                <a:ln>
                  <a:noFill/>
                </a:ln>
                <a:solidFill>
                  <a:schemeClr val="tx1"/>
                </a:solidFill>
                <a:effectLst/>
                <a:uLnTx/>
                <a:uFillTx/>
                <a:latin typeface="Georgia" pitchFamily="18" charset="0"/>
              </a:rPr>
              <a:t>every</a:t>
            </a:r>
            <a:r>
              <a:rPr kumimoji="0" lang="en-US" sz="1500" i="0" u="none" strike="noStrike" kern="1200" cap="none" spc="0" normalizeH="0" noProof="0" dirty="0" smtClean="0">
                <a:ln>
                  <a:noFill/>
                </a:ln>
                <a:solidFill>
                  <a:schemeClr val="tx1"/>
                </a:solidFill>
                <a:effectLst/>
                <a:uLnTx/>
                <a:uFillTx/>
                <a:latin typeface="Georgia" pitchFamily="18" charset="0"/>
              </a:rPr>
              <a:t> person providing courier within or outside Punjab shall designate its regional office in Punjab to ensure compliance of the Act</a:t>
            </a:r>
          </a:p>
          <a:p>
            <a:pPr marL="1377950" marR="0" lvl="0" indent="-463550" algn="just" defTabSz="914400" rtl="0" eaLnBrk="1" fontAlgn="auto" latinLnBrk="0" hangingPunct="1">
              <a:lnSpc>
                <a:spcPct val="100000"/>
              </a:lnSpc>
              <a:spcBef>
                <a:spcPct val="20000"/>
              </a:spcBef>
              <a:spcAft>
                <a:spcPts val="0"/>
              </a:spcAft>
              <a:buClrTx/>
              <a:buSzTx/>
              <a:buAutoNum type="alphaLcParenBoth"/>
              <a:tabLst/>
              <a:defRPr/>
            </a:pPr>
            <a:r>
              <a:rPr lang="en-US" sz="1500" baseline="0" dirty="0" smtClean="0">
                <a:latin typeface="Georgia" pitchFamily="18" charset="0"/>
              </a:rPr>
              <a:t>every person to report </a:t>
            </a:r>
            <a:r>
              <a:rPr kumimoji="0" lang="en-US" sz="1500" i="0" u="none" strike="noStrike" kern="1200" cap="none" spc="0" normalizeH="0" baseline="0" noProof="0" dirty="0" smtClean="0">
                <a:ln>
                  <a:noFill/>
                </a:ln>
                <a:solidFill>
                  <a:schemeClr val="tx1"/>
                </a:solidFill>
                <a:effectLst/>
                <a:uLnTx/>
                <a:uFillTx/>
                <a:latin typeface="Georgia" pitchFamily="18" charset="0"/>
              </a:rPr>
              <a:t> all service outlets in Punjab within one month of his registration under the Act</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5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i="0" u="none" strike="noStrike" kern="1200" cap="none" spc="0" normalizeH="0" baseline="0" noProof="0" dirty="0" smtClean="0">
                <a:ln>
                  <a:noFill/>
                </a:ln>
                <a:solidFill>
                  <a:schemeClr val="tx1"/>
                </a:solidFill>
                <a:effectLst/>
                <a:uLnTx/>
                <a:uFillTx/>
                <a:latin typeface="Georgia" pitchFamily="18" charset="0"/>
              </a:rPr>
              <a:t>Value of taxable service: </a:t>
            </a:r>
          </a:p>
          <a:p>
            <a:pPr marL="463550" marR="0" lvl="0" indent="-463550" algn="just" defTabSz="914400" rtl="0" eaLnBrk="1" fontAlgn="auto" latinLnBrk="0" hangingPunct="1">
              <a:lnSpc>
                <a:spcPct val="100000"/>
              </a:lnSpc>
              <a:spcBef>
                <a:spcPct val="20000"/>
              </a:spcBef>
              <a:spcAft>
                <a:spcPts val="0"/>
              </a:spcAft>
              <a:buClrTx/>
              <a:buSzTx/>
              <a:tabLst/>
              <a:defRPr/>
            </a:pPr>
            <a:r>
              <a:rPr kumimoji="0" lang="en-US" sz="1500" i="0" u="none" strike="noStrike" kern="1200" cap="none" spc="0" normalizeH="0" baseline="0" noProof="0" dirty="0" smtClean="0">
                <a:ln>
                  <a:noFill/>
                </a:ln>
                <a:solidFill>
                  <a:schemeClr val="tx1"/>
                </a:solidFill>
                <a:effectLst/>
                <a:uLnTx/>
                <a:uFillTx/>
                <a:latin typeface="Georgia" pitchFamily="18" charset="0"/>
              </a:rPr>
              <a:t>		Shall </a:t>
            </a:r>
            <a:r>
              <a:rPr kumimoji="0" lang="en-US" sz="1500" b="1" i="0" u="none" strike="noStrike" kern="1200" cap="none" spc="0" normalizeH="0" baseline="0" noProof="0" dirty="0" smtClean="0">
                <a:ln>
                  <a:noFill/>
                </a:ln>
                <a:solidFill>
                  <a:schemeClr val="tx1"/>
                </a:solidFill>
                <a:effectLst/>
                <a:uLnTx/>
                <a:uFillTx/>
                <a:latin typeface="Georgia" pitchFamily="18" charset="0"/>
              </a:rPr>
              <a:t>not  </a:t>
            </a:r>
            <a:r>
              <a:rPr kumimoji="0" lang="en-US" sz="1500" i="0" u="none" strike="noStrike" kern="1200" cap="none" spc="0" normalizeH="0" baseline="0" noProof="0" dirty="0" smtClean="0">
                <a:ln>
                  <a:noFill/>
                </a:ln>
                <a:solidFill>
                  <a:schemeClr val="tx1"/>
                </a:solidFill>
                <a:effectLst/>
                <a:uLnTx/>
                <a:uFillTx/>
                <a:latin typeface="Georgia" pitchFamily="18" charset="0"/>
              </a:rPr>
              <a:t>include charges of co-loader if these are billed to customer</a:t>
            </a:r>
          </a:p>
          <a:p>
            <a:pPr marL="463550" marR="0" lvl="0" indent="-463550" algn="just" defTabSz="914400" rtl="0" eaLnBrk="1" fontAlgn="auto" latinLnBrk="0" hangingPunct="1">
              <a:lnSpc>
                <a:spcPct val="100000"/>
              </a:lnSpc>
              <a:spcBef>
                <a:spcPct val="20000"/>
              </a:spcBef>
              <a:spcAft>
                <a:spcPts val="0"/>
              </a:spcAft>
              <a:buClrTx/>
              <a:buSzTx/>
              <a:tabLst/>
              <a:defRPr/>
            </a:pPr>
            <a:endParaRPr lang="en-US" sz="1500" dirty="0" smtClean="0">
              <a:latin typeface="Georgia" pitchFamily="18" charset="0"/>
            </a:endParaRPr>
          </a:p>
          <a:p>
            <a:pPr marL="915988" lvl="6" indent="-450850" algn="just" defTabSz="404813">
              <a:spcBef>
                <a:spcPct val="20000"/>
              </a:spcBef>
              <a:buFont typeface="Arial" pitchFamily="34" charset="0"/>
              <a:buChar char="•"/>
              <a:defRPr/>
            </a:pPr>
            <a:r>
              <a:rPr lang="en-US" sz="1500" b="1" dirty="0" smtClean="0">
                <a:latin typeface="Georgia" pitchFamily="18" charset="0"/>
              </a:rPr>
              <a:t>No input tax</a:t>
            </a:r>
            <a:r>
              <a:rPr lang="en-US" sz="1500" dirty="0" smtClean="0">
                <a:latin typeface="Georgia" pitchFamily="18" charset="0"/>
              </a:rPr>
              <a:t> shall be allowed against courier services provided by airlines, post offices, railways, road passenger or cargo transport businesses. </a:t>
            </a:r>
          </a:p>
          <a:p>
            <a:pPr marL="915988" lvl="6" indent="-450850" algn="just" defTabSz="404813">
              <a:spcBef>
                <a:spcPct val="20000"/>
              </a:spcBef>
              <a:buFont typeface="Arial" pitchFamily="34" charset="0"/>
              <a:buChar char="•"/>
              <a:defRPr/>
            </a:pPr>
            <a:endParaRPr lang="en-US" sz="1500" dirty="0" smtClean="0">
              <a:latin typeface="Georgia" pitchFamily="18" charset="0"/>
            </a:endParaRPr>
          </a:p>
          <a:p>
            <a:pPr marL="915988" lvl="6" indent="-450850" algn="just" defTabSz="404813">
              <a:spcBef>
                <a:spcPct val="20000"/>
              </a:spcBef>
              <a:buFont typeface="Arial" pitchFamily="34" charset="0"/>
              <a:buChar char="•"/>
              <a:defRPr/>
            </a:pPr>
            <a:r>
              <a:rPr lang="en-US" sz="1500" dirty="0" smtClean="0">
                <a:latin typeface="Georgia" pitchFamily="18" charset="0"/>
              </a:rPr>
              <a:t>Additional facilities like warehousing, inventory management, packing etc shall be included in the gross amount of charges for courier services for the purpose of PST.</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600" i="0" u="none" strike="noStrike" kern="1200" cap="none" spc="0" normalizeH="0" baseline="0" noProof="0" dirty="0" smtClean="0">
              <a:ln>
                <a:noFill/>
              </a:ln>
              <a:solidFill>
                <a:schemeClr val="tx1"/>
              </a:solidFill>
              <a:effectLst/>
              <a:uLnTx/>
              <a:uFillTx/>
              <a:latin typeface="Georgia" pitchFamily="18" charset="0"/>
            </a:endParaRPr>
          </a:p>
          <a:p>
            <a:pPr marL="458788" lvl="5" indent="-450850" algn="just" defTabSz="404813">
              <a:spcBef>
                <a:spcPct val="20000"/>
              </a:spcBef>
              <a:buFont typeface="Wingdings"/>
              <a:buChar char="Ø"/>
              <a:defRPr/>
            </a:pPr>
            <a:endParaRPr lang="en-US" sz="1400" dirty="0" smtClean="0">
              <a:latin typeface="Georgia" pitchFamily="18" charset="0"/>
            </a:endParaRPr>
          </a:p>
          <a:p>
            <a:pPr marL="458788" lvl="5" indent="-450850" defTabSz="404813">
              <a:spcBef>
                <a:spcPct val="20000"/>
              </a:spcBef>
              <a:buFont typeface="Wingdings"/>
              <a:buChar char="Ø"/>
              <a:defRPr/>
            </a:pPr>
            <a:endParaRPr lang="en-US" sz="1400" u="sng"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43000"/>
            <a:ext cx="8305800" cy="4495800"/>
          </a:xfrm>
          <a:prstGeom prst="rect">
            <a:avLst/>
          </a:prstGeom>
        </p:spPr>
        <p:txBody>
          <a:bodyPr vert="horz" lIns="91440" tIns="45720" rIns="91440" bIns="45720" rtlCol="0">
            <a:normAutofit/>
          </a:bodyPr>
          <a:lstStyle/>
          <a:p>
            <a:pPr marL="458788" lvl="0" indent="-458788">
              <a:spcBef>
                <a:spcPct val="20000"/>
              </a:spcBef>
              <a:defRPr/>
            </a:pPr>
            <a:r>
              <a:rPr lang="en-US" sz="1600" b="1" dirty="0" smtClean="0">
                <a:latin typeface="Georgia" pitchFamily="18" charset="0"/>
              </a:rPr>
              <a:t>7.	COURIER – PRA</a:t>
            </a:r>
          </a:p>
          <a:p>
            <a:pPr marL="458788" lvl="0" indent="-458788">
              <a:spcBef>
                <a:spcPct val="20000"/>
              </a:spcBef>
              <a:defRPr/>
            </a:pPr>
            <a:r>
              <a:rPr lang="en-US" sz="1600" b="1" dirty="0" smtClean="0">
                <a:solidFill>
                  <a:srgbClr val="FF0000"/>
                </a:solidFill>
                <a:latin typeface="Georgia" pitchFamily="18" charset="0"/>
              </a:rPr>
              <a:t>	</a:t>
            </a:r>
            <a:r>
              <a:rPr lang="en-US" b="1" dirty="0" smtClean="0">
                <a:solidFill>
                  <a:srgbClr val="FF0000"/>
                </a:solidFill>
                <a:latin typeface="Georgia" pitchFamily="18" charset="0"/>
              </a:rPr>
              <a:t>ISSUES</a:t>
            </a:r>
            <a:endParaRPr lang="en-US" sz="1600" b="1" dirty="0" smtClean="0">
              <a:solidFill>
                <a:srgbClr val="FF0000"/>
              </a:solidFill>
              <a:latin typeface="Georgia" pitchFamily="18" charset="0"/>
            </a:endParaRPr>
          </a:p>
          <a:p>
            <a:pPr lvl="0" eaLnBrk="0" fontAlgn="base" hangingPunct="0">
              <a:spcBef>
                <a:spcPct val="0"/>
              </a:spcBef>
              <a:spcAft>
                <a:spcPct val="0"/>
              </a:spcAft>
            </a:pPr>
            <a:endParaRPr lang="en-US" sz="1600" b="1" u="sng" dirty="0" smtClean="0">
              <a:latin typeface="Georgia" pitchFamily="18" charset="0"/>
              <a:ea typeface="Calibri" pitchFamily="34" charset="0"/>
              <a:cs typeface="Times New Roman" pitchFamily="18" charset="0"/>
            </a:endParaRPr>
          </a:p>
          <a:p>
            <a:pPr marL="914400" lvl="0" indent="-457200" algn="just" eaLnBrk="0" fontAlgn="base" hangingPunct="0">
              <a:spcBef>
                <a:spcPct val="0"/>
              </a:spcBef>
              <a:spcAft>
                <a:spcPct val="0"/>
              </a:spcAft>
              <a:buFontTx/>
              <a:buChar char="•"/>
            </a:pPr>
            <a:r>
              <a:rPr lang="en-US" sz="1600" dirty="0" smtClean="0">
                <a:latin typeface="Georgia" pitchFamily="18" charset="0"/>
                <a:ea typeface="Calibri" pitchFamily="34" charset="0"/>
                <a:cs typeface="Times New Roman" pitchFamily="18" charset="0"/>
              </a:rPr>
              <a:t>Services like warehousing, packing, inventory management not otherwise taxable in Law are made taxable through special procedures by PRA for courier companies.</a:t>
            </a:r>
          </a:p>
          <a:p>
            <a:pPr marL="914400" lvl="0" indent="-457200" algn="just" eaLnBrk="0" fontAlgn="base" hangingPunct="0">
              <a:spcBef>
                <a:spcPct val="0"/>
              </a:spcBef>
              <a:spcAft>
                <a:spcPct val="0"/>
              </a:spcAft>
              <a:buFontTx/>
              <a:buChar char="•"/>
            </a:pPr>
            <a:endParaRPr lang="en-US" sz="1600" dirty="0" smtClean="0">
              <a:latin typeface="Georgia" pitchFamily="18" charset="0"/>
              <a:cs typeface="Times New Roman" pitchFamily="18" charset="0"/>
            </a:endParaRPr>
          </a:p>
          <a:p>
            <a:pPr marL="914400" lvl="0" indent="-457200" algn="just" eaLnBrk="0" fontAlgn="base" hangingPunct="0">
              <a:spcBef>
                <a:spcPct val="0"/>
              </a:spcBef>
              <a:spcAft>
                <a:spcPct val="0"/>
              </a:spcAft>
              <a:buFontTx/>
              <a:buChar char="•"/>
            </a:pPr>
            <a:r>
              <a:rPr lang="en-US" sz="1600" dirty="0" smtClean="0">
                <a:latin typeface="Georgia" pitchFamily="18" charset="0"/>
                <a:cs typeface="Times New Roman" pitchFamily="18" charset="0"/>
              </a:rPr>
              <a:t>Basis of taxation (on booking basis) should be streamlined and agreed by all Provincial Authorities.</a:t>
            </a:r>
            <a:endParaRPr lang="en-US" sz="1600" dirty="0" smtClean="0">
              <a:latin typeface="Georgia" pitchFamily="18" charset="0"/>
            </a:endParaRPr>
          </a:p>
          <a:p>
            <a:pPr lvl="0" eaLnBrk="0" fontAlgn="base" hangingPunct="0">
              <a:spcBef>
                <a:spcPct val="0"/>
              </a:spcBef>
              <a:spcAft>
                <a:spcPct val="0"/>
              </a:spcAft>
            </a:pPr>
            <a:r>
              <a:rPr lang="en-US" dirty="0" smtClean="0">
                <a:latin typeface="Calibri" pitchFamily="34" charset="0"/>
                <a:ea typeface="Calibri" pitchFamily="34" charset="0"/>
                <a:cs typeface="Times New Roman" pitchFamily="18" charset="0"/>
              </a:rPr>
              <a:t> </a:t>
            </a: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66800"/>
            <a:ext cx="8305800" cy="5029200"/>
          </a:xfrm>
          <a:prstGeom prst="rect">
            <a:avLst/>
          </a:prstGeom>
        </p:spPr>
        <p:txBody>
          <a:bodyPr vert="horz" lIns="91440" tIns="45720" rIns="91440" bIns="45720" rtlCol="0">
            <a:normAutofit/>
          </a:bodyPr>
          <a:lstStyle/>
          <a:p>
            <a:pPr marL="458788" marR="0" lvl="0" indent="-458788" algn="just" defTabSz="914400" rtl="0" eaLnBrk="1" fontAlgn="auto" latinLnBrk="0" hangingPunct="1">
              <a:lnSpc>
                <a:spcPct val="100000"/>
              </a:lnSpc>
              <a:spcBef>
                <a:spcPct val="20000"/>
              </a:spcBef>
              <a:spcAft>
                <a:spcPts val="0"/>
              </a:spcAft>
              <a:buClrTx/>
              <a:buSzTx/>
              <a:buAutoNum type="arabicPeriod" startAt="8"/>
              <a:tabLst/>
              <a:defRPr/>
            </a:pPr>
            <a:r>
              <a:rPr kumimoji="0" lang="en-US" sz="1600" b="1" i="0" u="none" strike="noStrike" kern="1200" cap="none" spc="0" normalizeH="0" baseline="0" noProof="0" dirty="0" smtClean="0">
                <a:ln>
                  <a:noFill/>
                </a:ln>
                <a:solidFill>
                  <a:schemeClr val="tx1"/>
                </a:solidFill>
                <a:effectLst/>
                <a:uLnTx/>
                <a:uFillTx/>
                <a:latin typeface="Georgia" pitchFamily="18" charset="0"/>
              </a:rPr>
              <a:t>LEGAL PRACTITIONERS AND CONSULTANTS, TAX</a:t>
            </a:r>
            <a:r>
              <a:rPr kumimoji="0" lang="en-US" sz="1600" b="1" i="0" u="none" strike="noStrike" kern="1200" cap="none" spc="0" normalizeH="0" noProof="0" dirty="0" smtClean="0">
                <a:ln>
                  <a:noFill/>
                </a:ln>
                <a:solidFill>
                  <a:schemeClr val="tx1"/>
                </a:solidFill>
                <a:effectLst/>
                <a:uLnTx/>
                <a:uFillTx/>
                <a:latin typeface="Georgia" pitchFamily="18" charset="0"/>
              </a:rPr>
              <a:t> CONSULTANTS, AUDITORS, ACCOUNTANTS</a:t>
            </a:r>
            <a:r>
              <a:rPr kumimoji="0" lang="en-US" sz="1600" b="1" i="0" u="none" strike="noStrike" kern="1200" cap="none" spc="0" normalizeH="0" baseline="0" noProof="0" dirty="0" smtClean="0">
                <a:ln>
                  <a:noFill/>
                </a:ln>
                <a:solidFill>
                  <a:schemeClr val="tx1"/>
                </a:solidFill>
                <a:effectLst/>
                <a:uLnTx/>
                <a:uFillTx/>
                <a:latin typeface="Georgia" pitchFamily="18" charset="0"/>
              </a:rPr>
              <a:t> – SRB</a:t>
            </a:r>
            <a:endParaRPr lang="en-US" sz="900" b="1" baseline="0" dirty="0" smtClean="0">
              <a:latin typeface="Georgia" pitchFamily="18" charset="0"/>
            </a:endParaRP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Who is required to register:</a:t>
            </a:r>
          </a:p>
          <a:p>
            <a:pPr marL="463550" marR="0" lvl="0" indent="-463550" algn="just" defTabSz="914400" rtl="0" eaLnBrk="1" fontAlgn="auto" latinLnBrk="0" hangingPunct="1">
              <a:lnSpc>
                <a:spcPct val="100000"/>
              </a:lnSpc>
              <a:spcBef>
                <a:spcPct val="20000"/>
              </a:spcBef>
              <a:spcAft>
                <a:spcPts val="0"/>
              </a:spcAft>
              <a:buClrTx/>
              <a:buSzTx/>
              <a:tabLst/>
              <a:defRPr/>
            </a:pPr>
            <a:r>
              <a:rPr lang="en-US" sz="1400" dirty="0" smtClean="0">
                <a:latin typeface="Georgia" pitchFamily="18" charset="0"/>
              </a:rPr>
              <a:t>		Every person providing legal, tax consultancy, audit or accounting services</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Value of taxable service: </a:t>
            </a:r>
          </a:p>
          <a:p>
            <a:pPr marL="463550" marR="0" lvl="0" indent="-463550" algn="just" defTabSz="914400" rtl="0" eaLnBrk="1" fontAlgn="auto" latinLnBrk="0" hangingPunct="1">
              <a:lnSpc>
                <a:spcPct val="100000"/>
              </a:lnSpc>
              <a:spcBef>
                <a:spcPct val="20000"/>
              </a:spcBef>
              <a:spcAft>
                <a:spcPts val="0"/>
              </a:spcAft>
              <a:buClrTx/>
              <a:buSzTx/>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		Gross</a:t>
            </a:r>
            <a:r>
              <a:rPr kumimoji="0" lang="en-US" sz="1400" i="0" u="none" strike="noStrike" kern="1200" cap="none" spc="0" normalizeH="0" noProof="0" dirty="0" smtClean="0">
                <a:ln>
                  <a:noFill/>
                </a:ln>
                <a:solidFill>
                  <a:schemeClr val="tx1"/>
                </a:solidFill>
                <a:effectLst/>
                <a:uLnTx/>
                <a:uFillTx/>
                <a:latin typeface="Georgia" pitchFamily="18" charset="0"/>
              </a:rPr>
              <a:t> amount charged for the services provided or rendered.</a:t>
            </a:r>
            <a:endParaRPr kumimoji="0" lang="en-US" sz="1400" i="0" u="none" strike="noStrike" kern="1200" cap="none" spc="0" normalizeH="0" baseline="0" noProof="0" dirty="0" smtClean="0">
              <a:ln>
                <a:noFill/>
              </a:ln>
              <a:solidFill>
                <a:schemeClr val="tx1"/>
              </a:solidFill>
              <a:effectLst/>
              <a:uLnTx/>
              <a:uFillTx/>
              <a:latin typeface="Georgia" pitchFamily="18" charset="0"/>
            </a:endParaRPr>
          </a:p>
          <a:p>
            <a:pPr marL="458788" lvl="5" indent="-450850" algn="just" defTabSz="404813">
              <a:spcBef>
                <a:spcPct val="20000"/>
              </a:spcBef>
              <a:buFont typeface="Wingdings"/>
              <a:buChar char="Ø"/>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Due date of payment of tax: 15</a:t>
            </a:r>
            <a:r>
              <a:rPr lang="en-US" sz="1400" baseline="30000" dirty="0" smtClean="0">
                <a:latin typeface="Georgia" pitchFamily="18" charset="0"/>
              </a:rPr>
              <a:t>th</a:t>
            </a:r>
            <a:r>
              <a:rPr lang="en-US" sz="1400" dirty="0" smtClean="0">
                <a:latin typeface="Georgia" pitchFamily="18" charset="0"/>
              </a:rPr>
              <a:t> day of the Second Month following the tax period.</a:t>
            </a:r>
          </a:p>
          <a:p>
            <a:pPr marL="915988" lvl="5" indent="-450850" algn="just" defTabSz="404813">
              <a:spcBef>
                <a:spcPct val="20000"/>
              </a:spcBef>
              <a:buFont typeface="Arial" pitchFamily="34" charset="0"/>
              <a:buChar char="•"/>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Due date of return: within 3 days from the due date of payment.</a:t>
            </a:r>
          </a:p>
          <a:p>
            <a:pPr marL="915988" lvl="5" indent="-450850" algn="just" defTabSz="404813">
              <a:spcBef>
                <a:spcPct val="20000"/>
              </a:spcBef>
              <a:buFont typeface="Arial" pitchFamily="34" charset="0"/>
              <a:buChar char="•"/>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Requires to issue serially numbered </a:t>
            </a:r>
            <a:r>
              <a:rPr lang="en-US" sz="1400" b="1" dirty="0" smtClean="0">
                <a:latin typeface="Georgia" pitchFamily="18" charset="0"/>
              </a:rPr>
              <a:t>invoices </a:t>
            </a:r>
            <a:r>
              <a:rPr lang="en-US" sz="1400" dirty="0" smtClean="0">
                <a:latin typeface="Georgia" pitchFamily="18" charset="0"/>
              </a:rPr>
              <a:t>or bill of charges for each transaction, in the prescribed format.</a:t>
            </a:r>
          </a:p>
          <a:p>
            <a:pPr marL="915988" lvl="5" indent="-450850" algn="just" defTabSz="404813">
              <a:spcBef>
                <a:spcPct val="20000"/>
              </a:spcBef>
              <a:buFont typeface="Arial" pitchFamily="34" charset="0"/>
              <a:buChar char="•"/>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Requires maintenance of all records of service provided or rendered in the prescribed manner, along with copies of contract entered into with client.</a:t>
            </a: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43000"/>
            <a:ext cx="8305800" cy="4800600"/>
          </a:xfrm>
          <a:prstGeom prst="rect">
            <a:avLst/>
          </a:prstGeom>
        </p:spPr>
        <p:txBody>
          <a:bodyPr vert="horz" lIns="91440" tIns="45720" rIns="91440" bIns="45720" rtlCol="0">
            <a:normAutofit/>
          </a:bodyPr>
          <a:lstStyle/>
          <a:p>
            <a:pPr marL="458788" lvl="0" indent="-458788" algn="just">
              <a:spcBef>
                <a:spcPct val="20000"/>
              </a:spcBef>
              <a:defRPr/>
            </a:pPr>
            <a:r>
              <a:rPr lang="en-US" sz="1600" b="1" dirty="0" smtClean="0">
                <a:latin typeface="Georgia" pitchFamily="18" charset="0"/>
              </a:rPr>
              <a:t>8.	LEGAL PRACTITIONERS AND CONSULTANTS, TAX CONSULTANTS, AUDITORS, ACCOUNTANTS – SRB</a:t>
            </a:r>
          </a:p>
          <a:p>
            <a:pPr marL="458788" lvl="0" indent="-458788" algn="just">
              <a:spcBef>
                <a:spcPct val="20000"/>
              </a:spcBef>
              <a:defRPr/>
            </a:pPr>
            <a:r>
              <a:rPr lang="en-US" sz="1600" b="1" dirty="0" smtClean="0">
                <a:solidFill>
                  <a:srgbClr val="FF0000"/>
                </a:solidFill>
                <a:latin typeface="Georgia" pitchFamily="18" charset="0"/>
              </a:rPr>
              <a:t>	</a:t>
            </a:r>
            <a:r>
              <a:rPr lang="en-US" b="1" dirty="0" smtClean="0">
                <a:solidFill>
                  <a:srgbClr val="FF0000"/>
                </a:solidFill>
                <a:latin typeface="Georgia" pitchFamily="18" charset="0"/>
              </a:rPr>
              <a:t>ISSUES</a:t>
            </a:r>
          </a:p>
          <a:p>
            <a:pPr lvl="0" algn="just" eaLnBrk="0" fontAlgn="base" hangingPunct="0">
              <a:spcBef>
                <a:spcPct val="0"/>
              </a:spcBef>
              <a:spcAft>
                <a:spcPct val="0"/>
              </a:spcAft>
            </a:pPr>
            <a:endParaRPr lang="en-US" b="1" u="sng" dirty="0" smtClean="0">
              <a:latin typeface="Georgia" pitchFamily="18" charset="0"/>
              <a:ea typeface="Calibri" pitchFamily="34" charset="0"/>
              <a:cs typeface="Times New Roman" pitchFamily="18" charset="0"/>
            </a:endParaRPr>
          </a:p>
          <a:p>
            <a:pPr marL="914400" lvl="0" indent="-463550" algn="just" eaLnBrk="0" fontAlgn="base" hangingPunct="0">
              <a:spcBef>
                <a:spcPct val="0"/>
              </a:spcBef>
              <a:spcAft>
                <a:spcPct val="0"/>
              </a:spcAft>
              <a:buFont typeface="Arial" pitchFamily="34" charset="0"/>
              <a:buChar char="•"/>
            </a:pPr>
            <a:r>
              <a:rPr lang="en-US" dirty="0" smtClean="0">
                <a:latin typeface="Georgia" pitchFamily="18" charset="0"/>
                <a:ea typeface="Calibri" pitchFamily="34" charset="0"/>
                <a:cs typeface="Times New Roman" pitchFamily="18" charset="0"/>
              </a:rPr>
              <a:t>Taxation of legal and professional services should be withdrawn (already certain petitions pending).</a:t>
            </a:r>
          </a:p>
          <a:p>
            <a:pPr marL="914400" lvl="0" indent="-463550" algn="just" eaLnBrk="0" fontAlgn="base" hangingPunct="0">
              <a:spcBef>
                <a:spcPct val="0"/>
              </a:spcBef>
              <a:spcAft>
                <a:spcPct val="0"/>
              </a:spcAft>
              <a:buFont typeface="Arial" pitchFamily="34" charset="0"/>
              <a:buChar char="•"/>
            </a:pPr>
            <a:endParaRPr lang="en-US" dirty="0" smtClean="0">
              <a:latin typeface="Georgia" pitchFamily="18" charset="0"/>
              <a:ea typeface="Calibri" pitchFamily="34" charset="0"/>
              <a:cs typeface="Times New Roman" pitchFamily="18" charset="0"/>
            </a:endParaRPr>
          </a:p>
          <a:p>
            <a:pPr marL="914400" lvl="0" indent="-463550" algn="just" eaLnBrk="0" fontAlgn="base" hangingPunct="0">
              <a:spcBef>
                <a:spcPct val="0"/>
              </a:spcBef>
              <a:spcAft>
                <a:spcPct val="0"/>
              </a:spcAft>
              <a:buFont typeface="Arial" pitchFamily="34" charset="0"/>
              <a:buChar char="•"/>
            </a:pPr>
            <a:r>
              <a:rPr lang="en-US" dirty="0" smtClean="0">
                <a:latin typeface="Georgia" pitchFamily="18" charset="0"/>
                <a:ea typeface="Calibri" pitchFamily="34" charset="0"/>
                <a:cs typeface="Times New Roman" pitchFamily="18" charset="0"/>
              </a:rPr>
              <a:t>Rules should provide that sales tax is not chargeable on Out of Pocket expenses reimbursed by clients.</a:t>
            </a:r>
          </a:p>
          <a:p>
            <a:pPr marL="914400" lvl="0" indent="-463550" algn="just" eaLnBrk="0" fontAlgn="base" hangingPunct="0">
              <a:spcBef>
                <a:spcPct val="0"/>
              </a:spcBef>
              <a:spcAft>
                <a:spcPct val="0"/>
              </a:spcAft>
            </a:pPr>
            <a:endParaRPr lang="en-US" dirty="0" smtClean="0">
              <a:latin typeface="Georgia" pitchFamily="18" charset="0"/>
            </a:endParaRPr>
          </a:p>
          <a:p>
            <a:pPr marL="914400" lvl="0" indent="-450850" algn="just" eaLnBrk="0" fontAlgn="base" hangingPunct="0">
              <a:spcBef>
                <a:spcPct val="0"/>
              </a:spcBef>
              <a:spcAft>
                <a:spcPct val="0"/>
              </a:spcAft>
              <a:buFont typeface="Arial" pitchFamily="34" charset="0"/>
              <a:buChar char="•"/>
            </a:pPr>
            <a:r>
              <a:rPr lang="en-US" dirty="0" smtClean="0">
                <a:latin typeface="Georgia" pitchFamily="18" charset="0"/>
                <a:ea typeface="Calibri" pitchFamily="34" charset="0"/>
                <a:cs typeface="Times New Roman" pitchFamily="18" charset="0"/>
              </a:rPr>
              <a:t>Sales tax on export of services by tax and legal consultants should be zero-rated by SRB.</a:t>
            </a:r>
            <a:endParaRPr lang="en-US" dirty="0" smtClean="0">
              <a:latin typeface="Georgia" pitchFamily="18" charset="0"/>
            </a:endParaRPr>
          </a:p>
          <a:p>
            <a:pPr lvl="0" algn="just" eaLnBrk="0" fontAlgn="base" hangingPunct="0">
              <a:spcBef>
                <a:spcPct val="0"/>
              </a:spcBef>
              <a:spcAft>
                <a:spcPct val="0"/>
              </a:spcAft>
              <a:buFontTx/>
              <a:buChar char="•"/>
            </a:pP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458788" marR="0" lvl="0" indent="-458788" algn="just" defTabSz="914400" rtl="0" eaLnBrk="1" fontAlgn="auto" latinLnBrk="0" hangingPunct="1">
              <a:lnSpc>
                <a:spcPct val="100000"/>
              </a:lnSpc>
              <a:spcBef>
                <a:spcPct val="20000"/>
              </a:spcBef>
              <a:spcAft>
                <a:spcPts val="0"/>
              </a:spcAft>
              <a:buClrTx/>
              <a:buSzTx/>
              <a:tabLst/>
              <a:defRPr/>
            </a:pPr>
            <a:endParaRPr kumimoji="0" lang="en-US" sz="1400" b="1" i="0" u="none" strike="noStrike" kern="1200" cap="none" spc="0" normalizeH="0" baseline="0" noProof="0" dirty="0" smtClean="0">
              <a:ln>
                <a:noFill/>
              </a:ln>
              <a:solidFill>
                <a:schemeClr val="tx1"/>
              </a:solidFill>
              <a:effectLst/>
              <a:uLnTx/>
              <a:uFillTx/>
              <a:latin typeface="Georgia" pitchFamily="18" charset="0"/>
            </a:endParaRPr>
          </a:p>
          <a:p>
            <a:pPr marL="458788" marR="0" lvl="0" indent="-458788" algn="just" defTabSz="914400" rtl="0" eaLnBrk="1" fontAlgn="auto" latinLnBrk="0" hangingPunct="1">
              <a:lnSpc>
                <a:spcPct val="100000"/>
              </a:lnSpc>
              <a:spcBef>
                <a:spcPct val="20000"/>
              </a:spcBef>
              <a:spcAft>
                <a:spcPts val="0"/>
              </a:spcAft>
              <a:buClrTx/>
              <a:buSzTx/>
              <a:tabLst/>
              <a:defRPr/>
            </a:pPr>
            <a:r>
              <a:rPr kumimoji="0" lang="en-US" sz="1400" b="1" i="0" u="none" strike="noStrike" kern="1200" cap="none" spc="0" normalizeH="0" baseline="0" noProof="0" dirty="0" smtClean="0">
                <a:ln>
                  <a:noFill/>
                </a:ln>
                <a:solidFill>
                  <a:schemeClr val="tx1"/>
                </a:solidFill>
                <a:effectLst/>
                <a:uLnTx/>
                <a:uFillTx/>
                <a:latin typeface="Georgia" pitchFamily="18" charset="0"/>
              </a:rPr>
              <a:t>9.	LABOUR AND MANPOWER SUPPLY SERVICES - SRB</a:t>
            </a:r>
            <a:endParaRPr lang="en-US" sz="1400" b="1" baseline="0" dirty="0" smtClean="0">
              <a:latin typeface="Georgia" pitchFamily="18" charset="0"/>
            </a:endParaRP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Who is required to register:</a:t>
            </a:r>
          </a:p>
          <a:p>
            <a:pPr marL="463550" marR="0" lvl="0" indent="-463550" algn="just" defTabSz="914400" rtl="0" eaLnBrk="1" fontAlgn="auto" latinLnBrk="0" hangingPunct="1">
              <a:lnSpc>
                <a:spcPct val="100000"/>
              </a:lnSpc>
              <a:spcBef>
                <a:spcPct val="20000"/>
              </a:spcBef>
              <a:spcAft>
                <a:spcPts val="0"/>
              </a:spcAft>
              <a:buClrTx/>
              <a:buSzTx/>
              <a:tabLst/>
              <a:defRPr/>
            </a:pPr>
            <a:r>
              <a:rPr lang="en-US" sz="1400" dirty="0" smtClean="0">
                <a:latin typeface="Georgia" pitchFamily="18" charset="0"/>
              </a:rPr>
              <a:t>		Every person providing or rendering </a:t>
            </a:r>
            <a:r>
              <a:rPr lang="en-US" sz="1400" dirty="0" err="1" smtClean="0">
                <a:latin typeface="Georgia" pitchFamily="18" charset="0"/>
              </a:rPr>
              <a:t>labour</a:t>
            </a:r>
            <a:r>
              <a:rPr lang="en-US" sz="1400" dirty="0" smtClean="0">
                <a:latin typeface="Georgia" pitchFamily="18" charset="0"/>
              </a:rPr>
              <a:t> and manpower supply services</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14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i="0" u="none" strike="noStrike" kern="1200" cap="none" spc="0" normalizeH="0" baseline="0" noProof="0" dirty="0" smtClean="0">
                <a:ln>
                  <a:noFill/>
                </a:ln>
                <a:solidFill>
                  <a:schemeClr val="tx1"/>
                </a:solidFill>
                <a:effectLst/>
                <a:uLnTx/>
                <a:uFillTx/>
                <a:latin typeface="Georgia" pitchFamily="18" charset="0"/>
              </a:rPr>
              <a:t>Value of taxable service: </a:t>
            </a:r>
          </a:p>
          <a:p>
            <a:pPr marL="920750" marR="0" lvl="0" indent="-463550" algn="just" defTabSz="914400" rtl="0" eaLnBrk="1" fontAlgn="auto" latinLnBrk="0" hangingPunct="1">
              <a:lnSpc>
                <a:spcPct val="100000"/>
              </a:lnSpc>
              <a:spcBef>
                <a:spcPct val="20000"/>
              </a:spcBef>
              <a:spcAft>
                <a:spcPts val="0"/>
              </a:spcAft>
              <a:buClrTx/>
              <a:buSzTx/>
              <a:tabLst/>
              <a:defRPr/>
            </a:pPr>
            <a:r>
              <a:rPr lang="en-US" sz="1400" dirty="0" smtClean="0">
                <a:latin typeface="Georgia" pitchFamily="18" charset="0"/>
              </a:rPr>
              <a:t>	</a:t>
            </a:r>
            <a:r>
              <a:rPr kumimoji="0" lang="en-US" sz="1400" i="0" u="none" strike="noStrike" kern="1200" cap="none" spc="0" normalizeH="0" baseline="0" noProof="0" dirty="0" smtClean="0">
                <a:ln>
                  <a:noFill/>
                </a:ln>
                <a:solidFill>
                  <a:schemeClr val="tx1"/>
                </a:solidFill>
                <a:effectLst/>
                <a:uLnTx/>
                <a:uFillTx/>
                <a:latin typeface="Georgia" pitchFamily="18" charset="0"/>
              </a:rPr>
              <a:t>Gross</a:t>
            </a:r>
            <a:r>
              <a:rPr kumimoji="0" lang="en-US" sz="1400" i="0" u="none" strike="noStrike" kern="1200" cap="none" spc="0" normalizeH="0" noProof="0" dirty="0" smtClean="0">
                <a:ln>
                  <a:noFill/>
                </a:ln>
                <a:solidFill>
                  <a:schemeClr val="tx1"/>
                </a:solidFill>
                <a:effectLst/>
                <a:uLnTx/>
                <a:uFillTx/>
                <a:latin typeface="Georgia" pitchFamily="18" charset="0"/>
              </a:rPr>
              <a:t> amount charged for the services provided or rendered </a:t>
            </a:r>
            <a:r>
              <a:rPr kumimoji="0" lang="en-US" sz="1400" i="0" u="sng" strike="noStrike" kern="1200" cap="none" spc="0" normalizeH="0" noProof="0" dirty="0" smtClean="0">
                <a:ln>
                  <a:noFill/>
                </a:ln>
                <a:solidFill>
                  <a:schemeClr val="tx1"/>
                </a:solidFill>
                <a:effectLst/>
                <a:uLnTx/>
                <a:uFillTx/>
                <a:latin typeface="Georgia" pitchFamily="18" charset="0"/>
              </a:rPr>
              <a:t>excluding </a:t>
            </a:r>
            <a:r>
              <a:rPr kumimoji="0" lang="en-US" sz="1400" i="0" strike="noStrike" kern="1200" cap="none" spc="0" normalizeH="0" noProof="0" dirty="0" smtClean="0">
                <a:ln>
                  <a:noFill/>
                </a:ln>
                <a:solidFill>
                  <a:schemeClr val="tx1"/>
                </a:solidFill>
                <a:effectLst/>
                <a:uLnTx/>
                <a:uFillTx/>
                <a:latin typeface="Georgia" pitchFamily="18" charset="0"/>
              </a:rPr>
              <a:t>salary and allowances of </a:t>
            </a:r>
            <a:r>
              <a:rPr kumimoji="0" lang="en-US" sz="1400" i="0" strike="noStrike" kern="1200" cap="none" spc="0" normalizeH="0" noProof="0" dirty="0" err="1" smtClean="0">
                <a:ln>
                  <a:noFill/>
                </a:ln>
                <a:solidFill>
                  <a:schemeClr val="tx1"/>
                </a:solidFill>
                <a:effectLst/>
                <a:uLnTx/>
                <a:uFillTx/>
                <a:latin typeface="Georgia" pitchFamily="18" charset="0"/>
              </a:rPr>
              <a:t>labour</a:t>
            </a:r>
            <a:r>
              <a:rPr kumimoji="0" lang="en-US" sz="1400" i="0" strike="noStrike" kern="1200" cap="none" spc="0" normalizeH="0" noProof="0" dirty="0" smtClean="0">
                <a:ln>
                  <a:noFill/>
                </a:ln>
                <a:solidFill>
                  <a:schemeClr val="tx1"/>
                </a:solidFill>
                <a:effectLst/>
                <a:uLnTx/>
                <a:uFillTx/>
                <a:latin typeface="Georgia" pitchFamily="18" charset="0"/>
              </a:rPr>
              <a:t> and manpower supplied by such person to a service recipient on actual basis. </a:t>
            </a:r>
            <a:endParaRPr kumimoji="0" lang="en-US" sz="1400" i="0" u="sng" strike="noStrike" kern="1200" cap="none" spc="0" normalizeH="0" baseline="0" noProof="0" dirty="0" smtClean="0">
              <a:ln>
                <a:noFill/>
              </a:ln>
              <a:solidFill>
                <a:schemeClr val="tx1"/>
              </a:solidFill>
              <a:effectLst/>
              <a:uLnTx/>
              <a:uFillTx/>
              <a:latin typeface="Georgia" pitchFamily="18" charset="0"/>
            </a:endParaRPr>
          </a:p>
          <a:p>
            <a:pPr marL="458788" lvl="5" indent="-450850" algn="just" defTabSz="404813">
              <a:spcBef>
                <a:spcPct val="20000"/>
              </a:spcBef>
              <a:buFont typeface="Wingdings"/>
              <a:buChar char="Ø"/>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Due date of payment of tax: 15</a:t>
            </a:r>
            <a:r>
              <a:rPr lang="en-US" sz="1400" baseline="30000" dirty="0" smtClean="0">
                <a:latin typeface="Georgia" pitchFamily="18" charset="0"/>
              </a:rPr>
              <a:t>th</a:t>
            </a:r>
            <a:r>
              <a:rPr lang="en-US" sz="1400" dirty="0" smtClean="0">
                <a:latin typeface="Georgia" pitchFamily="18" charset="0"/>
              </a:rPr>
              <a:t> day of the Month following the tax period.</a:t>
            </a:r>
          </a:p>
          <a:p>
            <a:pPr marL="915988" lvl="5" indent="-450850" algn="just" defTabSz="404813">
              <a:spcBef>
                <a:spcPct val="20000"/>
              </a:spcBef>
              <a:buFont typeface="Arial" pitchFamily="34" charset="0"/>
              <a:buChar char="•"/>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Due date of return: 18</a:t>
            </a:r>
            <a:r>
              <a:rPr lang="en-US" sz="1400" baseline="30000" dirty="0" smtClean="0">
                <a:latin typeface="Georgia" pitchFamily="18" charset="0"/>
              </a:rPr>
              <a:t>th</a:t>
            </a:r>
            <a:r>
              <a:rPr lang="en-US" sz="1400" dirty="0" smtClean="0">
                <a:latin typeface="Georgia" pitchFamily="18" charset="0"/>
              </a:rPr>
              <a:t> of the Month following the tax period.</a:t>
            </a:r>
          </a:p>
          <a:p>
            <a:pPr marL="915988" lvl="5" indent="-450850" algn="just" defTabSz="404813">
              <a:spcBef>
                <a:spcPct val="20000"/>
              </a:spcBef>
              <a:buFont typeface="Arial" pitchFamily="34" charset="0"/>
              <a:buChar char="•"/>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Requires to issue serially numbered </a:t>
            </a:r>
            <a:r>
              <a:rPr lang="en-US" sz="1400" b="1" dirty="0" smtClean="0">
                <a:latin typeface="Georgia" pitchFamily="18" charset="0"/>
              </a:rPr>
              <a:t>invoices </a:t>
            </a:r>
            <a:r>
              <a:rPr lang="en-US" sz="1400" dirty="0" smtClean="0">
                <a:latin typeface="Georgia" pitchFamily="18" charset="0"/>
              </a:rPr>
              <a:t>or bill of charges for each transaction, in the prescribed format.</a:t>
            </a:r>
          </a:p>
          <a:p>
            <a:pPr marL="915988" lvl="5" indent="-450850" algn="just" defTabSz="404813">
              <a:spcBef>
                <a:spcPct val="20000"/>
              </a:spcBef>
              <a:buFont typeface="Arial" pitchFamily="34" charset="0"/>
              <a:buChar char="•"/>
              <a:defRPr/>
            </a:pPr>
            <a:endParaRPr lang="en-US" sz="1400" dirty="0" smtClean="0">
              <a:latin typeface="Georgia" pitchFamily="18" charset="0"/>
            </a:endParaRPr>
          </a:p>
          <a:p>
            <a:pPr marL="915988" lvl="5" indent="-450850" algn="just" defTabSz="404813">
              <a:spcBef>
                <a:spcPct val="20000"/>
              </a:spcBef>
              <a:buFont typeface="Arial" pitchFamily="34" charset="0"/>
              <a:buChar char="•"/>
              <a:defRPr/>
            </a:pPr>
            <a:r>
              <a:rPr lang="en-US" sz="1400" dirty="0" smtClean="0">
                <a:latin typeface="Georgia" pitchFamily="18" charset="0"/>
              </a:rPr>
              <a:t>Requires maintenance of all records of service provided or rendered in the prescribed manner, along with copies of contract entered into with client.</a:t>
            </a: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43000"/>
            <a:ext cx="8305800" cy="4953000"/>
          </a:xfrm>
          <a:prstGeom prst="rect">
            <a:avLst/>
          </a:prstGeom>
        </p:spPr>
        <p:txBody>
          <a:bodyPr vert="horz" lIns="91440" tIns="45720" rIns="91440" bIns="45720" rtlCol="0">
            <a:noAutofit/>
          </a:bodyPr>
          <a:lstStyle/>
          <a:p>
            <a:pPr marL="458788" marR="0" lvl="0" indent="-458788" algn="just" defTabSz="914400" rtl="0" eaLnBrk="1" fontAlgn="auto" latinLnBrk="0" hangingPunct="1">
              <a:lnSpc>
                <a:spcPct val="100000"/>
              </a:lnSpc>
              <a:spcBef>
                <a:spcPct val="20000"/>
              </a:spcBef>
              <a:spcAft>
                <a:spcPts val="0"/>
              </a:spcAft>
              <a:buClrTx/>
              <a:buSzTx/>
              <a:tabLst/>
              <a:defRPr/>
            </a:pPr>
            <a:r>
              <a:rPr kumimoji="0" lang="en-US" sz="1300" b="1" i="0" u="none" strike="noStrike" kern="1200" cap="none" spc="0" normalizeH="0" baseline="0" noProof="0" dirty="0" smtClean="0">
                <a:ln>
                  <a:noFill/>
                </a:ln>
                <a:solidFill>
                  <a:schemeClr val="tx1"/>
                </a:solidFill>
                <a:effectLst/>
                <a:uLnTx/>
                <a:uFillTx/>
                <a:latin typeface="Georgia" pitchFamily="18" charset="0"/>
              </a:rPr>
              <a:t>10.	CONSTRUCTION SERVICES - SRB</a:t>
            </a:r>
            <a:endParaRPr lang="en-US" sz="1300" b="1" baseline="0" dirty="0" smtClean="0">
              <a:latin typeface="Georgia" pitchFamily="18" charset="0"/>
            </a:endParaRP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7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300" i="0" u="none" strike="noStrike" kern="1200" cap="none" spc="0" normalizeH="0" baseline="0" noProof="0" dirty="0" smtClean="0">
                <a:ln>
                  <a:noFill/>
                </a:ln>
                <a:solidFill>
                  <a:schemeClr val="tx1"/>
                </a:solidFill>
                <a:effectLst/>
                <a:uLnTx/>
                <a:uFillTx/>
                <a:latin typeface="Georgia" pitchFamily="18" charset="0"/>
              </a:rPr>
              <a:t>Who is required to register:</a:t>
            </a:r>
          </a:p>
          <a:p>
            <a:pPr marL="920750" marR="0" lvl="0" indent="-463550" algn="just" defTabSz="914400" rtl="0" eaLnBrk="1" fontAlgn="auto" latinLnBrk="0" hangingPunct="1">
              <a:lnSpc>
                <a:spcPct val="100000"/>
              </a:lnSpc>
              <a:spcBef>
                <a:spcPct val="20000"/>
              </a:spcBef>
              <a:spcAft>
                <a:spcPts val="0"/>
              </a:spcAft>
              <a:buClrTx/>
              <a:buSzTx/>
              <a:tabLst/>
              <a:defRPr/>
            </a:pPr>
            <a:r>
              <a:rPr lang="en-US" sz="1300" dirty="0" smtClean="0">
                <a:latin typeface="Georgia" pitchFamily="18" charset="0"/>
              </a:rPr>
              <a:t>	Every person providing or rendering construction services who elect or opt to pay tax at reduced rate of 4%.</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7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300" i="0" u="none" strike="noStrike" kern="1200" cap="none" spc="0" normalizeH="0" baseline="0" noProof="0" dirty="0" smtClean="0">
                <a:ln>
                  <a:noFill/>
                </a:ln>
                <a:solidFill>
                  <a:schemeClr val="tx1"/>
                </a:solidFill>
                <a:effectLst/>
                <a:uLnTx/>
                <a:uFillTx/>
                <a:latin typeface="Georgia" pitchFamily="18" charset="0"/>
              </a:rPr>
              <a:t>The election</a:t>
            </a:r>
            <a:r>
              <a:rPr kumimoji="0" lang="en-US" sz="1300" i="0" u="none" strike="noStrike" kern="1200" cap="none" spc="0" normalizeH="0" noProof="0" dirty="0" smtClean="0">
                <a:ln>
                  <a:noFill/>
                </a:ln>
                <a:solidFill>
                  <a:schemeClr val="tx1"/>
                </a:solidFill>
                <a:effectLst/>
                <a:uLnTx/>
                <a:uFillTx/>
                <a:latin typeface="Georgia" pitchFamily="18" charset="0"/>
              </a:rPr>
              <a:t> or option should be filed with the Commissioner SRB on or before July 26, 2013 or incase of person engaged in construction business at a later date then within 21 days from the date of commencement of his business. Unless the option is not filed in the prescribed manner, statutory rate of 16 per cent shall become applicable.</a:t>
            </a:r>
          </a:p>
          <a:p>
            <a:pPr marL="463550" marR="0" lvl="0" indent="-463550" algn="just" defTabSz="914400" rtl="0" eaLnBrk="1" fontAlgn="auto" latinLnBrk="0" hangingPunct="1">
              <a:lnSpc>
                <a:spcPct val="100000"/>
              </a:lnSpc>
              <a:spcBef>
                <a:spcPct val="20000"/>
              </a:spcBef>
              <a:spcAft>
                <a:spcPts val="0"/>
              </a:spcAft>
              <a:buClrTx/>
              <a:buSzTx/>
              <a:tabLst/>
              <a:defRPr/>
            </a:pPr>
            <a:endParaRPr kumimoji="0" lang="en-US" sz="700" i="0" u="none" strike="noStrike" kern="1200" cap="none" spc="0" normalizeH="0" baseline="0" noProof="0" dirty="0" smtClean="0">
              <a:ln>
                <a:noFill/>
              </a:ln>
              <a:solidFill>
                <a:schemeClr val="tx1"/>
              </a:solidFill>
              <a:effectLst/>
              <a:uLnTx/>
              <a:uFillTx/>
              <a:latin typeface="Georgia" pitchFamily="18" charset="0"/>
            </a:endParaRPr>
          </a:p>
          <a:p>
            <a:pPr marL="920750" marR="0" lvl="0" indent="-4635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300" i="0" u="none" strike="noStrike" kern="1200" cap="none" spc="0" normalizeH="0" baseline="0" noProof="0" dirty="0" smtClean="0">
                <a:ln>
                  <a:noFill/>
                </a:ln>
                <a:solidFill>
                  <a:schemeClr val="tx1"/>
                </a:solidFill>
                <a:effectLst/>
                <a:uLnTx/>
                <a:uFillTx/>
                <a:latin typeface="Georgia" pitchFamily="18" charset="0"/>
              </a:rPr>
              <a:t>Value of taxable service: </a:t>
            </a:r>
          </a:p>
          <a:p>
            <a:pPr marL="463550" marR="0" lvl="0" indent="-463550" algn="just" defTabSz="914400" rtl="0" eaLnBrk="1" fontAlgn="auto" latinLnBrk="0" hangingPunct="1">
              <a:lnSpc>
                <a:spcPct val="100000"/>
              </a:lnSpc>
              <a:spcBef>
                <a:spcPct val="20000"/>
              </a:spcBef>
              <a:spcAft>
                <a:spcPts val="0"/>
              </a:spcAft>
              <a:buClrTx/>
              <a:buSzTx/>
              <a:tabLst/>
              <a:defRPr/>
            </a:pPr>
            <a:r>
              <a:rPr kumimoji="0" lang="en-US" sz="1300" i="0" u="none" strike="noStrike" kern="1200" cap="none" spc="0" normalizeH="0" baseline="0" noProof="0" dirty="0" smtClean="0">
                <a:ln>
                  <a:noFill/>
                </a:ln>
                <a:solidFill>
                  <a:schemeClr val="tx1"/>
                </a:solidFill>
                <a:effectLst/>
                <a:uLnTx/>
                <a:uFillTx/>
                <a:latin typeface="Georgia" pitchFamily="18" charset="0"/>
              </a:rPr>
              <a:t>		Gross</a:t>
            </a:r>
            <a:r>
              <a:rPr kumimoji="0" lang="en-US" sz="1300" i="0" u="none" strike="noStrike" kern="1200" cap="none" spc="0" normalizeH="0" noProof="0" dirty="0" smtClean="0">
                <a:ln>
                  <a:noFill/>
                </a:ln>
                <a:solidFill>
                  <a:schemeClr val="tx1"/>
                </a:solidFill>
                <a:effectLst/>
                <a:uLnTx/>
                <a:uFillTx/>
                <a:latin typeface="Georgia" pitchFamily="18" charset="0"/>
              </a:rPr>
              <a:t> amount charged for the services provided or rendered.</a:t>
            </a:r>
          </a:p>
          <a:p>
            <a:pPr marL="463550" marR="0" lvl="0" indent="-463550" algn="just" defTabSz="914400" rtl="0" eaLnBrk="1" fontAlgn="auto" latinLnBrk="0" hangingPunct="1">
              <a:lnSpc>
                <a:spcPct val="100000"/>
              </a:lnSpc>
              <a:spcBef>
                <a:spcPct val="20000"/>
              </a:spcBef>
              <a:spcAft>
                <a:spcPts val="0"/>
              </a:spcAft>
              <a:buClrTx/>
              <a:buSzTx/>
              <a:tabLst/>
              <a:defRPr/>
            </a:pPr>
            <a:endParaRPr lang="en-US" sz="700" dirty="0" smtClean="0">
              <a:latin typeface="Georgia" pitchFamily="18" charset="0"/>
            </a:endParaRPr>
          </a:p>
          <a:p>
            <a:pPr marL="908050" lvl="5" indent="-450850" algn="just" defTabSz="404813">
              <a:spcBef>
                <a:spcPct val="20000"/>
              </a:spcBef>
              <a:buFont typeface="Arial" pitchFamily="34" charset="0"/>
              <a:buChar char="•"/>
              <a:defRPr/>
            </a:pPr>
            <a:r>
              <a:rPr lang="en-US" sz="1300" dirty="0" smtClean="0">
                <a:latin typeface="Georgia" pitchFamily="18" charset="0"/>
              </a:rPr>
              <a:t>Due date of payment of tax: 15</a:t>
            </a:r>
            <a:r>
              <a:rPr lang="en-US" sz="1300" baseline="30000" dirty="0" smtClean="0">
                <a:latin typeface="Georgia" pitchFamily="18" charset="0"/>
              </a:rPr>
              <a:t>th</a:t>
            </a:r>
            <a:r>
              <a:rPr lang="en-US" sz="1300" dirty="0" smtClean="0">
                <a:latin typeface="Georgia" pitchFamily="18" charset="0"/>
              </a:rPr>
              <a:t> day of the Month following the tax period.</a:t>
            </a:r>
          </a:p>
          <a:p>
            <a:pPr marL="908050" lvl="5" indent="-450850" algn="just" defTabSz="404813">
              <a:spcBef>
                <a:spcPct val="20000"/>
              </a:spcBef>
              <a:buFont typeface="Arial" pitchFamily="34" charset="0"/>
              <a:buChar char="•"/>
              <a:defRPr/>
            </a:pPr>
            <a:endParaRPr lang="en-US" sz="700" dirty="0" smtClean="0">
              <a:latin typeface="Georgia" pitchFamily="18" charset="0"/>
            </a:endParaRPr>
          </a:p>
          <a:p>
            <a:pPr marL="908050" lvl="5" indent="-450850" algn="just" defTabSz="404813">
              <a:spcBef>
                <a:spcPct val="20000"/>
              </a:spcBef>
              <a:buFont typeface="Arial" pitchFamily="34" charset="0"/>
              <a:buChar char="•"/>
              <a:defRPr/>
            </a:pPr>
            <a:r>
              <a:rPr lang="en-US" sz="1300" dirty="0" smtClean="0">
                <a:latin typeface="Georgia" pitchFamily="18" charset="0"/>
              </a:rPr>
              <a:t>Due date of return: 18</a:t>
            </a:r>
            <a:r>
              <a:rPr lang="en-US" sz="1300" baseline="30000" dirty="0" smtClean="0">
                <a:latin typeface="Georgia" pitchFamily="18" charset="0"/>
              </a:rPr>
              <a:t>th</a:t>
            </a:r>
            <a:r>
              <a:rPr lang="en-US" sz="1300" dirty="0" smtClean="0">
                <a:latin typeface="Georgia" pitchFamily="18" charset="0"/>
              </a:rPr>
              <a:t> of the Month following the tax period.</a:t>
            </a:r>
          </a:p>
          <a:p>
            <a:pPr marL="908050" lvl="5" indent="-450850" algn="just" defTabSz="404813">
              <a:spcBef>
                <a:spcPct val="20000"/>
              </a:spcBef>
              <a:buFont typeface="Arial" pitchFamily="34" charset="0"/>
              <a:buChar char="•"/>
              <a:defRPr/>
            </a:pPr>
            <a:endParaRPr lang="en-US" sz="700" dirty="0" smtClean="0">
              <a:latin typeface="Georgia" pitchFamily="18" charset="0"/>
            </a:endParaRPr>
          </a:p>
          <a:p>
            <a:pPr marL="908050" lvl="5" indent="-450850" algn="just" defTabSz="404813">
              <a:spcBef>
                <a:spcPct val="20000"/>
              </a:spcBef>
              <a:buFont typeface="Arial" pitchFamily="34" charset="0"/>
              <a:buChar char="•"/>
              <a:defRPr/>
            </a:pPr>
            <a:r>
              <a:rPr lang="en-US" sz="1300" dirty="0" smtClean="0">
                <a:latin typeface="Georgia" pitchFamily="18" charset="0"/>
              </a:rPr>
              <a:t>Requires to issue serially numbered </a:t>
            </a:r>
            <a:r>
              <a:rPr lang="en-US" sz="1300" b="1" dirty="0" smtClean="0">
                <a:latin typeface="Georgia" pitchFamily="18" charset="0"/>
              </a:rPr>
              <a:t>invoices </a:t>
            </a:r>
            <a:r>
              <a:rPr lang="en-US" sz="1300" dirty="0" smtClean="0">
                <a:latin typeface="Georgia" pitchFamily="18" charset="0"/>
              </a:rPr>
              <a:t>or bill of charges for each transaction, in the prescribed format.</a:t>
            </a:r>
          </a:p>
          <a:p>
            <a:pPr marL="908050" lvl="5" indent="-450850" algn="just" defTabSz="404813">
              <a:spcBef>
                <a:spcPct val="20000"/>
              </a:spcBef>
              <a:buFont typeface="Arial" pitchFamily="34" charset="0"/>
              <a:buChar char="•"/>
              <a:defRPr/>
            </a:pPr>
            <a:endParaRPr lang="en-US" sz="700" dirty="0" smtClean="0">
              <a:latin typeface="Georgia" pitchFamily="18" charset="0"/>
            </a:endParaRPr>
          </a:p>
          <a:p>
            <a:pPr marL="908050" lvl="5" indent="-450850" algn="just" defTabSz="404813">
              <a:spcBef>
                <a:spcPct val="20000"/>
              </a:spcBef>
              <a:buFont typeface="Arial" pitchFamily="34" charset="0"/>
              <a:buChar char="•"/>
              <a:defRPr/>
            </a:pPr>
            <a:r>
              <a:rPr lang="en-US" sz="1300" dirty="0" smtClean="0">
                <a:latin typeface="Georgia" pitchFamily="18" charset="0"/>
              </a:rPr>
              <a:t>Requires maintenance of all records of service provided or rendered in the prescribed manner, along with approved building plans, drawings, completion certificate and the contract with the service recipient.</a:t>
            </a:r>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43000"/>
            <a:ext cx="8305800" cy="4800600"/>
          </a:xfrm>
          <a:prstGeom prst="rect">
            <a:avLst/>
          </a:prstGeom>
        </p:spPr>
        <p:txBody>
          <a:bodyPr vert="horz" lIns="91440" tIns="45720" rIns="91440" bIns="45720" rtlCol="0">
            <a:normAutofit/>
          </a:bodyPr>
          <a:lstStyle/>
          <a:p>
            <a:pPr lvl="0" algn="just" eaLnBrk="0" fontAlgn="base" hangingPunct="0">
              <a:spcBef>
                <a:spcPct val="0"/>
              </a:spcBef>
              <a:spcAft>
                <a:spcPct val="0"/>
              </a:spcAft>
            </a:pPr>
            <a:r>
              <a:rPr lang="en-US" sz="1600" b="1" dirty="0" smtClean="0">
                <a:latin typeface="Georgia" pitchFamily="18" charset="0"/>
                <a:ea typeface="Calibri" pitchFamily="34" charset="0"/>
                <a:cs typeface="Times New Roman" pitchFamily="18" charset="0"/>
              </a:rPr>
              <a:t>SPECIAL PROCEDURES SHOULD BE ISSUED FOR FOLLOWING SERVICES AND RELATED ASPECTS BE CLARIFIED:</a:t>
            </a:r>
          </a:p>
          <a:p>
            <a:pPr lvl="0" algn="just" eaLnBrk="0" fontAlgn="base" hangingPunct="0">
              <a:spcBef>
                <a:spcPct val="0"/>
              </a:spcBef>
              <a:spcAft>
                <a:spcPct val="0"/>
              </a:spcAft>
            </a:pPr>
            <a:endParaRPr lang="en-US" sz="1600" b="1" dirty="0" smtClean="0">
              <a:latin typeface="Georgia" pitchFamily="18" charset="0"/>
              <a:ea typeface="Calibri" pitchFamily="34" charset="0"/>
              <a:cs typeface="Times New Roman" pitchFamily="18" charset="0"/>
            </a:endParaRPr>
          </a:p>
          <a:p>
            <a:pPr marL="342900" lvl="0" indent="-342900" algn="just" eaLnBrk="0" fontAlgn="base" hangingPunct="0">
              <a:spcBef>
                <a:spcPct val="0"/>
              </a:spcBef>
              <a:spcAft>
                <a:spcPct val="0"/>
              </a:spcAft>
              <a:buAutoNum type="arabicPeriod"/>
            </a:pPr>
            <a:r>
              <a:rPr lang="en-US" sz="1600" b="1" dirty="0" smtClean="0">
                <a:latin typeface="Georgia" pitchFamily="18" charset="0"/>
                <a:ea typeface="Calibri" pitchFamily="34" charset="0"/>
                <a:cs typeface="Times New Roman" pitchFamily="18" charset="0"/>
              </a:rPr>
              <a:t>Business Support </a:t>
            </a:r>
            <a:r>
              <a:rPr lang="en-US" sz="1600" dirty="0" smtClean="0">
                <a:latin typeface="Georgia" pitchFamily="18" charset="0"/>
                <a:ea typeface="Calibri" pitchFamily="34" charset="0"/>
                <a:cs typeface="Times New Roman" pitchFamily="18" charset="0"/>
              </a:rPr>
              <a:t>Services:</a:t>
            </a:r>
          </a:p>
          <a:p>
            <a:pPr marL="342900" lvl="0" indent="-342900" algn="just" eaLnBrk="0" fontAlgn="base" hangingPunct="0">
              <a:spcBef>
                <a:spcPct val="0"/>
              </a:spcBef>
              <a:spcAft>
                <a:spcPct val="0"/>
              </a:spcAft>
              <a:buAutoNum type="arabicPeriod"/>
            </a:pPr>
            <a:endParaRPr lang="en-US" sz="1600" dirty="0" smtClean="0">
              <a:latin typeface="Georgia" pitchFamily="18" charset="0"/>
              <a:ea typeface="Calibri" pitchFamily="34" charset="0"/>
              <a:cs typeface="Times New Roman" pitchFamily="18" charset="0"/>
            </a:endParaRPr>
          </a:p>
          <a:p>
            <a:pPr marL="917575" lvl="0" indent="-460375" algn="just" eaLnBrk="0" fontAlgn="base" hangingPunct="0">
              <a:spcBef>
                <a:spcPct val="0"/>
              </a:spcBef>
              <a:spcAft>
                <a:spcPct val="0"/>
              </a:spcAft>
              <a:buAutoNum type="alphaLcParenBoth"/>
            </a:pPr>
            <a:r>
              <a:rPr lang="en-US" sz="1600" dirty="0" smtClean="0">
                <a:latin typeface="Georgia" pitchFamily="18" charset="0"/>
                <a:ea typeface="Calibri" pitchFamily="34" charset="0"/>
                <a:cs typeface="Times New Roman" pitchFamily="18" charset="0"/>
              </a:rPr>
              <a:t>does it cover all services outsourced by a company like </a:t>
            </a:r>
            <a:r>
              <a:rPr lang="en-US" sz="1600" dirty="0" err="1" smtClean="0">
                <a:latin typeface="Georgia" pitchFamily="18" charset="0"/>
                <a:ea typeface="Calibri" pitchFamily="34" charset="0"/>
                <a:cs typeface="Times New Roman" pitchFamily="18" charset="0"/>
              </a:rPr>
              <a:t>labour</a:t>
            </a:r>
            <a:r>
              <a:rPr lang="en-US" sz="1600" dirty="0" smtClean="0">
                <a:latin typeface="Georgia" pitchFamily="18" charset="0"/>
                <a:ea typeface="Calibri" pitchFamily="34" charset="0"/>
                <a:cs typeface="Times New Roman" pitchFamily="18" charset="0"/>
              </a:rPr>
              <a:t> contractor, finance, marketing or IT functions etc.</a:t>
            </a:r>
          </a:p>
          <a:p>
            <a:pPr marL="917575" lvl="0" indent="-460375" algn="just" eaLnBrk="0" fontAlgn="base" hangingPunct="0">
              <a:spcBef>
                <a:spcPct val="0"/>
              </a:spcBef>
              <a:spcAft>
                <a:spcPct val="0"/>
              </a:spcAft>
              <a:buAutoNum type="alphaLcParenBoth"/>
            </a:pPr>
            <a:endParaRPr lang="en-US" sz="1600" dirty="0" smtClean="0">
              <a:latin typeface="Georgia" pitchFamily="18" charset="0"/>
              <a:ea typeface="Calibri" pitchFamily="34" charset="0"/>
              <a:cs typeface="Times New Roman" pitchFamily="18" charset="0"/>
            </a:endParaRPr>
          </a:p>
          <a:p>
            <a:pPr marL="917575" lvl="0" indent="-460375" algn="just" eaLnBrk="0" fontAlgn="base" hangingPunct="0">
              <a:spcBef>
                <a:spcPct val="0"/>
              </a:spcBef>
              <a:spcAft>
                <a:spcPct val="0"/>
              </a:spcAft>
              <a:buAutoNum type="alphaLcParenBoth"/>
            </a:pPr>
            <a:r>
              <a:rPr lang="en-US" sz="1600" dirty="0" smtClean="0">
                <a:latin typeface="Georgia" pitchFamily="18" charset="0"/>
                <a:ea typeface="Calibri" pitchFamily="34" charset="0"/>
                <a:cs typeface="Times New Roman" pitchFamily="18" charset="0"/>
              </a:rPr>
              <a:t>what is its scope when there are specific headings like management, IT, HR consultants etc </a:t>
            </a:r>
            <a:r>
              <a:rPr lang="en-US" sz="1600" dirty="0" err="1" smtClean="0">
                <a:latin typeface="Georgia" pitchFamily="18" charset="0"/>
                <a:ea typeface="Calibri" pitchFamily="34" charset="0"/>
                <a:cs typeface="Times New Roman" pitchFamily="18" charset="0"/>
              </a:rPr>
              <a:t>etc</a:t>
            </a:r>
            <a:r>
              <a:rPr lang="en-US" sz="1600" dirty="0" smtClean="0">
                <a:latin typeface="Georgia" pitchFamily="18" charset="0"/>
                <a:ea typeface="Calibri" pitchFamily="34" charset="0"/>
                <a:cs typeface="Times New Roman" pitchFamily="18" charset="0"/>
              </a:rPr>
              <a:t>.</a:t>
            </a:r>
          </a:p>
          <a:p>
            <a:pPr marL="342900" lvl="0" indent="-342900" algn="just" eaLnBrk="0" fontAlgn="base" hangingPunct="0">
              <a:spcBef>
                <a:spcPct val="0"/>
              </a:spcBef>
              <a:spcAft>
                <a:spcPct val="0"/>
              </a:spcAft>
              <a:buAutoNum type="arabicPeriod"/>
            </a:pPr>
            <a:endParaRPr lang="en-US" sz="1600" dirty="0" smtClean="0">
              <a:latin typeface="Georgia" pitchFamily="18" charset="0"/>
              <a:ea typeface="Calibri" pitchFamily="34" charset="0"/>
              <a:cs typeface="Times New Roman" pitchFamily="18" charset="0"/>
            </a:endParaRPr>
          </a:p>
          <a:p>
            <a:pPr marL="342900" lvl="0" indent="-342900" algn="just" eaLnBrk="0" fontAlgn="base" hangingPunct="0">
              <a:spcBef>
                <a:spcPct val="0"/>
              </a:spcBef>
              <a:spcAft>
                <a:spcPct val="0"/>
              </a:spcAft>
              <a:buAutoNum type="arabicPeriod" startAt="2"/>
            </a:pPr>
            <a:r>
              <a:rPr lang="en-US" sz="1600" b="1" dirty="0" smtClean="0">
                <a:latin typeface="Georgia" pitchFamily="18" charset="0"/>
                <a:ea typeface="Calibri" pitchFamily="34" charset="0"/>
                <a:cs typeface="Times New Roman" pitchFamily="18" charset="0"/>
              </a:rPr>
              <a:t>Contractual Execution:</a:t>
            </a:r>
          </a:p>
          <a:p>
            <a:pPr marL="342900" lvl="0" indent="-342900" algn="just" eaLnBrk="0" fontAlgn="base" hangingPunct="0">
              <a:spcBef>
                <a:spcPct val="0"/>
              </a:spcBef>
              <a:spcAft>
                <a:spcPct val="0"/>
              </a:spcAft>
            </a:pPr>
            <a:endParaRPr lang="en-US" sz="1600" dirty="0" smtClean="0">
              <a:latin typeface="Georgia" pitchFamily="18" charset="0"/>
              <a:ea typeface="Calibri" pitchFamily="34" charset="0"/>
              <a:cs typeface="Times New Roman" pitchFamily="18" charset="0"/>
            </a:endParaRPr>
          </a:p>
          <a:p>
            <a:pPr marL="917575" lvl="0" indent="-460375" algn="just" eaLnBrk="0" fontAlgn="base" hangingPunct="0">
              <a:spcBef>
                <a:spcPct val="0"/>
              </a:spcBef>
              <a:spcAft>
                <a:spcPct val="0"/>
              </a:spcAft>
              <a:buAutoNum type="alphaLcParenBoth"/>
            </a:pPr>
            <a:r>
              <a:rPr lang="en-US" sz="1600" dirty="0" smtClean="0">
                <a:latin typeface="Georgia" pitchFamily="18" charset="0"/>
                <a:ea typeface="Calibri" pitchFamily="34" charset="0"/>
                <a:cs typeface="Times New Roman" pitchFamily="18" charset="0"/>
              </a:rPr>
              <a:t>scope of such ‘contracts’</a:t>
            </a:r>
          </a:p>
          <a:p>
            <a:pPr marL="917575" lvl="0" indent="-460375" algn="just" eaLnBrk="0" fontAlgn="base" hangingPunct="0">
              <a:spcBef>
                <a:spcPct val="0"/>
              </a:spcBef>
              <a:spcAft>
                <a:spcPct val="0"/>
              </a:spcAft>
            </a:pPr>
            <a:endParaRPr lang="en-US" sz="1600" dirty="0" smtClean="0">
              <a:latin typeface="Georgia" pitchFamily="18" charset="0"/>
              <a:ea typeface="Calibri" pitchFamily="34" charset="0"/>
              <a:cs typeface="Times New Roman" pitchFamily="18" charset="0"/>
            </a:endParaRPr>
          </a:p>
          <a:p>
            <a:pPr marL="917575" lvl="0" indent="-460375" algn="just" eaLnBrk="0" fontAlgn="base" hangingPunct="0">
              <a:spcBef>
                <a:spcPct val="0"/>
              </a:spcBef>
              <a:spcAft>
                <a:spcPct val="0"/>
              </a:spcAft>
              <a:buAutoNum type="alphaLcParenBoth"/>
            </a:pPr>
            <a:r>
              <a:rPr lang="en-US" sz="1600" dirty="0" smtClean="0">
                <a:latin typeface="Georgia" pitchFamily="18" charset="0"/>
                <a:ea typeface="Calibri" pitchFamily="34" charset="0"/>
                <a:cs typeface="Times New Roman" pitchFamily="18" charset="0"/>
              </a:rPr>
              <a:t>how will the threshold of the contract be determined</a:t>
            </a:r>
          </a:p>
          <a:p>
            <a:pPr marL="917575" lvl="0" indent="-460375" algn="just" eaLnBrk="0" fontAlgn="base" hangingPunct="0">
              <a:spcBef>
                <a:spcPct val="0"/>
              </a:spcBef>
              <a:spcAft>
                <a:spcPct val="0"/>
              </a:spcAft>
              <a:buAutoNum type="alphaLcParenBoth"/>
            </a:pPr>
            <a:endParaRPr lang="en-US" sz="1600" dirty="0" smtClean="0">
              <a:latin typeface="Georgia" pitchFamily="18" charset="0"/>
              <a:ea typeface="Calibri" pitchFamily="34" charset="0"/>
              <a:cs typeface="Times New Roman" pitchFamily="18" charset="0"/>
            </a:endParaRPr>
          </a:p>
          <a:p>
            <a:pPr marL="917575" lvl="0" indent="-460375" algn="just" eaLnBrk="0" fontAlgn="base" hangingPunct="0">
              <a:spcBef>
                <a:spcPct val="0"/>
              </a:spcBef>
              <a:spcAft>
                <a:spcPct val="0"/>
              </a:spcAft>
              <a:buAutoNum type="alphaLcParenBoth"/>
            </a:pPr>
            <a:r>
              <a:rPr lang="en-US" sz="1600" dirty="0" smtClean="0">
                <a:latin typeface="Georgia" pitchFamily="18" charset="0"/>
                <a:ea typeface="Calibri" pitchFamily="34" charset="0"/>
                <a:cs typeface="Times New Roman" pitchFamily="18" charset="0"/>
              </a:rPr>
              <a:t>how will the value of services component be determined</a:t>
            </a:r>
          </a:p>
          <a:p>
            <a:pPr marL="457200" lvl="0" indent="-457200" eaLnBrk="0" fontAlgn="base" hangingPunct="0">
              <a:spcBef>
                <a:spcPct val="0"/>
              </a:spcBef>
              <a:spcAft>
                <a:spcPct val="0"/>
              </a:spcAft>
            </a:pPr>
            <a:endParaRPr lang="en-US" sz="2000" dirty="0" smtClean="0">
              <a:latin typeface="Bookman Old Style" pitchFamily="18" charset="0"/>
              <a:ea typeface="Calibri" pitchFamily="34" charset="0"/>
              <a:cs typeface="Times New Roman" pitchFamily="18" charset="0"/>
            </a:endParaRPr>
          </a:p>
          <a:p>
            <a:pPr lvl="0" eaLnBrk="0" fontAlgn="base" hangingPunct="0">
              <a:spcBef>
                <a:spcPct val="0"/>
              </a:spcBef>
              <a:spcAft>
                <a:spcPct val="0"/>
              </a:spcAft>
            </a:pPr>
            <a:endParaRPr lang="en-US" sz="2000" b="1" dirty="0" smtClean="0">
              <a:latin typeface="Bookman Old Style" pitchFamily="18" charset="0"/>
              <a:cs typeface="Times New Roman" pitchFamily="18" charset="0"/>
            </a:endParaRPr>
          </a:p>
          <a:p>
            <a:pPr lvl="0" eaLnBrk="0" fontAlgn="base" hangingPunct="0">
              <a:spcBef>
                <a:spcPct val="0"/>
              </a:spcBef>
              <a:spcAft>
                <a:spcPct val="0"/>
              </a:spcAft>
            </a:pP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3" name="TextBox 2"/>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SPECIAL PROCEDURE RULES</a:t>
            </a:r>
            <a:endParaRPr lang="en-US" sz="2000" dirty="0"/>
          </a:p>
        </p:txBody>
      </p:sp>
      <p:cxnSp>
        <p:nvCxnSpPr>
          <p:cNvPr id="5" name="Straight Connector 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7"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lvl="0" algn="ctr" eaLnBrk="0" fontAlgn="base" hangingPunct="0">
              <a:spcBef>
                <a:spcPct val="0"/>
              </a:spcBef>
              <a:spcAft>
                <a:spcPct val="0"/>
              </a:spcAft>
            </a:pPr>
            <a:endParaRPr lang="en-US" sz="4400" b="1" i="1" dirty="0" smtClean="0">
              <a:latin typeface="Georgia" pitchFamily="18" charset="0"/>
              <a:ea typeface="Calibri" pitchFamily="34" charset="0"/>
              <a:cs typeface="Times New Roman" pitchFamily="18" charset="0"/>
            </a:endParaRPr>
          </a:p>
          <a:p>
            <a:pPr lvl="0" algn="ctr" eaLnBrk="0" fontAlgn="base" hangingPunct="0">
              <a:spcBef>
                <a:spcPct val="0"/>
              </a:spcBef>
              <a:spcAft>
                <a:spcPct val="0"/>
              </a:spcAft>
            </a:pPr>
            <a:endParaRPr lang="en-US" sz="4400" b="1" i="1" dirty="0" smtClean="0">
              <a:latin typeface="Georgia" pitchFamily="18" charset="0"/>
              <a:ea typeface="Calibri" pitchFamily="34" charset="0"/>
              <a:cs typeface="Times New Roman" pitchFamily="18" charset="0"/>
            </a:endParaRPr>
          </a:p>
          <a:p>
            <a:pPr lvl="0" algn="ctr" eaLnBrk="0" fontAlgn="base" hangingPunct="0">
              <a:spcBef>
                <a:spcPct val="0"/>
              </a:spcBef>
              <a:spcAft>
                <a:spcPct val="0"/>
              </a:spcAft>
            </a:pPr>
            <a:endParaRPr lang="en-US" sz="4400" b="1" i="1" dirty="0" smtClean="0">
              <a:latin typeface="Georgia" pitchFamily="18" charset="0"/>
              <a:ea typeface="Calibri" pitchFamily="34" charset="0"/>
              <a:cs typeface="Times New Roman" pitchFamily="18" charset="0"/>
            </a:endParaRPr>
          </a:p>
          <a:p>
            <a:pPr lvl="0" algn="ctr" eaLnBrk="0" fontAlgn="base" hangingPunct="0">
              <a:spcBef>
                <a:spcPct val="0"/>
              </a:spcBef>
              <a:spcAft>
                <a:spcPct val="0"/>
              </a:spcAft>
            </a:pPr>
            <a:r>
              <a:rPr lang="en-US" sz="4400" b="1" i="1" dirty="0" smtClean="0">
                <a:solidFill>
                  <a:srgbClr val="C00000"/>
                </a:solidFill>
                <a:latin typeface="Georgia" pitchFamily="18" charset="0"/>
                <a:ea typeface="Calibri" pitchFamily="34" charset="0"/>
                <a:cs typeface="Times New Roman" pitchFamily="18" charset="0"/>
              </a:rPr>
              <a:t>THANK YOU</a:t>
            </a:r>
          </a:p>
          <a:p>
            <a:pPr marL="457200" lvl="0" indent="-457200" eaLnBrk="0" fontAlgn="base" hangingPunct="0">
              <a:spcBef>
                <a:spcPct val="0"/>
              </a:spcBef>
              <a:spcAft>
                <a:spcPct val="0"/>
              </a:spcAft>
            </a:pPr>
            <a:endParaRPr lang="en-US" sz="2000" dirty="0" smtClean="0">
              <a:latin typeface="Bookman Old Style" pitchFamily="18" charset="0"/>
              <a:ea typeface="Calibri" pitchFamily="34" charset="0"/>
              <a:cs typeface="Times New Roman" pitchFamily="18" charset="0"/>
            </a:endParaRPr>
          </a:p>
          <a:p>
            <a:pPr lvl="0" eaLnBrk="0" fontAlgn="base" hangingPunct="0">
              <a:spcBef>
                <a:spcPct val="0"/>
              </a:spcBef>
              <a:spcAft>
                <a:spcPct val="0"/>
              </a:spcAft>
            </a:pPr>
            <a:endParaRPr lang="en-US" sz="2000" b="1" dirty="0" smtClean="0">
              <a:latin typeface="Bookman Old Style" pitchFamily="18" charset="0"/>
              <a:cs typeface="Times New Roman" pitchFamily="18" charset="0"/>
            </a:endParaRPr>
          </a:p>
          <a:p>
            <a:pPr lvl="0" eaLnBrk="0" fontAlgn="base" hangingPunct="0">
              <a:spcBef>
                <a:spcPct val="0"/>
              </a:spcBef>
              <a:spcAft>
                <a:spcPct val="0"/>
              </a:spcAft>
            </a:pPr>
            <a:endParaRPr lang="en-US" dirty="0" smtClean="0">
              <a:latin typeface="Arial" pitchFamily="34" charset="0"/>
            </a:endParaRPr>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a:p>
            <a:pPr marL="1377950" marR="0" lvl="0" indent="-463550" algn="l" defTabSz="914400" rtl="0" eaLnBrk="1" fontAlgn="auto" latinLnBrk="0" hangingPunct="1">
              <a:lnSpc>
                <a:spcPct val="100000"/>
              </a:lnSpc>
              <a:spcBef>
                <a:spcPct val="20000"/>
              </a:spcBef>
              <a:spcAft>
                <a:spcPts val="0"/>
              </a:spcAft>
              <a:buClrTx/>
              <a:buSzTx/>
              <a:tabLst/>
              <a:defRPr/>
            </a:pPr>
            <a:endParaRPr lang="en-US" dirty="0" smtClean="0"/>
          </a:p>
        </p:txBody>
      </p:sp>
      <p:sp>
        <p:nvSpPr>
          <p:cNvPr id="5"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17636"/>
            <a:ext cx="8458200" cy="5410200"/>
          </a:xfrm>
          <a:prstGeom prst="rect">
            <a:avLst/>
          </a:prstGeom>
        </p:spPr>
        <p:txBody>
          <a:bodyPr vert="horz" lIns="91440" tIns="45720" rIns="91440" bIns="45720" rtlCol="0">
            <a:normAutofit fontScale="92500" lnSpcReduction="20000"/>
          </a:bodyPr>
          <a:lstStyle/>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1700" b="1" i="1" dirty="0" smtClean="0">
                <a:latin typeface="Georgia" pitchFamily="18" charset="0"/>
              </a:rPr>
              <a:t>SALES TAX ON SERVICES IS COLLECTED UNDER FOLLOWING LAWS, WHICH ARE RELEVANT FOR INPUT TAX CLAIM</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i="1" noProof="0" dirty="0" smtClean="0">
              <a:latin typeface="Georgia" pitchFamily="18" charset="0"/>
            </a:endParaRPr>
          </a:p>
          <a:p>
            <a:pPr marL="455613" marR="0" lvl="0" indent="-455613"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700" b="0" u="none" strike="noStrike" kern="1200" cap="none" spc="0" normalizeH="0" baseline="0" dirty="0" smtClean="0">
                <a:ln>
                  <a:noFill/>
                </a:ln>
                <a:solidFill>
                  <a:schemeClr val="tx1"/>
                </a:solidFill>
                <a:effectLst/>
                <a:uLnTx/>
                <a:uFillTx/>
                <a:latin typeface="Georgia" pitchFamily="18" charset="0"/>
              </a:rPr>
              <a:t>1.</a:t>
            </a:r>
            <a:r>
              <a:rPr kumimoji="0" lang="en-US" sz="1700" b="0" i="1" u="none" strike="noStrike" kern="1200" cap="none" spc="0" normalizeH="0" baseline="0" dirty="0" smtClean="0">
                <a:ln>
                  <a:noFill/>
                </a:ln>
                <a:solidFill>
                  <a:schemeClr val="tx1"/>
                </a:solidFill>
                <a:effectLst/>
                <a:uLnTx/>
                <a:uFillTx/>
                <a:latin typeface="Georgia" pitchFamily="18" charset="0"/>
              </a:rPr>
              <a:t>	</a:t>
            </a:r>
            <a:r>
              <a:rPr kumimoji="0" lang="en-US" sz="1700" b="0" i="0" u="none" strike="noStrike" kern="1200" cap="none" spc="0" normalizeH="0" baseline="0" noProof="0" dirty="0" smtClean="0">
                <a:ln>
                  <a:noFill/>
                </a:ln>
                <a:solidFill>
                  <a:schemeClr val="tx1"/>
                </a:solidFill>
                <a:effectLst/>
                <a:uLnTx/>
                <a:uFillTx/>
                <a:latin typeface="Georgia" pitchFamily="18" charset="0"/>
              </a:rPr>
              <a:t>Provincial Sales Tax Laws: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chemeClr val="tx1"/>
              </a:solidFill>
              <a:effectLst/>
              <a:uLnTx/>
              <a:uFillTx/>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455613" marR="0" lvl="0" indent="-455613"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700" dirty="0" smtClean="0">
              <a:latin typeface="Georgia" pitchFamily="18" charset="0"/>
            </a:endParaRPr>
          </a:p>
          <a:p>
            <a:pPr marL="455613" marR="0" lvl="0" indent="-455613"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700" dirty="0" smtClean="0">
                <a:latin typeface="Georgia" pitchFamily="18" charset="0"/>
              </a:rPr>
              <a:t>2.	F</a:t>
            </a:r>
            <a:r>
              <a:rPr kumimoji="0" lang="en-US" sz="1700" b="0" i="0" u="none" strike="noStrike" kern="1200" cap="none" spc="0" normalizeH="0" baseline="0" noProof="0" dirty="0" smtClean="0">
                <a:ln>
                  <a:noFill/>
                </a:ln>
                <a:solidFill>
                  <a:schemeClr val="tx1"/>
                </a:solidFill>
                <a:effectLst/>
                <a:uLnTx/>
                <a:uFillTx/>
                <a:latin typeface="Georgia" pitchFamily="18" charset="0"/>
              </a:rPr>
              <a:t>ED on VAT mode :</a:t>
            </a:r>
          </a:p>
          <a:p>
            <a:pPr marL="971550" lvl="1" indent="-514350" algn="just">
              <a:spcBef>
                <a:spcPct val="20000"/>
              </a:spcBef>
              <a:buFont typeface="Arial" pitchFamily="34" charset="0"/>
              <a:buChar char="•"/>
              <a:defRPr/>
            </a:pPr>
            <a:endParaRPr lang="en-US" sz="1200" dirty="0" smtClean="0">
              <a:latin typeface="Georgia" pitchFamily="18" charset="0"/>
            </a:endParaRPr>
          </a:p>
          <a:p>
            <a:pPr marL="971550" lvl="1" indent="-514350" algn="just">
              <a:spcBef>
                <a:spcPct val="20000"/>
              </a:spcBef>
              <a:buFont typeface="Arial" pitchFamily="34" charset="0"/>
              <a:buChar char="•"/>
              <a:defRPr/>
            </a:pPr>
            <a:r>
              <a:rPr lang="en-US" sz="1700" dirty="0" smtClean="0">
                <a:latin typeface="Georgia" pitchFamily="18" charset="0"/>
              </a:rPr>
              <a:t>All services subject to FED are collected under VAT mode, except for ‘Franchise Services’.</a:t>
            </a:r>
          </a:p>
          <a:p>
            <a:pPr marL="971550" lvl="1" indent="-514350" algn="just">
              <a:spcBef>
                <a:spcPct val="20000"/>
              </a:spcBef>
              <a:buFont typeface="Arial" pitchFamily="34" charset="0"/>
              <a:buChar char="•"/>
              <a:defRPr/>
            </a:pPr>
            <a:endParaRPr kumimoji="0" lang="en-US" sz="1000" b="0" i="0" u="none" strike="noStrike" kern="1200" cap="none" spc="0" normalizeH="0" baseline="0" noProof="0" dirty="0" smtClean="0">
              <a:ln>
                <a:noFill/>
              </a:ln>
              <a:solidFill>
                <a:schemeClr val="tx1"/>
              </a:solidFill>
              <a:effectLst/>
              <a:uLnTx/>
              <a:uFillTx/>
              <a:latin typeface="Georgia" pitchFamily="18" charset="0"/>
            </a:endParaRPr>
          </a:p>
          <a:p>
            <a:pPr marL="971550" lvl="1" indent="-514350" algn="just">
              <a:spcBef>
                <a:spcPct val="20000"/>
              </a:spcBef>
              <a:buFont typeface="Arial" pitchFamily="34" charset="0"/>
              <a:buChar char="•"/>
              <a:defRPr/>
            </a:pPr>
            <a:r>
              <a:rPr kumimoji="0" lang="en-US" sz="1700" b="0" i="0" u="none" strike="noStrike" kern="1200" cap="none" spc="0" normalizeH="0" baseline="0" noProof="0" dirty="0" smtClean="0">
                <a:ln>
                  <a:noFill/>
                </a:ln>
                <a:solidFill>
                  <a:schemeClr val="tx1"/>
                </a:solidFill>
                <a:effectLst/>
                <a:uLnTx/>
                <a:uFillTx/>
                <a:latin typeface="Georgia" pitchFamily="18" charset="0"/>
              </a:rPr>
              <a:t>There is a view</a:t>
            </a:r>
            <a:r>
              <a:rPr kumimoji="0" lang="en-US" sz="1700" b="0" i="0" u="none" strike="noStrike" kern="1200" cap="none" spc="0" normalizeH="0" noProof="0" dirty="0" smtClean="0">
                <a:ln>
                  <a:noFill/>
                </a:ln>
                <a:solidFill>
                  <a:schemeClr val="tx1"/>
                </a:solidFill>
                <a:effectLst/>
                <a:uLnTx/>
                <a:uFillTx/>
                <a:latin typeface="Georgia" pitchFamily="18" charset="0"/>
              </a:rPr>
              <a:t> that FED on services can only be collected where a Province has not legislated for collection of sales tax on such services.</a:t>
            </a:r>
            <a:r>
              <a:rPr kumimoji="0" lang="en-US" sz="1700" b="0" i="0" u="none" strike="noStrike" kern="1200" cap="none" spc="0" normalizeH="0" baseline="0" noProof="0" dirty="0" smtClean="0">
                <a:ln>
                  <a:noFill/>
                </a:ln>
                <a:solidFill>
                  <a:schemeClr val="tx1"/>
                </a:solidFill>
                <a:effectLst/>
                <a:uLnTx/>
                <a:uFillTx/>
                <a:latin typeface="Georgia" pitchFamily="18" charset="0"/>
              </a:rPr>
              <a:t>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latin typeface="Bookman Old Style"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p:txBody>
      </p:sp>
      <p:sp>
        <p:nvSpPr>
          <p:cNvPr id="3"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i="0" u="none" strike="noStrike" kern="1200" cap="none" spc="0" normalizeH="0" noProof="0" dirty="0" smtClean="0">
              <a:ln>
                <a:noFill/>
              </a:ln>
              <a:solidFill>
                <a:schemeClr val="tx1"/>
              </a:solidFill>
              <a:effectLst/>
              <a:uLnTx/>
              <a:uFillTx/>
              <a:latin typeface="Bookman Old Style" pitchFamily="18" charset="0"/>
              <a:ea typeface="+mn-ea"/>
              <a:cs typeface="+mn-cs"/>
            </a:endParaRPr>
          </a:p>
        </p:txBody>
      </p:sp>
      <p:graphicFrame>
        <p:nvGraphicFramePr>
          <p:cNvPr id="5" name="Table 4"/>
          <p:cNvGraphicFramePr>
            <a:graphicFrameLocks noGrp="1"/>
          </p:cNvGraphicFramePr>
          <p:nvPr/>
        </p:nvGraphicFramePr>
        <p:xfrm>
          <a:off x="1066800" y="2114602"/>
          <a:ext cx="7071852" cy="2273042"/>
        </p:xfrm>
        <a:graphic>
          <a:graphicData uri="http://schemas.openxmlformats.org/drawingml/2006/table">
            <a:tbl>
              <a:tblPr firstRow="1" bandRow="1">
                <a:tableStyleId>{5C22544A-7EE6-4342-B048-85BDC9FD1C3A}</a:tableStyleId>
              </a:tblPr>
              <a:tblGrid>
                <a:gridCol w="4252452"/>
                <a:gridCol w="2819400"/>
              </a:tblGrid>
              <a:tr h="403934">
                <a:tc>
                  <a:txBody>
                    <a:bodyPr/>
                    <a:lstStyle/>
                    <a:p>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300" dirty="0" smtClean="0">
                          <a:solidFill>
                            <a:schemeClr val="tx1"/>
                          </a:solidFill>
                          <a:latin typeface="Georgia" pitchFamily="18" charset="0"/>
                        </a:rPr>
                        <a:t>Collecting</a:t>
                      </a:r>
                      <a:r>
                        <a:rPr lang="en-US" sz="1300" baseline="0" dirty="0" smtClean="0">
                          <a:solidFill>
                            <a:schemeClr val="tx1"/>
                          </a:solidFill>
                          <a:latin typeface="Georgia" pitchFamily="18" charset="0"/>
                        </a:rPr>
                        <a:t> Authority</a:t>
                      </a:r>
                      <a:endParaRPr lang="en-US" sz="1300" dirty="0">
                        <a:solidFill>
                          <a:schemeClr val="tx1"/>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7894">
                <a:tc>
                  <a:txBody>
                    <a:bodyPr/>
                    <a:lstStyle/>
                    <a:p>
                      <a:r>
                        <a:rPr lang="en-US" sz="1300" dirty="0" err="1" smtClean="0">
                          <a:solidFill>
                            <a:schemeClr val="tx1"/>
                          </a:solidFill>
                          <a:latin typeface="Georgia" pitchFamily="18" charset="0"/>
                          <a:ea typeface="Verdana" pitchFamily="34" charset="0"/>
                          <a:cs typeface="Verdana" pitchFamily="34" charset="0"/>
                        </a:rPr>
                        <a:t>Sindh</a:t>
                      </a:r>
                      <a:r>
                        <a:rPr lang="en-US" sz="1300" dirty="0" smtClean="0">
                          <a:solidFill>
                            <a:schemeClr val="tx1"/>
                          </a:solidFill>
                          <a:latin typeface="Georgia" pitchFamily="18" charset="0"/>
                          <a:ea typeface="Verdana" pitchFamily="34" charset="0"/>
                          <a:cs typeface="Verdana" pitchFamily="34" charset="0"/>
                        </a:rPr>
                        <a:t> Sales Tax on Services Act 2011</a:t>
                      </a:r>
                      <a:endParaRPr lang="en-US" sz="1300" dirty="0">
                        <a:solidFill>
                          <a:schemeClr val="tx1"/>
                        </a:solidFill>
                        <a:latin typeface="Georgia" pitchFamily="18"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err="1" smtClean="0">
                          <a:latin typeface="Georgia" pitchFamily="18" charset="0"/>
                        </a:rPr>
                        <a:t>Sindh</a:t>
                      </a:r>
                      <a:r>
                        <a:rPr lang="en-US" sz="1300" dirty="0" smtClean="0">
                          <a:latin typeface="Georgia" pitchFamily="18" charset="0"/>
                        </a:rPr>
                        <a:t> Revenue Board (SRB)</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r>
                        <a:rPr lang="en-US" sz="1300" kern="1200" dirty="0" smtClean="0">
                          <a:solidFill>
                            <a:schemeClr val="tx1"/>
                          </a:solidFill>
                          <a:latin typeface="Georgia" pitchFamily="18" charset="0"/>
                          <a:ea typeface="Verdana" pitchFamily="34" charset="0"/>
                          <a:cs typeface="Verdana" pitchFamily="34" charset="0"/>
                        </a:rPr>
                        <a:t>Punjab Sales Tax on Services Act 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Georgia" pitchFamily="18" charset="0"/>
                        </a:rPr>
                        <a:t>Punjab Revenue Authority (PRA)</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r>
                        <a:rPr lang="en-US" sz="1300" kern="1200" dirty="0" smtClean="0">
                          <a:solidFill>
                            <a:schemeClr val="tx1"/>
                          </a:solidFill>
                          <a:latin typeface="Georgia" pitchFamily="18" charset="0"/>
                          <a:ea typeface="Verdana" pitchFamily="34" charset="0"/>
                          <a:cs typeface="Verdana" pitchFamily="34" charset="0"/>
                        </a:rPr>
                        <a:t>Khyber </a:t>
                      </a:r>
                      <a:r>
                        <a:rPr lang="en-US" sz="1300" kern="1200" dirty="0" err="1" smtClean="0">
                          <a:solidFill>
                            <a:schemeClr val="tx1"/>
                          </a:solidFill>
                          <a:latin typeface="Georgia" pitchFamily="18" charset="0"/>
                          <a:ea typeface="Verdana" pitchFamily="34" charset="0"/>
                          <a:cs typeface="Verdana" pitchFamily="34" charset="0"/>
                        </a:rPr>
                        <a:t>Pukhtunkhwa</a:t>
                      </a:r>
                      <a:r>
                        <a:rPr lang="en-US" sz="1300" kern="1200" dirty="0" smtClean="0">
                          <a:solidFill>
                            <a:schemeClr val="tx1"/>
                          </a:solidFill>
                          <a:latin typeface="Georgia" pitchFamily="18" charset="0"/>
                          <a:ea typeface="Verdana" pitchFamily="34" charset="0"/>
                          <a:cs typeface="Verdana" pitchFamily="34" charset="0"/>
                        </a:rPr>
                        <a:t> Finance Act 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Georgia" pitchFamily="18" charset="0"/>
                        </a:rPr>
                        <a:t>KPK Revenue</a:t>
                      </a:r>
                      <a:r>
                        <a:rPr lang="en-US" sz="1300" baseline="0" dirty="0" smtClean="0">
                          <a:latin typeface="Georgia" pitchFamily="18" charset="0"/>
                        </a:rPr>
                        <a:t> Authority (KRA)</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3934">
                <a:tc>
                  <a:txBody>
                    <a:bodyPr/>
                    <a:lstStyle/>
                    <a:p>
                      <a:r>
                        <a:rPr lang="en-US" sz="1300" kern="1200" dirty="0" smtClean="0">
                          <a:solidFill>
                            <a:schemeClr val="tx1"/>
                          </a:solidFill>
                          <a:latin typeface="Georgia" pitchFamily="18" charset="0"/>
                          <a:ea typeface="Verdana" pitchFamily="34" charset="0"/>
                          <a:cs typeface="Verdana" pitchFamily="34" charset="0"/>
                        </a:rPr>
                        <a:t>Baluchistan Ordinance 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Georgia" pitchFamily="18" charset="0"/>
                        </a:rPr>
                        <a:t>Federal</a:t>
                      </a:r>
                      <a:r>
                        <a:rPr lang="en-US" sz="1300" baseline="0" dirty="0" smtClean="0">
                          <a:latin typeface="Georgia" pitchFamily="18" charset="0"/>
                        </a:rPr>
                        <a:t> Board of Revenue (FBR)</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280">
                <a:tc>
                  <a:txBody>
                    <a:bodyPr/>
                    <a:lstStyle/>
                    <a:p>
                      <a:r>
                        <a:rPr lang="en-US" sz="1300" kern="1200" dirty="0" smtClean="0">
                          <a:solidFill>
                            <a:schemeClr val="tx1"/>
                          </a:solidFill>
                          <a:latin typeface="Georgia" pitchFamily="18" charset="0"/>
                          <a:ea typeface="Verdana" pitchFamily="34" charset="0"/>
                          <a:cs typeface="Verdana" pitchFamily="34" charset="0"/>
                        </a:rPr>
                        <a:t>Islamabad Capital Territory Sales Tax Ordinance 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Georgia" pitchFamily="18" charset="0"/>
                        </a:rPr>
                        <a:t>Federal</a:t>
                      </a:r>
                      <a:r>
                        <a:rPr lang="en-US" sz="1300" baseline="0" dirty="0" smtClean="0">
                          <a:latin typeface="Georgia" pitchFamily="18" charset="0"/>
                        </a:rPr>
                        <a:t> Board of Revenue (</a:t>
                      </a:r>
                      <a:r>
                        <a:rPr lang="en-US" sz="1300" baseline="0" dirty="0" err="1" smtClean="0">
                          <a:latin typeface="Georgia" pitchFamily="18" charset="0"/>
                        </a:rPr>
                        <a:t>FBR</a:t>
                      </a:r>
                      <a:r>
                        <a:rPr lang="en-US" sz="1300" baseline="0" dirty="0" smtClean="0">
                          <a:latin typeface="Georgia" pitchFamily="18" charset="0"/>
                        </a:rPr>
                        <a:t>)</a:t>
                      </a:r>
                      <a:endParaRPr lang="en-US" sz="1300" dirty="0" smtClean="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0" name="TextBox 9"/>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cxnSp>
        <p:nvCxnSpPr>
          <p:cNvPr id="12" name="Straight Connector 11"/>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sp>
        <p:nvSpPr>
          <p:cNvPr id="13"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382000" cy="5410200"/>
          </a:xfrm>
          <a:prstGeom prst="rect">
            <a:avLst/>
          </a:prstGeom>
        </p:spPr>
        <p:txBody>
          <a:bodyPr vert="horz" lIns="91440" tIns="45720" rIns="91440" bIns="45720" rtlCol="0">
            <a:normAutofit/>
          </a:bodyPr>
          <a:lstStyle/>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latin typeface="Bookman Old Style" pitchFamily="18" charset="0"/>
                <a:ea typeface="+mn-ea"/>
                <a:cs typeface="+mn-cs"/>
              </a:rPr>
              <a:t>Who can claim input of</a:t>
            </a:r>
            <a:r>
              <a:rPr kumimoji="0" lang="en-US" b="1" i="0" u="none" strike="noStrike" kern="1200" cap="none" spc="0" normalizeH="0" noProof="0" dirty="0" smtClean="0">
                <a:ln>
                  <a:noFill/>
                </a:ln>
                <a:solidFill>
                  <a:schemeClr val="tx1"/>
                </a:solidFill>
                <a:effectLst/>
                <a:uLnTx/>
                <a:uFillTx/>
                <a:latin typeface="Bookman Old Style" pitchFamily="18" charset="0"/>
                <a:ea typeface="+mn-ea"/>
                <a:cs typeface="+mn-cs"/>
              </a:rPr>
              <a:t> Sales Tax on Services:</a:t>
            </a:r>
            <a:r>
              <a:rPr kumimoji="0" lang="en-US" b="0" i="0" u="none" strike="noStrike" kern="1200" cap="none" spc="0" normalizeH="0" noProof="0" dirty="0" smtClean="0">
                <a:ln>
                  <a:noFill/>
                </a:ln>
                <a:solidFill>
                  <a:schemeClr val="tx1"/>
                </a:solidFill>
                <a:effectLst/>
                <a:uLnTx/>
                <a:uFillTx/>
                <a:latin typeface="Bookman Old Style" pitchFamily="18" charset="0"/>
                <a:ea typeface="+mn-ea"/>
                <a:cs typeface="+mn-cs"/>
              </a:rPr>
              <a:t> </a:t>
            </a:r>
            <a:endParaRPr kumimoji="0" lang="en-US"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r>
              <a:rPr kumimoji="0" lang="en-US" b="1" i="1" u="none" strike="noStrike" kern="1200" cap="none" spc="0" normalizeH="0" baseline="0" noProof="0" dirty="0" smtClean="0">
                <a:ln>
                  <a:noFill/>
                </a:ln>
                <a:solidFill>
                  <a:schemeClr val="tx1"/>
                </a:solidFill>
                <a:effectLst/>
                <a:uLnTx/>
                <a:uFillTx/>
                <a:latin typeface="Bookman Old Style" pitchFamily="18" charset="0"/>
                <a:ea typeface="+mn-ea"/>
                <a:cs typeface="+mn-cs"/>
              </a:rPr>
              <a:t>1</a:t>
            </a:r>
            <a:r>
              <a:rPr kumimoji="0" lang="en-US" b="1" i="1" u="none" strike="noStrike" kern="1200" cap="none" spc="0" normalizeH="0" baseline="30000" noProof="0" dirty="0" smtClean="0">
                <a:ln>
                  <a:noFill/>
                </a:ln>
                <a:solidFill>
                  <a:schemeClr val="tx1"/>
                </a:solidFill>
                <a:effectLst/>
                <a:uLnTx/>
                <a:uFillTx/>
                <a:latin typeface="Bookman Old Style" pitchFamily="18" charset="0"/>
                <a:ea typeface="+mn-ea"/>
                <a:cs typeface="+mn-cs"/>
              </a:rPr>
              <a:t>st</a:t>
            </a:r>
            <a:r>
              <a:rPr kumimoji="0" lang="en-US" b="1" i="1" u="none" strike="noStrike" kern="1200" cap="none" spc="0" normalizeH="0" baseline="0" noProof="0" dirty="0" smtClean="0">
                <a:ln>
                  <a:noFill/>
                </a:ln>
                <a:solidFill>
                  <a:schemeClr val="tx1"/>
                </a:solidFill>
                <a:effectLst/>
                <a:uLnTx/>
                <a:uFillTx/>
                <a:latin typeface="Bookman Old Style" pitchFamily="18" charset="0"/>
                <a:ea typeface="+mn-ea"/>
                <a:cs typeface="+mn-cs"/>
              </a:rPr>
              <a:t> Situation</a:t>
            </a:r>
            <a:r>
              <a:rPr kumimoji="0" lang="en-US" b="0" i="0" u="none" strike="noStrike" kern="1200" cap="none" spc="0" normalizeH="0" baseline="0" noProof="0" dirty="0" smtClean="0">
                <a:ln>
                  <a:noFill/>
                </a:ln>
                <a:solidFill>
                  <a:schemeClr val="tx1"/>
                </a:solidFill>
                <a:effectLst/>
                <a:uLnTx/>
                <a:uFillTx/>
                <a:latin typeface="Bookman Old Style" pitchFamily="18" charset="0"/>
                <a:ea typeface="+mn-ea"/>
                <a:cs typeface="+mn-cs"/>
              </a:rPr>
              <a:t>	:	Output</a:t>
            </a:r>
            <a:r>
              <a:rPr kumimoji="0" lang="en-US" b="0" i="0" u="none" strike="noStrike" kern="1200" cap="none" spc="0" normalizeH="0" noProof="0" dirty="0" smtClean="0">
                <a:ln>
                  <a:noFill/>
                </a:ln>
                <a:solidFill>
                  <a:schemeClr val="tx1"/>
                </a:solidFill>
                <a:effectLst/>
                <a:uLnTx/>
                <a:uFillTx/>
                <a:latin typeface="Bookman Old Style" pitchFamily="18" charset="0"/>
                <a:ea typeface="+mn-ea"/>
                <a:cs typeface="+mn-cs"/>
              </a:rPr>
              <a:t> 	= Payable to </a:t>
            </a:r>
            <a:r>
              <a:rPr kumimoji="0" lang="en-US" b="0" i="0" u="none" strike="noStrike" kern="1200" cap="none" spc="0" normalizeH="0" noProof="0" dirty="0" err="1" smtClean="0">
                <a:ln>
                  <a:noFill/>
                </a:ln>
                <a:solidFill>
                  <a:schemeClr val="tx1"/>
                </a:solidFill>
                <a:effectLst/>
                <a:uLnTx/>
                <a:uFillTx/>
                <a:latin typeface="Bookman Old Style" pitchFamily="18" charset="0"/>
                <a:ea typeface="+mn-ea"/>
                <a:cs typeface="+mn-cs"/>
              </a:rPr>
              <a:t>FBR</a:t>
            </a:r>
            <a:r>
              <a:rPr kumimoji="0" lang="en-US" b="0" i="0" u="none" strike="noStrike" kern="1200" cap="none" spc="0" normalizeH="0" noProof="0" dirty="0" smtClean="0">
                <a:ln>
                  <a:noFill/>
                </a:ln>
                <a:solidFill>
                  <a:schemeClr val="tx1"/>
                </a:solidFill>
                <a:effectLst/>
                <a:uLnTx/>
                <a:uFillTx/>
                <a:latin typeface="Bookman Old Style" pitchFamily="18" charset="0"/>
                <a:ea typeface="+mn-ea"/>
                <a:cs typeface="+mn-cs"/>
              </a:rPr>
              <a:t> (goods / services)</a:t>
            </a:r>
          </a:p>
          <a:p>
            <a:pPr marL="514350" marR="0" lvl="0" indent="-514350" algn="l" defTabSz="914400" rtl="0" eaLnBrk="1" fontAlgn="auto" latinLnBrk="0" hangingPunct="1">
              <a:lnSpc>
                <a:spcPct val="100000"/>
              </a:lnSpc>
              <a:spcBef>
                <a:spcPct val="20000"/>
              </a:spcBef>
              <a:spcAft>
                <a:spcPts val="0"/>
              </a:spcAft>
              <a:buClrTx/>
              <a:buSzTx/>
              <a:tabLst/>
              <a:defRPr/>
            </a:pPr>
            <a:r>
              <a:rPr lang="en-US" baseline="0" dirty="0" smtClean="0">
                <a:latin typeface="Bookman Old Style" pitchFamily="18" charset="0"/>
              </a:rPr>
              <a:t>				Input</a:t>
            </a:r>
            <a:r>
              <a:rPr lang="en-US" dirty="0" smtClean="0">
                <a:latin typeface="Bookman Old Style" pitchFamily="18" charset="0"/>
              </a:rPr>
              <a:t> 	= ST on Services </a:t>
            </a:r>
            <a:endParaRPr kumimoji="0" lang="en-US"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endParaRPr kumimoji="0" lang="en-US" b="0" i="0" u="none" strike="noStrike" kern="1200" cap="none" spc="0" normalizeH="0" baseline="0" noProof="0" dirty="0" smtClean="0">
              <a:ln>
                <a:noFill/>
              </a:ln>
              <a:solidFill>
                <a:schemeClr val="tx1"/>
              </a:solidFill>
              <a:effectLst/>
              <a:uLnTx/>
              <a:uFillTx/>
              <a:latin typeface="Bookman Old Style" pitchFamily="18" charset="0"/>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b="1" i="1" dirty="0" smtClean="0">
                <a:latin typeface="Bookman Old Style" pitchFamily="18" charset="0"/>
              </a:rPr>
              <a:t>2</a:t>
            </a:r>
            <a:r>
              <a:rPr lang="en-US" b="1" i="1" baseline="30000" dirty="0" smtClean="0">
                <a:latin typeface="Bookman Old Style" pitchFamily="18" charset="0"/>
              </a:rPr>
              <a:t>nd</a:t>
            </a:r>
            <a:r>
              <a:rPr lang="en-US" b="1" i="1" dirty="0" smtClean="0">
                <a:latin typeface="Bookman Old Style" pitchFamily="18" charset="0"/>
              </a:rPr>
              <a:t> Situation</a:t>
            </a:r>
            <a:r>
              <a:rPr lang="en-US" dirty="0" smtClean="0">
                <a:latin typeface="Bookman Old Style" pitchFamily="18" charset="0"/>
              </a:rPr>
              <a:t>	:	Output 	= Payable to Provincial Authorities</a:t>
            </a:r>
          </a:p>
          <a:p>
            <a:pPr marL="514350" marR="0" lvl="0" indent="-514350" algn="l" defTabSz="914400" rtl="0" eaLnBrk="1" fontAlgn="auto" latinLnBrk="0" hangingPunct="1">
              <a:lnSpc>
                <a:spcPct val="100000"/>
              </a:lnSpc>
              <a:spcBef>
                <a:spcPct val="20000"/>
              </a:spcBef>
              <a:spcAft>
                <a:spcPts val="0"/>
              </a:spcAft>
              <a:buClrTx/>
              <a:buSzTx/>
              <a:tabLst/>
              <a:defRPr/>
            </a:pPr>
            <a:r>
              <a:rPr lang="en-US" dirty="0" smtClean="0">
                <a:latin typeface="Bookman Old Style" pitchFamily="18" charset="0"/>
              </a:rPr>
              <a:t>				Input 	= ST on Services </a:t>
            </a:r>
          </a:p>
          <a:p>
            <a:pPr marL="514350" marR="0" lvl="0" indent="-514350" algn="l" defTabSz="914400" rtl="0" eaLnBrk="1" fontAlgn="auto" latinLnBrk="0" hangingPunct="1">
              <a:lnSpc>
                <a:spcPct val="100000"/>
              </a:lnSpc>
              <a:spcBef>
                <a:spcPct val="20000"/>
              </a:spcBef>
              <a:spcAft>
                <a:spcPts val="0"/>
              </a:spcAft>
              <a:buClrTx/>
              <a:buSzTx/>
              <a:tabLst/>
              <a:defRPr/>
            </a:pPr>
            <a:endParaRPr lang="en-US" dirty="0" smtClean="0">
              <a:latin typeface="Bookman Old Style" pitchFamily="18" charset="0"/>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b="1" i="1" dirty="0" smtClean="0">
                <a:latin typeface="Bookman Old Style" pitchFamily="18" charset="0"/>
              </a:rPr>
              <a:t>3</a:t>
            </a:r>
            <a:r>
              <a:rPr lang="en-US" b="1" i="1" baseline="30000" dirty="0" smtClean="0">
                <a:latin typeface="Bookman Old Style" pitchFamily="18" charset="0"/>
              </a:rPr>
              <a:t>rd</a:t>
            </a:r>
            <a:r>
              <a:rPr lang="en-US" b="1" i="1" dirty="0" smtClean="0">
                <a:latin typeface="Bookman Old Style" pitchFamily="18" charset="0"/>
              </a:rPr>
              <a:t> Situation</a:t>
            </a:r>
            <a:r>
              <a:rPr lang="en-US" dirty="0" smtClean="0">
                <a:latin typeface="Bookman Old Style" pitchFamily="18" charset="0"/>
              </a:rPr>
              <a:t>	:	Output 	= Payable to Provincial Authorities </a:t>
            </a:r>
          </a:p>
          <a:p>
            <a:pPr marL="514350" marR="0" lvl="0" indent="-514350" algn="l" defTabSz="914400" rtl="0" eaLnBrk="1" fontAlgn="auto" latinLnBrk="0" hangingPunct="1">
              <a:lnSpc>
                <a:spcPct val="100000"/>
              </a:lnSpc>
              <a:spcBef>
                <a:spcPct val="20000"/>
              </a:spcBef>
              <a:spcAft>
                <a:spcPts val="0"/>
              </a:spcAft>
              <a:buClrTx/>
              <a:buSzTx/>
              <a:tabLst/>
              <a:defRPr/>
            </a:pPr>
            <a:r>
              <a:rPr lang="en-US" dirty="0" smtClean="0">
                <a:latin typeface="Bookman Old Style" pitchFamily="18" charset="0"/>
              </a:rPr>
              <a:t>				Input 	= ST on goods paid to </a:t>
            </a:r>
            <a:r>
              <a:rPr lang="en-US" dirty="0" err="1" smtClean="0">
                <a:latin typeface="Bookman Old Style" pitchFamily="18" charset="0"/>
              </a:rPr>
              <a:t>FBR</a:t>
            </a:r>
            <a:endParaRPr lang="en-US" dirty="0" smtClean="0">
              <a:latin typeface="Bookman Old Style" pitchFamily="18" charset="0"/>
            </a:endParaRPr>
          </a:p>
          <a:p>
            <a:pPr marL="514350" marR="0" lvl="0" indent="-514350" algn="l" defTabSz="914400" rtl="0" eaLnBrk="1" fontAlgn="auto" latinLnBrk="0" hangingPunct="1">
              <a:lnSpc>
                <a:spcPct val="100000"/>
              </a:lnSpc>
              <a:spcBef>
                <a:spcPct val="20000"/>
              </a:spcBef>
              <a:spcAft>
                <a:spcPts val="0"/>
              </a:spcAft>
              <a:buClrTx/>
              <a:buSzTx/>
              <a:tabLst/>
              <a:defRPr/>
            </a:pPr>
            <a:endParaRPr lang="en-US" dirty="0" smtClean="0">
              <a:latin typeface="Bookman Old Style" pitchFamily="18" charset="0"/>
            </a:endParaRPr>
          </a:p>
          <a:p>
            <a:pPr marL="514350" marR="0" lvl="0" indent="-514350" algn="l" defTabSz="914400" rtl="0" eaLnBrk="1" fontAlgn="auto" latinLnBrk="0" hangingPunct="1">
              <a:lnSpc>
                <a:spcPct val="100000"/>
              </a:lnSpc>
              <a:spcBef>
                <a:spcPct val="20000"/>
              </a:spcBef>
              <a:spcAft>
                <a:spcPts val="0"/>
              </a:spcAft>
              <a:buClrTx/>
              <a:buSzTx/>
              <a:tabLst/>
              <a:defRPr/>
            </a:pPr>
            <a:r>
              <a:rPr lang="en-US" b="1" dirty="0" smtClean="0">
                <a:latin typeface="Bookman Old Style" pitchFamily="18" charset="0"/>
              </a:rPr>
              <a:t>Note:</a:t>
            </a:r>
          </a:p>
          <a:p>
            <a:pPr marR="0" lvl="0" indent="1588" algn="just" defTabSz="914400" rtl="0" eaLnBrk="1" fontAlgn="auto" latinLnBrk="0" hangingPunct="1">
              <a:lnSpc>
                <a:spcPct val="100000"/>
              </a:lnSpc>
              <a:spcBef>
                <a:spcPct val="20000"/>
              </a:spcBef>
              <a:spcAft>
                <a:spcPts val="0"/>
              </a:spcAft>
              <a:buClrTx/>
              <a:buSzTx/>
              <a:tabLst/>
              <a:defRPr/>
            </a:pPr>
            <a:r>
              <a:rPr lang="en-US" dirty="0" smtClean="0">
                <a:latin typeface="Bookman Old Style" pitchFamily="18" charset="0"/>
              </a:rPr>
              <a:t>4</a:t>
            </a:r>
            <a:r>
              <a:rPr lang="en-US" baseline="30000" dirty="0" smtClean="0">
                <a:latin typeface="Bookman Old Style" pitchFamily="18" charset="0"/>
              </a:rPr>
              <a:t>th</a:t>
            </a:r>
            <a:r>
              <a:rPr lang="en-US" dirty="0" smtClean="0">
                <a:latin typeface="Bookman Old Style" pitchFamily="18" charset="0"/>
              </a:rPr>
              <a:t> situation of output / input relating to FBR is not covered, being not related to this session.</a:t>
            </a:r>
          </a:p>
        </p:txBody>
      </p:sp>
      <p:pic>
        <p:nvPicPr>
          <p:cNvPr id="3" name="Picture 2"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8" name="TextBox 7"/>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1"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2"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3" name="Straight Connector 12"/>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458200" cy="5410200"/>
          </a:xfrm>
          <a:prstGeom prst="rect">
            <a:avLst/>
          </a:prstGeom>
        </p:spPr>
        <p:txBody>
          <a:bodyPr vert="horz" lIns="91440" tIns="45720" rIns="91440" bIns="45720" rtlCol="0">
            <a:noAutofit/>
          </a:bodyPr>
          <a:lstStyle/>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sng" strike="noStrike" kern="1200" cap="none" spc="0" normalizeH="0" baseline="0" noProof="0" dirty="0" smtClean="0">
                <a:ln>
                  <a:noFill/>
                </a:ln>
                <a:effectLst/>
                <a:uLnTx/>
                <a:uFillTx/>
                <a:latin typeface="Georgia" pitchFamily="18" charset="0"/>
              </a:rPr>
              <a:t>1</a:t>
            </a:r>
            <a:r>
              <a:rPr kumimoji="0" lang="en-US" b="1" i="0" u="sng" strike="noStrike" kern="1200" cap="none" spc="0" normalizeH="0" baseline="30000" noProof="0" dirty="0" smtClean="0">
                <a:ln>
                  <a:noFill/>
                </a:ln>
                <a:effectLst/>
                <a:uLnTx/>
                <a:uFillTx/>
                <a:latin typeface="Georgia" pitchFamily="18" charset="0"/>
              </a:rPr>
              <a:t>st</a:t>
            </a:r>
            <a:r>
              <a:rPr kumimoji="0" lang="en-US" b="1" i="0" u="sng" strike="noStrike" kern="1200" cap="none" spc="0" normalizeH="0" baseline="0" noProof="0" dirty="0" smtClean="0">
                <a:ln>
                  <a:noFill/>
                </a:ln>
                <a:effectLst/>
                <a:uLnTx/>
                <a:uFillTx/>
                <a:latin typeface="Georgia" pitchFamily="18" charset="0"/>
              </a:rPr>
              <a:t> Situation</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b="1" i="1" dirty="0" smtClean="0">
                <a:latin typeface="Georgia" pitchFamily="18" charset="0"/>
              </a:rPr>
              <a:t>Output 	=     Payable to FBR (goods / services)</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b="1" i="1" dirty="0" smtClean="0">
                <a:latin typeface="Georgia" pitchFamily="18" charset="0"/>
              </a:rPr>
              <a:t>Input	=     Sales Tax on Services</a:t>
            </a:r>
          </a:p>
          <a:p>
            <a:pPr marL="514350" lvl="0" indent="-4763" algn="just">
              <a:spcBef>
                <a:spcPct val="20000"/>
              </a:spcBef>
              <a:defRPr/>
            </a:pPr>
            <a:endParaRPr lang="en-US" sz="700" dirty="0" smtClean="0">
              <a:latin typeface="Georgia" pitchFamily="18" charset="0"/>
            </a:endParaRPr>
          </a:p>
          <a:p>
            <a:pPr marL="514350" lvl="0" indent="-4763" algn="just">
              <a:spcBef>
                <a:spcPct val="20000"/>
              </a:spcBef>
              <a:defRPr/>
            </a:pPr>
            <a:endParaRPr lang="en-US" sz="700" dirty="0" smtClean="0">
              <a:latin typeface="Georgia" pitchFamily="18" charset="0"/>
            </a:endParaRPr>
          </a:p>
          <a:p>
            <a:pPr marL="514350" lvl="0" indent="-4763" algn="just">
              <a:spcBef>
                <a:spcPct val="20000"/>
              </a:spcBef>
              <a:defRPr/>
            </a:pPr>
            <a:endParaRPr lang="en-US" sz="700" dirty="0" smtClean="0">
              <a:latin typeface="Georgia" pitchFamily="18" charset="0"/>
            </a:endParaRPr>
          </a:p>
          <a:p>
            <a:pPr marL="461963" lvl="1" indent="-461963" algn="just">
              <a:spcBef>
                <a:spcPct val="20000"/>
              </a:spcBef>
              <a:buFont typeface="Arial" pitchFamily="34" charset="0"/>
              <a:buChar char="•"/>
              <a:defRPr/>
            </a:pPr>
            <a:r>
              <a:rPr lang="en-US" sz="1600" dirty="0" smtClean="0">
                <a:latin typeface="Georgia" pitchFamily="18" charset="0"/>
              </a:rPr>
              <a:t>Definition of </a:t>
            </a:r>
            <a:r>
              <a:rPr lang="en-US" sz="1600" i="1" u="sng" dirty="0" smtClean="0">
                <a:latin typeface="Georgia" pitchFamily="18" charset="0"/>
              </a:rPr>
              <a:t>Input tax </a:t>
            </a:r>
            <a:r>
              <a:rPr lang="en-US" sz="1600" u="sng" dirty="0" smtClean="0">
                <a:latin typeface="Georgia" pitchFamily="18" charset="0"/>
              </a:rPr>
              <a:t>under ST Act, 1990 </a:t>
            </a:r>
            <a:r>
              <a:rPr lang="en-US" sz="1600" dirty="0" smtClean="0">
                <a:latin typeface="Georgia" pitchFamily="18" charset="0"/>
              </a:rPr>
              <a:t>includes “Provincial sales tax levied on services rendered or provided to the person” and FED on services under VAT mode.</a:t>
            </a:r>
          </a:p>
          <a:p>
            <a:pPr marL="461963" lvl="1" indent="-461963" algn="just">
              <a:spcBef>
                <a:spcPct val="20000"/>
              </a:spcBef>
              <a:buFont typeface="Arial" pitchFamily="34" charset="0"/>
              <a:buChar char="•"/>
              <a:defRPr/>
            </a:pPr>
            <a:endParaRPr lang="en-US" sz="800" dirty="0" smtClean="0">
              <a:latin typeface="Georgia" pitchFamily="18" charset="0"/>
            </a:endParaRPr>
          </a:p>
          <a:p>
            <a:pPr marL="461963" lvl="1" indent="-461963" algn="just">
              <a:spcBef>
                <a:spcPct val="20000"/>
              </a:spcBef>
              <a:buFont typeface="Arial" pitchFamily="34" charset="0"/>
              <a:buChar char="•"/>
              <a:defRPr/>
            </a:pPr>
            <a:r>
              <a:rPr lang="en-US" sz="1600" dirty="0" smtClean="0">
                <a:latin typeface="Georgia" pitchFamily="18" charset="0"/>
              </a:rPr>
              <a:t>Definition of </a:t>
            </a:r>
            <a:r>
              <a:rPr lang="en-US" sz="1600" i="1" u="sng" dirty="0" smtClean="0">
                <a:latin typeface="Georgia" pitchFamily="18" charset="0"/>
              </a:rPr>
              <a:t>Provincial Sales tax</a:t>
            </a:r>
            <a:r>
              <a:rPr lang="en-US" sz="1600" i="1" dirty="0" smtClean="0">
                <a:latin typeface="Georgia" pitchFamily="18" charset="0"/>
              </a:rPr>
              <a:t> </a:t>
            </a:r>
            <a:r>
              <a:rPr lang="en-US" sz="1600" dirty="0" smtClean="0">
                <a:latin typeface="Georgia" pitchFamily="18" charset="0"/>
              </a:rPr>
              <a:t>was amended by Finance Act 2013 to means PST as</a:t>
            </a:r>
            <a:r>
              <a:rPr lang="en-US" sz="1600" i="1" dirty="0" smtClean="0">
                <a:latin typeface="Georgia" pitchFamily="18" charset="0"/>
              </a:rPr>
              <a:t> </a:t>
            </a:r>
            <a:r>
              <a:rPr lang="en-US" sz="1600" dirty="0" smtClean="0">
                <a:latin typeface="Georgia" pitchFamily="18" charset="0"/>
              </a:rPr>
              <a:t>notified by the Federal Government for the purpose of input tax.  </a:t>
            </a:r>
          </a:p>
          <a:p>
            <a:pPr marL="461963" lvl="1" indent="-461963" algn="just">
              <a:spcBef>
                <a:spcPct val="20000"/>
              </a:spcBef>
              <a:buFont typeface="Arial" pitchFamily="34" charset="0"/>
              <a:buChar char="•"/>
              <a:defRPr/>
            </a:pPr>
            <a:endParaRPr lang="en-US" sz="1100" dirty="0" smtClean="0">
              <a:latin typeface="Georgia" pitchFamily="18" charset="0"/>
            </a:endParaRPr>
          </a:p>
          <a:p>
            <a:pPr marL="461963" lvl="1" indent="-461963" algn="just">
              <a:spcBef>
                <a:spcPct val="20000"/>
              </a:spcBef>
              <a:buFont typeface="Arial" pitchFamily="34" charset="0"/>
              <a:buChar char="•"/>
              <a:defRPr/>
            </a:pPr>
            <a:r>
              <a:rPr lang="en-US" sz="1600" dirty="0" smtClean="0">
                <a:latin typeface="Georgia" pitchFamily="18" charset="0"/>
              </a:rPr>
              <a:t>No notification issued by Federal Government:</a:t>
            </a:r>
          </a:p>
          <a:p>
            <a:pPr marL="461963" lvl="1" indent="-461963" algn="just">
              <a:spcBef>
                <a:spcPct val="20000"/>
              </a:spcBef>
              <a:defRPr/>
            </a:pPr>
            <a:r>
              <a:rPr lang="en-US" sz="1600" dirty="0" smtClean="0">
                <a:latin typeface="Georgia" pitchFamily="18" charset="0"/>
              </a:rPr>
              <a:t>	-	Companies have filed petitions and courts have directed FBR to accept the return with input adjustment. LHC has accepted the petition and final verdict has been announced.</a:t>
            </a:r>
          </a:p>
          <a:p>
            <a:pPr marL="461963" lvl="1" indent="-461963" algn="just">
              <a:spcBef>
                <a:spcPct val="20000"/>
              </a:spcBef>
              <a:defRPr/>
            </a:pPr>
            <a:r>
              <a:rPr lang="en-US" sz="1600" dirty="0" smtClean="0">
                <a:latin typeface="Georgia" pitchFamily="18" charset="0"/>
              </a:rPr>
              <a:t>	-	</a:t>
            </a:r>
            <a:r>
              <a:rPr lang="en-US" sz="1600" dirty="0" err="1" smtClean="0">
                <a:latin typeface="Georgia" pitchFamily="18" charset="0"/>
              </a:rPr>
              <a:t>FBR</a:t>
            </a:r>
            <a:r>
              <a:rPr lang="en-US" sz="1600" dirty="0" smtClean="0">
                <a:latin typeface="Georgia" pitchFamily="18" charset="0"/>
              </a:rPr>
              <a:t> has issued instruction to accept manual ST returns filed by petitioners</a:t>
            </a:r>
          </a:p>
          <a:p>
            <a:pPr marL="461963" lvl="1" indent="-461963" algn="just">
              <a:spcBef>
                <a:spcPct val="20000"/>
              </a:spcBef>
              <a:defRPr/>
            </a:pPr>
            <a:r>
              <a:rPr lang="en-US" sz="1600" dirty="0" smtClean="0">
                <a:latin typeface="Georgia" pitchFamily="18" charset="0"/>
              </a:rPr>
              <a:t>	-	</a:t>
            </a:r>
            <a:r>
              <a:rPr lang="en-US" sz="1600" dirty="0" err="1" smtClean="0">
                <a:latin typeface="Georgia" pitchFamily="18" charset="0"/>
              </a:rPr>
              <a:t>MoU</a:t>
            </a:r>
            <a:r>
              <a:rPr lang="en-US" sz="1600" dirty="0" smtClean="0">
                <a:latin typeface="Georgia" pitchFamily="18" charset="0"/>
              </a:rPr>
              <a:t> signed amongst </a:t>
            </a:r>
            <a:r>
              <a:rPr lang="en-US" sz="1600" dirty="0" err="1" smtClean="0">
                <a:latin typeface="Georgia" pitchFamily="18" charset="0"/>
              </a:rPr>
              <a:t>FBR</a:t>
            </a:r>
            <a:r>
              <a:rPr lang="en-US" sz="1600" dirty="0" smtClean="0">
                <a:latin typeface="Georgia" pitchFamily="18" charset="0"/>
              </a:rPr>
              <a:t>, PRA and </a:t>
            </a:r>
            <a:r>
              <a:rPr lang="en-US" sz="1600" dirty="0" err="1" smtClean="0">
                <a:latin typeface="Georgia" pitchFamily="18" charset="0"/>
              </a:rPr>
              <a:t>SRB</a:t>
            </a:r>
            <a:endParaRPr lang="en-US" sz="1600" dirty="0" smtClean="0">
              <a:latin typeface="Georgia" pitchFamily="18" charset="0"/>
            </a:endParaRPr>
          </a:p>
          <a:p>
            <a:pPr marL="461963" lvl="1" indent="-461963" algn="just">
              <a:spcBef>
                <a:spcPct val="20000"/>
              </a:spcBef>
              <a:defRPr/>
            </a:pPr>
            <a:r>
              <a:rPr lang="en-US" sz="1600" dirty="0" smtClean="0">
                <a:latin typeface="Georgia" pitchFamily="18" charset="0"/>
              </a:rPr>
              <a:t>	-	FBR likely to </a:t>
            </a:r>
            <a:r>
              <a:rPr lang="en-US" sz="1600" b="1" i="1" dirty="0" smtClean="0">
                <a:latin typeface="Georgia" pitchFamily="18" charset="0"/>
              </a:rPr>
              <a:t>notify</a:t>
            </a:r>
            <a:r>
              <a:rPr lang="en-US" sz="1600" dirty="0" smtClean="0">
                <a:latin typeface="Georgia" pitchFamily="18" charset="0"/>
              </a:rPr>
              <a:t> retrospective adjustments </a:t>
            </a:r>
          </a:p>
        </p:txBody>
      </p:sp>
      <p:sp>
        <p:nvSpPr>
          <p:cNvPr id="3"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i="0" u="none" strike="noStrike" kern="1200" cap="none" spc="0" normalizeH="0" noProof="0" dirty="0" smtClean="0">
              <a:ln>
                <a:noFill/>
              </a:ln>
              <a:solidFill>
                <a:schemeClr val="tx1"/>
              </a:solidFill>
              <a:effectLst/>
              <a:uLnTx/>
              <a:uFillTx/>
              <a:latin typeface="Bookman Old Style" pitchFamily="18" charset="0"/>
              <a:ea typeface="+mn-ea"/>
              <a:cs typeface="+mn-cs"/>
            </a:endParaRPr>
          </a:p>
        </p:txBody>
      </p:sp>
      <p:pic>
        <p:nvPicPr>
          <p:cNvPr id="5" name="Picture 4"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9" name="TextBox 8"/>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2"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3"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5" name="Straight Connector 1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458200" cy="5410200"/>
          </a:xfrm>
          <a:prstGeom prst="rect">
            <a:avLst/>
          </a:prstGeom>
        </p:spPr>
        <p:txBody>
          <a:bodyPr vert="horz" lIns="91440" tIns="45720" rIns="91440" bIns="45720" rtlCol="0">
            <a:noAutofit/>
          </a:bodyPr>
          <a:lstStyle/>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sng" strike="noStrike" kern="1200" cap="none" spc="0" normalizeH="0" baseline="0" noProof="0" dirty="0" smtClean="0">
                <a:ln>
                  <a:noFill/>
                </a:ln>
                <a:effectLst/>
                <a:uLnTx/>
                <a:uFillTx/>
                <a:latin typeface="Georgia" pitchFamily="18" charset="0"/>
              </a:rPr>
              <a:t>1</a:t>
            </a:r>
            <a:r>
              <a:rPr kumimoji="0" lang="en-US" b="1" i="0" u="sng" strike="noStrike" kern="1200" cap="none" spc="0" normalizeH="0" baseline="30000" noProof="0" dirty="0" smtClean="0">
                <a:ln>
                  <a:noFill/>
                </a:ln>
                <a:effectLst/>
                <a:uLnTx/>
                <a:uFillTx/>
                <a:latin typeface="Georgia" pitchFamily="18" charset="0"/>
              </a:rPr>
              <a:t>st</a:t>
            </a:r>
            <a:r>
              <a:rPr kumimoji="0" lang="en-US" b="1" i="0" u="sng" strike="noStrike" kern="1200" cap="none" spc="0" normalizeH="0" baseline="0" noProof="0" dirty="0" smtClean="0">
                <a:ln>
                  <a:noFill/>
                </a:ln>
                <a:effectLst/>
                <a:uLnTx/>
                <a:uFillTx/>
                <a:latin typeface="Georgia" pitchFamily="18" charset="0"/>
              </a:rPr>
              <a:t> Situation</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b="1" dirty="0" smtClean="0">
              <a:latin typeface="Georgia" pitchFamily="18" charset="0"/>
            </a:endParaRP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b="1" i="1" dirty="0" smtClean="0">
                <a:latin typeface="Georgia" pitchFamily="18" charset="0"/>
              </a:rPr>
              <a:t>Output 	   =     Payable to FBR (goods / services)</a:t>
            </a: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b="1" i="1" dirty="0" smtClean="0">
                <a:latin typeface="Georgia" pitchFamily="18" charset="0"/>
              </a:rPr>
              <a:t>Input	   =     Sales Tax on Services</a:t>
            </a:r>
          </a:p>
          <a:p>
            <a:pPr marL="514350" lvl="0" indent="-4763" algn="just">
              <a:spcBef>
                <a:spcPct val="20000"/>
              </a:spcBef>
              <a:defRPr/>
            </a:pPr>
            <a:endParaRPr lang="en-US" sz="700" dirty="0" smtClean="0">
              <a:latin typeface="Georgia" pitchFamily="18" charset="0"/>
            </a:endParaRPr>
          </a:p>
          <a:p>
            <a:pPr marL="461963" lvl="1" indent="-461963" algn="just">
              <a:spcBef>
                <a:spcPct val="20000"/>
              </a:spcBef>
              <a:buFont typeface="Arial" pitchFamily="34" charset="0"/>
              <a:buChar char="•"/>
              <a:defRPr/>
            </a:pPr>
            <a:endParaRPr lang="en-US" sz="1050" dirty="0" smtClean="0">
              <a:latin typeface="Georgia" pitchFamily="18" charset="0"/>
            </a:endParaRPr>
          </a:p>
          <a:p>
            <a:pPr marL="461963" lvl="1" indent="-461963" algn="just">
              <a:spcBef>
                <a:spcPct val="20000"/>
              </a:spcBef>
              <a:buFont typeface="Arial" pitchFamily="34" charset="0"/>
              <a:buChar char="•"/>
              <a:defRPr/>
            </a:pPr>
            <a:r>
              <a:rPr lang="en-US" sz="1600" dirty="0" smtClean="0">
                <a:latin typeface="Georgia" pitchFamily="18" charset="0"/>
              </a:rPr>
              <a:t>Practically, input for ST on services taxable in Baluchistan and Islamabad Territory is being allowed (in the absence of Notification) because FBR is collecting the sales tax (on behalf of Baluchistan and the Capital).</a:t>
            </a:r>
          </a:p>
          <a:p>
            <a:pPr marL="461963" lvl="1" indent="-461963" algn="just">
              <a:spcBef>
                <a:spcPct val="20000"/>
              </a:spcBef>
              <a:buFont typeface="Arial" pitchFamily="34" charset="0"/>
              <a:buChar char="•"/>
              <a:defRPr/>
            </a:pPr>
            <a:endParaRPr lang="en-US" sz="1600" dirty="0" smtClean="0">
              <a:latin typeface="Georgia" pitchFamily="18" charset="0"/>
            </a:endParaRPr>
          </a:p>
          <a:p>
            <a:pPr marL="461963" lvl="1" indent="-461963" algn="just">
              <a:spcBef>
                <a:spcPct val="20000"/>
              </a:spcBef>
              <a:buFont typeface="Arial" pitchFamily="34" charset="0"/>
              <a:buChar char="•"/>
              <a:defRPr/>
            </a:pPr>
            <a:r>
              <a:rPr lang="en-US" sz="1600" dirty="0" smtClean="0">
                <a:latin typeface="Georgia" pitchFamily="18" charset="0"/>
              </a:rPr>
              <a:t>FED on VAT mode of services is also being allowed as input, provided the conditions specified in ST Act, 1990 are met. Please note there are arguments for claiming ST paid on Franchise Services as input (being tax paid under Provincial ST law); whereas if FED is paid on Franchise Services, input will not be allowed (being not notified in VAT mode list).</a:t>
            </a:r>
            <a:endParaRPr kumimoji="0" lang="en-US" sz="1600" i="0" u="none" strike="noStrike" kern="1200" cap="none" spc="0" normalizeH="0" baseline="0" noProof="0" dirty="0" smtClean="0">
              <a:ln>
                <a:noFill/>
              </a:ln>
              <a:effectLst/>
              <a:uLnTx/>
              <a:uFillTx/>
              <a:latin typeface="Georgia" pitchFamily="18" charset="0"/>
            </a:endParaRPr>
          </a:p>
        </p:txBody>
      </p:sp>
      <p:sp>
        <p:nvSpPr>
          <p:cNvPr id="3"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i="0" u="none" strike="noStrike" kern="1200" cap="none" spc="0" normalizeH="0" noProof="0" dirty="0" smtClean="0">
              <a:ln>
                <a:noFill/>
              </a:ln>
              <a:solidFill>
                <a:schemeClr val="tx1"/>
              </a:solidFill>
              <a:effectLst/>
              <a:uLnTx/>
              <a:uFillTx/>
              <a:latin typeface="Bookman Old Style" pitchFamily="18" charset="0"/>
              <a:ea typeface="+mn-ea"/>
              <a:cs typeface="+mn-cs"/>
            </a:endParaRPr>
          </a:p>
        </p:txBody>
      </p:sp>
      <p:pic>
        <p:nvPicPr>
          <p:cNvPr id="5" name="Picture 4"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9" name="TextBox 8"/>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2"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3"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4" name="Straight Connector 13"/>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58644"/>
            <a:ext cx="8458200" cy="5410200"/>
          </a:xfrm>
          <a:prstGeom prst="rect">
            <a:avLst/>
          </a:prstGeom>
        </p:spPr>
        <p:txBody>
          <a:bodyPr vert="horz" lIns="91440" tIns="45720" rIns="91440" bIns="45720" rtlCol="0">
            <a:normAutofit/>
          </a:bodyPr>
          <a:lstStyle/>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sng" strike="noStrike" kern="1200" cap="none" spc="0" normalizeH="0" baseline="0" noProof="0" dirty="0" smtClean="0">
                <a:ln>
                  <a:noFill/>
                </a:ln>
                <a:effectLst/>
                <a:uLnTx/>
                <a:uFillTx/>
                <a:latin typeface="Georgia" pitchFamily="18" charset="0"/>
              </a:rPr>
              <a:t>2</a:t>
            </a:r>
            <a:r>
              <a:rPr kumimoji="0" lang="en-US" b="1" i="0" u="sng" strike="noStrike" kern="1200" cap="none" spc="0" normalizeH="0" baseline="30000" noProof="0" dirty="0" smtClean="0">
                <a:ln>
                  <a:noFill/>
                </a:ln>
                <a:effectLst/>
                <a:uLnTx/>
                <a:uFillTx/>
                <a:latin typeface="Georgia" pitchFamily="18" charset="0"/>
              </a:rPr>
              <a:t>nd</a:t>
            </a:r>
            <a:r>
              <a:rPr kumimoji="0" lang="en-US" b="1" i="0" u="sng" strike="noStrike" kern="1200" cap="none" spc="0" normalizeH="0" baseline="0" noProof="0" dirty="0" smtClean="0">
                <a:ln>
                  <a:noFill/>
                </a:ln>
                <a:effectLst/>
                <a:uLnTx/>
                <a:uFillTx/>
                <a:latin typeface="Georgia" pitchFamily="18" charset="0"/>
              </a:rPr>
              <a:t> and 3</a:t>
            </a:r>
            <a:r>
              <a:rPr kumimoji="0" lang="en-US" b="1" i="0" u="sng" strike="noStrike" kern="1200" cap="none" spc="0" normalizeH="0" baseline="30000" noProof="0" dirty="0" smtClean="0">
                <a:ln>
                  <a:noFill/>
                </a:ln>
                <a:effectLst/>
                <a:uLnTx/>
                <a:uFillTx/>
                <a:latin typeface="Georgia" pitchFamily="18" charset="0"/>
              </a:rPr>
              <a:t>rd</a:t>
            </a:r>
            <a:r>
              <a:rPr kumimoji="0" lang="en-US" b="1" i="0" u="sng" strike="noStrike" kern="1200" cap="none" spc="0" normalizeH="0" baseline="0" noProof="0" dirty="0" smtClean="0">
                <a:ln>
                  <a:noFill/>
                </a:ln>
                <a:effectLst/>
                <a:uLnTx/>
                <a:uFillTx/>
                <a:latin typeface="Georgia" pitchFamily="18" charset="0"/>
              </a:rPr>
              <a:t> Situation</a:t>
            </a:r>
          </a:p>
          <a:p>
            <a:pPr marL="514350" lvl="0" indent="-514350">
              <a:spcBef>
                <a:spcPct val="20000"/>
              </a:spcBef>
              <a:defRPr/>
            </a:pPr>
            <a:endParaRPr lang="en-US" dirty="0" smtClean="0">
              <a:latin typeface="Georgia" pitchFamily="18" charset="0"/>
            </a:endParaRPr>
          </a:p>
          <a:p>
            <a:pPr marL="514350" lvl="0" indent="-514350">
              <a:spcBef>
                <a:spcPct val="20000"/>
              </a:spcBef>
              <a:defRPr/>
            </a:pPr>
            <a:r>
              <a:rPr lang="en-US" b="1" i="1" dirty="0" smtClean="0">
                <a:latin typeface="Georgia" pitchFamily="18" charset="0"/>
              </a:rPr>
              <a:t>Output 	=   Payable to Provincial Authorities</a:t>
            </a:r>
          </a:p>
          <a:p>
            <a:pPr marL="514350" lvl="0" indent="-514350">
              <a:spcBef>
                <a:spcPct val="20000"/>
              </a:spcBef>
              <a:defRPr/>
            </a:pPr>
            <a:r>
              <a:rPr lang="en-US" b="1" i="1" dirty="0" smtClean="0">
                <a:latin typeface="Georgia" pitchFamily="18" charset="0"/>
              </a:rPr>
              <a:t>Input 	=   ST on Services and/or Goods</a:t>
            </a: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1600" dirty="0" smtClean="0">
              <a:latin typeface="Georgia" pitchFamily="18" charset="0"/>
            </a:endParaRPr>
          </a:p>
          <a:p>
            <a:pPr marL="514350" lvl="0" indent="-514350">
              <a:spcBef>
                <a:spcPct val="20000"/>
              </a:spcBef>
              <a:defRPr/>
            </a:pPr>
            <a:endParaRPr lang="en-US" sz="600" dirty="0" smtClean="0">
              <a:latin typeface="Georgia" pitchFamily="18" charset="0"/>
            </a:endParaRPr>
          </a:p>
          <a:p>
            <a:pPr marL="457200" lvl="0" indent="-339725">
              <a:spcBef>
                <a:spcPct val="20000"/>
              </a:spcBef>
              <a:defRPr/>
            </a:pPr>
            <a:endParaRPr lang="en-US" sz="1600" dirty="0" smtClean="0">
              <a:latin typeface="Georgia" pitchFamily="18" charset="0"/>
            </a:endParaRPr>
          </a:p>
          <a:p>
            <a:pPr marL="457200" lvl="0" indent="-339725">
              <a:spcBef>
                <a:spcPct val="20000"/>
              </a:spcBef>
              <a:defRPr/>
            </a:pPr>
            <a:r>
              <a:rPr lang="en-US" sz="1600" dirty="0" smtClean="0">
                <a:latin typeface="Georgia" pitchFamily="18" charset="0"/>
              </a:rPr>
              <a:t>   *	</a:t>
            </a:r>
            <a:r>
              <a:rPr lang="en-US" sz="1300" i="1" dirty="0" smtClean="0">
                <a:latin typeface="Georgia" pitchFamily="18" charset="0"/>
              </a:rPr>
              <a:t>Section 32 of KPK Finance Act 2013 principally allows input tax adjustment. Rules are awaited. </a:t>
            </a:r>
          </a:p>
          <a:p>
            <a:pPr marL="514350" lvl="0" indent="-514350">
              <a:spcBef>
                <a:spcPct val="20000"/>
              </a:spcBef>
              <a:defRPr/>
            </a:pPr>
            <a:endParaRPr lang="en-US" sz="2000" dirty="0" smtClean="0">
              <a:latin typeface="Bookman Old Style" pitchFamily="18" charset="0"/>
            </a:endParaRPr>
          </a:p>
          <a:p>
            <a:pPr marL="514350" lvl="0" indent="-514350">
              <a:spcBef>
                <a:spcPct val="20000"/>
              </a:spcBef>
              <a:defRPr/>
            </a:pPr>
            <a:endParaRPr lang="en-US" sz="2000" dirty="0" smtClean="0">
              <a:latin typeface="Bookman Old Style" pitchFamily="18" charset="0"/>
            </a:endParaRPr>
          </a:p>
        </p:txBody>
      </p:sp>
      <p:sp>
        <p:nvSpPr>
          <p:cNvPr id="3"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i="0" u="none" strike="noStrike" kern="1200" cap="none" spc="0" normalizeH="0" noProof="0" dirty="0" smtClean="0">
              <a:ln>
                <a:noFill/>
              </a:ln>
              <a:solidFill>
                <a:schemeClr val="tx1"/>
              </a:solidFill>
              <a:effectLst/>
              <a:uLnTx/>
              <a:uFillTx/>
              <a:latin typeface="Bookman Old Style" pitchFamily="18" charset="0"/>
              <a:ea typeface="+mn-ea"/>
              <a:cs typeface="+mn-cs"/>
            </a:endParaRPr>
          </a:p>
        </p:txBody>
      </p:sp>
      <p:graphicFrame>
        <p:nvGraphicFramePr>
          <p:cNvPr id="5" name="Table 4"/>
          <p:cNvGraphicFramePr>
            <a:graphicFrameLocks noGrp="1"/>
          </p:cNvGraphicFramePr>
          <p:nvPr/>
        </p:nvGraphicFramePr>
        <p:xfrm>
          <a:off x="762000" y="2590800"/>
          <a:ext cx="7620000" cy="2799080"/>
        </p:xfrm>
        <a:graphic>
          <a:graphicData uri="http://schemas.openxmlformats.org/drawingml/2006/table">
            <a:tbl>
              <a:tblPr firstRow="1" bandRow="1">
                <a:tableStyleId>{5C22544A-7EE6-4342-B048-85BDC9FD1C3A}</a:tableStyleId>
              </a:tblPr>
              <a:tblGrid>
                <a:gridCol w="3366448"/>
                <a:gridCol w="1182806"/>
                <a:gridCol w="1023582"/>
                <a:gridCol w="1023582"/>
                <a:gridCol w="1023582"/>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dirty="0" smtClean="0">
                          <a:solidFill>
                            <a:sysClr val="windowText" lastClr="000000"/>
                          </a:solidFill>
                          <a:latin typeface="Georgia" pitchFamily="18" charset="0"/>
                        </a:rPr>
                        <a:t>BASIC CONDITIONS FOR CLAIM</a:t>
                      </a:r>
                      <a:endParaRPr lang="en-US" sz="1300" dirty="0">
                        <a:solidFill>
                          <a:sysClr val="windowText" lastClr="000000"/>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en-US" sz="1300" b="1" kern="1200" dirty="0" smtClean="0">
                          <a:solidFill>
                            <a:sysClr val="windowText" lastClr="000000"/>
                          </a:solidFill>
                          <a:latin typeface="Georgia" pitchFamily="18" charset="0"/>
                          <a:ea typeface="+mn-ea"/>
                          <a:cs typeface="+mn-cs"/>
                        </a:rPr>
                        <a:t>OUTPUT PAYABLE TO</a:t>
                      </a:r>
                      <a:endParaRPr lang="en-US" sz="13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960">
                <a:tc>
                  <a:txBody>
                    <a:bodyPr/>
                    <a:lstStyle/>
                    <a:p>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kern="1200" dirty="0" err="1" smtClean="0">
                          <a:solidFill>
                            <a:schemeClr val="dk1"/>
                          </a:solidFill>
                          <a:latin typeface="Georgia" pitchFamily="18" charset="0"/>
                          <a:ea typeface="+mn-ea"/>
                          <a:cs typeface="+mn-cs"/>
                        </a:rPr>
                        <a:t>SRB</a:t>
                      </a:r>
                      <a:endParaRPr lang="en-US" sz="1300" b="1" kern="1200" dirty="0">
                        <a:solidFill>
                          <a:schemeClr val="dk1"/>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kern="1200" dirty="0" smtClean="0">
                          <a:solidFill>
                            <a:schemeClr val="dk1"/>
                          </a:solidFill>
                          <a:latin typeface="Georgia" pitchFamily="18" charset="0"/>
                          <a:ea typeface="+mn-ea"/>
                          <a:cs typeface="+mn-cs"/>
                        </a:rPr>
                        <a:t>PRA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kern="1200" dirty="0" err="1" smtClean="0">
                          <a:solidFill>
                            <a:schemeClr val="dk1"/>
                          </a:solidFill>
                          <a:latin typeface="Georgia" pitchFamily="18" charset="0"/>
                          <a:ea typeface="+mn-ea"/>
                          <a:cs typeface="+mn-cs"/>
                        </a:rPr>
                        <a:t>FBR</a:t>
                      </a:r>
                      <a:endParaRPr lang="en-US" sz="1300" b="1" kern="1200" dirty="0">
                        <a:solidFill>
                          <a:schemeClr val="dk1"/>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kern="1200" dirty="0" smtClean="0">
                          <a:solidFill>
                            <a:schemeClr val="dk1"/>
                          </a:solidFill>
                          <a:latin typeface="Georgia" pitchFamily="18" charset="0"/>
                          <a:ea typeface="+mn-ea"/>
                          <a:cs typeface="+mn-cs"/>
                        </a:rPr>
                        <a:t>KPK *</a:t>
                      </a:r>
                      <a:endParaRPr lang="en-US" sz="1300" b="1" kern="1200" dirty="0">
                        <a:solidFill>
                          <a:schemeClr val="dk1"/>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300" dirty="0" smtClean="0">
                          <a:latin typeface="Georgia" pitchFamily="18" charset="0"/>
                        </a:rPr>
                        <a:t>1. Relates</a:t>
                      </a:r>
                      <a:r>
                        <a:rPr lang="en-US" sz="1300" baseline="0" dirty="0" smtClean="0">
                          <a:latin typeface="Georgia" pitchFamily="18" charset="0"/>
                        </a:rPr>
                        <a:t> to taxable activity</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300" dirty="0" smtClean="0">
                          <a:latin typeface="Georgia" pitchFamily="18" charset="0"/>
                        </a:rPr>
                        <a:t>2. Payment / Accrual/ consumption</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rPr>
                        <a:t>Payment  and Consumed</a:t>
                      </a:r>
                    </a:p>
                    <a:p>
                      <a:pPr algn="ctr"/>
                      <a:r>
                        <a:rPr lang="en-US" sz="1300" dirty="0" smtClean="0">
                          <a:latin typeface="Georgia" pitchFamily="18" charset="0"/>
                        </a:rPr>
                        <a:t>(4 months)</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rPr>
                        <a:t>Accrual and Consumed</a:t>
                      </a:r>
                    </a:p>
                    <a:p>
                      <a:pPr algn="ctr"/>
                      <a:r>
                        <a:rPr lang="en-US" sz="1300" dirty="0" smtClean="0">
                          <a:latin typeface="Georgia" pitchFamily="18" charset="0"/>
                        </a:rPr>
                        <a:t>(4 months)</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rPr>
                        <a:t>Accrual</a:t>
                      </a:r>
                    </a:p>
                    <a:p>
                      <a:pPr algn="ctr"/>
                      <a:r>
                        <a:rPr lang="en-US" sz="1300" dirty="0" smtClean="0">
                          <a:latin typeface="Georgia" pitchFamily="18" charset="0"/>
                        </a:rPr>
                        <a:t>(6 months)</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endParaRPr lang="en-US" sz="1300" dirty="0" smtClean="0">
                        <a:latin typeface="Georgia" pitchFamily="18" charset="0"/>
                      </a:endParaRPr>
                    </a:p>
                    <a:p>
                      <a:pPr algn="ctr"/>
                      <a:endParaRPr lang="en-US" sz="1300" dirty="0" smtClean="0">
                        <a:latin typeface="Georgia" pitchFamily="18" charset="0"/>
                      </a:endParaRPr>
                    </a:p>
                    <a:p>
                      <a:pPr algn="ctr"/>
                      <a:r>
                        <a:rPr lang="en-US" sz="1300" dirty="0" smtClean="0">
                          <a:latin typeface="Georgia" pitchFamily="18" charset="0"/>
                        </a:rPr>
                        <a:t>No Rules</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300" dirty="0" smtClean="0">
                          <a:latin typeface="Georgia" pitchFamily="18" charset="0"/>
                        </a:rPr>
                        <a:t>3. Invoice in prescribed</a:t>
                      </a:r>
                      <a:r>
                        <a:rPr lang="en-US" sz="1300" baseline="0" dirty="0" smtClean="0">
                          <a:latin typeface="Georgia" pitchFamily="18" charset="0"/>
                        </a:rPr>
                        <a:t> format  </a:t>
                      </a:r>
                    </a:p>
                    <a:p>
                      <a:pPr algn="just"/>
                      <a:r>
                        <a:rPr lang="en-US" sz="1300" baseline="0" dirty="0" smtClean="0">
                          <a:latin typeface="Georgia" pitchFamily="18" charset="0"/>
                        </a:rPr>
                        <a:t>     (NTN/STRN etc)</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1300" b="0" dirty="0" smtClean="0">
                          <a:latin typeface="Georgia" pitchFamily="18" charset="0"/>
                        </a:rPr>
                        <a:t>4. Payment through Banking channel</a:t>
                      </a:r>
                      <a:endParaRPr lang="en-US" sz="1300" b="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x</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latin typeface="Georgia" pitchFamily="18" charset="0"/>
                          <a:sym typeface="Wingdings"/>
                        </a:rPr>
                        <a:t></a:t>
                      </a:r>
                      <a:endParaRPr lang="en-US" sz="13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0" name="TextBox 9"/>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3"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5" name="Straight Connector 1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914400"/>
            <a:ext cx="8458200" cy="5410200"/>
          </a:xfrm>
          <a:prstGeom prst="rect">
            <a:avLst/>
          </a:prstGeom>
        </p:spPr>
        <p:txBody>
          <a:bodyPr vert="horz" lIns="91440" tIns="45720" rIns="91440" bIns="45720" rtlCol="0">
            <a:normAutofit/>
          </a:bodyPr>
          <a:lstStyle/>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1" i="0" strike="noStrike" kern="1200" cap="none" spc="0" normalizeH="0" baseline="0" noProof="0" dirty="0" smtClean="0">
              <a:ln>
                <a:noFill/>
              </a:ln>
              <a:solidFill>
                <a:schemeClr val="tx1"/>
              </a:solidFill>
              <a:effectLst/>
              <a:uLnTx/>
              <a:uFillTx/>
              <a:latin typeface="Georgia" pitchFamily="18" charset="0"/>
            </a:endParaRPr>
          </a:p>
          <a:p>
            <a:pPr marR="0" lvl="0" indent="1588"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strike="noStrike" kern="1200" cap="none" spc="0" normalizeH="0" baseline="0" noProof="0" dirty="0" smtClean="0">
                <a:ln>
                  <a:noFill/>
                </a:ln>
                <a:solidFill>
                  <a:schemeClr val="tx1"/>
                </a:solidFill>
                <a:effectLst/>
                <a:uLnTx/>
                <a:uFillTx/>
                <a:latin typeface="Georgia" pitchFamily="18" charset="0"/>
              </a:rPr>
              <a:t>Payment through Banking Channel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dirty="0" smtClean="0">
              <a:latin typeface="Bookman Old Style"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dirty="0" smtClean="0">
              <a:latin typeface="Bookman Old Style"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2000" dirty="0" smtClean="0">
              <a:latin typeface="Bookman Old Style" pitchFamily="18" charset="0"/>
            </a:endParaRPr>
          </a:p>
        </p:txBody>
      </p:sp>
      <p:sp>
        <p:nvSpPr>
          <p:cNvPr id="3" name="Subtitle 2"/>
          <p:cNvSpPr txBox="1">
            <a:spLocks/>
          </p:cNvSpPr>
          <p:nvPr/>
        </p:nvSpPr>
        <p:spPr>
          <a:xfrm>
            <a:off x="457200" y="914400"/>
            <a:ext cx="8305800" cy="5410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i="0" u="none" strike="noStrike" kern="1200" cap="none" spc="0" normalizeH="0" noProof="0" dirty="0" smtClean="0">
              <a:ln>
                <a:noFill/>
              </a:ln>
              <a:solidFill>
                <a:schemeClr val="tx1"/>
              </a:solidFill>
              <a:effectLst/>
              <a:uLnTx/>
              <a:uFillTx/>
              <a:latin typeface="Bookman Old Style" pitchFamily="18" charset="0"/>
              <a:ea typeface="+mn-ea"/>
              <a:cs typeface="+mn-cs"/>
            </a:endParaRPr>
          </a:p>
        </p:txBody>
      </p:sp>
      <p:graphicFrame>
        <p:nvGraphicFramePr>
          <p:cNvPr id="5" name="Table 4"/>
          <p:cNvGraphicFramePr>
            <a:graphicFrameLocks noGrp="1"/>
          </p:cNvGraphicFramePr>
          <p:nvPr/>
        </p:nvGraphicFramePr>
        <p:xfrm>
          <a:off x="894732" y="1882872"/>
          <a:ext cx="6781800" cy="3429000"/>
        </p:xfrm>
        <a:graphic>
          <a:graphicData uri="http://schemas.openxmlformats.org/drawingml/2006/table">
            <a:tbl>
              <a:tblPr firstRow="1" bandRow="1">
                <a:tableStyleId>{5C22544A-7EE6-4342-B048-85BDC9FD1C3A}</a:tableStyleId>
              </a:tblPr>
              <a:tblGrid>
                <a:gridCol w="4096761"/>
                <a:gridCol w="1439402"/>
                <a:gridCol w="1245637"/>
              </a:tblGrid>
              <a:tr h="370840">
                <a:tc>
                  <a:txBody>
                    <a:bodyPr/>
                    <a:lstStyle/>
                    <a:p>
                      <a:pPr marL="0" algn="ctr" defTabSz="914400" rtl="0" eaLnBrk="1" latinLnBrk="0" hangingPunct="1"/>
                      <a:endParaRPr lang="en-US" sz="14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1400" b="1" kern="1200" dirty="0" smtClean="0">
                          <a:solidFill>
                            <a:sysClr val="windowText" lastClr="000000"/>
                          </a:solidFill>
                          <a:latin typeface="Georgia" pitchFamily="18" charset="0"/>
                          <a:ea typeface="+mn-ea"/>
                          <a:cs typeface="+mn-cs"/>
                        </a:rPr>
                        <a:t>OUTPUT PAYABLE TO</a:t>
                      </a:r>
                      <a:endParaRPr lang="en-US" sz="1400" b="1" kern="1200" dirty="0">
                        <a:solidFill>
                          <a:sysClr val="windowText" lastClr="000000"/>
                        </a:solidFill>
                        <a:latin typeface="Georg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960">
                <a:tc>
                  <a:txBody>
                    <a:bodyPr/>
                    <a:lstStyle/>
                    <a:p>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latin typeface="Georgia" pitchFamily="18" charset="0"/>
                        </a:rPr>
                        <a:t>SRB</a:t>
                      </a:r>
                      <a:endParaRPr lang="en-US" sz="1400" b="1"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sz="1400" b="1" dirty="0" err="1" smtClean="0">
                          <a:latin typeface="Georgia" pitchFamily="18" charset="0"/>
                        </a:rPr>
                        <a:t>FBR</a:t>
                      </a:r>
                      <a:endParaRPr lang="en-US" sz="1400" b="1"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70840">
                <a:tc>
                  <a:txBody>
                    <a:bodyPr/>
                    <a:lstStyle/>
                    <a:p>
                      <a:r>
                        <a:rPr lang="en-US" sz="1400" dirty="0" smtClean="0">
                          <a:latin typeface="Georgia" pitchFamily="18" charset="0"/>
                        </a:rPr>
                        <a:t>Number of days</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rPr>
                        <a:t>180</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rPr>
                        <a:t>180</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Georgia" pitchFamily="18" charset="0"/>
                        </a:rPr>
                        <a:t>Monetary</a:t>
                      </a:r>
                      <a:r>
                        <a:rPr lang="en-US" sz="1400" baseline="0" dirty="0" smtClean="0">
                          <a:latin typeface="Georgia" pitchFamily="18" charset="0"/>
                        </a:rPr>
                        <a:t> </a:t>
                      </a:r>
                      <a:r>
                        <a:rPr lang="en-US" sz="1400" dirty="0" smtClean="0">
                          <a:latin typeface="Georgia" pitchFamily="18" charset="0"/>
                        </a:rPr>
                        <a:t>Limit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rPr>
                        <a:t>No</a:t>
                      </a:r>
                      <a:r>
                        <a:rPr lang="en-US" sz="1400" baseline="0" dirty="0" smtClean="0">
                          <a:latin typeface="Georgia" pitchFamily="18" charset="0"/>
                        </a:rPr>
                        <a:t> limit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rPr>
                        <a:t>Above 50,000</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b="1" dirty="0" smtClean="0">
                          <a:latin typeface="Georgia" pitchFamily="18" charset="0"/>
                        </a:rPr>
                        <a:t>Exempt Payments:</a:t>
                      </a:r>
                      <a:endParaRPr lang="en-US" sz="1400" b="1"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36538" indent="-222250">
                        <a:buFont typeface="Arial" pitchFamily="34" charset="0"/>
                        <a:buChar char="•"/>
                      </a:pPr>
                      <a:r>
                        <a:rPr lang="en-US" sz="1400" dirty="0" smtClean="0">
                          <a:latin typeface="Georgia" pitchFamily="18" charset="0"/>
                        </a:rPr>
                        <a:t>Utilities</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sym typeface="Wingdings"/>
                        </a:rPr>
                        <a: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sym typeface="Wingdings"/>
                        </a:rPr>
                        <a: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36538" indent="-222250" algn="l" defTabSz="914400" rtl="0" eaLnBrk="1" latinLnBrk="0" hangingPunct="1">
                        <a:buFont typeface="Arial" pitchFamily="34" charset="0"/>
                        <a:buChar char="•"/>
                      </a:pPr>
                      <a:r>
                        <a:rPr lang="en-US" sz="1400" kern="1200" dirty="0" smtClean="0">
                          <a:solidFill>
                            <a:schemeClr val="dk1"/>
                          </a:solidFill>
                          <a:latin typeface="Georgia" pitchFamily="18" charset="0"/>
                          <a:ea typeface="+mn-ea"/>
                          <a:cs typeface="+mn-cs"/>
                        </a:rPr>
                        <a:t>Courier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sym typeface="Wingdings"/>
                        </a:rPr>
                        <a: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rPr>
                        <a:t>X</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236538" marR="0" indent="-2222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solidFill>
                            <a:schemeClr val="dk1"/>
                          </a:solidFill>
                          <a:latin typeface="Georgia" pitchFamily="18" charset="0"/>
                          <a:ea typeface="+mn-ea"/>
                          <a:cs typeface="+mn-cs"/>
                        </a:rPr>
                        <a:t>Directly imported goods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sym typeface="Wingdings"/>
                        </a:rPr>
                        <a:t></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Georgia" pitchFamily="18" charset="0"/>
                        </a:rPr>
                        <a:t>X</a:t>
                      </a:r>
                      <a:endParaRPr lang="en-US" sz="1400" dirty="0">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6" name="Picture 5" descr="~2845288"/>
          <p:cNvPicPr/>
          <p:nvPr/>
        </p:nvPicPr>
        <p:blipFill>
          <a:blip r:embed="rId2" cstate="print"/>
          <a:srcRect/>
          <a:stretch>
            <a:fillRect/>
          </a:stretch>
        </p:blipFill>
        <p:spPr bwMode="auto">
          <a:xfrm>
            <a:off x="228600" y="6096000"/>
            <a:ext cx="735862" cy="528483"/>
          </a:xfrm>
          <a:prstGeom prst="rect">
            <a:avLst/>
          </a:prstGeom>
          <a:noFill/>
          <a:ln w="9525">
            <a:noFill/>
            <a:miter lim="800000"/>
            <a:headEnd/>
            <a:tailEnd/>
          </a:ln>
        </p:spPr>
      </p:pic>
      <p:sp>
        <p:nvSpPr>
          <p:cNvPr id="10" name="TextBox 9"/>
          <p:cNvSpPr txBox="1"/>
          <p:nvPr/>
        </p:nvSpPr>
        <p:spPr>
          <a:xfrm>
            <a:off x="444912" y="398208"/>
            <a:ext cx="8305800" cy="400110"/>
          </a:xfrm>
          <a:prstGeom prst="rect">
            <a:avLst/>
          </a:prstGeom>
          <a:noFill/>
        </p:spPr>
        <p:txBody>
          <a:bodyPr wrap="square" rtlCol="0">
            <a:spAutoFit/>
          </a:bodyPr>
          <a:lstStyle/>
          <a:p>
            <a:r>
              <a:rPr lang="en-US" sz="2000" b="1" i="1" dirty="0" smtClean="0">
                <a:solidFill>
                  <a:srgbClr val="C00000"/>
                </a:solidFill>
                <a:latin typeface="Georgia" pitchFamily="18" charset="0"/>
              </a:rPr>
              <a:t>CLAIM OF INPUT TAX</a:t>
            </a:r>
            <a:endParaRPr lang="en-US" sz="2000" dirty="0"/>
          </a:p>
        </p:txBody>
      </p:sp>
      <p:sp>
        <p:nvSpPr>
          <p:cNvPr id="13" name="Text Box 2"/>
          <p:cNvSpPr txBox="1">
            <a:spLocks noChangeArrowheads="1"/>
          </p:cNvSpPr>
          <p:nvPr/>
        </p:nvSpPr>
        <p:spPr bwMode="auto">
          <a:xfrm>
            <a:off x="926143" y="6162784"/>
            <a:ext cx="2301875" cy="44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chemeClr val="tx1"/>
                </a:solidFill>
                <a:effectLst/>
                <a:latin typeface="Georgia" pitchFamily="18" charset="0"/>
              </a:rPr>
              <a:t>A.F.</a:t>
            </a:r>
            <a:r>
              <a:rPr kumimoji="0" lang="en-US" sz="1400" b="1" i="1" u="none" strike="noStrike" cap="none" normalizeH="0" baseline="0" dirty="0" smtClean="0">
                <a:ln>
                  <a:noFill/>
                </a:ln>
                <a:solidFill>
                  <a:schemeClr val="tx1"/>
                </a:solidFill>
                <a:effectLst/>
                <a:latin typeface="Georgia" pitchFamily="18" charset="0"/>
              </a:rPr>
              <a:t> FERGUSON &amp; 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Georgia" pitchFamily="18" charset="0"/>
              </a:rPr>
              <a:t>A member firm of the PwC network</a:t>
            </a:r>
            <a:endParaRPr kumimoji="0" lang="en-US" sz="1400" b="1" i="1" u="none" strike="noStrike" cap="none" normalizeH="0" baseline="0" dirty="0" smtClean="0">
              <a:ln>
                <a:noFill/>
              </a:ln>
              <a:solidFill>
                <a:schemeClr val="tx1"/>
              </a:solidFill>
              <a:effectLst/>
              <a:latin typeface="Georgi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Text Box 3"/>
          <p:cNvSpPr txBox="1">
            <a:spLocks noChangeArrowheads="1"/>
          </p:cNvSpPr>
          <p:nvPr/>
        </p:nvSpPr>
        <p:spPr bwMode="auto">
          <a:xfrm>
            <a:off x="6666276" y="6437010"/>
            <a:ext cx="2286000" cy="2366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rPr>
              <a:t>Sales Tax on</a:t>
            </a:r>
            <a:r>
              <a:rPr kumimoji="0" lang="en-US" sz="1200" b="1" i="1" u="none" strike="noStrike" cap="none" normalizeH="0" dirty="0" smtClean="0">
                <a:ln>
                  <a:noFill/>
                </a:ln>
                <a:solidFill>
                  <a:schemeClr val="tx1"/>
                </a:solidFill>
                <a:effectLst/>
                <a:latin typeface="Arial" pitchFamily="34" charset="0"/>
              </a:rPr>
              <a:t> Services </a:t>
            </a:r>
            <a:endParaRPr kumimoji="0" lang="en-US" sz="1800" b="1" i="1" u="none" strike="noStrike" cap="none" normalizeH="0" baseline="0" dirty="0" smtClean="0">
              <a:ln>
                <a:noFill/>
              </a:ln>
              <a:solidFill>
                <a:schemeClr val="tx1"/>
              </a:solidFill>
              <a:effectLst/>
              <a:latin typeface="Arial" pitchFamily="34" charset="0"/>
            </a:endParaRPr>
          </a:p>
        </p:txBody>
      </p:sp>
      <p:cxnSp>
        <p:nvCxnSpPr>
          <p:cNvPr id="15" name="Straight Connector 14"/>
          <p:cNvCxnSpPr/>
          <p:nvPr/>
        </p:nvCxnSpPr>
        <p:spPr>
          <a:xfrm rot="10800000">
            <a:off x="457200" y="761999"/>
            <a:ext cx="838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10"/>
          <p:cNvSpPr txBox="1">
            <a:spLocks/>
          </p:cNvSpPr>
          <p:nvPr/>
        </p:nvSpPr>
        <p:spPr>
          <a:xfrm>
            <a:off x="8458200" y="0"/>
            <a:ext cx="533400" cy="38100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1381</TotalTime>
  <Words>2317</Words>
  <Application>Microsoft Office PowerPoint</Application>
  <PresentationFormat>On-screen Show (4:3)</PresentationFormat>
  <Paragraphs>930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SALES TAX ON SERVICES  </vt:lpstr>
      <vt:lpstr>SALES TAX ON SERVICES  TOPICS TO BE COVERED IN THIS SESSION</vt:lpstr>
      <vt:lpstr>CLAIM OF  INPUT TAX</vt:lpstr>
      <vt:lpstr>Slide 4</vt:lpstr>
      <vt:lpstr>Slide 5</vt:lpstr>
      <vt:lpstr>Slide 6</vt:lpstr>
      <vt:lpstr>Slide 7</vt:lpstr>
      <vt:lpstr>Slide 8</vt:lpstr>
      <vt:lpstr>Slide 9</vt:lpstr>
      <vt:lpstr>Slide 10</vt:lpstr>
      <vt:lpstr>Slide 11</vt:lpstr>
      <vt:lpstr>Slide 12</vt:lpstr>
      <vt:lpstr>Slide 13</vt:lpstr>
      <vt:lpstr>Slide 14</vt:lpstr>
      <vt:lpstr>SALES TAX SPECIAL PROCEDURES  RULES</vt:lpstr>
      <vt:lpstr>Special Procedures derive their special powers from the ACT whereby the Board/Authority can prescribe special procedures for payment of taxes, registration, book keeping, invoicing, returns, and other related matters. In view of that, the applicability of these special rules are relevant for determining the sales tax liability of a person.</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SERVICES</dc:title>
  <dc:creator>Asma Ahmed</dc:creator>
  <cp:lastModifiedBy>it</cp:lastModifiedBy>
  <cp:revision>146</cp:revision>
  <dcterms:created xsi:type="dcterms:W3CDTF">2006-08-16T00:00:00Z</dcterms:created>
  <dcterms:modified xsi:type="dcterms:W3CDTF">2014-03-31T10:54:32Z</dcterms:modified>
</cp:coreProperties>
</file>