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8"/>
  </p:notesMasterIdLst>
  <p:handoutMasterIdLst>
    <p:handoutMasterId r:id="rId59"/>
  </p:handoutMasterIdLst>
  <p:sldIdLst>
    <p:sldId id="398" r:id="rId3"/>
    <p:sldId id="481" r:id="rId4"/>
    <p:sldId id="567" r:id="rId5"/>
    <p:sldId id="568" r:id="rId6"/>
    <p:sldId id="570" r:id="rId7"/>
    <p:sldId id="571" r:id="rId8"/>
    <p:sldId id="572" r:id="rId9"/>
    <p:sldId id="573" r:id="rId10"/>
    <p:sldId id="574" r:id="rId11"/>
    <p:sldId id="575" r:id="rId12"/>
    <p:sldId id="576" r:id="rId13"/>
    <p:sldId id="580" r:id="rId14"/>
    <p:sldId id="577" r:id="rId15"/>
    <p:sldId id="581" r:id="rId16"/>
    <p:sldId id="582" r:id="rId17"/>
    <p:sldId id="583" r:id="rId18"/>
    <p:sldId id="430" r:id="rId19"/>
    <p:sldId id="431" r:id="rId20"/>
    <p:sldId id="432" r:id="rId21"/>
    <p:sldId id="433" r:id="rId22"/>
    <p:sldId id="434" r:id="rId23"/>
    <p:sldId id="435" r:id="rId24"/>
    <p:sldId id="436" r:id="rId25"/>
    <p:sldId id="437" r:id="rId26"/>
    <p:sldId id="578" r:id="rId27"/>
    <p:sldId id="377" r:id="rId28"/>
    <p:sldId id="486" r:id="rId29"/>
    <p:sldId id="378" r:id="rId30"/>
    <p:sldId id="438" r:id="rId31"/>
    <p:sldId id="382" r:id="rId32"/>
    <p:sldId id="439" r:id="rId33"/>
    <p:sldId id="469" r:id="rId34"/>
    <p:sldId id="470" r:id="rId35"/>
    <p:sldId id="383" r:id="rId36"/>
    <p:sldId id="440" r:id="rId37"/>
    <p:sldId id="385" r:id="rId38"/>
    <p:sldId id="386" r:id="rId39"/>
    <p:sldId id="387" r:id="rId40"/>
    <p:sldId id="557" r:id="rId41"/>
    <p:sldId id="558" r:id="rId42"/>
    <p:sldId id="388" r:id="rId43"/>
    <p:sldId id="518" r:id="rId44"/>
    <p:sldId id="519" r:id="rId45"/>
    <p:sldId id="520" r:id="rId46"/>
    <p:sldId id="562" r:id="rId47"/>
    <p:sldId id="502" r:id="rId48"/>
    <p:sldId id="503" r:id="rId49"/>
    <p:sldId id="505" r:id="rId50"/>
    <p:sldId id="506" r:id="rId51"/>
    <p:sldId id="507" r:id="rId52"/>
    <p:sldId id="508" r:id="rId53"/>
    <p:sldId id="509" r:id="rId54"/>
    <p:sldId id="579" r:id="rId55"/>
    <p:sldId id="584" r:id="rId56"/>
    <p:sldId id="566" r:id="rId57"/>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56" autoAdjust="0"/>
    <p:restoredTop sz="94633" autoAdjust="0"/>
  </p:normalViewPr>
  <p:slideViewPr>
    <p:cSldViewPr snapToGrid="0">
      <p:cViewPr>
        <p:scale>
          <a:sx n="70" d="100"/>
          <a:sy n="70" d="100"/>
        </p:scale>
        <p:origin x="-72" y="-72"/>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notesViewPr>
    <p:cSldViewPr snapToGrid="0">
      <p:cViewPr varScale="1">
        <p:scale>
          <a:sx n="94" d="100"/>
          <a:sy n="94" d="100"/>
        </p:scale>
        <p:origin x="1932" y="108"/>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a:p>
        </p:txBody>
      </p:sp>
      <p:sp>
        <p:nvSpPr>
          <p:cNvPr id="3" name="Date Placeholder 2"/>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20EA5F0D-C1DC-412F-A146-DDB3A74B588F}" type="datetimeFigureOut">
              <a:rPr lang="en-US"/>
              <a:pPr/>
              <a:t>3/31/2014</a:t>
            </a:fld>
            <a:endParaRPr/>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7BAE14B8-3CC9-472D-9BC5-A84D80684DE2}" type="slidenum">
              <a:rPr/>
              <a:pPr/>
              <a:t>‹#›</a:t>
            </a:fld>
            <a:endParaRPr/>
          </a:p>
        </p:txBody>
      </p:sp>
    </p:spTree>
    <p:extLst>
      <p:ext uri="{BB962C8B-B14F-4D97-AF65-F5344CB8AC3E}">
        <p14:creationId xmlns=""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A8CDE508-72C8-4AB5-AA9C-1584D31690E0}" type="datetimeFigureOut">
              <a:rPr lang="en-US"/>
              <a:pPr/>
              <a:t>3/31/2014</a:t>
            </a:fld>
            <a:endParaRPr/>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a:p>
        </p:txBody>
      </p:sp>
      <p:sp>
        <p:nvSpPr>
          <p:cNvPr id="5" name="Notes Placeholder 4"/>
          <p:cNvSpPr>
            <a:spLocks noGrp="1"/>
          </p:cNvSpPr>
          <p:nvPr>
            <p:ph type="body" sz="quarter" idx="3"/>
          </p:nvPr>
        </p:nvSpPr>
        <p:spPr>
          <a:xfrm>
            <a:off x="695484" y="4480005"/>
            <a:ext cx="5563870" cy="3141821"/>
          </a:xfrm>
          <a:prstGeom prst="rect">
            <a:avLst/>
          </a:prstGeom>
        </p:spPr>
        <p:txBody>
          <a:bodyPr vert="horz" lIns="92930" tIns="46465" rIns="92930" bIns="46465"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7FB667E1-E601-4AAF-B95C-B25720D70A60}" type="slidenum">
              <a:rPr/>
              <a:pPr/>
              <a:t>‹#›</a:t>
            </a:fld>
            <a:endParaRPr/>
          </a:p>
        </p:txBody>
      </p:sp>
    </p:spTree>
    <p:extLst>
      <p:ext uri="{BB962C8B-B14F-4D97-AF65-F5344CB8AC3E}">
        <p14:creationId xmlns=""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pPr/>
              <a:t>52</a:t>
            </a:fld>
            <a:endParaRPr lang="en-US"/>
          </a:p>
        </p:txBody>
      </p:sp>
    </p:spTree>
    <p:extLst>
      <p:ext uri="{BB962C8B-B14F-4D97-AF65-F5344CB8AC3E}">
        <p14:creationId xmlns="" xmlns:p14="http://schemas.microsoft.com/office/powerpoint/2010/main" val="2402897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0" y="0"/>
            <a:ext cx="12188825" cy="713232"/>
            <a:chOff x="0" y="0"/>
            <a:chExt cx="12188825" cy="713232"/>
          </a:xfrm>
        </p:grpSpPr>
        <p:sp>
          <p:nvSpPr>
            <p:cNvPr id="7" name="Rectangle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 y="0"/>
            <a:ext cx="713232" cy="6858000"/>
            <a:chOff x="0" y="0"/>
            <a:chExt cx="713232" cy="6858000"/>
          </a:xfrm>
        </p:grpSpPr>
        <p:sp>
          <p:nvSpPr>
            <p:cNvPr id="12" name="Rectangle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a:off x="11476764" y="0"/>
            <a:ext cx="746885" cy="6858000"/>
            <a:chOff x="11476762" y="0"/>
            <a:chExt cx="746886" cy="6858000"/>
          </a:xfrm>
        </p:grpSpPr>
        <p:sp>
          <p:nvSpPr>
            <p:cNvPr id="15" name="Rectangle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flipV="1">
            <a:off x="0" y="6144768"/>
            <a:ext cx="12188825" cy="713232"/>
            <a:chOff x="0" y="0"/>
            <a:chExt cx="12188825" cy="713232"/>
          </a:xfrm>
        </p:grpSpPr>
        <p:sp>
          <p:nvSpPr>
            <p:cNvPr id="18" name="Rectangle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295402" y="1188720"/>
            <a:ext cx="9601200" cy="2514600"/>
          </a:xfrm>
        </p:spPr>
        <p:txBody>
          <a:bodyPr anchor="b">
            <a:no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1295402" y="3749040"/>
            <a:ext cx="960120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 xmlns:p14="http://schemas.microsoft.com/office/powerpoint/2010/main" val="33828820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1D94946-6FFE-4A6A-B325-6C509C650616}" type="datetime1">
              <a:rPr lang="en-US" smtClean="0"/>
              <a:pPr/>
              <a:t>3/31/2014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33385722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199"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ED362C9-EDE8-4E73-BB91-AC8088B34CF1}" type="datetime1">
              <a:rPr lang="en-US" smtClean="0"/>
              <a:pPr/>
              <a:t>3/31/2014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275155822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6ADD828-23E3-4A83-AB4F-AD891F22EA30}" type="datetime1">
              <a:rPr lang="en-US" smtClean="0"/>
              <a:pPr/>
              <a:t>3/31/2014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415934224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flipV="1">
            <a:off x="0" y="630936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6736" y="0"/>
            <a:ext cx="12188825"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68D4B4E4-E888-4430-A71B-3ECAF57926FF}" type="datetime1">
              <a:rPr lang="en-US" smtClean="0"/>
              <a:pPr/>
              <a:t>3/31/2014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pPr/>
              <a:t>‹#›</a:t>
            </a:fld>
            <a:endParaRPr/>
          </a:p>
        </p:txBody>
      </p:sp>
      <p:sp>
        <p:nvSpPr>
          <p:cNvPr id="2" name="Title 1"/>
          <p:cNvSpPr>
            <a:spLocks noGrp="1"/>
          </p:cNvSpPr>
          <p:nvPr>
            <p:ph type="title"/>
          </p:nvPr>
        </p:nvSpPr>
        <p:spPr>
          <a:xfrm>
            <a:off x="1295402" y="1188720"/>
            <a:ext cx="9601200" cy="2514600"/>
          </a:xfrm>
        </p:spPr>
        <p:txBody>
          <a:bodyPr anchor="b">
            <a:normAutofit/>
          </a:bodyPr>
          <a:lstStyle>
            <a:lvl1pPr algn="ctr">
              <a:defRPr sz="5400" b="0">
                <a:solidFill>
                  <a:schemeClr val="tx1">
                    <a:lumMod val="75000"/>
                  </a:schemeClr>
                </a:solidFill>
              </a:defRPr>
            </a:lvl1pPr>
          </a:lstStyle>
          <a:p>
            <a:r>
              <a:rPr lang="en-US" smtClean="0"/>
              <a:t>Click to edit Master title style</a:t>
            </a:r>
            <a:endParaRPr/>
          </a:p>
        </p:txBody>
      </p:sp>
      <p:sp>
        <p:nvSpPr>
          <p:cNvPr id="3" name="Text Placeholder 2"/>
          <p:cNvSpPr>
            <a:spLocks noGrp="1"/>
          </p:cNvSpPr>
          <p:nvPr>
            <p:ph type="body" idx="1"/>
          </p:nvPr>
        </p:nvSpPr>
        <p:spPr>
          <a:xfrm>
            <a:off x="1295402" y="3749040"/>
            <a:ext cx="960120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 xmlns:p14="http://schemas.microsoft.com/office/powerpoint/2010/main" val="27158437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D1E9D1B-5846-4892-8F53-5BF18D3F710C}" type="datetime1">
              <a:rPr lang="en-US" smtClean="0"/>
              <a:pPr/>
              <a:t>3/31/2014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pPr/>
              <a:t>‹#›</a:t>
            </a:fld>
            <a:endParaRPr/>
          </a:p>
        </p:txBody>
      </p:sp>
    </p:spTree>
    <p:extLst>
      <p:ext uri="{BB962C8B-B14F-4D97-AF65-F5344CB8AC3E}">
        <p14:creationId xmlns="" xmlns:p14="http://schemas.microsoft.com/office/powerpoint/2010/main" val="29230561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A48C19E-B7D8-4A08-8B6A-4C2C6A1B890F}" type="datetime1">
              <a:rPr lang="en-US" smtClean="0"/>
              <a:pPr/>
              <a:t>3/31/2014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405708082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C6E9B2F-1AF0-4C15-B5F6-8BF5629022AD}" type="datetime1">
              <a:rPr lang="en-US" smtClean="0"/>
              <a:pPr/>
              <a:t>3/31/2014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84201103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7B014-E4BA-445D-824A-341FD75558B2}" type="datetime1">
              <a:rPr lang="en-US" smtClean="0"/>
              <a:pPr/>
              <a:t>3/31/2014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25590039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0" y="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548641"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490D4-E87E-4967-9254-7F57AB14DD41}" type="datetime1">
              <a:rPr lang="en-US" smtClean="0"/>
              <a:pPr/>
              <a:t>3/31/2014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pPr/>
              <a:t>‹#›</a:t>
            </a:fld>
            <a:endParaRPr/>
          </a:p>
        </p:txBody>
      </p:sp>
    </p:spTree>
    <p:extLst>
      <p:ext uri="{BB962C8B-B14F-4D97-AF65-F5344CB8AC3E}">
        <p14:creationId xmlns="" xmlns:p14="http://schemas.microsoft.com/office/powerpoint/2010/main" val="14359466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smtClean="0"/>
              <a:t>Click to edit Master title style</a:t>
            </a:r>
            <a:endParaRPr/>
          </a:p>
        </p:txBody>
      </p:sp>
      <p:sp>
        <p:nvSpPr>
          <p:cNvPr id="3" name="Picture Placeholder 2"/>
          <p:cNvSpPr>
            <a:spLocks noGrp="1"/>
          </p:cNvSpPr>
          <p:nvPr>
            <p:ph type="pic" idx="1"/>
          </p:nvPr>
        </p:nvSpPr>
        <p:spPr>
          <a:xfrm>
            <a:off x="548641" y="548640"/>
            <a:ext cx="6675120" cy="5760720"/>
          </a:xfrm>
          <a:noFill/>
        </p:spPr>
        <p:txBody>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76637-B164-48B8-AE21-0CDCE2C67E0F}" type="datetime1">
              <a:rPr lang="en-US" smtClean="0"/>
              <a:pPr/>
              <a:t>3/31/2014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pPr/>
              <a:t>‹#›</a:t>
            </a:fld>
            <a:endParaRPr/>
          </a:p>
        </p:txBody>
      </p:sp>
      <p:grpSp>
        <p:nvGrpSpPr>
          <p:cNvPr id="8" name="Group 7"/>
          <p:cNvGrpSpPr/>
          <p:nvPr/>
        </p:nvGrpSpPr>
        <p:grpSpPr>
          <a:xfrm>
            <a:off x="1" y="0"/>
            <a:ext cx="77724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flipV="1">
            <a:off x="1" y="6309360"/>
            <a:ext cx="77724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rot="5400000" flipV="1">
            <a:off x="-3154680" y="3154680"/>
            <a:ext cx="6858000" cy="54864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rot="16200000" flipH="1" flipV="1">
            <a:off x="4069078" y="3154681"/>
            <a:ext cx="6858000" cy="54864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 xmlns:p14="http://schemas.microsoft.com/office/powerpoint/2010/main" val="13717346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bwMode="auto">
          <a:xfrm flipV="1">
            <a:off x="0" y="6309360"/>
            <a:ext cx="12188825" cy="548640"/>
            <a:chOff x="0" y="0"/>
            <a:chExt cx="12188825" cy="713232"/>
          </a:xfrm>
        </p:grpSpPr>
        <p:sp>
          <p:nvSpPr>
            <p:cNvPr id="9" name="Rectangle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875776" y="6391656"/>
            <a:ext cx="960121" cy="237744"/>
          </a:xfrm>
          <a:prstGeom prst="rect">
            <a:avLst/>
          </a:prstGeom>
        </p:spPr>
        <p:txBody>
          <a:bodyPr vert="horz" lIns="91440" tIns="45720" rIns="91440" bIns="45720" rtlCol="0" anchor="ctr"/>
          <a:lstStyle>
            <a:lvl1pPr algn="r">
              <a:defRPr sz="800">
                <a:solidFill>
                  <a:schemeClr val="tx1"/>
                </a:solidFill>
              </a:defRPr>
            </a:lvl1pPr>
          </a:lstStyle>
          <a:p>
            <a:fld id="{A4C5DCE5-0240-4752-9C81-5C225AA0D5AE}" type="datetime1">
              <a:rPr lang="en-US" smtClean="0"/>
              <a:pPr/>
              <a:t>3/31/2014</a:t>
            </a:fld>
            <a:endParaRPr/>
          </a:p>
        </p:txBody>
      </p:sp>
      <p:sp>
        <p:nvSpPr>
          <p:cNvPr id="5" name="Footer Placeholder 4"/>
          <p:cNvSpPr>
            <a:spLocks noGrp="1"/>
          </p:cNvSpPr>
          <p:nvPr>
            <p:ph type="ftr" sz="quarter" idx="3"/>
          </p:nvPr>
        </p:nvSpPr>
        <p:spPr>
          <a:xfrm>
            <a:off x="1341121" y="6391656"/>
            <a:ext cx="7159753"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1"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hf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9.xml"/><Relationship Id="rId5" Type="http://schemas.openxmlformats.org/officeDocument/2006/relationships/image" Target="../media/image4.jpe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ervice93.mimecast.com/mimecast/click?account=C46A3&amp;code=77040404d563fa1ed44abcb7ba2fb7fc"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8.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6.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8.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0.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2.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4.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6.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8.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0.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ervice93.mimecast.com/mimecast/click?account=C46A3&amp;code=77040404d563fa1ed44abcb7ba2fb7fc"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rvice93.mimecast.com/mimecast/click?account=C46A3&amp;code=77040404d563fa1ed44abcb7ba2fb7fc"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5.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ervice93.mimecast.com/mimecast/click?account=C46A3&amp;code=77040404d563fa1ed44abcb7ba2fb7f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82045" y="6126480"/>
            <a:ext cx="2471051" cy="5965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Content Placeholder 10"/>
          <p:cNvSpPr txBox="1">
            <a:spLocks/>
          </p:cNvSpPr>
          <p:nvPr/>
        </p:nvSpPr>
        <p:spPr>
          <a:xfrm>
            <a:off x="990600" y="639763"/>
            <a:ext cx="6934200" cy="5227637"/>
          </a:xfrm>
          <a:prstGeom prst="rect">
            <a:avLst/>
          </a:prstGeom>
          <a:ln>
            <a:solidFill>
              <a:schemeClr val="accent2">
                <a:lumMod val="60000"/>
                <a:lumOff val="40000"/>
              </a:schemeClr>
            </a:solidFill>
          </a:ln>
        </p:spPr>
        <p:txBody>
          <a:bodyPr vert="horz" lIns="91440" tIns="45720" rIns="91440" bIns="45720" rtlCol="0">
            <a:normAutofit/>
          </a:bodyPr>
          <a:lst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a:lstStyle>
          <a:p>
            <a:pPr marL="0">
              <a:buFont typeface="Wingdings 2" pitchFamily="18" charset="2"/>
              <a:buNone/>
              <a:defRPr/>
            </a:pPr>
            <a:endParaRPr lang="en-US" sz="3600" b="1" dirty="0" smtClean="0">
              <a:solidFill>
                <a:schemeClr val="tx2"/>
              </a:solidFill>
              <a:cs typeface="Arial" charset="0"/>
            </a:endParaRPr>
          </a:p>
          <a:p>
            <a:pPr marL="0" algn="ctr">
              <a:buFont typeface="Wingdings 2" pitchFamily="18" charset="2"/>
              <a:buNone/>
              <a:defRPr/>
            </a:pPr>
            <a:r>
              <a:rPr lang="en-US" sz="4000" b="1" dirty="0" smtClean="0">
                <a:solidFill>
                  <a:schemeClr val="accent1"/>
                </a:solidFill>
                <a:cs typeface="Times New Roman" pitchFamily="18" charset="0"/>
              </a:rPr>
              <a:t>COMPARATIVE STUDY AND SCOPE OF SALES TAX ON SERVICES</a:t>
            </a:r>
          </a:p>
          <a:p>
            <a:pPr marL="0">
              <a:buFont typeface="Wingdings 2" pitchFamily="18" charset="2"/>
              <a:buNone/>
              <a:defRPr/>
            </a:pPr>
            <a:endParaRPr lang="en-US" sz="1200" b="1" dirty="0" smtClean="0">
              <a:solidFill>
                <a:schemeClr val="accent1"/>
              </a:solidFill>
              <a:cs typeface="Times New Roman" pitchFamily="18" charset="0"/>
            </a:endParaRPr>
          </a:p>
          <a:p>
            <a:pPr marL="0" algn="ctr">
              <a:lnSpc>
                <a:spcPct val="100000"/>
              </a:lnSpc>
              <a:spcBef>
                <a:spcPts val="0"/>
              </a:spcBef>
              <a:buFont typeface="Wingdings 2" pitchFamily="18" charset="2"/>
              <a:buNone/>
              <a:defRPr/>
            </a:pPr>
            <a:r>
              <a:rPr lang="en-US" sz="2800" b="1" dirty="0" smtClean="0">
                <a:solidFill>
                  <a:schemeClr val="accent1"/>
                </a:solidFill>
                <a:cs typeface="Times New Roman" pitchFamily="18" charset="0"/>
              </a:rPr>
              <a:t>Pakistan Tax Bar Association &amp; </a:t>
            </a:r>
          </a:p>
          <a:p>
            <a:pPr marL="0" algn="ctr">
              <a:lnSpc>
                <a:spcPct val="100000"/>
              </a:lnSpc>
              <a:spcBef>
                <a:spcPts val="0"/>
              </a:spcBef>
              <a:buFont typeface="Wingdings 2" pitchFamily="18" charset="2"/>
              <a:buNone/>
              <a:defRPr/>
            </a:pPr>
            <a:r>
              <a:rPr lang="en-US" sz="2800" b="1" dirty="0" smtClean="0">
                <a:solidFill>
                  <a:schemeClr val="accent1"/>
                </a:solidFill>
                <a:cs typeface="Times New Roman" pitchFamily="18" charset="0"/>
              </a:rPr>
              <a:t>Karachi Tax Bar Association</a:t>
            </a:r>
          </a:p>
          <a:p>
            <a:pPr marL="0">
              <a:buFont typeface="Wingdings 2" pitchFamily="18" charset="2"/>
              <a:buNone/>
              <a:defRPr/>
            </a:pPr>
            <a:endParaRPr lang="en-US" sz="100" b="1" dirty="0" smtClean="0">
              <a:solidFill>
                <a:schemeClr val="accent1"/>
              </a:solidFill>
              <a:cs typeface="Times New Roman" pitchFamily="18" charset="0"/>
            </a:endParaRPr>
          </a:p>
          <a:p>
            <a:pPr marL="0">
              <a:buFont typeface="Wingdings 2" pitchFamily="18" charset="2"/>
              <a:buNone/>
              <a:defRPr/>
            </a:pPr>
            <a:endParaRPr lang="en-US" b="1" dirty="0" smtClean="0">
              <a:solidFill>
                <a:schemeClr val="accent1"/>
              </a:solidFill>
              <a:cs typeface="Times New Roman" pitchFamily="18" charset="0"/>
            </a:endParaRPr>
          </a:p>
          <a:p>
            <a:pPr marL="0" indent="0" algn="ctr">
              <a:spcBef>
                <a:spcPts val="0"/>
              </a:spcBef>
              <a:buFont typeface="Wingdings" pitchFamily="2" charset="2"/>
              <a:buNone/>
              <a:defRPr/>
            </a:pPr>
            <a:r>
              <a:rPr lang="en-US" sz="2400" b="1" dirty="0" smtClean="0"/>
              <a:t>Adnan Mufti </a:t>
            </a:r>
            <a:r>
              <a:rPr lang="en-US" sz="1800" b="1" dirty="0" smtClean="0"/>
              <a:t>FCA</a:t>
            </a:r>
            <a:endParaRPr lang="en-US" sz="1100" b="1" dirty="0" smtClean="0">
              <a:solidFill>
                <a:schemeClr val="accent1"/>
              </a:solidFill>
              <a:cs typeface="Times New Roman" pitchFamily="18" charset="0"/>
            </a:endParaRPr>
          </a:p>
          <a:p>
            <a:pPr marL="0">
              <a:buFont typeface="Wingdings 2" pitchFamily="18" charset="2"/>
              <a:buNone/>
              <a:defRPr/>
            </a:pPr>
            <a:endParaRPr lang="en-US" b="1" dirty="0" smtClean="0">
              <a:solidFill>
                <a:schemeClr val="accent1"/>
              </a:solidFill>
              <a:cs typeface="Times New Roman" pitchFamily="18" charset="0"/>
            </a:endParaRPr>
          </a:p>
        </p:txBody>
      </p:sp>
      <p:pic>
        <p:nvPicPr>
          <p:cNvPr id="20"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57066" y="166136"/>
            <a:ext cx="2403566" cy="317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 name="Picture 4" descr="http://t0.gstatic.com/images?q=tbn:ANd9GcQt7YEXeUGO4cnL5bNzC8ZihIRdEAeNBo_8Be33yswbIGDopV1zT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166100" y="965200"/>
            <a:ext cx="3733800" cy="4648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012218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935" y="581531"/>
            <a:ext cx="11011989" cy="5614553"/>
          </a:xfrm>
        </p:spPr>
        <p:txBody>
          <a:bodyPr>
            <a:normAutofit lnSpcReduction="10000"/>
          </a:bodyPr>
          <a:lstStyle/>
          <a:p>
            <a:pPr marL="45720" indent="0">
              <a:buNone/>
            </a:pPr>
            <a:r>
              <a:rPr lang="en-US" sz="1800" b="1" dirty="0"/>
              <a:t>New </a:t>
            </a:r>
            <a:r>
              <a:rPr lang="en-US" sz="1800" b="1" dirty="0" smtClean="0"/>
              <a:t>Zealand</a:t>
            </a:r>
            <a:endParaRPr lang="en-US" sz="1800" dirty="0"/>
          </a:p>
          <a:p>
            <a:pPr marL="45720" indent="0">
              <a:buNone/>
            </a:pPr>
            <a:r>
              <a:rPr lang="en-US" sz="1800" dirty="0"/>
              <a:t>GST applies to the supply of goods or services made in New Zealand by a registered person and importation of goods into New Zealand, regardless of the status of the importer</a:t>
            </a:r>
            <a:r>
              <a:rPr lang="en-US" sz="1800" dirty="0" smtClean="0"/>
              <a:t>.</a:t>
            </a:r>
            <a:r>
              <a:rPr lang="en-US" sz="1800" dirty="0"/>
              <a:t> </a:t>
            </a:r>
          </a:p>
          <a:p>
            <a:pPr marL="45720" indent="0">
              <a:buNone/>
            </a:pPr>
            <a:endParaRPr lang="en-US" sz="100" b="1" dirty="0" smtClean="0"/>
          </a:p>
          <a:p>
            <a:pPr marL="45720" indent="0">
              <a:buNone/>
            </a:pPr>
            <a:r>
              <a:rPr lang="en-US" sz="1800" b="1" dirty="0" err="1" smtClean="0"/>
              <a:t>Phillipines</a:t>
            </a:r>
            <a:endParaRPr lang="en-US" sz="1800" b="1" dirty="0"/>
          </a:p>
          <a:p>
            <a:pPr marL="45720" indent="0">
              <a:buNone/>
            </a:pPr>
            <a:r>
              <a:rPr lang="en-US" sz="1800" dirty="0" smtClean="0"/>
              <a:t>VAT </a:t>
            </a:r>
            <a:r>
              <a:rPr lang="en-US" sz="1800" dirty="0"/>
              <a:t>applies to the taxable sale, barter, exchange, use or lease of goods or property by a taxable person, taxable sale or exchange of services by a taxable person and taxable importation of goods from outside the Philippines.</a:t>
            </a:r>
          </a:p>
          <a:p>
            <a:pPr marL="45720" indent="0">
              <a:buNone/>
            </a:pPr>
            <a:endParaRPr lang="en-US" sz="100" b="1" dirty="0" smtClean="0"/>
          </a:p>
          <a:p>
            <a:pPr marL="45720" indent="0">
              <a:buNone/>
            </a:pPr>
            <a:r>
              <a:rPr lang="en-US" sz="1800" b="1" dirty="0" smtClean="0"/>
              <a:t>Turkey</a:t>
            </a:r>
            <a:endParaRPr lang="en-US" sz="1800" dirty="0"/>
          </a:p>
          <a:p>
            <a:pPr marL="45720" indent="0">
              <a:buNone/>
            </a:pPr>
            <a:r>
              <a:rPr lang="en-US" sz="1800" dirty="0"/>
              <a:t>VAT applies to the following transactions:</a:t>
            </a:r>
          </a:p>
          <a:p>
            <a:pPr lvl="0"/>
            <a:r>
              <a:rPr lang="en-US" sz="1800" dirty="0"/>
              <a:t>The supply of goods or services made in Turkey by a taxable person in the course of performing commercial, industrial, agricultural or independent professional activities</a:t>
            </a:r>
          </a:p>
          <a:p>
            <a:pPr lvl="0"/>
            <a:r>
              <a:rPr lang="en-US" sz="1800" dirty="0"/>
              <a:t>Services received in Turkey or benefited from in Turkey by a taxable person or any other person responsible for payment of the tax</a:t>
            </a:r>
          </a:p>
          <a:p>
            <a:r>
              <a:rPr lang="en-US" sz="1800" dirty="0"/>
              <a:t>Goods and services imported into Turkey</a:t>
            </a:r>
          </a:p>
        </p:txBody>
      </p:sp>
      <p:sp>
        <p:nvSpPr>
          <p:cNvPr id="4" name="Slide Number Placeholder 3"/>
          <p:cNvSpPr>
            <a:spLocks noGrp="1"/>
          </p:cNvSpPr>
          <p:nvPr>
            <p:ph type="sldNum" sz="quarter" idx="12"/>
          </p:nvPr>
        </p:nvSpPr>
        <p:spPr/>
        <p:txBody>
          <a:bodyPr/>
          <a:lstStyle/>
          <a:p>
            <a:fld id="{CA8D9AD5-F248-4919-864A-CFD76CC027D6}" type="slidenum">
              <a:rPr lang="en-US" smtClean="0"/>
              <a:pPr/>
              <a:t>10</a:t>
            </a:fld>
            <a:endParaRPr lang="en-US"/>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5483823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935" y="581531"/>
            <a:ext cx="11011989" cy="5614553"/>
          </a:xfrm>
        </p:spPr>
        <p:txBody>
          <a:bodyPr>
            <a:normAutofit/>
          </a:bodyPr>
          <a:lstStyle/>
          <a:p>
            <a:pPr marL="45720" indent="0">
              <a:buNone/>
            </a:pPr>
            <a:endParaRPr lang="en-US" sz="500" b="1" dirty="0" smtClean="0"/>
          </a:p>
          <a:p>
            <a:pPr marL="45720" indent="0">
              <a:buNone/>
            </a:pPr>
            <a:r>
              <a:rPr lang="en-US" sz="1800" b="1" dirty="0"/>
              <a:t>Singapore</a:t>
            </a:r>
            <a:endParaRPr lang="en-US" sz="1800" dirty="0"/>
          </a:p>
          <a:p>
            <a:pPr marL="45720" indent="0">
              <a:buNone/>
            </a:pPr>
            <a:r>
              <a:rPr lang="en-US" sz="1800" dirty="0"/>
              <a:t>Taxable supplies of goods and services in Singapore, made in the course of a business by a taxable person and imports of goods into Singapore attracts GST.</a:t>
            </a:r>
            <a:endParaRPr lang="en-US" sz="1800" b="1" dirty="0" smtClean="0"/>
          </a:p>
          <a:p>
            <a:pPr marL="45720" indent="0">
              <a:buNone/>
            </a:pPr>
            <a:r>
              <a:rPr lang="en-US" sz="1800" b="1" dirty="0" smtClean="0"/>
              <a:t>United </a:t>
            </a:r>
            <a:r>
              <a:rPr lang="en-US" sz="1800" b="1" dirty="0"/>
              <a:t>Kingdom</a:t>
            </a:r>
          </a:p>
          <a:p>
            <a:pPr marL="45720" indent="0">
              <a:buNone/>
            </a:pPr>
            <a:r>
              <a:rPr lang="en-US" sz="1800" dirty="0" smtClean="0"/>
              <a:t>The </a:t>
            </a:r>
            <a:r>
              <a:rPr lang="en-US" sz="1800" dirty="0"/>
              <a:t>supply of goods or services made in the United Kingdom by a taxable person, intra-Community acquisition of goods from another EU member state by a taxable person, reverse-charge services received by a taxable person in the United Kingdom and importation of goods from outside the EU attracts VAT.</a:t>
            </a:r>
          </a:p>
          <a:p>
            <a:pPr marL="45720" indent="0">
              <a:buNone/>
            </a:pPr>
            <a:r>
              <a:rPr lang="en-US" sz="1800" b="1" dirty="0" smtClean="0"/>
              <a:t>USA</a:t>
            </a:r>
            <a:r>
              <a:rPr lang="en-US" sz="1800" dirty="0"/>
              <a:t> </a:t>
            </a:r>
          </a:p>
          <a:p>
            <a:pPr marL="45720" indent="0">
              <a:buNone/>
            </a:pPr>
            <a:r>
              <a:rPr lang="en-US" sz="1800" dirty="0"/>
              <a:t>Sales </a:t>
            </a:r>
            <a:r>
              <a:rPr lang="en-US" sz="1800" dirty="0" smtClean="0"/>
              <a:t>tax is transaction-based tax, </a:t>
            </a:r>
            <a:r>
              <a:rPr lang="en-US" sz="1800" dirty="0"/>
              <a:t>imposed on intra-state retail transactions (</a:t>
            </a:r>
            <a:r>
              <a:rPr lang="en-US" sz="1800" i="1" dirty="0"/>
              <a:t>sales made between a buyer and seller located within the same state</a:t>
            </a:r>
            <a:r>
              <a:rPr lang="en-US" sz="1800" dirty="0"/>
              <a:t>), and are calculated as a % of the receipts derived from the transaction</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11</a:t>
            </a:fld>
            <a:endParaRPr lang="en-US"/>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7323528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935" y="581531"/>
            <a:ext cx="11011989" cy="5614553"/>
          </a:xfrm>
        </p:spPr>
        <p:txBody>
          <a:bodyPr>
            <a:normAutofit/>
          </a:bodyPr>
          <a:lstStyle/>
          <a:p>
            <a:pPr marL="45720" indent="0">
              <a:buNone/>
            </a:pPr>
            <a:endParaRPr lang="en-US" sz="500" b="1" dirty="0" smtClean="0"/>
          </a:p>
          <a:p>
            <a:pPr marL="45720" indent="0">
              <a:buNone/>
            </a:pPr>
            <a:r>
              <a:rPr lang="en-US" sz="1800" b="1" dirty="0"/>
              <a:t>Singapore</a:t>
            </a:r>
            <a:endParaRPr lang="en-US" sz="1800" dirty="0"/>
          </a:p>
          <a:p>
            <a:pPr marL="45720" indent="0">
              <a:buNone/>
            </a:pPr>
            <a:r>
              <a:rPr lang="en-US" sz="1800" dirty="0"/>
              <a:t>Taxable supplies of goods and services in Singapore, made in the course of a business by a taxable person and imports of goods into Singapore attracts GST.</a:t>
            </a:r>
            <a:endParaRPr lang="en-US" sz="1800" b="1" dirty="0" smtClean="0"/>
          </a:p>
          <a:p>
            <a:pPr marL="45720" indent="0">
              <a:buNone/>
            </a:pPr>
            <a:r>
              <a:rPr lang="en-US" sz="1800" b="1" dirty="0" smtClean="0"/>
              <a:t>United </a:t>
            </a:r>
            <a:r>
              <a:rPr lang="en-US" sz="1800" b="1" dirty="0"/>
              <a:t>Kingdom</a:t>
            </a:r>
          </a:p>
          <a:p>
            <a:pPr marL="45720" indent="0">
              <a:buNone/>
            </a:pPr>
            <a:r>
              <a:rPr lang="en-US" sz="1800" dirty="0" smtClean="0"/>
              <a:t>The </a:t>
            </a:r>
            <a:r>
              <a:rPr lang="en-US" sz="1800" dirty="0"/>
              <a:t>supply of goods or services made in the United Kingdom by a taxable person, intra-Community acquisition of goods from another EU member state by a taxable person, reverse-charge services received by a taxable person in the United Kingdom and importation of goods from outside the EU attracts VAT.</a:t>
            </a:r>
          </a:p>
          <a:p>
            <a:pPr marL="45720" indent="0">
              <a:buNone/>
            </a:pPr>
            <a:r>
              <a:rPr lang="en-US" sz="1800" b="1" dirty="0" smtClean="0"/>
              <a:t>USA</a:t>
            </a:r>
            <a:r>
              <a:rPr lang="en-US" sz="1800" dirty="0"/>
              <a:t> </a:t>
            </a:r>
          </a:p>
          <a:p>
            <a:pPr marL="45720" indent="0">
              <a:buNone/>
            </a:pPr>
            <a:r>
              <a:rPr lang="en-US" sz="1800" dirty="0"/>
              <a:t>Sales </a:t>
            </a:r>
            <a:r>
              <a:rPr lang="en-US" sz="1800" dirty="0" smtClean="0"/>
              <a:t>tax is transaction-based tax, </a:t>
            </a:r>
            <a:r>
              <a:rPr lang="en-US" sz="1800" dirty="0"/>
              <a:t>imposed on intra-state retail transactions (</a:t>
            </a:r>
            <a:r>
              <a:rPr lang="en-US" sz="1800" i="1" dirty="0"/>
              <a:t>sales made between a buyer and seller located within the same state</a:t>
            </a:r>
            <a:r>
              <a:rPr lang="en-US" sz="1800" dirty="0"/>
              <a:t>), and are calculated as a % of the receipts derived from the transaction</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12</a:t>
            </a:fld>
            <a:endParaRPr lang="en-US"/>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7457437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CA8D9AD5-F248-4919-864A-CFD76CC027D6}" type="slidenum">
              <a:rPr lang="en-US" smtClean="0"/>
              <a:pPr/>
              <a:t>13</a:t>
            </a:fld>
            <a:endParaRPr lang="en-US"/>
          </a:p>
        </p:txBody>
      </p:sp>
      <p:sp>
        <p:nvSpPr>
          <p:cNvPr id="12" name="Rectangle 7"/>
          <p:cNvSpPr>
            <a:spLocks noChangeArrowheads="1"/>
          </p:cNvSpPr>
          <p:nvPr/>
        </p:nvSpPr>
        <p:spPr bwMode="auto">
          <a:xfrm>
            <a:off x="670827" y="624003"/>
            <a:ext cx="5675381" cy="5632311"/>
          </a:xfrm>
          <a:prstGeom prst="rect">
            <a:avLst/>
          </a:prstGeom>
          <a:noFill/>
          <a:ln w="9525">
            <a:solidFill>
              <a:schemeClr val="accent2"/>
            </a:solidFill>
            <a:miter lim="800000"/>
            <a:headEnd/>
            <a:tailEnd/>
          </a:ln>
          <a:extLst>
            <a:ext uri="{909E8E84-426E-40DD-AFC4-6F175D3DCCD1}">
              <a14:hiddenFill xmlns="" xmlns:a14="http://schemas.microsoft.com/office/drawing/2010/main">
                <a:solidFill>
                  <a:srgbClr val="FFFFFF"/>
                </a:solidFill>
              </a14:hiddenFill>
            </a:ext>
          </a:extLst>
        </p:spPr>
        <p:txBody>
          <a:bodyPr wrap="square" anchor="ctr">
            <a:spAutoFit/>
          </a:bodyPr>
          <a:lstStyle/>
          <a:p>
            <a:pPr eaLnBrk="0" hangingPunct="0"/>
            <a:r>
              <a:rPr lang="en-US" sz="4000" b="1" dirty="0" smtClean="0">
                <a:solidFill>
                  <a:schemeClr val="accent1"/>
                </a:solidFill>
                <a:cs typeface="Calibri" pitchFamily="34" charset="0"/>
              </a:rPr>
              <a:t>CONSTITUTIONAL POSITION </a:t>
            </a:r>
          </a:p>
          <a:p>
            <a:pPr eaLnBrk="0" hangingPunct="0"/>
            <a:endParaRPr lang="en-US" sz="4000" b="1" dirty="0">
              <a:solidFill>
                <a:schemeClr val="accent1"/>
              </a:solidFill>
              <a:cs typeface="Calibri" pitchFamily="34" charset="0"/>
            </a:endParaRPr>
          </a:p>
          <a:p>
            <a:pPr eaLnBrk="0" hangingPunct="0"/>
            <a:r>
              <a:rPr lang="en-US" sz="4000" b="1" dirty="0" smtClean="0">
                <a:solidFill>
                  <a:schemeClr val="accent1"/>
                </a:solidFill>
                <a:cs typeface="Calibri" pitchFamily="34" charset="0"/>
              </a:rPr>
              <a:t>&amp; </a:t>
            </a:r>
          </a:p>
          <a:p>
            <a:pPr eaLnBrk="0" hangingPunct="0"/>
            <a:endParaRPr lang="en-US" sz="4000" b="1" dirty="0">
              <a:solidFill>
                <a:schemeClr val="accent1"/>
              </a:solidFill>
              <a:cs typeface="Calibri" pitchFamily="34" charset="0"/>
            </a:endParaRPr>
          </a:p>
          <a:p>
            <a:pPr eaLnBrk="0" hangingPunct="0"/>
            <a:r>
              <a:rPr lang="en-US" sz="4000" b="1" dirty="0" smtClean="0">
                <a:solidFill>
                  <a:schemeClr val="accent1"/>
                </a:solidFill>
                <a:cs typeface="Calibri" pitchFamily="34" charset="0"/>
              </a:rPr>
              <a:t>COMPARATIVE ANALYSIS OF SERVICES TAXED IN PAKISTAN </a:t>
            </a:r>
            <a:endParaRPr lang="en-US" sz="4000" dirty="0">
              <a:solidFill>
                <a:schemeClr val="accent1"/>
              </a:solidFill>
            </a:endParaRPr>
          </a:p>
        </p:txBody>
      </p:sp>
      <p:pic>
        <p:nvPicPr>
          <p:cNvPr id="13"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5"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78383685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935" y="581531"/>
            <a:ext cx="11011989" cy="5614553"/>
          </a:xfrm>
        </p:spPr>
        <p:txBody>
          <a:bodyPr>
            <a:normAutofit/>
          </a:bodyPr>
          <a:lstStyle/>
          <a:p>
            <a:pPr marL="45720" indent="0">
              <a:buNone/>
            </a:pPr>
            <a:endParaRPr lang="en-US" sz="500" b="1" dirty="0" smtClean="0"/>
          </a:p>
          <a:p>
            <a:pPr marL="45720" indent="0">
              <a:buNone/>
            </a:pPr>
            <a:endParaRPr lang="en-US" sz="700" dirty="0" smtClean="0"/>
          </a:p>
          <a:p>
            <a:pPr marL="45720" indent="0">
              <a:buNone/>
            </a:pPr>
            <a:endParaRPr lang="en-US" sz="2400" b="1" dirty="0" smtClean="0"/>
          </a:p>
          <a:p>
            <a:pPr marL="0" indent="-274320" algn="just">
              <a:buClr>
                <a:schemeClr val="accent3"/>
              </a:buClr>
              <a:buNone/>
              <a:defRPr/>
            </a:pPr>
            <a:r>
              <a:rPr lang="en-US" sz="2400" b="1" dirty="0">
                <a:solidFill>
                  <a:schemeClr val="accent1"/>
                </a:solidFill>
                <a:latin typeface="Arial" pitchFamily="34" charset="0"/>
                <a:cs typeface="Arial" pitchFamily="34" charset="0"/>
              </a:rPr>
              <a:t>18</a:t>
            </a:r>
            <a:r>
              <a:rPr lang="en-US" sz="2400" b="1" baseline="30000" dirty="0">
                <a:solidFill>
                  <a:schemeClr val="accent1"/>
                </a:solidFill>
                <a:latin typeface="Arial" pitchFamily="34" charset="0"/>
                <a:cs typeface="Arial" pitchFamily="34" charset="0"/>
              </a:rPr>
              <a:t>th</a:t>
            </a:r>
            <a:r>
              <a:rPr lang="en-US" sz="2400" b="1" dirty="0">
                <a:solidFill>
                  <a:schemeClr val="accent1"/>
                </a:solidFill>
                <a:latin typeface="Arial" pitchFamily="34" charset="0"/>
                <a:cs typeface="Arial" pitchFamily="34" charset="0"/>
              </a:rPr>
              <a:t> Amendment </a:t>
            </a:r>
            <a:r>
              <a:rPr lang="en-US" sz="2400" b="1" dirty="0" smtClean="0">
                <a:solidFill>
                  <a:schemeClr val="accent1"/>
                </a:solidFill>
                <a:latin typeface="Arial" pitchFamily="34" charset="0"/>
                <a:cs typeface="Arial" pitchFamily="34" charset="0"/>
              </a:rPr>
              <a:t>of </a:t>
            </a:r>
            <a:r>
              <a:rPr lang="en-US" sz="2400" b="1" dirty="0">
                <a:solidFill>
                  <a:schemeClr val="accent1"/>
                </a:solidFill>
                <a:latin typeface="Arial" pitchFamily="34" charset="0"/>
                <a:cs typeface="Arial" pitchFamily="34" charset="0"/>
              </a:rPr>
              <a:t>the Constitution of Pakistan</a:t>
            </a:r>
          </a:p>
          <a:p>
            <a:pPr marL="0" indent="-274320" algn="just">
              <a:buClr>
                <a:schemeClr val="accent3"/>
              </a:buClr>
              <a:buNone/>
              <a:defRPr/>
            </a:pPr>
            <a:r>
              <a:rPr lang="en-US" sz="1800" dirty="0" smtClean="0">
                <a:latin typeface="Arial" pitchFamily="34" charset="0"/>
                <a:cs typeface="Arial" pitchFamily="34" charset="0"/>
              </a:rPr>
              <a:t>Amendment </a:t>
            </a:r>
            <a:r>
              <a:rPr lang="en-US" sz="1800" dirty="0">
                <a:latin typeface="Arial" pitchFamily="34" charset="0"/>
                <a:cs typeface="Arial" pitchFamily="34" charset="0"/>
              </a:rPr>
              <a:t>XVIII (the Eighteenth Amendment) of the Constitution of Pakistan, was passed by the National Assembly of Pakistan on April 8, 2010.</a:t>
            </a:r>
          </a:p>
          <a:p>
            <a:pPr marL="0" indent="-274320" algn="just">
              <a:buClr>
                <a:schemeClr val="accent3"/>
              </a:buClr>
              <a:buNone/>
              <a:defRPr/>
            </a:pPr>
            <a:r>
              <a:rPr lang="en-US" sz="1800" dirty="0" smtClean="0">
                <a:latin typeface="Arial" pitchFamily="34" charset="0"/>
                <a:cs typeface="Arial" pitchFamily="34" charset="0"/>
              </a:rPr>
              <a:t>Under Entry No.49 </a:t>
            </a:r>
            <a:r>
              <a:rPr lang="en-US" sz="1800" dirty="0">
                <a:latin typeface="Arial" pitchFamily="34" charset="0"/>
                <a:cs typeface="Arial" pitchFamily="34" charset="0"/>
              </a:rPr>
              <a:t>of the fourth Schedule of the Federal Legislative List of the </a:t>
            </a:r>
            <a:r>
              <a:rPr lang="en-US" sz="1800" dirty="0" smtClean="0">
                <a:latin typeface="Arial" pitchFamily="34" charset="0"/>
                <a:cs typeface="Arial" pitchFamily="34" charset="0"/>
              </a:rPr>
              <a:t>Constitution of Pakistan, </a:t>
            </a:r>
            <a:r>
              <a:rPr lang="en-US" sz="1800" dirty="0">
                <a:latin typeface="Arial" pitchFamily="34" charset="0"/>
                <a:cs typeface="Arial" pitchFamily="34" charset="0"/>
              </a:rPr>
              <a:t>as amended under Eighteenth (18th) Amendment Act 2010, the authority of the provinces regarding Sales Tax on Services has been accepted and re-asserted by adding the words </a:t>
            </a:r>
            <a:r>
              <a:rPr lang="en-US" sz="1800" b="1" dirty="0">
                <a:latin typeface="Arial" pitchFamily="34" charset="0"/>
                <a:cs typeface="Arial" pitchFamily="34" charset="0"/>
              </a:rPr>
              <a:t>"except Sales Tax on Services". </a:t>
            </a:r>
          </a:p>
          <a:p>
            <a:pPr marL="45720" indent="0">
              <a:buNone/>
            </a:pP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14</a:t>
            </a:fld>
            <a:endParaRPr lang="en-US"/>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itle 6"/>
          <p:cNvSpPr txBox="1">
            <a:spLocks/>
          </p:cNvSpPr>
          <p:nvPr/>
        </p:nvSpPr>
        <p:spPr>
          <a:xfrm>
            <a:off x="575935" y="534448"/>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C</a:t>
            </a:r>
            <a:r>
              <a:rPr lang="en-US" sz="3200" dirty="0" smtClean="0">
                <a:solidFill>
                  <a:srgbClr val="624D38"/>
                </a:solidFill>
              </a:rPr>
              <a:t>ONSTITUTIONAL POSITION</a:t>
            </a:r>
            <a:endParaRPr lang="en-US" sz="3200" dirty="0"/>
          </a:p>
        </p:txBody>
      </p:sp>
    </p:spTree>
    <p:extLst>
      <p:ext uri="{BB962C8B-B14F-4D97-AF65-F5344CB8AC3E}">
        <p14:creationId xmlns="" xmlns:p14="http://schemas.microsoft.com/office/powerpoint/2010/main" val="420533505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935" y="1624084"/>
            <a:ext cx="11011989" cy="4572000"/>
          </a:xfrm>
        </p:spPr>
        <p:txBody>
          <a:bodyPr>
            <a:normAutofit fontScale="92500"/>
          </a:bodyPr>
          <a:lstStyle/>
          <a:p>
            <a:pPr marL="0" indent="-274320" algn="just">
              <a:lnSpc>
                <a:spcPct val="100000"/>
              </a:lnSpc>
              <a:spcBef>
                <a:spcPts val="0"/>
              </a:spcBef>
              <a:buClr>
                <a:schemeClr val="accent3"/>
              </a:buClr>
              <a:buNone/>
              <a:defRPr/>
            </a:pPr>
            <a:r>
              <a:rPr lang="en-US" sz="2200" b="1" dirty="0" smtClean="0">
                <a:latin typeface="Arial" pitchFamily="34" charset="0"/>
                <a:cs typeface="Arial" pitchFamily="34" charset="0"/>
              </a:rPr>
              <a:t>Entry No.49</a:t>
            </a:r>
          </a:p>
          <a:p>
            <a:pPr indent="-274320">
              <a:lnSpc>
                <a:spcPct val="100000"/>
              </a:lnSpc>
              <a:spcBef>
                <a:spcPts val="0"/>
              </a:spcBef>
              <a:buClr>
                <a:schemeClr val="accent3"/>
              </a:buClr>
              <a:buNone/>
              <a:defRPr/>
            </a:pPr>
            <a:r>
              <a:rPr lang="en-US" sz="2200" b="1" dirty="0">
                <a:solidFill>
                  <a:srgbClr val="00B0F0"/>
                </a:solidFill>
                <a:latin typeface="Arial" pitchFamily="34" charset="0"/>
                <a:cs typeface="Arial" pitchFamily="34" charset="0"/>
              </a:rPr>
              <a:t>	</a:t>
            </a:r>
            <a:endParaRPr lang="en-US" sz="2200" b="1" dirty="0" smtClean="0">
              <a:solidFill>
                <a:srgbClr val="00B0F0"/>
              </a:solidFill>
              <a:latin typeface="Arial" pitchFamily="34" charset="0"/>
              <a:cs typeface="Arial" pitchFamily="34" charset="0"/>
            </a:endParaRPr>
          </a:p>
          <a:p>
            <a:pPr indent="-274320">
              <a:lnSpc>
                <a:spcPct val="100000"/>
              </a:lnSpc>
              <a:spcBef>
                <a:spcPts val="0"/>
              </a:spcBef>
              <a:buClr>
                <a:schemeClr val="accent3"/>
              </a:buClr>
              <a:buNone/>
              <a:defRPr/>
            </a:pPr>
            <a:endParaRPr lang="en-US" sz="1000" b="1" i="1" dirty="0" smtClean="0">
              <a:solidFill>
                <a:schemeClr val="accent1"/>
              </a:solidFill>
              <a:latin typeface="Arial" pitchFamily="34" charset="0"/>
              <a:cs typeface="Arial" pitchFamily="34" charset="0"/>
            </a:endParaRPr>
          </a:p>
          <a:p>
            <a:pPr indent="-274320">
              <a:lnSpc>
                <a:spcPct val="100000"/>
              </a:lnSpc>
              <a:spcBef>
                <a:spcPts val="0"/>
              </a:spcBef>
              <a:buClr>
                <a:schemeClr val="accent3"/>
              </a:buClr>
              <a:buNone/>
              <a:defRPr/>
            </a:pPr>
            <a:r>
              <a:rPr lang="en-US" sz="2200" b="1" i="1" dirty="0">
                <a:solidFill>
                  <a:schemeClr val="accent1"/>
                </a:solidFill>
                <a:latin typeface="Arial" pitchFamily="34" charset="0"/>
                <a:cs typeface="Arial" pitchFamily="34" charset="0"/>
              </a:rPr>
              <a:t>	</a:t>
            </a:r>
            <a:r>
              <a:rPr lang="en-US" sz="2200" b="1" i="1" dirty="0" smtClean="0">
                <a:solidFill>
                  <a:schemeClr val="accent1"/>
                </a:solidFill>
                <a:latin typeface="Arial" pitchFamily="34" charset="0"/>
                <a:cs typeface="Arial" pitchFamily="34" charset="0"/>
              </a:rPr>
              <a:t>“</a:t>
            </a:r>
            <a:r>
              <a:rPr lang="en-US" sz="2200" i="1" dirty="0">
                <a:solidFill>
                  <a:schemeClr val="accent1"/>
                </a:solidFill>
                <a:latin typeface="Arial" pitchFamily="34" charset="0"/>
                <a:cs typeface="Arial" pitchFamily="34" charset="0"/>
              </a:rPr>
              <a:t>Taxes on the Sales and purchases of goods imported, exported, produced, manufactured or consumed except Sales Tax on Services</a:t>
            </a:r>
            <a:r>
              <a:rPr lang="en-US" sz="2200" i="1" dirty="0" smtClean="0">
                <a:solidFill>
                  <a:schemeClr val="accent1"/>
                </a:solidFill>
                <a:latin typeface="Arial" pitchFamily="34" charset="0"/>
                <a:cs typeface="Arial" pitchFamily="34" charset="0"/>
              </a:rPr>
              <a:t>”. </a:t>
            </a:r>
            <a:endParaRPr lang="en-US" sz="2200" i="1" dirty="0">
              <a:solidFill>
                <a:schemeClr val="accent1"/>
              </a:solidFill>
              <a:latin typeface="Arial" pitchFamily="34" charset="0"/>
              <a:cs typeface="Arial" pitchFamily="34" charset="0"/>
            </a:endParaRPr>
          </a:p>
          <a:p>
            <a:pPr marL="0" indent="-274320" algn="just">
              <a:buClr>
                <a:schemeClr val="accent3"/>
              </a:buClr>
              <a:buNone/>
              <a:defRPr/>
            </a:pPr>
            <a:endParaRPr lang="en-US" sz="1100" dirty="0" smtClean="0">
              <a:latin typeface="Arial" pitchFamily="34" charset="0"/>
              <a:cs typeface="Arial" pitchFamily="34" charset="0"/>
            </a:endParaRPr>
          </a:p>
          <a:p>
            <a:pPr marL="0" indent="-274320" algn="just">
              <a:buClr>
                <a:schemeClr val="accent3"/>
              </a:buClr>
              <a:buNone/>
              <a:defRPr/>
            </a:pPr>
            <a:r>
              <a:rPr lang="en-US" sz="2200" dirty="0" smtClean="0">
                <a:latin typeface="Arial" pitchFamily="34" charset="0"/>
                <a:cs typeface="Arial" pitchFamily="34" charset="0"/>
              </a:rPr>
              <a:t>Article </a:t>
            </a:r>
            <a:r>
              <a:rPr lang="en-US" sz="2200" dirty="0">
                <a:latin typeface="Arial" pitchFamily="34" charset="0"/>
                <a:cs typeface="Arial" pitchFamily="34" charset="0"/>
              </a:rPr>
              <a:t>142 (C) of the Constitution has further fortified the authority of the provinces on imposition and collection of the Sales Tax on Purchase and Sale of Services, which is reproduced as under: </a:t>
            </a:r>
          </a:p>
          <a:p>
            <a:pPr indent="-274320">
              <a:buClr>
                <a:schemeClr val="accent3"/>
              </a:buClr>
              <a:buNone/>
              <a:defRPr/>
            </a:pPr>
            <a:endParaRPr lang="en-US" sz="200" b="1" dirty="0" smtClean="0">
              <a:latin typeface="Arial" pitchFamily="34" charset="0"/>
              <a:cs typeface="Arial" pitchFamily="34" charset="0"/>
            </a:endParaRPr>
          </a:p>
          <a:p>
            <a:pPr indent="-274320">
              <a:buClr>
                <a:schemeClr val="accent3"/>
              </a:buClr>
              <a:buNone/>
              <a:defRPr/>
            </a:pPr>
            <a:r>
              <a:rPr lang="en-US" sz="2200" b="1" dirty="0" smtClean="0">
                <a:latin typeface="Arial" pitchFamily="34" charset="0"/>
                <a:cs typeface="Arial" pitchFamily="34" charset="0"/>
              </a:rPr>
              <a:t>Article </a:t>
            </a:r>
            <a:r>
              <a:rPr lang="en-US" sz="2200" b="1" dirty="0">
                <a:latin typeface="Arial" pitchFamily="34" charset="0"/>
                <a:cs typeface="Arial" pitchFamily="34" charset="0"/>
              </a:rPr>
              <a:t>142 (C) </a:t>
            </a:r>
          </a:p>
          <a:p>
            <a:pPr indent="-274320">
              <a:buClr>
                <a:schemeClr val="accent3"/>
              </a:buClr>
              <a:buNone/>
              <a:defRPr/>
            </a:pPr>
            <a:r>
              <a:rPr lang="en-US" sz="2200" b="1" dirty="0">
                <a:latin typeface="Arial" pitchFamily="34" charset="0"/>
                <a:cs typeface="Arial" pitchFamily="34" charset="0"/>
              </a:rPr>
              <a:t>	</a:t>
            </a:r>
            <a:r>
              <a:rPr lang="en-US" sz="2200" i="1" dirty="0">
                <a:solidFill>
                  <a:schemeClr val="accent1"/>
                </a:solidFill>
                <a:latin typeface="Arial" pitchFamily="34" charset="0"/>
                <a:cs typeface="Arial" pitchFamily="34" charset="0"/>
              </a:rPr>
              <a:t>"A Provincial Assembly shall and </a:t>
            </a:r>
            <a:r>
              <a:rPr lang="en-US" sz="2200" i="1" dirty="0" err="1">
                <a:solidFill>
                  <a:schemeClr val="accent1"/>
                </a:solidFill>
                <a:latin typeface="Arial" pitchFamily="34" charset="0"/>
                <a:cs typeface="Arial" pitchFamily="34" charset="0"/>
              </a:rPr>
              <a:t>Mujlis</a:t>
            </a:r>
            <a:r>
              <a:rPr lang="en-US" sz="2200" i="1" dirty="0">
                <a:solidFill>
                  <a:schemeClr val="accent1"/>
                </a:solidFill>
                <a:latin typeface="Arial" pitchFamily="34" charset="0"/>
                <a:cs typeface="Arial" pitchFamily="34" charset="0"/>
              </a:rPr>
              <a:t>-e-</a:t>
            </a:r>
            <a:r>
              <a:rPr lang="en-US" sz="2200" i="1" dirty="0" err="1">
                <a:solidFill>
                  <a:schemeClr val="accent1"/>
                </a:solidFill>
                <a:latin typeface="Arial" pitchFamily="34" charset="0"/>
                <a:cs typeface="Arial" pitchFamily="34" charset="0"/>
              </a:rPr>
              <a:t>Shoora</a:t>
            </a:r>
            <a:r>
              <a:rPr lang="en-US" sz="2200" i="1" dirty="0">
                <a:solidFill>
                  <a:schemeClr val="accent1"/>
                </a:solidFill>
                <a:latin typeface="Arial" pitchFamily="34" charset="0"/>
                <a:cs typeface="Arial" pitchFamily="34" charset="0"/>
              </a:rPr>
              <a:t> (Parliament) shall not have power to make laws with respect to any matter not enumerated in the Federal Legislative List".</a:t>
            </a:r>
          </a:p>
        </p:txBody>
      </p:sp>
      <p:sp>
        <p:nvSpPr>
          <p:cNvPr id="4" name="Slide Number Placeholder 3"/>
          <p:cNvSpPr>
            <a:spLocks noGrp="1"/>
          </p:cNvSpPr>
          <p:nvPr>
            <p:ph type="sldNum" sz="quarter" idx="12"/>
          </p:nvPr>
        </p:nvSpPr>
        <p:spPr/>
        <p:txBody>
          <a:bodyPr/>
          <a:lstStyle/>
          <a:p>
            <a:fld id="{CA8D9AD5-F248-4919-864A-CFD76CC027D6}" type="slidenum">
              <a:rPr lang="en-US" smtClean="0"/>
              <a:pPr/>
              <a:t>15</a:t>
            </a:fld>
            <a:endParaRPr lang="en-US"/>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itle 6"/>
          <p:cNvSpPr txBox="1">
            <a:spLocks/>
          </p:cNvSpPr>
          <p:nvPr/>
        </p:nvSpPr>
        <p:spPr>
          <a:xfrm>
            <a:off x="575935" y="534448"/>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C</a:t>
            </a:r>
            <a:r>
              <a:rPr lang="en-US" sz="3200" dirty="0" smtClean="0">
                <a:solidFill>
                  <a:srgbClr val="624D38"/>
                </a:solidFill>
              </a:rPr>
              <a:t>ONSTITUTIONAL POSITION</a:t>
            </a:r>
            <a:endParaRPr lang="en-US" sz="3200" dirty="0"/>
          </a:p>
        </p:txBody>
      </p:sp>
    </p:spTree>
    <p:extLst>
      <p:ext uri="{BB962C8B-B14F-4D97-AF65-F5344CB8AC3E}">
        <p14:creationId xmlns="" xmlns:p14="http://schemas.microsoft.com/office/powerpoint/2010/main" val="281903265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935" y="581531"/>
            <a:ext cx="11011989" cy="5614553"/>
          </a:xfrm>
        </p:spPr>
        <p:txBody>
          <a:bodyPr>
            <a:normAutofit/>
          </a:bodyPr>
          <a:lstStyle/>
          <a:p>
            <a:pPr marL="45720" indent="0">
              <a:buNone/>
            </a:pPr>
            <a:endParaRPr lang="en-US" sz="500" b="1" dirty="0" smtClean="0"/>
          </a:p>
          <a:p>
            <a:pPr marL="45720" indent="0">
              <a:buNone/>
            </a:pPr>
            <a:endParaRPr lang="en-US" sz="700" dirty="0" smtClean="0"/>
          </a:p>
          <a:p>
            <a:pPr marL="0" algn="just">
              <a:buNone/>
            </a:pPr>
            <a:endParaRPr lang="en-US" altLang="en-US" sz="2400" dirty="0" smtClean="0">
              <a:latin typeface="Arial" charset="0"/>
              <a:cs typeface="Arial" charset="0"/>
            </a:endParaRPr>
          </a:p>
          <a:p>
            <a:pPr marL="0" indent="0" algn="just">
              <a:buNone/>
            </a:pPr>
            <a:r>
              <a:rPr lang="en-US" altLang="en-US" sz="2400" dirty="0" smtClean="0">
                <a:latin typeface="Arial" charset="0"/>
                <a:cs typeface="Arial" charset="0"/>
              </a:rPr>
              <a:t>With </a:t>
            </a:r>
            <a:r>
              <a:rPr lang="en-US" altLang="en-US" sz="2400" dirty="0">
                <a:latin typeface="Arial" charset="0"/>
                <a:cs typeface="Arial" charset="0"/>
              </a:rPr>
              <a:t>the </a:t>
            </a:r>
            <a:r>
              <a:rPr lang="en-US" altLang="en-US" sz="2400" dirty="0" smtClean="0">
                <a:latin typeface="Arial" charset="0"/>
                <a:cs typeface="Arial" charset="0"/>
              </a:rPr>
              <a:t>18</a:t>
            </a:r>
            <a:r>
              <a:rPr lang="en-US" altLang="en-US" sz="2400" baseline="30000" dirty="0" smtClean="0">
                <a:latin typeface="Arial" charset="0"/>
                <a:cs typeface="Arial" charset="0"/>
              </a:rPr>
              <a:t>th</a:t>
            </a:r>
            <a:r>
              <a:rPr lang="en-US" altLang="en-US" sz="2400" dirty="0" smtClean="0">
                <a:latin typeface="Arial" charset="0"/>
                <a:cs typeface="Arial" charset="0"/>
              </a:rPr>
              <a:t> Amendment </a:t>
            </a:r>
            <a:r>
              <a:rPr lang="en-US" altLang="en-US" sz="2400" dirty="0">
                <a:latin typeface="Arial" charset="0"/>
                <a:cs typeface="Arial" charset="0"/>
              </a:rPr>
              <a:t>and the </a:t>
            </a:r>
            <a:r>
              <a:rPr lang="en-US" altLang="en-US" sz="2400" dirty="0" smtClean="0">
                <a:latin typeface="Arial" charset="0"/>
                <a:cs typeface="Arial" charset="0"/>
              </a:rPr>
              <a:t>7</a:t>
            </a:r>
            <a:r>
              <a:rPr lang="en-US" altLang="en-US" sz="2400" baseline="30000" dirty="0" smtClean="0">
                <a:latin typeface="Arial" charset="0"/>
                <a:cs typeface="Arial" charset="0"/>
              </a:rPr>
              <a:t>th</a:t>
            </a:r>
            <a:r>
              <a:rPr lang="en-US" altLang="en-US" sz="2400" dirty="0" smtClean="0">
                <a:latin typeface="Arial" charset="0"/>
                <a:cs typeface="Arial" charset="0"/>
              </a:rPr>
              <a:t> NFC </a:t>
            </a:r>
            <a:r>
              <a:rPr lang="en-US" altLang="en-US" sz="2400" dirty="0">
                <a:latin typeface="Arial" charset="0"/>
                <a:cs typeface="Arial" charset="0"/>
              </a:rPr>
              <a:t>award, sales taxation on </a:t>
            </a:r>
            <a:r>
              <a:rPr lang="en-US" altLang="en-US" sz="2400" dirty="0" smtClean="0">
                <a:latin typeface="Arial" charset="0"/>
                <a:cs typeface="Arial" charset="0"/>
              </a:rPr>
              <a:t>services jurisdiction </a:t>
            </a:r>
            <a:r>
              <a:rPr lang="en-US" altLang="en-US" sz="2400" dirty="0">
                <a:latin typeface="Arial" charset="0"/>
                <a:cs typeface="Arial" charset="0"/>
              </a:rPr>
              <a:t>has been reasserted and, for the first time, levy and collection rights have been regulated and administered by the provinces.</a:t>
            </a:r>
          </a:p>
          <a:p>
            <a:pPr marL="0" indent="0" algn="just">
              <a:buNone/>
            </a:pPr>
            <a:r>
              <a:rPr lang="en-US" altLang="en-US" sz="2400" dirty="0" smtClean="0">
                <a:latin typeface="Arial" charset="0"/>
                <a:cs typeface="Arial" charset="0"/>
              </a:rPr>
              <a:t>Accordingly</a:t>
            </a:r>
            <a:r>
              <a:rPr lang="en-US" altLang="en-US" sz="2400" dirty="0">
                <a:latin typeface="Arial" charset="0"/>
                <a:cs typeface="Arial" charset="0"/>
              </a:rPr>
              <a:t>, the </a:t>
            </a:r>
            <a:r>
              <a:rPr lang="en-US" altLang="en-US" sz="2400" dirty="0" smtClean="0">
                <a:latin typeface="Arial" charset="0"/>
                <a:cs typeface="Arial" charset="0"/>
              </a:rPr>
              <a:t>Provincial Assemblies of Sindh, Punjab &amp; Khyber </a:t>
            </a:r>
            <a:r>
              <a:rPr lang="en-US" altLang="en-US" sz="2400" dirty="0" err="1" smtClean="0">
                <a:latin typeface="Arial" charset="0"/>
                <a:cs typeface="Arial" charset="0"/>
              </a:rPr>
              <a:t>Paktunkhaw</a:t>
            </a:r>
            <a:r>
              <a:rPr lang="en-US" altLang="en-US" sz="2400" dirty="0" smtClean="0">
                <a:latin typeface="Arial" charset="0"/>
                <a:cs typeface="Arial" charset="0"/>
              </a:rPr>
              <a:t> enacted Provincial Sales Tax Laws in Year 2011, 2012 &amp; 2013 respectively for levy</a:t>
            </a:r>
            <a:r>
              <a:rPr lang="en-US" altLang="en-US" sz="2400" dirty="0">
                <a:latin typeface="Arial" charset="0"/>
                <a:cs typeface="Arial" charset="0"/>
              </a:rPr>
              <a:t>, collection and administration of sales tax on </a:t>
            </a:r>
            <a:r>
              <a:rPr lang="en-US" altLang="en-US" sz="2400" dirty="0" smtClean="0">
                <a:latin typeface="Arial" charset="0"/>
                <a:cs typeface="Arial" charset="0"/>
              </a:rPr>
              <a:t>services </a:t>
            </a:r>
            <a:r>
              <a:rPr lang="en-US" altLang="en-US" sz="2400" dirty="0">
                <a:latin typeface="Arial" charset="0"/>
                <a:cs typeface="Arial" charset="0"/>
              </a:rPr>
              <a:t>provided, rendered or supplied in </a:t>
            </a:r>
            <a:r>
              <a:rPr lang="en-US" altLang="en-US" sz="2400" dirty="0" smtClean="0">
                <a:latin typeface="Arial" charset="0"/>
                <a:cs typeface="Arial" charset="0"/>
              </a:rPr>
              <a:t>respective Provinces. </a:t>
            </a:r>
          </a:p>
          <a:p>
            <a:pPr marL="0" indent="0" algn="just">
              <a:buNone/>
            </a:pPr>
            <a:r>
              <a:rPr lang="en-US" altLang="en-US" sz="2400" dirty="0" smtClean="0">
                <a:latin typeface="Arial" charset="0"/>
                <a:cs typeface="Arial" charset="0"/>
              </a:rPr>
              <a:t>A comprehensive list  of services and service providers has been prescribed in 1</a:t>
            </a:r>
            <a:r>
              <a:rPr lang="en-US" altLang="en-US" sz="2400" baseline="30000" dirty="0" smtClean="0">
                <a:latin typeface="Arial" charset="0"/>
                <a:cs typeface="Arial" charset="0"/>
              </a:rPr>
              <a:t>st</a:t>
            </a:r>
            <a:r>
              <a:rPr lang="en-US" altLang="en-US" sz="2400" dirty="0" smtClean="0">
                <a:latin typeface="Arial" charset="0"/>
                <a:cs typeface="Arial" charset="0"/>
              </a:rPr>
              <a:t> &amp; 2</a:t>
            </a:r>
            <a:r>
              <a:rPr lang="en-US" altLang="en-US" sz="2400" baseline="30000" dirty="0" smtClean="0">
                <a:latin typeface="Arial" charset="0"/>
                <a:cs typeface="Arial" charset="0"/>
              </a:rPr>
              <a:t>nd</a:t>
            </a:r>
            <a:r>
              <a:rPr lang="en-US" altLang="en-US" sz="2400" dirty="0" smtClean="0">
                <a:latin typeface="Arial" charset="0"/>
                <a:cs typeface="Arial" charset="0"/>
              </a:rPr>
              <a:t> Schedule of Provincial Laws for levy of sales tax. Constitutional Position needs be defined and elaborated whether the Provinces can levy sales tax on “</a:t>
            </a:r>
            <a:r>
              <a:rPr lang="en-US" altLang="en-US" sz="2400" i="1" dirty="0" smtClean="0">
                <a:latin typeface="Arial" charset="0"/>
                <a:cs typeface="Arial" charset="0"/>
              </a:rPr>
              <a:t>services”</a:t>
            </a:r>
            <a:r>
              <a:rPr lang="en-US" altLang="en-US" sz="2400" dirty="0" smtClean="0">
                <a:latin typeface="Arial" charset="0"/>
                <a:cs typeface="Arial" charset="0"/>
              </a:rPr>
              <a:t>, “</a:t>
            </a:r>
            <a:r>
              <a:rPr lang="en-US" altLang="en-US" sz="2400" i="1" dirty="0" smtClean="0">
                <a:latin typeface="Arial" charset="0"/>
                <a:cs typeface="Arial" charset="0"/>
              </a:rPr>
              <a:t>service providers”</a:t>
            </a:r>
            <a:r>
              <a:rPr lang="en-US" altLang="en-US" sz="2400" dirty="0" smtClean="0">
                <a:latin typeface="Arial" charset="0"/>
                <a:cs typeface="Arial" charset="0"/>
              </a:rPr>
              <a:t> or “</a:t>
            </a:r>
            <a:r>
              <a:rPr lang="en-US" altLang="en-US" sz="2400" i="1" dirty="0" smtClean="0">
                <a:latin typeface="Arial" charset="0"/>
                <a:cs typeface="Arial" charset="0"/>
              </a:rPr>
              <a:t>both” </a:t>
            </a:r>
            <a:r>
              <a:rPr lang="en-US" altLang="en-US" sz="2400" dirty="0" smtClean="0">
                <a:latin typeface="Arial" charset="0"/>
                <a:cs typeface="Arial" charset="0"/>
              </a:rPr>
              <a:t>!</a:t>
            </a:r>
            <a:endParaRPr lang="en-US" altLang="en-US" sz="2400" dirty="0">
              <a:latin typeface="Arial" charset="0"/>
              <a:cs typeface="Arial" charset="0"/>
            </a:endParaRPr>
          </a:p>
        </p:txBody>
      </p:sp>
      <p:sp>
        <p:nvSpPr>
          <p:cNvPr id="4" name="Slide Number Placeholder 3"/>
          <p:cNvSpPr>
            <a:spLocks noGrp="1"/>
          </p:cNvSpPr>
          <p:nvPr>
            <p:ph type="sldNum" sz="quarter" idx="12"/>
          </p:nvPr>
        </p:nvSpPr>
        <p:spPr/>
        <p:txBody>
          <a:bodyPr/>
          <a:lstStyle/>
          <a:p>
            <a:fld id="{CA8D9AD5-F248-4919-864A-CFD76CC027D6}" type="slidenum">
              <a:rPr lang="en-US" smtClean="0"/>
              <a:pPr/>
              <a:t>16</a:t>
            </a:fld>
            <a:endParaRPr lang="en-US"/>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itle 6"/>
          <p:cNvSpPr txBox="1">
            <a:spLocks/>
          </p:cNvSpPr>
          <p:nvPr/>
        </p:nvSpPr>
        <p:spPr>
          <a:xfrm>
            <a:off x="575935" y="534448"/>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C</a:t>
            </a:r>
            <a:r>
              <a:rPr lang="en-US" sz="3200" dirty="0" smtClean="0">
                <a:solidFill>
                  <a:srgbClr val="624D38"/>
                </a:solidFill>
              </a:rPr>
              <a:t>ONSTITUTIONAL POSITION</a:t>
            </a:r>
            <a:endParaRPr lang="en-US" sz="3200" dirty="0"/>
          </a:p>
        </p:txBody>
      </p:sp>
    </p:spTree>
    <p:extLst>
      <p:ext uri="{BB962C8B-B14F-4D97-AF65-F5344CB8AC3E}">
        <p14:creationId xmlns="" xmlns:p14="http://schemas.microsoft.com/office/powerpoint/2010/main" val="27593541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 xmlns:p14="http://schemas.microsoft.com/office/powerpoint/2010/main" val="2794297201"/>
              </p:ext>
            </p:extLst>
          </p:nvPr>
        </p:nvGraphicFramePr>
        <p:xfrm>
          <a:off x="549275" y="1673225"/>
          <a:ext cx="11011352" cy="4419600"/>
        </p:xfrm>
        <a:graphic>
          <a:graphicData uri="http://schemas.openxmlformats.org/drawingml/2006/table">
            <a:tbl>
              <a:tblPr firstRow="1" bandRow="1">
                <a:tableStyleId>{B301B821-A1FF-4177-AEE7-76D212191A09}</a:tableStyleId>
              </a:tblPr>
              <a:tblGrid>
                <a:gridCol w="4466254"/>
                <a:gridCol w="1177685"/>
                <a:gridCol w="1288526"/>
                <a:gridCol w="2147542"/>
                <a:gridCol w="1931345"/>
              </a:tblGrid>
              <a:tr h="370840">
                <a:tc>
                  <a:txBody>
                    <a:bodyPr/>
                    <a:lstStyle/>
                    <a:p>
                      <a:r>
                        <a:rPr lang="en-US" dirty="0" smtClean="0"/>
                        <a:t>Services </a:t>
                      </a:r>
                      <a:endParaRPr lang="en-US" dirty="0"/>
                    </a:p>
                  </a:txBody>
                  <a:tcPr/>
                </a:tc>
                <a:tc>
                  <a:txBody>
                    <a:bodyPr/>
                    <a:lstStyle/>
                    <a:p>
                      <a:r>
                        <a:rPr lang="en-US" dirty="0" smtClean="0"/>
                        <a:t>Sindh</a:t>
                      </a:r>
                      <a:r>
                        <a:rPr lang="en-US" baseline="0" dirty="0" smtClean="0"/>
                        <a:t> </a:t>
                      </a:r>
                      <a:endParaRPr lang="en-US" dirty="0"/>
                    </a:p>
                  </a:txBody>
                  <a:tcPr/>
                </a:tc>
                <a:tc>
                  <a:txBody>
                    <a:bodyPr/>
                    <a:lstStyle/>
                    <a:p>
                      <a:r>
                        <a:rPr lang="en-US" dirty="0" smtClean="0"/>
                        <a:t>Punjab</a:t>
                      </a:r>
                      <a:endParaRPr lang="en-US" dirty="0"/>
                    </a:p>
                  </a:txBody>
                  <a:tcPr/>
                </a:tc>
                <a:tc>
                  <a:txBody>
                    <a:bodyPr/>
                    <a:lstStyle/>
                    <a:p>
                      <a:r>
                        <a:rPr lang="en-US" dirty="0" smtClean="0"/>
                        <a:t>Baluchistan</a:t>
                      </a:r>
                      <a:r>
                        <a:rPr lang="en-US" baseline="0" dirty="0" smtClean="0"/>
                        <a:t> &amp; ISB Capital Territory</a:t>
                      </a:r>
                      <a:endParaRPr lang="en-US" dirty="0"/>
                    </a:p>
                  </a:txBody>
                  <a:tcPr/>
                </a:tc>
                <a:tc>
                  <a:txBody>
                    <a:bodyPr/>
                    <a:lstStyle/>
                    <a:p>
                      <a:r>
                        <a:rPr lang="en-US" dirty="0" smtClean="0"/>
                        <a:t>Khyber</a:t>
                      </a:r>
                      <a:r>
                        <a:rPr lang="en-US" baseline="0" dirty="0" smtClean="0"/>
                        <a:t> </a:t>
                      </a:r>
                      <a:r>
                        <a:rPr lang="en-US" baseline="0" dirty="0" err="1" smtClean="0"/>
                        <a:t>Pakhtunkhawa</a:t>
                      </a:r>
                      <a:endParaRPr lang="en-US" dirty="0"/>
                    </a:p>
                  </a:txBody>
                  <a:tcPr/>
                </a:tc>
              </a:tr>
              <a:tr h="370840">
                <a:tc>
                  <a:txBody>
                    <a:bodyPr/>
                    <a:lstStyle/>
                    <a:p>
                      <a:r>
                        <a:rPr lang="en-US" dirty="0" smtClean="0"/>
                        <a:t>Services provided</a:t>
                      </a:r>
                      <a:r>
                        <a:rPr lang="en-US" baseline="0" dirty="0" smtClean="0"/>
                        <a:t> by hotels, clubs ,  caterers , restaurants, </a:t>
                      </a:r>
                      <a:r>
                        <a:rPr lang="en-US" baseline="0" dirty="0" smtClean="0">
                          <a:solidFill>
                            <a:srgbClr val="FF0000"/>
                          </a:solidFill>
                        </a:rPr>
                        <a:t>marriage halls and lawns</a:t>
                      </a:r>
                      <a:endParaRPr lang="en-US"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smtClean="0"/>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latin typeface="Arial"/>
                          <a:ea typeface="Calibri"/>
                          <a:cs typeface="Arial"/>
                          <a:sym typeface="Wingdings"/>
                        </a:rPr>
                        <a:t>¶</a:t>
                      </a:r>
                      <a:r>
                        <a:rPr lang="en-US" sz="1800" b="1" dirty="0" smtClean="0">
                          <a:latin typeface="Arial"/>
                          <a:ea typeface="Calibri"/>
                          <a:cs typeface="Arial"/>
                          <a:sym typeface="Wingdings"/>
                        </a:rPr>
                        <a:t> (</a:t>
                      </a:r>
                      <a:r>
                        <a:rPr lang="en-US" sz="1800" b="1" i="1" dirty="0" smtClean="0">
                          <a:latin typeface="Arial"/>
                          <a:ea typeface="Calibri"/>
                          <a:cs typeface="Arial"/>
                          <a:sym typeface="Wingdings"/>
                        </a:rPr>
                        <a:t>restaurants,</a:t>
                      </a:r>
                      <a:r>
                        <a:rPr lang="en-US" sz="1800" b="1" i="1" baseline="0" dirty="0" smtClean="0">
                          <a:latin typeface="Arial"/>
                          <a:ea typeface="Calibri"/>
                          <a:cs typeface="Arial"/>
                          <a:sym typeface="Wingdings"/>
                        </a:rPr>
                        <a:t> marriage halls &amp; lawns excluded</a:t>
                      </a:r>
                      <a:r>
                        <a:rPr lang="en-US" sz="1800" b="1" baseline="0"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 (</a:t>
                      </a:r>
                      <a:r>
                        <a:rPr lang="en-US" sz="1800" b="1" i="1" dirty="0" smtClean="0">
                          <a:latin typeface="Arial"/>
                          <a:ea typeface="Calibri"/>
                          <a:cs typeface="Arial"/>
                          <a:sym typeface="Wingdings"/>
                        </a:rPr>
                        <a:t>restaurants</a:t>
                      </a:r>
                      <a:r>
                        <a:rPr lang="en-US" sz="1800" b="1" i="1" baseline="0" dirty="0" smtClean="0">
                          <a:latin typeface="Arial"/>
                          <a:ea typeface="Calibri"/>
                          <a:cs typeface="Arial"/>
                          <a:sym typeface="Wingdings"/>
                        </a:rPr>
                        <a:t> excluded</a:t>
                      </a:r>
                      <a:r>
                        <a:rPr lang="en-US" sz="1800" b="1" baseline="0" dirty="0" smtClean="0">
                          <a:latin typeface="Arial"/>
                          <a:ea typeface="Calibri"/>
                          <a:cs typeface="Arial"/>
                          <a:sym typeface="Wingdings"/>
                        </a:rPr>
                        <a:t>)</a:t>
                      </a:r>
                      <a:endParaRPr lang="en-US" dirty="0" smtClean="0"/>
                    </a:p>
                    <a:p>
                      <a:pPr algn="ctr"/>
                      <a:endParaRPr lang="en-US" dirty="0"/>
                    </a:p>
                  </a:txBody>
                  <a:tcPr/>
                </a:tc>
              </a:tr>
              <a:tr h="370840">
                <a:tc>
                  <a:txBody>
                    <a:bodyPr/>
                    <a:lstStyle/>
                    <a:p>
                      <a:r>
                        <a:rPr lang="en-US" dirty="0" smtClean="0"/>
                        <a:t>Advertisement</a:t>
                      </a:r>
                      <a:r>
                        <a:rPr lang="en-US" baseline="0" dirty="0" smtClean="0"/>
                        <a:t> on television &amp; radio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latin typeface="Arial"/>
                          <a:ea typeface="Calibri"/>
                          <a:cs typeface="Arial"/>
                          <a:sym typeface="Wingdings"/>
                        </a:rPr>
                        <a:t>¶</a:t>
                      </a:r>
                      <a:r>
                        <a:rPr lang="en-US" sz="1800" b="1" dirty="0" smtClean="0">
                          <a:latin typeface="Arial"/>
                          <a:ea typeface="Calibri"/>
                          <a:cs typeface="Arial"/>
                          <a:sym typeface="Wingdings"/>
                        </a:rPr>
                        <a:t>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r>
              <a:tr h="370840">
                <a:tc>
                  <a:txBody>
                    <a:bodyPr/>
                    <a:lstStyle/>
                    <a:p>
                      <a:r>
                        <a:rPr lang="en-US" dirty="0" smtClean="0"/>
                        <a:t>Advertisement</a:t>
                      </a:r>
                      <a:r>
                        <a:rPr lang="en-US" baseline="0" dirty="0" smtClean="0"/>
                        <a:t> on cable television</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latin typeface="Arial"/>
                          <a:ea typeface="Calibri"/>
                          <a:cs typeface="Arial"/>
                          <a:sym typeface="Wingdings"/>
                        </a:rPr>
                        <a:t>^</a:t>
                      </a: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r>
              <a:tr h="370840">
                <a:tc>
                  <a:txBody>
                    <a:bodyPr/>
                    <a:lstStyle/>
                    <a:p>
                      <a:r>
                        <a:rPr lang="en-US" dirty="0" smtClean="0"/>
                        <a:t>Advertisement poles,</a:t>
                      </a:r>
                      <a:r>
                        <a:rPr lang="en-US" baseline="0" dirty="0" smtClean="0"/>
                        <a:t> billboards and others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latin typeface="Arial"/>
                          <a:ea typeface="Calibri"/>
                          <a:cs typeface="Arial"/>
                          <a:sym typeface="Wingdings"/>
                        </a:rPr>
                        <a:t>^</a:t>
                      </a: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smtClean="0">
                        <a:solidFill>
                          <a:schemeClr val="tx1"/>
                        </a:solidFill>
                      </a:endParaRPr>
                    </a:p>
                    <a:p>
                      <a:pPr algn="ctr"/>
                      <a:endParaRPr lang="en-US" dirty="0"/>
                    </a:p>
                  </a:txBody>
                  <a:tcPr/>
                </a:tc>
              </a:tr>
              <a:tr h="370840">
                <a:tc>
                  <a:txBody>
                    <a:bodyPr/>
                    <a:lstStyle/>
                    <a:p>
                      <a:r>
                        <a:rPr lang="en-US" dirty="0" smtClean="0"/>
                        <a:t>Shipping agents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latin typeface="Arial"/>
                          <a:ea typeface="Calibri"/>
                          <a:cs typeface="Arial"/>
                          <a:sym typeface="Wingdings"/>
                        </a:rPr>
                        <a:t>^</a:t>
                      </a: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r>
              <a:tr h="370840">
                <a:tc>
                  <a:txBody>
                    <a:bodyPr/>
                    <a:lstStyle/>
                    <a:p>
                      <a:r>
                        <a:rPr lang="en-US" dirty="0" smtClean="0"/>
                        <a:t>Stevedores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mtClean="0">
                          <a:latin typeface="Arial"/>
                          <a:ea typeface="Calibri"/>
                          <a:cs typeface="Arial"/>
                          <a:sym typeface="Wingdings"/>
                        </a:rPr>
                        <a:t></a:t>
                      </a:r>
                      <a:endParaRPr lang="en-US" dirty="0"/>
                    </a:p>
                  </a:txBody>
                  <a:tcPr/>
                </a:tc>
                <a:tc>
                  <a:txBody>
                    <a:bodyPr/>
                    <a:lstStyle/>
                    <a:p>
                      <a:pPr algn="ct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latin typeface="Arial"/>
                          <a:ea typeface="Calibri"/>
                          <a:cs typeface="Arial"/>
                          <a:sym typeface="Wingdings"/>
                        </a:rPr>
                        <a:t>¶</a:t>
                      </a: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r>
              <a:tr h="370840">
                <a:tc>
                  <a:txBody>
                    <a:bodyPr/>
                    <a:lstStyle/>
                    <a:p>
                      <a:r>
                        <a:rPr lang="en-US" dirty="0" smtClean="0"/>
                        <a:t>Ship</a:t>
                      </a:r>
                      <a:r>
                        <a:rPr lang="en-US" baseline="0" dirty="0" smtClean="0"/>
                        <a:t> management services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smtClean="0">
                          <a:latin typeface="Wingdings 2" pitchFamily="18" charset="2"/>
                        </a:rPr>
                        <a: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r>
              <a:tr h="370840">
                <a:tc>
                  <a:txBody>
                    <a:bodyPr/>
                    <a:lstStyle/>
                    <a:p>
                      <a:r>
                        <a:rPr lang="en-US" dirty="0" smtClean="0"/>
                        <a:t>Freight</a:t>
                      </a:r>
                      <a:r>
                        <a:rPr lang="en-US" baseline="0" dirty="0" smtClean="0"/>
                        <a:t> forwarding agents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CA8D9AD5-F248-4919-864A-CFD76CC027D6}" type="slidenum">
              <a:rPr lang="en-US" smtClean="0"/>
              <a:pPr/>
              <a:t>17</a:t>
            </a:fld>
            <a:endParaRPr lang="en-US"/>
          </a:p>
        </p:txBody>
      </p:sp>
      <p:sp>
        <p:nvSpPr>
          <p:cNvPr id="8"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COMPARATIVE ANALYSIS</a:t>
            </a:r>
            <a:endParaRPr lang="en-US" dirty="0"/>
          </a:p>
        </p:txBody>
      </p:sp>
      <p:pic>
        <p:nvPicPr>
          <p:cNvPr id="6"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1385584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 xmlns:p14="http://schemas.microsoft.com/office/powerpoint/2010/main" val="4076908472"/>
              </p:ext>
            </p:extLst>
          </p:nvPr>
        </p:nvGraphicFramePr>
        <p:xfrm>
          <a:off x="549275" y="1575205"/>
          <a:ext cx="11011352" cy="4573724"/>
        </p:xfrm>
        <a:graphic>
          <a:graphicData uri="http://schemas.openxmlformats.org/drawingml/2006/table">
            <a:tbl>
              <a:tblPr firstRow="1" bandRow="1">
                <a:tableStyleId>{B301B821-A1FF-4177-AEE7-76D212191A09}</a:tableStyleId>
              </a:tblPr>
              <a:tblGrid>
                <a:gridCol w="4466254"/>
                <a:gridCol w="1177685"/>
                <a:gridCol w="1288526"/>
                <a:gridCol w="2147542"/>
                <a:gridCol w="1931345"/>
              </a:tblGrid>
              <a:tr h="575359">
                <a:tc>
                  <a:txBody>
                    <a:bodyPr/>
                    <a:lstStyle/>
                    <a:p>
                      <a:r>
                        <a:rPr lang="en-US" sz="1600" dirty="0" smtClean="0"/>
                        <a:t>Services </a:t>
                      </a:r>
                      <a:endParaRPr lang="en-US" sz="1600" dirty="0"/>
                    </a:p>
                  </a:txBody>
                  <a:tcPr/>
                </a:tc>
                <a:tc>
                  <a:txBody>
                    <a:bodyPr/>
                    <a:lstStyle/>
                    <a:p>
                      <a:r>
                        <a:rPr lang="en-US" sz="1600" dirty="0" smtClean="0"/>
                        <a:t>Sind</a:t>
                      </a:r>
                      <a:r>
                        <a:rPr lang="en-US" sz="1600" baseline="0" dirty="0" smtClean="0"/>
                        <a:t>h</a:t>
                      </a:r>
                      <a:endParaRPr lang="en-US" sz="1600" dirty="0"/>
                    </a:p>
                  </a:txBody>
                  <a:tcPr/>
                </a:tc>
                <a:tc>
                  <a:txBody>
                    <a:bodyPr/>
                    <a:lstStyle/>
                    <a:p>
                      <a:r>
                        <a:rPr lang="en-US" sz="1600" dirty="0" smtClean="0"/>
                        <a:t>Punjab</a:t>
                      </a:r>
                      <a:endParaRPr lang="en-US" sz="1600" dirty="0"/>
                    </a:p>
                  </a:txBody>
                  <a:tcPr/>
                </a:tc>
                <a:tc>
                  <a:txBody>
                    <a:bodyPr/>
                    <a:lstStyle/>
                    <a:p>
                      <a:r>
                        <a:rPr lang="en-US" sz="1600" dirty="0" smtClean="0"/>
                        <a:t>Baluchistan</a:t>
                      </a:r>
                      <a:r>
                        <a:rPr lang="en-US" sz="1600" baseline="0" dirty="0" smtClean="0"/>
                        <a:t> &amp; ISB Capital Territory</a:t>
                      </a:r>
                      <a:endParaRPr lang="en-US" sz="1600" dirty="0"/>
                    </a:p>
                  </a:txBody>
                  <a:tcPr/>
                </a:tc>
                <a:tc>
                  <a:txBody>
                    <a:bodyPr/>
                    <a:lstStyle/>
                    <a:p>
                      <a:r>
                        <a:rPr lang="en-US" sz="1600" dirty="0" smtClean="0"/>
                        <a:t>Khyber</a:t>
                      </a:r>
                      <a:r>
                        <a:rPr lang="en-US" sz="1600" baseline="0" dirty="0" smtClean="0"/>
                        <a:t> Pakhtunkhwa</a:t>
                      </a:r>
                      <a:endParaRPr lang="en-US" sz="1600" dirty="0"/>
                    </a:p>
                  </a:txBody>
                  <a:tcPr/>
                </a:tc>
              </a:tr>
              <a:tr h="333343">
                <a:tc>
                  <a:txBody>
                    <a:bodyPr/>
                    <a:lstStyle/>
                    <a:p>
                      <a:r>
                        <a:rPr lang="en-US" sz="1600" dirty="0" smtClean="0"/>
                        <a:t>Customs agents</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c>
                  <a:txBody>
                    <a:bodyPr/>
                    <a:lstStyle/>
                    <a:p>
                      <a:pPr algn="ct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Arial"/>
                          <a:ea typeface="Calibri"/>
                          <a:cs typeface="Arial"/>
                          <a:sym typeface="Wingdings"/>
                        </a:rPr>
                        <a:t>¶</a:t>
                      </a:r>
                      <a:r>
                        <a:rPr lang="en-US" sz="1600" b="1" dirty="0" smtClean="0">
                          <a:latin typeface="Arial"/>
                          <a:ea typeface="Calibri"/>
                          <a:cs typeface="Arial"/>
                          <a:sym typeface="Wingdings"/>
                        </a:rPr>
                        <a:t> </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r>
              <a:tr h="333343">
                <a:tc>
                  <a:txBody>
                    <a:bodyPr/>
                    <a:lstStyle/>
                    <a:p>
                      <a:r>
                        <a:rPr lang="en-US" sz="1600" dirty="0" smtClean="0"/>
                        <a:t>Ship chandlers</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Arial"/>
                          <a:ea typeface="Calibri"/>
                          <a:cs typeface="Arial"/>
                          <a:sym typeface="Wingdings"/>
                        </a:rPr>
                        <a:t>¶</a:t>
                      </a:r>
                      <a:r>
                        <a:rPr lang="en-US" sz="1600" b="1" dirty="0" smtClean="0">
                          <a:latin typeface="Arial"/>
                          <a:ea typeface="Calibri"/>
                          <a:cs typeface="Arial"/>
                          <a:sym typeface="Wingdings"/>
                        </a:rPr>
                        <a:t> </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r>
              <a:tr h="333343">
                <a:tc>
                  <a:txBody>
                    <a:bodyPr/>
                    <a:lstStyle/>
                    <a:p>
                      <a:r>
                        <a:rPr lang="en-US" sz="1600" dirty="0" smtClean="0"/>
                        <a:t>Advertising</a:t>
                      </a:r>
                      <a:r>
                        <a:rPr lang="en-US" sz="1600" baseline="0" dirty="0" smtClean="0"/>
                        <a:t> agents</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Wingdings 2" pitchFamily="18" charset="2"/>
                        </a:rPr>
                        <a:t>O</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Wingdings 2" pitchFamily="18" charset="2"/>
                        </a:rPr>
                        <a:t>O</a:t>
                      </a:r>
                      <a:endParaRPr lang="en-US" sz="1600" dirty="0">
                        <a:solidFill>
                          <a:schemeClr val="tx1"/>
                        </a:solidFill>
                      </a:endParaRPr>
                    </a:p>
                  </a:txBody>
                  <a:tcPr/>
                </a:tc>
              </a:tr>
              <a:tr h="333343">
                <a:tc>
                  <a:txBody>
                    <a:bodyPr/>
                    <a:lstStyle/>
                    <a:p>
                      <a:r>
                        <a:rPr lang="en-US" sz="1600" dirty="0" smtClean="0">
                          <a:solidFill>
                            <a:schemeClr val="tx1"/>
                          </a:solidFill>
                        </a:rPr>
                        <a:t>Sponsorship services</a:t>
                      </a:r>
                      <a:endParaRPr lang="en-US"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Wingdings 2" pitchFamily="18" charset="2"/>
                        </a:rPr>
                        <a:t>O</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latin typeface="Wingdings 2" pitchFamily="18" charset="2"/>
                        </a:rPr>
                        <a:t>O</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latin typeface="Wingdings 2" pitchFamily="18" charset="2"/>
                        </a:rPr>
                        <a:t>O</a:t>
                      </a:r>
                      <a:endParaRPr lang="en-US" sz="1600" dirty="0">
                        <a:solidFill>
                          <a:schemeClr val="tx1"/>
                        </a:solidFill>
                      </a:endParaRPr>
                    </a:p>
                  </a:txBody>
                  <a:tcPr/>
                </a:tc>
              </a:tr>
              <a:tr h="333343">
                <a:tc>
                  <a:txBody>
                    <a:bodyPr/>
                    <a:lstStyle/>
                    <a:p>
                      <a:r>
                        <a:rPr lang="en-US" sz="1600" b="0" dirty="0" smtClean="0">
                          <a:solidFill>
                            <a:schemeClr val="tx1"/>
                          </a:solidFill>
                        </a:rPr>
                        <a:t>Business support</a:t>
                      </a:r>
                      <a:r>
                        <a:rPr lang="en-US" sz="1600" b="0" baseline="0" dirty="0" smtClean="0">
                          <a:solidFill>
                            <a:schemeClr val="tx1"/>
                          </a:solidFill>
                        </a:rPr>
                        <a:t> services</a:t>
                      </a:r>
                      <a:endParaRPr lang="en-US" sz="1600" b="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Wingdings 2" pitchFamily="18" charset="2"/>
                        </a:rPr>
                        <a:t>O</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Wingdings 2" pitchFamily="18" charset="2"/>
                        </a:rPr>
                        <a:t>O</a:t>
                      </a:r>
                      <a:endParaRPr lang="en-US" sz="1600" dirty="0">
                        <a:solidFill>
                          <a:schemeClr val="tx1"/>
                        </a:solidFill>
                      </a:endParaRPr>
                    </a:p>
                  </a:txBody>
                  <a:tcPr/>
                </a:tc>
              </a:tr>
              <a:tr h="575359">
                <a:tc>
                  <a:txBody>
                    <a:bodyPr/>
                    <a:lstStyle/>
                    <a:p>
                      <a:r>
                        <a:rPr lang="en-US" sz="1600" dirty="0" smtClean="0">
                          <a:solidFill>
                            <a:schemeClr val="tx1"/>
                          </a:solidFill>
                        </a:rPr>
                        <a:t>Services provided by property</a:t>
                      </a:r>
                      <a:r>
                        <a:rPr lang="en-US" sz="1600" baseline="0" dirty="0" smtClean="0">
                          <a:solidFill>
                            <a:schemeClr val="tx1"/>
                          </a:solidFill>
                        </a:rPr>
                        <a:t> developer &amp; promoters</a:t>
                      </a:r>
                      <a:endParaRPr lang="en-US"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Arial"/>
                          <a:ea typeface="Calibri"/>
                          <a:cs typeface="Arial"/>
                          <a:sym typeface="Wingdings"/>
                        </a:rPr>
                        <a:t>^</a:t>
                      </a:r>
                      <a:r>
                        <a:rPr lang="en-US" sz="1600" b="1" dirty="0" smtClean="0">
                          <a:latin typeface="Arial"/>
                          <a:ea typeface="Calibri"/>
                          <a:cs typeface="Arial"/>
                          <a:sym typeface="Wingdings"/>
                        </a:rPr>
                        <a:t></a:t>
                      </a:r>
                      <a:endParaRPr lang="en-US" sz="1600" dirty="0" smtClean="0"/>
                    </a:p>
                    <a:p>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Wingdings 2" pitchFamily="18" charset="2"/>
                        </a:rPr>
                        <a:t>O</a:t>
                      </a:r>
                      <a:endParaRPr lang="en-US" sz="1600" dirty="0">
                        <a:solidFill>
                          <a:schemeClr val="tx1"/>
                        </a:solidFill>
                      </a:endParaRPr>
                    </a:p>
                  </a:txBody>
                  <a:tcPr/>
                </a:tc>
              </a:tr>
              <a:tr h="333343">
                <a:tc>
                  <a:txBody>
                    <a:bodyPr/>
                    <a:lstStyle/>
                    <a:p>
                      <a:r>
                        <a:rPr lang="en-US" sz="1600" dirty="0" smtClean="0">
                          <a:solidFill>
                            <a:schemeClr val="tx1"/>
                          </a:solidFill>
                        </a:rPr>
                        <a:t>Courier services</a:t>
                      </a:r>
                      <a:endParaRPr lang="en-US"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latin typeface="Arial"/>
                          <a:ea typeface="Calibri"/>
                          <a:cs typeface="Arial"/>
                          <a:sym typeface="Wingdings"/>
                        </a:rPr>
                        <a:t></a:t>
                      </a:r>
                      <a:endParaRPr lang="en-US" sz="1600" dirty="0"/>
                    </a:p>
                  </a:txBody>
                  <a:tcPr/>
                </a:tc>
                <a:tc>
                  <a:txBody>
                    <a:bodyPr/>
                    <a:lstStyle/>
                    <a:p>
                      <a:pPr algn="ct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0000"/>
                          </a:solidFill>
                          <a:latin typeface="Arial"/>
                          <a:ea typeface="Calibri"/>
                          <a:cs typeface="Arial"/>
                          <a:sym typeface="Wingdings"/>
                        </a:rPr>
                        <a:t>¶</a:t>
                      </a:r>
                      <a:r>
                        <a:rPr lang="en-US" sz="1600" b="1" dirty="0" smtClean="0">
                          <a:latin typeface="Arial"/>
                          <a:ea typeface="Calibri"/>
                          <a:cs typeface="Arial"/>
                          <a:sym typeface="Wingdings"/>
                        </a:rPr>
                        <a:t> </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r>
              <a:tr h="333343">
                <a:tc>
                  <a:txBody>
                    <a:bodyPr/>
                    <a:lstStyle/>
                    <a:p>
                      <a:r>
                        <a:rPr lang="en-US" sz="1600" dirty="0" smtClean="0">
                          <a:solidFill>
                            <a:schemeClr val="tx1"/>
                          </a:solidFill>
                        </a:rPr>
                        <a:t>Contractual execution</a:t>
                      </a:r>
                      <a:r>
                        <a:rPr lang="en-US" sz="1600" baseline="0" dirty="0" smtClean="0">
                          <a:solidFill>
                            <a:schemeClr val="tx1"/>
                          </a:solidFill>
                        </a:rPr>
                        <a:t> of work</a:t>
                      </a:r>
                      <a:endParaRPr lang="en-US"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smtClean="0">
                          <a:latin typeface="Arial"/>
                          <a:ea typeface="Calibri"/>
                          <a:cs typeface="Arial"/>
                          <a:sym typeface="Wingdings"/>
                        </a:rPr>
                        <a:t></a:t>
                      </a:r>
                      <a:endParaRPr lang="en-US" sz="1600" dirty="0"/>
                    </a:p>
                  </a:txBody>
                  <a:tcPr/>
                </a:tc>
                <a:tc>
                  <a:txBody>
                    <a:bodyPr/>
                    <a:lstStyle/>
                    <a:p>
                      <a:pPr algn="ct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Wingdings 2" pitchFamily="18" charset="2"/>
                        </a:rPr>
                        <a:t>O</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Wingdings 2" pitchFamily="18" charset="2"/>
                        </a:rPr>
                        <a:t>O</a:t>
                      </a:r>
                      <a:endParaRPr lang="en-US" sz="1600" dirty="0"/>
                    </a:p>
                  </a:txBody>
                  <a:tcPr/>
                </a:tc>
              </a:tr>
              <a:tr h="1068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latin typeface="+mn-lt"/>
                          <a:ea typeface="+mn-ea"/>
                          <a:cs typeface="+mn-cs"/>
                        </a:rPr>
                        <a:t>Services provided or rendered for personal care by beauty parlours, beauty clinics, slimming clinics or centres and others </a:t>
                      </a:r>
                      <a:endParaRPr lang="en-US"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a:ea typeface="Calibri"/>
                          <a:cs typeface="Arial"/>
                          <a:sym typeface="Wingdings"/>
                        </a:rPr>
                        <a:t></a:t>
                      </a:r>
                      <a:endParaRPr lang="en-US" sz="1600" dirty="0"/>
                    </a:p>
                  </a:txBody>
                  <a:tcPr/>
                </a:tc>
                <a:tc>
                  <a:txBody>
                    <a:bodyPr/>
                    <a:lstStyle/>
                    <a:p>
                      <a:pPr algn="ctr"/>
                      <a:r>
                        <a:rPr lang="en-US" sz="1600" b="1" dirty="0" smtClean="0">
                          <a:latin typeface="Arial"/>
                          <a:ea typeface="Calibri"/>
                          <a:cs typeface="Arial"/>
                          <a:sym typeface="Wingdings"/>
                        </a:rPr>
                        <a:t></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Wingdings 2" pitchFamily="18" charset="2"/>
                        </a:rPr>
                        <a:t>O</a:t>
                      </a:r>
                      <a:endParaRPr lang="en-US" sz="1600" dirty="0" smtClean="0"/>
                    </a:p>
                    <a:p>
                      <a:pPr algn="ctr"/>
                      <a:endParaRPr lang="en-US" sz="1600" dirty="0"/>
                    </a:p>
                  </a:txBody>
                  <a:tcPr/>
                </a:tc>
                <a:tc>
                  <a:txBody>
                    <a:bodyPr/>
                    <a:lstStyle/>
                    <a:p>
                      <a:pPr algn="ctr"/>
                      <a:r>
                        <a:rPr lang="en-US" sz="1600" b="1" dirty="0" smtClean="0">
                          <a:latin typeface="Arial"/>
                          <a:ea typeface="Calibri"/>
                          <a:cs typeface="Arial"/>
                          <a:sym typeface="Wingdings"/>
                        </a:rPr>
                        <a:t></a:t>
                      </a:r>
                      <a:endParaRPr lang="en-US" sz="1600" dirty="0"/>
                    </a:p>
                  </a:txBody>
                  <a:tcPr/>
                </a:tc>
              </a:tr>
            </a:tbl>
          </a:graphicData>
        </a:graphic>
      </p:graphicFrame>
      <p:sp>
        <p:nvSpPr>
          <p:cNvPr id="5" name="Slide Number Placeholder 4"/>
          <p:cNvSpPr>
            <a:spLocks noGrp="1"/>
          </p:cNvSpPr>
          <p:nvPr>
            <p:ph type="sldNum" sz="quarter" idx="12"/>
          </p:nvPr>
        </p:nvSpPr>
        <p:spPr/>
        <p:txBody>
          <a:bodyPr/>
          <a:lstStyle/>
          <a:p>
            <a:fld id="{CA8D9AD5-F248-4919-864A-CFD76CC027D6}" type="slidenum">
              <a:rPr lang="en-US" smtClean="0"/>
              <a:pPr/>
              <a:t>18</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COMPARATIVE ANALYSIS</a:t>
            </a:r>
            <a:endParaRPr lang="en-US" dirty="0"/>
          </a:p>
        </p:txBody>
      </p:sp>
      <p:pic>
        <p:nvPicPr>
          <p:cNvPr id="7"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2137793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 xmlns:p14="http://schemas.microsoft.com/office/powerpoint/2010/main" val="1715065350"/>
              </p:ext>
            </p:extLst>
          </p:nvPr>
        </p:nvGraphicFramePr>
        <p:xfrm>
          <a:off x="549275" y="1673225"/>
          <a:ext cx="11011352" cy="4516120"/>
        </p:xfrm>
        <a:graphic>
          <a:graphicData uri="http://schemas.openxmlformats.org/drawingml/2006/table">
            <a:tbl>
              <a:tblPr firstRow="1" bandRow="1">
                <a:tableStyleId>{B301B821-A1FF-4177-AEE7-76D212191A09}</a:tableStyleId>
              </a:tblPr>
              <a:tblGrid>
                <a:gridCol w="4466254"/>
                <a:gridCol w="1177685"/>
                <a:gridCol w="1288526"/>
                <a:gridCol w="2147542"/>
                <a:gridCol w="1931345"/>
              </a:tblGrid>
              <a:tr h="370840">
                <a:tc>
                  <a:txBody>
                    <a:bodyPr/>
                    <a:lstStyle/>
                    <a:p>
                      <a:r>
                        <a:rPr lang="en-US" dirty="0" smtClean="0"/>
                        <a:t>Services </a:t>
                      </a:r>
                      <a:endParaRPr lang="en-US" dirty="0"/>
                    </a:p>
                  </a:txBody>
                  <a:tcPr/>
                </a:tc>
                <a:tc>
                  <a:txBody>
                    <a:bodyPr/>
                    <a:lstStyle/>
                    <a:p>
                      <a:r>
                        <a:rPr lang="en-US" dirty="0" smtClean="0"/>
                        <a:t>Sindh</a:t>
                      </a:r>
                      <a:r>
                        <a:rPr lang="en-US" baseline="0" dirty="0" smtClean="0"/>
                        <a:t> </a:t>
                      </a:r>
                      <a:endParaRPr lang="en-US" dirty="0"/>
                    </a:p>
                  </a:txBody>
                  <a:tcPr/>
                </a:tc>
                <a:tc>
                  <a:txBody>
                    <a:bodyPr/>
                    <a:lstStyle/>
                    <a:p>
                      <a:r>
                        <a:rPr lang="en-US" dirty="0" smtClean="0"/>
                        <a:t>Punjab</a:t>
                      </a:r>
                      <a:endParaRPr lang="en-US" dirty="0"/>
                    </a:p>
                  </a:txBody>
                  <a:tcPr/>
                </a:tc>
                <a:tc>
                  <a:txBody>
                    <a:bodyPr/>
                    <a:lstStyle/>
                    <a:p>
                      <a:r>
                        <a:rPr lang="en-US" dirty="0" smtClean="0"/>
                        <a:t>Baluchistan</a:t>
                      </a:r>
                      <a:r>
                        <a:rPr lang="en-US" baseline="0" dirty="0" smtClean="0"/>
                        <a:t> &amp; ISB Capital Territory</a:t>
                      </a:r>
                      <a:endParaRPr lang="en-US" dirty="0"/>
                    </a:p>
                  </a:txBody>
                  <a:tcPr/>
                </a:tc>
                <a:tc>
                  <a:txBody>
                    <a:bodyPr/>
                    <a:lstStyle/>
                    <a:p>
                      <a:r>
                        <a:rPr lang="en-US" dirty="0" smtClean="0"/>
                        <a:t>Khyber</a:t>
                      </a:r>
                      <a:r>
                        <a:rPr lang="en-US" baseline="0" dirty="0" smtClean="0"/>
                        <a:t> Pakhtunkhwa</a:t>
                      </a:r>
                      <a:endParaRPr lang="en-US" dirty="0"/>
                    </a:p>
                  </a:txBody>
                  <a:tcPr/>
                </a:tc>
              </a:tr>
              <a:tr h="370840">
                <a:tc>
                  <a:txBody>
                    <a:bodyPr/>
                    <a:lstStyle/>
                    <a:p>
                      <a:r>
                        <a:rPr lang="en-US" dirty="0" smtClean="0"/>
                        <a:t>Services provided</a:t>
                      </a:r>
                      <a:r>
                        <a:rPr lang="en-US" baseline="0" dirty="0" smtClean="0"/>
                        <a:t> by banks, financial institutions insurances companies etc.</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latin typeface="Arial"/>
                          <a:ea typeface="Calibri"/>
                          <a:cs typeface="Arial"/>
                          <a:sym typeface="Wingdings"/>
                        </a:rPr>
                        <a:t>^</a:t>
                      </a:r>
                      <a:r>
                        <a:rPr lang="en-US" sz="1800" b="1" dirty="0" smtClean="0">
                          <a:latin typeface="Arial"/>
                          <a:ea typeface="Calibri"/>
                          <a:cs typeface="Arial"/>
                          <a:sym typeface="Wingdings"/>
                        </a:rPr>
                        <a:t></a:t>
                      </a:r>
                      <a:endParaRPr lang="en-US" dirty="0" smtClean="0"/>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smtClean="0"/>
                    </a:p>
                    <a:p>
                      <a:pPr algn="ctr"/>
                      <a:endParaRPr lang="en-US" dirty="0"/>
                    </a:p>
                  </a:txBody>
                  <a:tcPr/>
                </a:tc>
              </a:tr>
              <a:tr h="370840">
                <a:tc>
                  <a:txBody>
                    <a:bodyPr/>
                    <a:lstStyle/>
                    <a:p>
                      <a:r>
                        <a:rPr lang="en-US" dirty="0" smtClean="0">
                          <a:solidFill>
                            <a:schemeClr val="tx1"/>
                          </a:solidFill>
                        </a:rPr>
                        <a:t>Architects &amp; town planners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Contractors </a:t>
                      </a:r>
                      <a:r>
                        <a:rPr lang="en-US" baseline="0" dirty="0" smtClean="0">
                          <a:solidFill>
                            <a:schemeClr val="tx1"/>
                          </a:solidFill>
                        </a:rPr>
                        <a:t> of building</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Property</a:t>
                      </a:r>
                      <a:r>
                        <a:rPr lang="en-US" baseline="0" dirty="0" smtClean="0">
                          <a:solidFill>
                            <a:schemeClr val="tx1"/>
                          </a:solidFill>
                        </a:rPr>
                        <a:t> developers and promoters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sz="1800" b="1" dirty="0" smtClean="0">
                          <a:solidFill>
                            <a:srgbClr val="FF0000"/>
                          </a:solidFill>
                          <a:latin typeface="Arial"/>
                          <a:ea typeface="Calibri"/>
                          <a:cs typeface="Arial"/>
                          <a:sym typeface="Wingdings"/>
                        </a:rPr>
                        <a:t>^</a:t>
                      </a:r>
                      <a:r>
                        <a:rPr lang="en-US" sz="1800" b="1" dirty="0" smtClean="0">
                          <a:latin typeface="Arial"/>
                          <a:ea typeface="Calibri"/>
                          <a:cs typeface="Arial"/>
                          <a:sym typeface="Wingdings"/>
                        </a:rPr>
                        <a:t></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Legal practitioners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solidFill>
                          <a:schemeClr val="tx1"/>
                        </a:solidFill>
                      </a:endParaRPr>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Accountants &amp;</a:t>
                      </a:r>
                      <a:r>
                        <a:rPr lang="en-US" baseline="0" dirty="0" smtClean="0">
                          <a:solidFill>
                            <a:schemeClr val="tx1"/>
                          </a:solidFill>
                        </a:rPr>
                        <a:t> auditors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smtClean="0">
                          <a:latin typeface="Wingdings 2" pitchFamily="18" charset="2"/>
                        </a:rPr>
                        <a:t>O</a:t>
                      </a:r>
                      <a:endParaRPr lang="en-US" dirty="0">
                        <a:solidFill>
                          <a:schemeClr val="tx1"/>
                        </a:solidFill>
                      </a:endParaRPr>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Management consultants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smtClean="0">
                          <a:latin typeface="Wingdings 2" pitchFamily="18" charset="2"/>
                        </a:rPr>
                        <a:t>O</a:t>
                      </a:r>
                      <a:endParaRPr lang="en-US" dirty="0">
                        <a:solidFill>
                          <a:schemeClr val="tx1"/>
                        </a:solidFill>
                      </a:endParaRPr>
                    </a:p>
                  </a:txBody>
                  <a:tcPr/>
                </a:tc>
                <a:tc>
                  <a:txBody>
                    <a:bodyPr/>
                    <a:lstStyle/>
                    <a:p>
                      <a:pPr algn="ctr"/>
                      <a:r>
                        <a:rPr lang="en-US" b="1" smtClean="0">
                          <a:latin typeface="Wingdings 2" pitchFamily="18" charset="2"/>
                        </a:rPr>
                        <a:t>O</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Software or</a:t>
                      </a:r>
                      <a:r>
                        <a:rPr lang="en-US" baseline="0" dirty="0" smtClean="0">
                          <a:solidFill>
                            <a:schemeClr val="tx1"/>
                          </a:solidFill>
                        </a:rPr>
                        <a:t> IT based system development consultants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smtClean="0">
                          <a:latin typeface="Wingdings 2" pitchFamily="18" charset="2"/>
                        </a:rPr>
                        <a:t>O</a:t>
                      </a:r>
                      <a:endParaRPr lang="en-US" dirty="0">
                        <a:solidFill>
                          <a:schemeClr val="tx1"/>
                        </a:solidFill>
                      </a:endParaRPr>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Tax consultants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solidFill>
                          <a:schemeClr val="tx1"/>
                        </a:solidFill>
                      </a:endParaRPr>
                    </a:p>
                  </a:txBody>
                  <a:tcPr/>
                </a:tc>
                <a:tc>
                  <a:txBody>
                    <a:bodyPr/>
                    <a:lstStyle/>
                    <a:p>
                      <a:pPr algn="ctr"/>
                      <a:r>
                        <a:rPr lang="en-US" b="1" dirty="0" smtClean="0">
                          <a:latin typeface="Wingdings 2" pitchFamily="18" charset="2"/>
                        </a:rPr>
                        <a:t>O</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CA8D9AD5-F248-4919-864A-CFD76CC027D6}" type="slidenum">
              <a:rPr lang="en-US" smtClean="0"/>
              <a:pPr/>
              <a:t>19</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COMPARATIVE ANALYSIS</a:t>
            </a:r>
            <a:endParaRPr lang="en-US" dirty="0"/>
          </a:p>
        </p:txBody>
      </p:sp>
      <p:pic>
        <p:nvPicPr>
          <p:cNvPr id="7"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3644485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CA8D9AD5-F248-4919-864A-CFD76CC027D6}" type="slidenum">
              <a:rPr lang="en-US" smtClean="0"/>
              <a:pPr/>
              <a:t>2</a:t>
            </a:fld>
            <a:endParaRPr lang="en-US"/>
          </a:p>
        </p:txBody>
      </p:sp>
      <p:pic>
        <p:nvPicPr>
          <p:cNvPr id="13"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5"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2" descr="C:\Users\zeeshan.rehman\Desktop\Presentation\Pictures\IMG-20131210-WA0001.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628900" y="923938"/>
            <a:ext cx="6096000" cy="473629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8792075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 xmlns:p14="http://schemas.microsoft.com/office/powerpoint/2010/main" val="3319544242"/>
              </p:ext>
            </p:extLst>
          </p:nvPr>
        </p:nvGraphicFramePr>
        <p:xfrm>
          <a:off x="549275" y="1509242"/>
          <a:ext cx="11011352" cy="4754880"/>
        </p:xfrm>
        <a:graphic>
          <a:graphicData uri="http://schemas.openxmlformats.org/drawingml/2006/table">
            <a:tbl>
              <a:tblPr firstRow="1" bandRow="1">
                <a:tableStyleId>{B301B821-A1FF-4177-AEE7-76D212191A09}</a:tableStyleId>
              </a:tblPr>
              <a:tblGrid>
                <a:gridCol w="4466254"/>
                <a:gridCol w="1177685"/>
                <a:gridCol w="1288526"/>
                <a:gridCol w="2147542"/>
                <a:gridCol w="1931345"/>
              </a:tblGrid>
              <a:tr h="627247">
                <a:tc>
                  <a:txBody>
                    <a:bodyPr/>
                    <a:lstStyle/>
                    <a:p>
                      <a:r>
                        <a:rPr lang="en-US" dirty="0" smtClean="0"/>
                        <a:t>Services </a:t>
                      </a:r>
                      <a:endParaRPr lang="en-US" dirty="0"/>
                    </a:p>
                  </a:txBody>
                  <a:tcPr/>
                </a:tc>
                <a:tc>
                  <a:txBody>
                    <a:bodyPr/>
                    <a:lstStyle/>
                    <a:p>
                      <a:r>
                        <a:rPr lang="en-US" dirty="0" smtClean="0"/>
                        <a:t>Sindh</a:t>
                      </a:r>
                      <a:r>
                        <a:rPr lang="en-US" baseline="0" dirty="0" smtClean="0"/>
                        <a:t> </a:t>
                      </a:r>
                      <a:endParaRPr lang="en-US" dirty="0"/>
                    </a:p>
                  </a:txBody>
                  <a:tcPr/>
                </a:tc>
                <a:tc>
                  <a:txBody>
                    <a:bodyPr/>
                    <a:lstStyle/>
                    <a:p>
                      <a:r>
                        <a:rPr lang="en-US" dirty="0" smtClean="0"/>
                        <a:t>Punjab</a:t>
                      </a:r>
                      <a:endParaRPr lang="en-US" dirty="0"/>
                    </a:p>
                  </a:txBody>
                  <a:tcPr/>
                </a:tc>
                <a:tc>
                  <a:txBody>
                    <a:bodyPr/>
                    <a:lstStyle/>
                    <a:p>
                      <a:r>
                        <a:rPr lang="en-US" dirty="0" smtClean="0"/>
                        <a:t>Baluchistan</a:t>
                      </a:r>
                      <a:r>
                        <a:rPr lang="en-US" baseline="0" dirty="0" smtClean="0"/>
                        <a:t> &amp; ISB Capital Territory</a:t>
                      </a:r>
                      <a:endParaRPr lang="en-US" dirty="0"/>
                    </a:p>
                  </a:txBody>
                  <a:tcPr/>
                </a:tc>
                <a:tc>
                  <a:txBody>
                    <a:bodyPr/>
                    <a:lstStyle/>
                    <a:p>
                      <a:r>
                        <a:rPr lang="en-US" dirty="0" smtClean="0"/>
                        <a:t>Khyber</a:t>
                      </a:r>
                      <a:r>
                        <a:rPr lang="en-US" baseline="0" dirty="0" smtClean="0"/>
                        <a:t> Pakhtunkhwa</a:t>
                      </a:r>
                      <a:endParaRPr lang="en-US" dirty="0"/>
                    </a:p>
                  </a:txBody>
                  <a:tcPr/>
                </a:tc>
              </a:tr>
              <a:tr h="358427">
                <a:tc>
                  <a:txBody>
                    <a:bodyPr/>
                    <a:lstStyle/>
                    <a:p>
                      <a:r>
                        <a:rPr lang="en-US" dirty="0" smtClean="0">
                          <a:solidFill>
                            <a:schemeClr val="tx1"/>
                          </a:solidFill>
                        </a:rPr>
                        <a:t>Security agency</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solidFill>
                          <a:schemeClr val="tx1"/>
                        </a:solidFill>
                      </a:endParaRPr>
                    </a:p>
                  </a:txBody>
                  <a:tcPr/>
                </a:tc>
                <a:tc>
                  <a:txBody>
                    <a:bodyPr/>
                    <a:lstStyle/>
                    <a:p>
                      <a:pPr algn="ctr"/>
                      <a:r>
                        <a:rPr lang="en-US" b="1" smtClean="0">
                          <a:latin typeface="Wingdings 2" pitchFamily="18" charset="2"/>
                        </a:rPr>
                        <a:t>O</a:t>
                      </a:r>
                      <a:endParaRPr lang="en-US" dirty="0"/>
                    </a:p>
                  </a:txBody>
                  <a:tcPr/>
                </a:tc>
              </a:tr>
              <a:tr h="358427">
                <a:tc>
                  <a:txBody>
                    <a:bodyPr/>
                    <a:lstStyle/>
                    <a:p>
                      <a:r>
                        <a:rPr lang="en-US" dirty="0" smtClean="0">
                          <a:solidFill>
                            <a:schemeClr val="tx1"/>
                          </a:solidFill>
                        </a:rPr>
                        <a:t>Market research agency</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solidFill>
                          <a:schemeClr val="tx1"/>
                        </a:solidFill>
                      </a:endParaRPr>
                    </a:p>
                  </a:txBody>
                  <a:tcPr/>
                </a:tc>
                <a:tc>
                  <a:txBody>
                    <a:bodyPr/>
                    <a:lstStyle/>
                    <a:p>
                      <a:pPr algn="ctr"/>
                      <a:r>
                        <a:rPr lang="en-US" b="1" dirty="0" smtClean="0">
                          <a:latin typeface="Wingdings 2" pitchFamily="18" charset="2"/>
                        </a:rPr>
                        <a:t>O</a:t>
                      </a:r>
                      <a:endParaRPr lang="en-US" dirty="0"/>
                    </a:p>
                  </a:txBody>
                  <a:tcPr/>
                </a:tc>
              </a:tr>
              <a:tr h="358427">
                <a:tc>
                  <a:txBody>
                    <a:bodyPr/>
                    <a:lstStyle/>
                    <a:p>
                      <a:r>
                        <a:rPr lang="en-US" dirty="0" smtClean="0">
                          <a:solidFill>
                            <a:schemeClr val="tx1"/>
                          </a:solidFill>
                        </a:rPr>
                        <a:t>Stock brokers</a:t>
                      </a:r>
                      <a:r>
                        <a:rPr lang="en-US" baseline="0" dirty="0" smtClean="0">
                          <a:solidFill>
                            <a:schemeClr val="tx1"/>
                          </a:solidFill>
                        </a:rPr>
                        <a:t> and commodity brokers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sz="1800" b="1" dirty="0" smtClean="0">
                          <a:solidFill>
                            <a:srgbClr val="FF0000"/>
                          </a:solidFill>
                          <a:latin typeface="Arial"/>
                          <a:ea typeface="Calibri"/>
                          <a:cs typeface="Arial"/>
                          <a:sym typeface="Wingdings"/>
                        </a:rPr>
                        <a:t>^</a:t>
                      </a: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r>
              <a:tr h="358427">
                <a:tc>
                  <a:txBody>
                    <a:bodyPr/>
                    <a:lstStyle/>
                    <a:p>
                      <a:r>
                        <a:rPr lang="en-US" dirty="0" smtClean="0">
                          <a:solidFill>
                            <a:schemeClr val="tx1"/>
                          </a:solidFill>
                        </a:rPr>
                        <a:t>Money exchangers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solidFill>
                          <a:schemeClr val="tx1"/>
                        </a:solidFill>
                      </a:endParaRPr>
                    </a:p>
                  </a:txBody>
                  <a:tcPr/>
                </a:tc>
                <a:tc>
                  <a:txBody>
                    <a:bodyPr/>
                    <a:lstStyle/>
                    <a:p>
                      <a:pPr algn="ctr"/>
                      <a:r>
                        <a:rPr lang="en-US" b="1" dirty="0" smtClean="0">
                          <a:latin typeface="Wingdings 2" pitchFamily="18" charset="2"/>
                        </a:rPr>
                        <a:t>O</a:t>
                      </a:r>
                      <a:endParaRPr lang="en-US" dirty="0"/>
                    </a:p>
                  </a:txBody>
                  <a:tcPr/>
                </a:tc>
              </a:tr>
              <a:tr h="358427">
                <a:tc>
                  <a:txBody>
                    <a:bodyPr/>
                    <a:lstStyle/>
                    <a:p>
                      <a:r>
                        <a:rPr lang="en-US" dirty="0" smtClean="0">
                          <a:solidFill>
                            <a:schemeClr val="tx1"/>
                          </a:solidFill>
                        </a:rPr>
                        <a:t>Surveyors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solidFill>
                          <a:schemeClr val="tx1"/>
                        </a:solidFill>
                      </a:endParaRPr>
                    </a:p>
                  </a:txBody>
                  <a:tcPr/>
                </a:tc>
                <a:tc>
                  <a:txBody>
                    <a:bodyPr/>
                    <a:lstStyle/>
                    <a:p>
                      <a:pPr algn="ctr"/>
                      <a:r>
                        <a:rPr lang="en-US" b="1" dirty="0" smtClean="0">
                          <a:latin typeface="Wingdings 2" pitchFamily="18" charset="2"/>
                        </a:rPr>
                        <a:t>O</a:t>
                      </a:r>
                      <a:endParaRPr lang="en-US" dirty="0"/>
                    </a:p>
                  </a:txBody>
                  <a:tcPr/>
                </a:tc>
              </a:tr>
              <a:tr h="627247">
                <a:tc>
                  <a:txBody>
                    <a:bodyPr/>
                    <a:lstStyle/>
                    <a:p>
                      <a:r>
                        <a:rPr lang="en-US" dirty="0" smtClean="0">
                          <a:solidFill>
                            <a:schemeClr val="tx1"/>
                          </a:solidFill>
                        </a:rPr>
                        <a:t>Outdoor</a:t>
                      </a:r>
                      <a:r>
                        <a:rPr lang="en-US" baseline="0" dirty="0" smtClean="0">
                          <a:solidFill>
                            <a:schemeClr val="tx1"/>
                          </a:solidFill>
                        </a:rPr>
                        <a:t> photographers and video graphers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b="1" dirty="0" smtClean="0">
                          <a:latin typeface="Wingdings 2" pitchFamily="18" charset="2"/>
                        </a:rPr>
                        <a: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solidFill>
                          <a:schemeClr val="tx1"/>
                        </a:solidFill>
                      </a:endParaRPr>
                    </a:p>
                  </a:txBody>
                  <a:tcPr/>
                </a:tc>
                <a:tc>
                  <a:txBody>
                    <a:bodyPr/>
                    <a:lstStyle/>
                    <a:p>
                      <a:pPr algn="ctr"/>
                      <a:r>
                        <a:rPr lang="en-US" b="1" dirty="0" smtClean="0">
                          <a:latin typeface="Wingdings 2" pitchFamily="18" charset="2"/>
                        </a:rPr>
                        <a:t>O</a:t>
                      </a:r>
                      <a:endParaRPr lang="en-US" dirty="0"/>
                    </a:p>
                  </a:txBody>
                  <a:tcPr/>
                </a:tc>
              </a:tr>
              <a:tr h="358427">
                <a:tc>
                  <a:txBody>
                    <a:bodyPr/>
                    <a:lstStyle/>
                    <a:p>
                      <a:r>
                        <a:rPr lang="en-US" dirty="0" smtClean="0">
                          <a:solidFill>
                            <a:schemeClr val="tx1"/>
                          </a:solidFill>
                        </a:rPr>
                        <a:t>Management consultants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b="1" dirty="0" smtClean="0">
                          <a:latin typeface="Wingdings 2" pitchFamily="18" charset="2"/>
                        </a:rPr>
                        <a: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solidFill>
                          <a:schemeClr val="tx1"/>
                        </a:solidFill>
                      </a:endParaRPr>
                    </a:p>
                  </a:txBody>
                  <a:tcPr/>
                </a:tc>
                <a:tc>
                  <a:txBody>
                    <a:bodyPr/>
                    <a:lstStyle/>
                    <a:p>
                      <a:pPr algn="ctr"/>
                      <a:r>
                        <a:rPr lang="en-US" b="1" dirty="0" smtClean="0">
                          <a:latin typeface="Wingdings 2" pitchFamily="18" charset="2"/>
                        </a:rPr>
                        <a:t>O</a:t>
                      </a:r>
                      <a:endParaRPr lang="en-US" dirty="0"/>
                    </a:p>
                  </a:txBody>
                  <a:tcPr/>
                </a:tc>
              </a:tr>
              <a:tr h="627247">
                <a:tc>
                  <a:txBody>
                    <a:bodyPr/>
                    <a:lstStyle/>
                    <a:p>
                      <a:r>
                        <a:rPr lang="en-US" dirty="0" smtClean="0">
                          <a:solidFill>
                            <a:schemeClr val="tx1"/>
                          </a:solidFill>
                        </a:rPr>
                        <a:t>Port operators,</a:t>
                      </a:r>
                      <a:r>
                        <a:rPr lang="en-US" baseline="0" dirty="0" smtClean="0">
                          <a:solidFill>
                            <a:schemeClr val="tx1"/>
                          </a:solidFill>
                        </a:rPr>
                        <a:t> airport operators, airport ground services  &amp; terminal operators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0000"/>
                          </a:solidFill>
                          <a:latin typeface="Arial"/>
                          <a:ea typeface="Calibri"/>
                          <a:cs typeface="Arial"/>
                          <a:sym typeface="Wingdings"/>
                        </a:rPr>
                        <a:t>^</a:t>
                      </a:r>
                      <a:r>
                        <a:rPr lang="en-US" sz="1800" b="1" dirty="0" smtClean="0">
                          <a:latin typeface="Arial"/>
                          <a:ea typeface="Calibri"/>
                          <a:cs typeface="Arial"/>
                          <a:sym typeface="Wingdings"/>
                        </a:rPr>
                        <a:t></a:t>
                      </a:r>
                      <a:endParaRPr lang="en-US" dirty="0" smtClean="0"/>
                    </a:p>
                    <a:p>
                      <a:pPr algn="ctr"/>
                      <a:endParaRPr lang="en-US" dirty="0"/>
                    </a:p>
                  </a:txBody>
                  <a:tcPr/>
                </a:tc>
                <a:tc>
                  <a:txBody>
                    <a:bodyPr/>
                    <a:lstStyle/>
                    <a:p>
                      <a:pPr algn="ctr"/>
                      <a:r>
                        <a:rPr lang="en-US" b="1" dirty="0" smtClean="0">
                          <a:latin typeface="Wingdings 2" pitchFamily="18" charset="2"/>
                        </a:rPr>
                        <a:t>O</a:t>
                      </a:r>
                      <a:endParaRPr lang="en-US" dirty="0"/>
                    </a:p>
                  </a:txBody>
                  <a:tcPr/>
                </a:tc>
              </a:tr>
              <a:tr h="6272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Auto workshops including authorized</a:t>
                      </a:r>
                      <a:r>
                        <a:rPr lang="en-US" baseline="0" dirty="0" smtClean="0">
                          <a:solidFill>
                            <a:schemeClr val="tx1"/>
                          </a:solidFill>
                        </a:rPr>
                        <a:t> service stations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b="1" dirty="0" smtClean="0">
                          <a:latin typeface="Wingdings 2" pitchFamily="18" charset="2"/>
                        </a:rPr>
                        <a:t>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smtClean="0">
                        <a:solidFill>
                          <a:schemeClr val="tx1"/>
                        </a:solidFill>
                      </a:endParaRPr>
                    </a:p>
                    <a:p>
                      <a:pPr algn="ctr"/>
                      <a:endParaRPr lang="en-US" dirty="0"/>
                    </a:p>
                  </a:txBody>
                  <a:tcPr/>
                </a:tc>
                <a:tc>
                  <a:txBody>
                    <a:bodyPr/>
                    <a:lstStyle/>
                    <a:p>
                      <a:pPr algn="ctr"/>
                      <a:r>
                        <a:rPr lang="en-US" b="1" dirty="0" smtClean="0">
                          <a:latin typeface="Wingdings 2" pitchFamily="18" charset="2"/>
                        </a:rPr>
                        <a:t>O</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CA8D9AD5-F248-4919-864A-CFD76CC027D6}" type="slidenum">
              <a:rPr lang="en-US" smtClean="0"/>
              <a:pPr/>
              <a:t>20</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COMPARATIVE ANALYSIS</a:t>
            </a:r>
            <a:endParaRPr lang="en-US" dirty="0"/>
          </a:p>
        </p:txBody>
      </p:sp>
      <p:pic>
        <p:nvPicPr>
          <p:cNvPr id="7"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74341501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 xmlns:p14="http://schemas.microsoft.com/office/powerpoint/2010/main" val="630532430"/>
              </p:ext>
            </p:extLst>
          </p:nvPr>
        </p:nvGraphicFramePr>
        <p:xfrm>
          <a:off x="562923" y="1509242"/>
          <a:ext cx="11011352" cy="4683760"/>
        </p:xfrm>
        <a:graphic>
          <a:graphicData uri="http://schemas.openxmlformats.org/drawingml/2006/table">
            <a:tbl>
              <a:tblPr firstRow="1" bandRow="1">
                <a:tableStyleId>{B301B821-A1FF-4177-AEE7-76D212191A09}</a:tableStyleId>
              </a:tblPr>
              <a:tblGrid>
                <a:gridCol w="4466254"/>
                <a:gridCol w="1177685"/>
                <a:gridCol w="1288526"/>
                <a:gridCol w="2147542"/>
                <a:gridCol w="1931345"/>
              </a:tblGrid>
              <a:tr h="370840">
                <a:tc>
                  <a:txBody>
                    <a:bodyPr/>
                    <a:lstStyle/>
                    <a:p>
                      <a:r>
                        <a:rPr lang="en-US" dirty="0" smtClean="0"/>
                        <a:t>Services </a:t>
                      </a:r>
                      <a:endParaRPr lang="en-US" dirty="0"/>
                    </a:p>
                  </a:txBody>
                  <a:tcPr/>
                </a:tc>
                <a:tc>
                  <a:txBody>
                    <a:bodyPr/>
                    <a:lstStyle/>
                    <a:p>
                      <a:r>
                        <a:rPr lang="en-US" dirty="0" smtClean="0"/>
                        <a:t>Sindh</a:t>
                      </a:r>
                      <a:r>
                        <a:rPr lang="en-US" baseline="0" dirty="0" smtClean="0"/>
                        <a:t> </a:t>
                      </a:r>
                      <a:endParaRPr lang="en-US" dirty="0"/>
                    </a:p>
                  </a:txBody>
                  <a:tcPr/>
                </a:tc>
                <a:tc>
                  <a:txBody>
                    <a:bodyPr/>
                    <a:lstStyle/>
                    <a:p>
                      <a:r>
                        <a:rPr lang="en-US" dirty="0" smtClean="0"/>
                        <a:t>Punjab</a:t>
                      </a:r>
                      <a:endParaRPr lang="en-US" dirty="0"/>
                    </a:p>
                  </a:txBody>
                  <a:tcPr/>
                </a:tc>
                <a:tc>
                  <a:txBody>
                    <a:bodyPr/>
                    <a:lstStyle/>
                    <a:p>
                      <a:r>
                        <a:rPr lang="en-US" dirty="0" smtClean="0"/>
                        <a:t>Baluchistan</a:t>
                      </a:r>
                      <a:r>
                        <a:rPr lang="en-US" baseline="0" dirty="0" smtClean="0"/>
                        <a:t> &amp; ISB Capital Territory</a:t>
                      </a:r>
                      <a:endParaRPr lang="en-US" dirty="0"/>
                    </a:p>
                  </a:txBody>
                  <a:tcPr/>
                </a:tc>
                <a:tc>
                  <a:txBody>
                    <a:bodyPr/>
                    <a:lstStyle/>
                    <a:p>
                      <a:r>
                        <a:rPr lang="en-US" dirty="0" smtClean="0"/>
                        <a:t>Khyber</a:t>
                      </a:r>
                      <a:r>
                        <a:rPr lang="en-US" baseline="0" dirty="0" smtClean="0"/>
                        <a:t> Pakhtunkhwa</a:t>
                      </a:r>
                      <a:endParaRPr lang="en-US" dirty="0"/>
                    </a:p>
                  </a:txBody>
                  <a:tcPr/>
                </a:tc>
              </a:tr>
              <a:tr h="370840">
                <a:tc>
                  <a:txBody>
                    <a:bodyPr/>
                    <a:lstStyle/>
                    <a:p>
                      <a:r>
                        <a:rPr lang="en-US" dirty="0" smtClean="0">
                          <a:solidFill>
                            <a:schemeClr val="tx1"/>
                          </a:solidFill>
                        </a:rPr>
                        <a:t>Workshop for industrial</a:t>
                      </a:r>
                      <a:r>
                        <a:rPr lang="en-US" baseline="0" dirty="0" smtClean="0">
                          <a:solidFill>
                            <a:schemeClr val="tx1"/>
                          </a:solidFill>
                        </a:rPr>
                        <a:t> machinery, construction and earth moving machinery or other special purpose machinery</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b="1" dirty="0" smtClean="0">
                          <a:latin typeface="Wingdings 2" pitchFamily="18" charset="2"/>
                        </a:rPr>
                        <a:t>O</a:t>
                      </a:r>
                      <a:endParaRPr lang="en-US" dirty="0"/>
                    </a:p>
                  </a:txBody>
                  <a:tcPr/>
                </a:tc>
                <a:tc>
                  <a:txBody>
                    <a:bodyPr/>
                    <a:lstStyle/>
                    <a:p>
                      <a:pPr algn="ctr"/>
                      <a:r>
                        <a:rPr lang="en-US" b="1" dirty="0" smtClean="0">
                          <a:latin typeface="Wingdings 2" pitchFamily="18" charset="2"/>
                        </a:rPr>
                        <a:t>O</a:t>
                      </a:r>
                      <a:endParaRPr lang="en-US" dirty="0"/>
                    </a:p>
                  </a:txBody>
                  <a:tcPr/>
                </a:tc>
                <a:tc>
                  <a:txBody>
                    <a:bodyPr/>
                    <a:lstStyle/>
                    <a:p>
                      <a:pPr algn="ctr"/>
                      <a:r>
                        <a:rPr lang="en-US" b="1" dirty="0" smtClean="0">
                          <a:latin typeface="Wingdings 2" pitchFamily="18" charset="2"/>
                        </a:rPr>
                        <a:t>O</a:t>
                      </a:r>
                      <a:endParaRPr lang="en-US" dirty="0"/>
                    </a:p>
                  </a:txBody>
                  <a:tcPr/>
                </a:tc>
              </a:tr>
              <a:tr h="370840">
                <a:tc>
                  <a:txBody>
                    <a:bodyPr/>
                    <a:lstStyle/>
                    <a:p>
                      <a:r>
                        <a:rPr lang="en-US" dirty="0" smtClean="0">
                          <a:solidFill>
                            <a:schemeClr val="tx1"/>
                          </a:solidFill>
                        </a:rPr>
                        <a:t>Health care centre, gyms</a:t>
                      </a:r>
                      <a:r>
                        <a:rPr lang="en-US" baseline="0" dirty="0" smtClean="0">
                          <a:solidFill>
                            <a:schemeClr val="tx1"/>
                          </a:solidFill>
                        </a:rPr>
                        <a:t> or physical fitness centres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b="1" dirty="0"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Body</a:t>
                      </a:r>
                      <a:r>
                        <a:rPr lang="en-US" baseline="0" dirty="0" smtClean="0">
                          <a:solidFill>
                            <a:schemeClr val="tx1"/>
                          </a:solidFill>
                        </a:rPr>
                        <a:t> massage centre</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b="1" dirty="0"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Pedicure centre</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b="1" dirty="0"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59699">
                <a:tc>
                  <a:txBody>
                    <a:bodyPr/>
                    <a:lstStyle/>
                    <a:p>
                      <a:r>
                        <a:rPr lang="en-US" dirty="0" smtClean="0">
                          <a:solidFill>
                            <a:schemeClr val="tx1"/>
                          </a:solidFill>
                        </a:rPr>
                        <a:t>Franchise</a:t>
                      </a:r>
                      <a:r>
                        <a:rPr lang="en-US" baseline="0" dirty="0" smtClean="0">
                          <a:solidFill>
                            <a:schemeClr val="tx1"/>
                          </a:solidFill>
                        </a:rPr>
                        <a:t> services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solidFill>
                          <a:schemeClr val="tx1"/>
                        </a:solidFill>
                      </a:endParaRPr>
                    </a:p>
                  </a:txBody>
                  <a:tcPr/>
                </a:tc>
                <a:tc>
                  <a:txBody>
                    <a:bodyPr/>
                    <a:lstStyle/>
                    <a:p>
                      <a:pPr algn="ctr"/>
                      <a:r>
                        <a:rPr lang="en-US" sz="1800" b="1" dirty="0" smtClean="0">
                          <a:solidFill>
                            <a:srgbClr val="FF0000"/>
                          </a:solidFill>
                          <a:latin typeface="Arial"/>
                          <a:ea typeface="Calibri"/>
                          <a:cs typeface="Arial"/>
                          <a:sym typeface="Wingdings"/>
                        </a:rPr>
                        <a:t>^</a:t>
                      </a:r>
                      <a:r>
                        <a:rPr lang="en-US" sz="1800" b="1" dirty="0" smtClean="0">
                          <a:latin typeface="Arial"/>
                          <a:ea typeface="Calibri"/>
                          <a:cs typeface="Arial"/>
                          <a:sym typeface="Wingdings"/>
                        </a:rPr>
                        <a:t></a:t>
                      </a:r>
                      <a:endParaRPr lang="en-US" dirty="0">
                        <a:solidFill>
                          <a:schemeClr val="tx1"/>
                        </a:solidFill>
                      </a:endParaRPr>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Construction</a:t>
                      </a:r>
                      <a:r>
                        <a:rPr lang="en-US" baseline="0" dirty="0" smtClean="0">
                          <a:solidFill>
                            <a:schemeClr val="tx1"/>
                          </a:solidFill>
                        </a:rPr>
                        <a:t> services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b="1"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Management services including</a:t>
                      </a:r>
                      <a:r>
                        <a:rPr lang="en-US" baseline="0" dirty="0" smtClean="0">
                          <a:solidFill>
                            <a:schemeClr val="tx1"/>
                          </a:solidFill>
                        </a:rPr>
                        <a:t> fund &amp; asset management services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smtClean="0"/>
                    </a:p>
                    <a:p>
                      <a:pPr algn="ctr"/>
                      <a:endParaRPr lang="en-US" dirty="0"/>
                    </a:p>
                  </a:txBody>
                  <a:tcPr/>
                </a:tc>
                <a:tc>
                  <a:txBody>
                    <a:bodyPr/>
                    <a:lstStyle/>
                    <a:p>
                      <a:pPr algn="ctr"/>
                      <a:r>
                        <a:rPr lang="en-US" b="1"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Airport</a:t>
                      </a:r>
                      <a:r>
                        <a:rPr lang="en-US" baseline="0" dirty="0" smtClean="0">
                          <a:solidFill>
                            <a:schemeClr val="tx1"/>
                          </a:solidFill>
                        </a:rPr>
                        <a:t> services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sz="1800" b="1" dirty="0" smtClean="0">
                          <a:latin typeface="Arial"/>
                          <a:ea typeface="Calibri"/>
                          <a:cs typeface="Arial"/>
                          <a:sym typeface="Wingdings"/>
                        </a:rPr>
                        <a:t></a:t>
                      </a:r>
                      <a:endParaRPr lang="en-US" dirty="0"/>
                    </a:p>
                  </a:txBody>
                  <a:tcPr/>
                </a:tc>
                <a:tc>
                  <a:txBody>
                    <a:bodyPr/>
                    <a:lstStyle/>
                    <a:p>
                      <a:pPr algn="ctr"/>
                      <a:r>
                        <a:rPr lang="en-US" b="1" dirty="0" smtClean="0">
                          <a:latin typeface="Wingdings 2" pitchFamily="18" charset="2"/>
                        </a:rPr>
                        <a:t>O</a:t>
                      </a:r>
                      <a:endParaRPr lang="en-US" dirty="0"/>
                    </a:p>
                  </a:txBody>
                  <a:tcPr/>
                </a:tc>
                <a:tc>
                  <a:txBody>
                    <a:bodyPr/>
                    <a:lstStyle/>
                    <a:p>
                      <a:pPr algn="ctr"/>
                      <a:r>
                        <a:rPr lang="en-US" b="1" dirty="0" smtClean="0">
                          <a:latin typeface="Wingdings 2" pitchFamily="18" charset="2"/>
                        </a:rPr>
                        <a:t>O</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CA8D9AD5-F248-4919-864A-CFD76CC027D6}" type="slidenum">
              <a:rPr lang="en-US" smtClean="0"/>
              <a:pPr/>
              <a:t>21</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COMPARATIVE ANALYSIS</a:t>
            </a:r>
            <a:endParaRPr lang="en-US" dirty="0"/>
          </a:p>
        </p:txBody>
      </p:sp>
      <p:pic>
        <p:nvPicPr>
          <p:cNvPr id="7"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460633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 xmlns:p14="http://schemas.microsoft.com/office/powerpoint/2010/main" val="1024286695"/>
              </p:ext>
            </p:extLst>
          </p:nvPr>
        </p:nvGraphicFramePr>
        <p:xfrm>
          <a:off x="549275" y="1673225"/>
          <a:ext cx="11011352" cy="4511040"/>
        </p:xfrm>
        <a:graphic>
          <a:graphicData uri="http://schemas.openxmlformats.org/drawingml/2006/table">
            <a:tbl>
              <a:tblPr firstRow="1" bandRow="1">
                <a:tableStyleId>{B301B821-A1FF-4177-AEE7-76D212191A09}</a:tableStyleId>
              </a:tblPr>
              <a:tblGrid>
                <a:gridCol w="4466254"/>
                <a:gridCol w="1177685"/>
                <a:gridCol w="1288526"/>
                <a:gridCol w="2147542"/>
                <a:gridCol w="1931345"/>
              </a:tblGrid>
              <a:tr h="370840">
                <a:tc>
                  <a:txBody>
                    <a:bodyPr/>
                    <a:lstStyle/>
                    <a:p>
                      <a:r>
                        <a:rPr lang="en-US" dirty="0" smtClean="0"/>
                        <a:t>Services </a:t>
                      </a:r>
                      <a:endParaRPr lang="en-US" dirty="0"/>
                    </a:p>
                  </a:txBody>
                  <a:tcPr/>
                </a:tc>
                <a:tc>
                  <a:txBody>
                    <a:bodyPr/>
                    <a:lstStyle/>
                    <a:p>
                      <a:r>
                        <a:rPr lang="en-US" dirty="0" smtClean="0"/>
                        <a:t>Sindh</a:t>
                      </a:r>
                      <a:r>
                        <a:rPr lang="en-US" baseline="0" dirty="0" smtClean="0"/>
                        <a:t> </a:t>
                      </a:r>
                      <a:endParaRPr lang="en-US" dirty="0"/>
                    </a:p>
                  </a:txBody>
                  <a:tcPr/>
                </a:tc>
                <a:tc>
                  <a:txBody>
                    <a:bodyPr/>
                    <a:lstStyle/>
                    <a:p>
                      <a:r>
                        <a:rPr lang="en-US" dirty="0" smtClean="0"/>
                        <a:t>Punjab</a:t>
                      </a:r>
                      <a:endParaRPr lang="en-US" dirty="0"/>
                    </a:p>
                  </a:txBody>
                  <a:tcPr/>
                </a:tc>
                <a:tc>
                  <a:txBody>
                    <a:bodyPr/>
                    <a:lstStyle/>
                    <a:p>
                      <a:r>
                        <a:rPr lang="en-US" dirty="0" smtClean="0"/>
                        <a:t>Baluchistan</a:t>
                      </a:r>
                      <a:r>
                        <a:rPr lang="en-US" baseline="0" dirty="0" smtClean="0"/>
                        <a:t> &amp; ISB Capital Territory</a:t>
                      </a:r>
                      <a:endParaRPr lang="en-US" dirty="0"/>
                    </a:p>
                  </a:txBody>
                  <a:tcPr/>
                </a:tc>
                <a:tc>
                  <a:txBody>
                    <a:bodyPr/>
                    <a:lstStyle/>
                    <a:p>
                      <a:r>
                        <a:rPr lang="en-US" dirty="0" smtClean="0"/>
                        <a:t>Khyber</a:t>
                      </a:r>
                      <a:r>
                        <a:rPr lang="en-US" baseline="0" dirty="0" smtClean="0"/>
                        <a:t> Pakhtunkhwa</a:t>
                      </a:r>
                      <a:endParaRPr lang="en-US" dirty="0"/>
                    </a:p>
                  </a:txBody>
                  <a:tcPr/>
                </a:tc>
              </a:tr>
              <a:tr h="370840">
                <a:tc>
                  <a:txBody>
                    <a:bodyPr/>
                    <a:lstStyle/>
                    <a:p>
                      <a:r>
                        <a:rPr lang="en-US" dirty="0" smtClean="0">
                          <a:solidFill>
                            <a:schemeClr val="tx1"/>
                          </a:solidFill>
                        </a:rPr>
                        <a:t>Tracking services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c>
                  <a:txBody>
                    <a:bodyPr/>
                    <a:lstStyle/>
                    <a:p>
                      <a:pPr algn="ctr"/>
                      <a:r>
                        <a:rPr lang="en-US" b="1" dirty="0" smtClean="0">
                          <a:latin typeface="Wingdings 2" pitchFamily="18" charset="2"/>
                        </a:rPr>
                        <a:t>O</a:t>
                      </a:r>
                      <a:endParaRPr lang="en-US" dirty="0"/>
                    </a:p>
                  </a:txBody>
                  <a:tcPr/>
                </a:tc>
              </a:tr>
              <a:tr h="370840">
                <a:tc>
                  <a:txBody>
                    <a:bodyPr/>
                    <a:lstStyle/>
                    <a:p>
                      <a:r>
                        <a:rPr lang="en-US" dirty="0" smtClean="0">
                          <a:solidFill>
                            <a:schemeClr val="tx1"/>
                          </a:solidFill>
                        </a:rPr>
                        <a:t>Security alarm services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b="1"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Services provided</a:t>
                      </a:r>
                      <a:r>
                        <a:rPr lang="en-US" baseline="0" dirty="0" smtClean="0">
                          <a:solidFill>
                            <a:schemeClr val="tx1"/>
                          </a:solidFill>
                        </a:rPr>
                        <a:t> by motels and guest houses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r>
                        <a:rPr lang="en-US" b="1"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Event management services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solidFill>
                          <a:schemeClr val="tx1"/>
                        </a:solidFill>
                      </a:endParaRPr>
                    </a:p>
                  </a:txBody>
                  <a:tcPr/>
                </a:tc>
                <a:tc>
                  <a:txBody>
                    <a:bodyPr/>
                    <a:lstStyle/>
                    <a:p>
                      <a:pPr algn="ctr"/>
                      <a:r>
                        <a:rPr lang="en-US" b="1"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59699">
                <a:tc>
                  <a:txBody>
                    <a:bodyPr/>
                    <a:lstStyle/>
                    <a:p>
                      <a:r>
                        <a:rPr lang="en-US" dirty="0" smtClean="0">
                          <a:solidFill>
                            <a:schemeClr val="tx1"/>
                          </a:solidFill>
                        </a:rPr>
                        <a:t>Public</a:t>
                      </a:r>
                      <a:r>
                        <a:rPr lang="en-US" baseline="0" dirty="0" smtClean="0">
                          <a:solidFill>
                            <a:schemeClr val="tx1"/>
                          </a:solidFill>
                        </a:rPr>
                        <a:t> Bounded warehouses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b="1" dirty="0" smtClean="0">
                          <a:latin typeface="Wingdings 2" pitchFamily="18" charset="2"/>
                        </a:rPr>
                        <a:t>O</a:t>
                      </a:r>
                      <a:endParaRPr lang="en-US" dirty="0">
                        <a:solidFill>
                          <a:schemeClr val="tx1"/>
                        </a:solidFill>
                      </a:endParaRPr>
                    </a:p>
                  </a:txBody>
                  <a:tcPr/>
                </a:tc>
                <a:tc>
                  <a:txBody>
                    <a:bodyPr/>
                    <a:lstStyle/>
                    <a:p>
                      <a:pPr algn="ctr"/>
                      <a:r>
                        <a:rPr lang="en-US" b="1"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Labour &amp;</a:t>
                      </a:r>
                      <a:r>
                        <a:rPr lang="en-US" baseline="0" dirty="0" smtClean="0">
                          <a:solidFill>
                            <a:schemeClr val="tx1"/>
                          </a:solidFill>
                        </a:rPr>
                        <a:t> manpower services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noFill/>
                  </a:tcPr>
                </a:tc>
                <a:tc>
                  <a:txBody>
                    <a:bodyPr/>
                    <a:lstStyle/>
                    <a:p>
                      <a:pPr algn="ctr"/>
                      <a:r>
                        <a:rPr lang="en-US" b="1"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r>
                        <a:rPr lang="en-US" dirty="0" smtClean="0">
                          <a:solidFill>
                            <a:schemeClr val="tx1"/>
                          </a:solidFill>
                        </a:rPr>
                        <a:t>Toll manufacturing services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algn="ctr"/>
                      <a:r>
                        <a:rPr lang="en-US" b="1"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Race clubs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c>
                  <a:txBody>
                    <a:bodyPr/>
                    <a:lstStyle/>
                    <a:p>
                      <a:pPr algn="ctr"/>
                      <a:r>
                        <a:rPr lang="en-US" b="1" smtClean="0">
                          <a:latin typeface="Wingdings 2" pitchFamily="18" charset="2"/>
                        </a:rPr>
                        <a:t>O</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Technical,</a:t>
                      </a:r>
                      <a:r>
                        <a:rPr lang="en-US" baseline="0" dirty="0" smtClean="0">
                          <a:solidFill>
                            <a:schemeClr val="tx1"/>
                          </a:solidFill>
                        </a:rPr>
                        <a:t> scientific &amp; engineering consultants</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latin typeface="Wingdings 2" pitchFamily="18" charset="2"/>
                        </a:rPr>
                        <a:t>O</a:t>
                      </a:r>
                      <a:endParaRPr lang="en-US" b="1" dirty="0">
                        <a:latin typeface="Wingdings 2" pitchFamily="18" charset="2"/>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Arial"/>
                          <a:ea typeface="Calibri"/>
                          <a:cs typeface="Arial"/>
                          <a:sym typeface="Wingdings"/>
                        </a:rPr>
                        <a:t></a:t>
                      </a:r>
                      <a:endParaRPr lang="en-US" dirty="0" smtClean="0"/>
                    </a:p>
                    <a:p>
                      <a:pPr algn="ctr"/>
                      <a:endParaRPr lang="en-US" dirty="0"/>
                    </a:p>
                  </a:txBody>
                  <a:tcPr/>
                </a:tc>
                <a:tc>
                  <a:txBody>
                    <a:bodyPr/>
                    <a:lstStyle/>
                    <a:p>
                      <a:pPr algn="ctr"/>
                      <a:r>
                        <a:rPr lang="en-US" b="1" dirty="0" smtClean="0">
                          <a:latin typeface="Wingdings 2" pitchFamily="18" charset="2"/>
                        </a:rPr>
                        <a:t>O</a:t>
                      </a:r>
                      <a:endParaRPr lang="en-US" dirty="0"/>
                    </a:p>
                  </a:txBody>
                  <a:tcPr/>
                </a:tc>
                <a:tc>
                  <a:txBody>
                    <a:bodyPr/>
                    <a:lstStyle/>
                    <a:p>
                      <a:pPr algn="ctr"/>
                      <a:r>
                        <a:rPr lang="en-US" b="1" dirty="0" smtClean="0">
                          <a:latin typeface="Wingdings 2" pitchFamily="18" charset="2"/>
                        </a:rPr>
                        <a:t>O</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CA8D9AD5-F248-4919-864A-CFD76CC027D6}" type="slidenum">
              <a:rPr lang="en-US" smtClean="0"/>
              <a:pPr/>
              <a:t>22</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COMPARATIVE ANALYSIS</a:t>
            </a:r>
            <a:endParaRPr lang="en-US" dirty="0"/>
          </a:p>
        </p:txBody>
      </p:sp>
      <p:pic>
        <p:nvPicPr>
          <p:cNvPr id="7"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303323"/>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2707041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 xmlns:p14="http://schemas.microsoft.com/office/powerpoint/2010/main" val="915091034"/>
              </p:ext>
            </p:extLst>
          </p:nvPr>
        </p:nvGraphicFramePr>
        <p:xfrm>
          <a:off x="549275" y="1453490"/>
          <a:ext cx="11011352" cy="4727684"/>
        </p:xfrm>
        <a:graphic>
          <a:graphicData uri="http://schemas.openxmlformats.org/drawingml/2006/table">
            <a:tbl>
              <a:tblPr firstRow="1" bandRow="1">
                <a:tableStyleId>{B301B821-A1FF-4177-AEE7-76D212191A09}</a:tableStyleId>
              </a:tblPr>
              <a:tblGrid>
                <a:gridCol w="4466254"/>
                <a:gridCol w="1177685"/>
                <a:gridCol w="1288526"/>
                <a:gridCol w="2147542"/>
                <a:gridCol w="1931345"/>
              </a:tblGrid>
              <a:tr h="611242">
                <a:tc>
                  <a:txBody>
                    <a:bodyPr/>
                    <a:lstStyle/>
                    <a:p>
                      <a:r>
                        <a:rPr lang="en-US" sz="1700" dirty="0" smtClean="0"/>
                        <a:t>Services </a:t>
                      </a:r>
                      <a:endParaRPr lang="en-US" sz="1700" dirty="0"/>
                    </a:p>
                  </a:txBody>
                  <a:tcPr/>
                </a:tc>
                <a:tc>
                  <a:txBody>
                    <a:bodyPr/>
                    <a:lstStyle/>
                    <a:p>
                      <a:r>
                        <a:rPr lang="en-US" sz="1700" dirty="0" smtClean="0"/>
                        <a:t>Sindh</a:t>
                      </a:r>
                      <a:r>
                        <a:rPr lang="en-US" sz="1700" baseline="0" dirty="0" smtClean="0"/>
                        <a:t> </a:t>
                      </a:r>
                      <a:endParaRPr lang="en-US" sz="1700" dirty="0"/>
                    </a:p>
                  </a:txBody>
                  <a:tcPr/>
                </a:tc>
                <a:tc>
                  <a:txBody>
                    <a:bodyPr/>
                    <a:lstStyle/>
                    <a:p>
                      <a:r>
                        <a:rPr lang="en-US" sz="1700" dirty="0" smtClean="0"/>
                        <a:t>Punjab</a:t>
                      </a:r>
                      <a:endParaRPr lang="en-US" sz="1700" dirty="0"/>
                    </a:p>
                  </a:txBody>
                  <a:tcPr/>
                </a:tc>
                <a:tc>
                  <a:txBody>
                    <a:bodyPr/>
                    <a:lstStyle/>
                    <a:p>
                      <a:r>
                        <a:rPr lang="en-US" sz="1700" dirty="0" smtClean="0"/>
                        <a:t>Baluchistan</a:t>
                      </a:r>
                      <a:r>
                        <a:rPr lang="en-US" sz="1700" baseline="0" dirty="0" smtClean="0"/>
                        <a:t> &amp; ISB Capital Territory</a:t>
                      </a:r>
                      <a:endParaRPr lang="en-US" sz="1700" dirty="0"/>
                    </a:p>
                  </a:txBody>
                  <a:tcPr/>
                </a:tc>
                <a:tc>
                  <a:txBody>
                    <a:bodyPr/>
                    <a:lstStyle/>
                    <a:p>
                      <a:r>
                        <a:rPr lang="en-US" sz="1700" dirty="0" smtClean="0"/>
                        <a:t>Khyber</a:t>
                      </a:r>
                      <a:r>
                        <a:rPr lang="en-US" sz="1700" baseline="0" dirty="0" smtClean="0"/>
                        <a:t> Pakhtunkhwa</a:t>
                      </a:r>
                      <a:endParaRPr lang="en-US" sz="1700" dirty="0"/>
                    </a:p>
                  </a:txBody>
                  <a:tcPr/>
                </a:tc>
              </a:tr>
              <a:tr h="349281">
                <a:tc>
                  <a:txBody>
                    <a:bodyPr/>
                    <a:lstStyle/>
                    <a:p>
                      <a:r>
                        <a:rPr lang="en-US" sz="1700" dirty="0" smtClean="0"/>
                        <a:t>Other consultants</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r>
              <a:tr h="349281">
                <a:tc>
                  <a:txBody>
                    <a:bodyPr/>
                    <a:lstStyle/>
                    <a:p>
                      <a:r>
                        <a:rPr lang="en-US" sz="1700" dirty="0" smtClean="0">
                          <a:solidFill>
                            <a:schemeClr val="tx1"/>
                          </a:solidFill>
                        </a:rPr>
                        <a:t>Manpower &amp; Recruiting agents</a:t>
                      </a:r>
                      <a:endParaRPr lang="en-US" sz="17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r>
              <a:tr h="349281">
                <a:tc>
                  <a:txBody>
                    <a:bodyPr/>
                    <a:lstStyle/>
                    <a:p>
                      <a:r>
                        <a:rPr lang="en-US" sz="1700" dirty="0" smtClean="0">
                          <a:solidFill>
                            <a:schemeClr val="tx1"/>
                          </a:solidFill>
                        </a:rPr>
                        <a:t>Services</a:t>
                      </a:r>
                      <a:r>
                        <a:rPr lang="en-US" sz="1700" baseline="0" dirty="0" smtClean="0">
                          <a:solidFill>
                            <a:schemeClr val="tx1"/>
                          </a:solidFill>
                        </a:rPr>
                        <a:t> provided by tour operators</a:t>
                      </a:r>
                      <a:endParaRPr lang="en-US" sz="17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r>
              <a:tr h="611242">
                <a:tc>
                  <a:txBody>
                    <a:bodyPr/>
                    <a:lstStyle/>
                    <a:p>
                      <a:r>
                        <a:rPr lang="en-US" sz="1700" dirty="0" smtClean="0">
                          <a:solidFill>
                            <a:schemeClr val="tx1"/>
                          </a:solidFill>
                        </a:rPr>
                        <a:t>Services</a:t>
                      </a:r>
                      <a:r>
                        <a:rPr lang="en-US" sz="1700" baseline="0" dirty="0" smtClean="0">
                          <a:solidFill>
                            <a:schemeClr val="tx1"/>
                          </a:solidFill>
                        </a:rPr>
                        <a:t> provided in relation to Exploration &amp; production </a:t>
                      </a:r>
                      <a:endParaRPr lang="en-US" sz="17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r>
              <a:tr h="349281">
                <a:tc>
                  <a:txBody>
                    <a:bodyPr/>
                    <a:lstStyle/>
                    <a:p>
                      <a:r>
                        <a:rPr lang="en-US" sz="1700" dirty="0" smtClean="0">
                          <a:solidFill>
                            <a:schemeClr val="tx1"/>
                          </a:solidFill>
                        </a:rPr>
                        <a:t>Share transfer services</a:t>
                      </a:r>
                      <a:endParaRPr lang="en-US" sz="17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r>
              <a:tr h="349281">
                <a:tc>
                  <a:txBody>
                    <a:bodyPr/>
                    <a:lstStyle/>
                    <a:p>
                      <a:r>
                        <a:rPr lang="en-US" sz="1700" dirty="0" smtClean="0">
                          <a:solidFill>
                            <a:schemeClr val="tx1"/>
                          </a:solidFill>
                        </a:rPr>
                        <a:t>Property</a:t>
                      </a:r>
                      <a:r>
                        <a:rPr lang="en-US" sz="1700" baseline="0" dirty="0" smtClean="0">
                          <a:solidFill>
                            <a:schemeClr val="tx1"/>
                          </a:solidFill>
                        </a:rPr>
                        <a:t> dealers</a:t>
                      </a:r>
                      <a:endParaRPr lang="en-US" sz="17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r>
              <a:tr h="349281">
                <a:tc>
                  <a:txBody>
                    <a:bodyPr/>
                    <a:lstStyle/>
                    <a:p>
                      <a:r>
                        <a:rPr lang="en-US" sz="1700" dirty="0" smtClean="0">
                          <a:solidFill>
                            <a:schemeClr val="tx1"/>
                          </a:solidFill>
                        </a:rPr>
                        <a:t>Fashion designers</a:t>
                      </a:r>
                      <a:endParaRPr lang="en-US" sz="17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r>
              <a:tr h="349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Rent a car</a:t>
                      </a:r>
                      <a:endParaRPr lang="en-US" sz="17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r>
              <a:tr h="349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Car/automobile</a:t>
                      </a:r>
                      <a:r>
                        <a:rPr lang="en-US" sz="1700" baseline="0" dirty="0" smtClean="0">
                          <a:solidFill>
                            <a:schemeClr val="tx1"/>
                          </a:solidFill>
                        </a:rPr>
                        <a:t> dealers</a:t>
                      </a:r>
                      <a:endParaRPr lang="en-US" sz="17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b="1" dirty="0">
                        <a:latin typeface="Wingdings 2" pitchFamily="18" charset="2"/>
                      </a:endParaRPr>
                    </a:p>
                  </a:txBody>
                  <a:tcPr/>
                </a:tc>
                <a:tc>
                  <a:txBody>
                    <a:bodyPr/>
                    <a:lstStyle/>
                    <a:p>
                      <a:pPr algn="ctr"/>
                      <a:r>
                        <a:rPr lang="en-US" sz="1700" b="1" dirty="0" smtClean="0">
                          <a:latin typeface="Arial"/>
                          <a:ea typeface="Calibri"/>
                          <a:cs typeface="Arial"/>
                          <a:sym typeface="Wingdings"/>
                        </a:rPr>
                        <a:t></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r>
              <a:tr h="349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Telecommunication</a:t>
                      </a:r>
                      <a:r>
                        <a:rPr lang="en-US" sz="1700" baseline="0" dirty="0" smtClean="0">
                          <a:solidFill>
                            <a:schemeClr val="tx1"/>
                          </a:solidFill>
                        </a:rPr>
                        <a:t> services</a:t>
                      </a:r>
                      <a:endParaRPr lang="en-US" sz="17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b="1" dirty="0">
                        <a:latin typeface="Wingdings 2" pitchFamily="18" charset="2"/>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solidFill>
                            <a:srgbClr val="FF0000"/>
                          </a:solidFill>
                          <a:latin typeface="Arial"/>
                          <a:ea typeface="Calibri"/>
                          <a:cs typeface="Arial"/>
                          <a:sym typeface="Wingdings"/>
                        </a:rPr>
                        <a:t>^</a:t>
                      </a:r>
                      <a:r>
                        <a:rPr lang="en-US" sz="1700" b="1" dirty="0" smtClean="0">
                          <a:latin typeface="Arial"/>
                          <a:ea typeface="Calibri"/>
                          <a:cs typeface="Arial"/>
                          <a:sym typeface="Wingdings"/>
                        </a:rPr>
                        <a:t></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dirty="0"/>
                    </a:p>
                  </a:txBody>
                  <a:tcPr/>
                </a:tc>
              </a:tr>
              <a:tr h="349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1"/>
                          </a:solidFill>
                        </a:rPr>
                        <a:t>Laundries</a:t>
                      </a:r>
                      <a:r>
                        <a:rPr lang="en-US" sz="1700" baseline="0" dirty="0" smtClean="0">
                          <a:solidFill>
                            <a:schemeClr val="tx1"/>
                          </a:solidFill>
                        </a:rPr>
                        <a:t> &amp; dry cleaners</a:t>
                      </a:r>
                      <a:endParaRPr lang="en-US" sz="17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Wingdings 2" pitchFamily="18" charset="2"/>
                        </a:rPr>
                        <a:t>O</a:t>
                      </a:r>
                      <a:endParaRPr lang="en-US" sz="17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b="1" dirty="0" smtClean="0">
                          <a:latin typeface="Arial"/>
                          <a:ea typeface="Calibri"/>
                          <a:cs typeface="Arial"/>
                          <a:sym typeface="Wingdings"/>
                        </a:rPr>
                        <a:t></a:t>
                      </a:r>
                      <a:endParaRPr lang="en-US" sz="1700" dirty="0"/>
                    </a:p>
                  </a:txBody>
                  <a:tcPr/>
                </a:tc>
              </a:tr>
            </a:tbl>
          </a:graphicData>
        </a:graphic>
      </p:graphicFrame>
      <p:sp>
        <p:nvSpPr>
          <p:cNvPr id="5" name="Slide Number Placeholder 4"/>
          <p:cNvSpPr>
            <a:spLocks noGrp="1"/>
          </p:cNvSpPr>
          <p:nvPr>
            <p:ph type="sldNum" sz="quarter" idx="12"/>
          </p:nvPr>
        </p:nvSpPr>
        <p:spPr/>
        <p:txBody>
          <a:bodyPr/>
          <a:lstStyle/>
          <a:p>
            <a:fld id="{CA8D9AD5-F248-4919-864A-CFD76CC027D6}" type="slidenum">
              <a:rPr lang="en-US" smtClean="0"/>
              <a:pPr/>
              <a:t>23</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COMPARATIVE ANALYSIS</a:t>
            </a:r>
            <a:endParaRPr lang="en-US" dirty="0"/>
          </a:p>
        </p:txBody>
      </p:sp>
      <p:pic>
        <p:nvPicPr>
          <p:cNvPr id="7"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95299915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Content Placeholder 5"/>
          <p:cNvSpPr>
            <a:spLocks noGrp="1"/>
          </p:cNvSpPr>
          <p:nvPr>
            <p:ph idx="1"/>
          </p:nvPr>
        </p:nvSpPr>
        <p:spPr/>
        <p:txBody>
          <a:bodyPr/>
          <a:lstStyle/>
          <a:p>
            <a:pPr>
              <a:buFont typeface="Wingdings" pitchFamily="2" charset="2"/>
              <a:buNone/>
            </a:pPr>
            <a:endParaRPr lang="en-US" sz="3600" i="1" dirty="0" smtClean="0">
              <a:solidFill>
                <a:srgbClr val="FF0000"/>
              </a:solidFill>
            </a:endParaRPr>
          </a:p>
          <a:p>
            <a:pPr>
              <a:buFont typeface="Wingdings" pitchFamily="2" charset="2"/>
              <a:buNone/>
            </a:pPr>
            <a:r>
              <a:rPr lang="en-US" sz="2800" b="1" i="1" dirty="0" smtClean="0">
                <a:solidFill>
                  <a:srgbClr val="FF0000"/>
                </a:solidFill>
              </a:rPr>
              <a:t>^</a:t>
            </a:r>
            <a:r>
              <a:rPr lang="en-US" sz="2800" b="1" i="1" dirty="0" smtClean="0"/>
              <a:t> </a:t>
            </a:r>
            <a:r>
              <a:rPr lang="en-US" sz="2800" i="1" dirty="0" smtClean="0"/>
              <a:t>Classified as service under the Baluchistan </a:t>
            </a:r>
            <a:r>
              <a:rPr lang="en-US" sz="2800" i="1" dirty="0"/>
              <a:t>Sales Tax on Services </a:t>
            </a:r>
            <a:r>
              <a:rPr lang="en-US" sz="2800" i="1" dirty="0" smtClean="0"/>
              <a:t>Ordinance </a:t>
            </a:r>
            <a:r>
              <a:rPr lang="en-US" sz="2800" i="1" dirty="0"/>
              <a:t>&amp; </a:t>
            </a:r>
            <a:r>
              <a:rPr lang="en-US" sz="2800" i="1" dirty="0" smtClean="0"/>
              <a:t>Islamabad Capital Territory Sales Tax on Services Ordinance 2001</a:t>
            </a:r>
          </a:p>
          <a:p>
            <a:pPr>
              <a:buFont typeface="Wingdings" pitchFamily="2" charset="2"/>
              <a:buNone/>
            </a:pPr>
            <a:endParaRPr lang="en-US" sz="2800" i="1" dirty="0" smtClean="0"/>
          </a:p>
          <a:p>
            <a:pPr>
              <a:buFont typeface="Wingdings" pitchFamily="2" charset="2"/>
              <a:buNone/>
            </a:pPr>
            <a:r>
              <a:rPr lang="en-US" sz="2800" i="1" dirty="0" smtClean="0">
                <a:solidFill>
                  <a:srgbClr val="FF0000"/>
                </a:solidFill>
              </a:rPr>
              <a:t>¶</a:t>
            </a:r>
            <a:r>
              <a:rPr lang="en-US" sz="2800" i="1" dirty="0" smtClean="0"/>
              <a:t> Administered under Federal Excise Act 2005</a:t>
            </a:r>
            <a:endParaRPr lang="en-US" sz="2800" dirty="0" smtClean="0"/>
          </a:p>
        </p:txBody>
      </p:sp>
      <p:sp>
        <p:nvSpPr>
          <p:cNvPr id="6" name="Title 1"/>
          <p:cNvSpPr>
            <a:spLocks noGrp="1"/>
          </p:cNvSpPr>
          <p:nvPr>
            <p:ph type="title"/>
          </p:nvPr>
        </p:nvSpPr>
        <p:spPr>
          <a:xfrm>
            <a:off x="609600" y="533400"/>
            <a:ext cx="10972800" cy="990600"/>
          </a:xfrm>
        </p:spPr>
        <p:txBody>
          <a:bodyPr>
            <a:normAutofit/>
          </a:bodyPr>
          <a:lstStyle/>
          <a:p>
            <a:r>
              <a:rPr lang="en-US" sz="3200" dirty="0">
                <a:solidFill>
                  <a:schemeClr val="tx1"/>
                </a:solidFill>
                <a:latin typeface="+mn-lt"/>
                <a:ea typeface="+mn-ea"/>
                <a:cs typeface="+mn-cs"/>
              </a:rPr>
              <a:t>COMPARATIVE ANALYSIS</a:t>
            </a:r>
          </a:p>
        </p:txBody>
      </p:sp>
      <p:sp>
        <p:nvSpPr>
          <p:cNvPr id="2" name="Slide Number Placeholder 1"/>
          <p:cNvSpPr>
            <a:spLocks noGrp="1"/>
          </p:cNvSpPr>
          <p:nvPr>
            <p:ph type="sldNum" sz="quarter" idx="12"/>
          </p:nvPr>
        </p:nvSpPr>
        <p:spPr/>
        <p:txBody>
          <a:bodyPr/>
          <a:lstStyle/>
          <a:p>
            <a:fld id="{CA8D9AD5-F248-4919-864A-CFD76CC027D6}" type="slidenum">
              <a:rPr lang="en-US" smtClean="0"/>
              <a:pPr/>
              <a:t>24</a:t>
            </a:fld>
            <a:endParaRPr lang="en-US"/>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6611278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CA8D9AD5-F248-4919-864A-CFD76CC027D6}" type="slidenum">
              <a:rPr lang="en-US" smtClean="0"/>
              <a:pPr/>
              <a:t>25</a:t>
            </a:fld>
            <a:endParaRPr lang="en-US"/>
          </a:p>
        </p:txBody>
      </p:sp>
      <p:sp>
        <p:nvSpPr>
          <p:cNvPr id="12" name="Rectangle 7"/>
          <p:cNvSpPr>
            <a:spLocks noChangeArrowheads="1"/>
          </p:cNvSpPr>
          <p:nvPr/>
        </p:nvSpPr>
        <p:spPr bwMode="auto">
          <a:xfrm>
            <a:off x="670828" y="1985183"/>
            <a:ext cx="5245100" cy="2800767"/>
          </a:xfrm>
          <a:prstGeom prst="rect">
            <a:avLst/>
          </a:prstGeom>
          <a:noFill/>
          <a:ln w="9525">
            <a:solidFill>
              <a:schemeClr val="accent2"/>
            </a:solidFill>
            <a:miter lim="800000"/>
            <a:headEnd/>
            <a:tailEnd/>
          </a:ln>
          <a:extLst>
            <a:ext uri="{909E8E84-426E-40DD-AFC4-6F175D3DCCD1}">
              <a14:hiddenFill xmlns="" xmlns:a14="http://schemas.microsoft.com/office/drawing/2010/main">
                <a:solidFill>
                  <a:srgbClr val="FFFFFF"/>
                </a:solidFill>
              </a14:hiddenFill>
            </a:ext>
          </a:extLst>
        </p:spPr>
        <p:txBody>
          <a:bodyPr wrap="square" anchor="ctr">
            <a:spAutoFit/>
          </a:bodyPr>
          <a:lstStyle/>
          <a:p>
            <a:pPr eaLnBrk="0" hangingPunct="0"/>
            <a:r>
              <a:rPr lang="en-US" sz="4400" b="1" dirty="0" smtClean="0">
                <a:solidFill>
                  <a:schemeClr val="accent1"/>
                </a:solidFill>
                <a:cs typeface="Calibri" pitchFamily="34" charset="0"/>
              </a:rPr>
              <a:t>PECUILAR SERVICES TAXED IN SINDH &amp; PUNJAB</a:t>
            </a:r>
            <a:endParaRPr lang="en-US" sz="8000" dirty="0">
              <a:solidFill>
                <a:schemeClr val="accent1"/>
              </a:solidFill>
            </a:endParaRPr>
          </a:p>
        </p:txBody>
      </p:sp>
      <p:pic>
        <p:nvPicPr>
          <p:cNvPr id="13"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5"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91117388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A8D9AD5-F248-4919-864A-CFD76CC027D6}" type="slidenum">
              <a:rPr lang="en-US" smtClean="0"/>
              <a:pPr/>
              <a:t>26</a:t>
            </a:fld>
            <a:endParaRPr lang="en-US"/>
          </a:p>
        </p:txBody>
      </p:sp>
      <p:pic>
        <p:nvPicPr>
          <p:cNvPr id="7" name="Picture 2" descr="http://danieljmitchell.files.wordpress.com/2012/04/tax-day-cartoon.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03375" y="884244"/>
            <a:ext cx="8572500" cy="4738634"/>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71" descr="cid:image001.jpg@01C98D35.D93AC3E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5" descr="Description: MSIL Logo">
            <a:hlinkClick r:id="rId4"/>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2739272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1339" y="1508252"/>
            <a:ext cx="10999289" cy="4651248"/>
          </a:xfrm>
        </p:spPr>
        <p:txBody>
          <a:bodyPr>
            <a:normAutofit/>
          </a:bodyPr>
          <a:lstStyle/>
          <a:p>
            <a:pPr marL="0" indent="0">
              <a:lnSpc>
                <a:spcPct val="100000"/>
              </a:lnSpc>
              <a:spcBef>
                <a:spcPts val="0"/>
              </a:spcBef>
              <a:buNone/>
            </a:pPr>
            <a:r>
              <a:rPr lang="en-US" sz="2000" b="1" dirty="0" smtClean="0"/>
              <a:t>BUSINESS SUPPORT SERVICES </a:t>
            </a:r>
          </a:p>
          <a:p>
            <a:pPr marL="0" indent="0">
              <a:lnSpc>
                <a:spcPct val="100000"/>
              </a:lnSpc>
              <a:spcBef>
                <a:spcPts val="0"/>
              </a:spcBef>
              <a:buNone/>
            </a:pPr>
            <a:r>
              <a:rPr lang="en-US" sz="2000" i="1" dirty="0" smtClean="0"/>
              <a:t>Tariff Heading 9805.9200</a:t>
            </a:r>
          </a:p>
          <a:p>
            <a:pPr marL="0" indent="0">
              <a:lnSpc>
                <a:spcPct val="100000"/>
              </a:lnSpc>
              <a:spcBef>
                <a:spcPts val="0"/>
              </a:spcBef>
              <a:buNone/>
            </a:pPr>
            <a:endParaRPr lang="en-US" i="1" dirty="0"/>
          </a:p>
          <a:p>
            <a:pPr marL="0" indent="0">
              <a:lnSpc>
                <a:spcPct val="100000"/>
              </a:lnSpc>
              <a:spcBef>
                <a:spcPts val="0"/>
              </a:spcBef>
              <a:buNone/>
            </a:pPr>
            <a:endParaRPr lang="en-US" sz="2000" dirty="0" smtClean="0"/>
          </a:p>
          <a:p>
            <a:pPr marL="0" indent="0" algn="just">
              <a:buNone/>
            </a:pPr>
            <a:endParaRPr lang="en-US" sz="2000" i="1" dirty="0"/>
          </a:p>
        </p:txBody>
      </p:sp>
      <p:sp>
        <p:nvSpPr>
          <p:cNvPr id="2" name="Slide Number Placeholder 1"/>
          <p:cNvSpPr>
            <a:spLocks noGrp="1"/>
          </p:cNvSpPr>
          <p:nvPr>
            <p:ph type="sldNum" sz="quarter" idx="12"/>
          </p:nvPr>
        </p:nvSpPr>
        <p:spPr/>
        <p:txBody>
          <a:bodyPr/>
          <a:lstStyle/>
          <a:p>
            <a:fld id="{CA8D9AD5-F248-4919-864A-CFD76CC027D6}" type="slidenum">
              <a:rPr lang="en-US" smtClean="0"/>
              <a:pPr/>
              <a:t>27</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graphicFrame>
        <p:nvGraphicFramePr>
          <p:cNvPr id="5" name="Table 4"/>
          <p:cNvGraphicFramePr>
            <a:graphicFrameLocks noGrp="1"/>
          </p:cNvGraphicFramePr>
          <p:nvPr>
            <p:extLst>
              <p:ext uri="{D42A27DB-BD31-4B8C-83A1-F6EECF244321}">
                <p14:modId xmlns="" xmlns:p14="http://schemas.microsoft.com/office/powerpoint/2010/main" val="2806962757"/>
              </p:ext>
            </p:extLst>
          </p:nvPr>
        </p:nvGraphicFramePr>
        <p:xfrm>
          <a:off x="673097" y="2269066"/>
          <a:ext cx="10887530" cy="3921760"/>
        </p:xfrm>
        <a:graphic>
          <a:graphicData uri="http://schemas.openxmlformats.org/drawingml/2006/table">
            <a:tbl>
              <a:tblPr firstRow="1" bandRow="1">
                <a:tableStyleId>{B301B821-A1FF-4177-AEE7-76D212191A09}</a:tableStyleId>
              </a:tblPr>
              <a:tblGrid>
                <a:gridCol w="5443765"/>
                <a:gridCol w="5443765"/>
              </a:tblGrid>
              <a:tr h="370840">
                <a:tc>
                  <a:txBody>
                    <a:bodyPr/>
                    <a:lstStyle/>
                    <a:p>
                      <a:pPr algn="ctr"/>
                      <a:r>
                        <a:rPr lang="en-US" dirty="0" smtClean="0"/>
                        <a:t>Sindh </a:t>
                      </a:r>
                      <a:endParaRPr lang="en-US" dirty="0"/>
                    </a:p>
                  </a:txBody>
                  <a:tcPr/>
                </a:tc>
                <a:tc>
                  <a:txBody>
                    <a:bodyPr/>
                    <a:lstStyle/>
                    <a:p>
                      <a:pPr algn="ctr"/>
                      <a:r>
                        <a:rPr lang="en-US" dirty="0" smtClean="0"/>
                        <a:t>Punjab</a:t>
                      </a:r>
                      <a:endParaRPr lang="en-US" dirty="0"/>
                    </a:p>
                  </a:txBody>
                  <a:tcPr/>
                </a:tc>
              </a:tr>
              <a:tr h="370840">
                <a:tc>
                  <a:txBody>
                    <a:bodyPr/>
                    <a:lstStyle/>
                    <a:p>
                      <a:r>
                        <a:rPr lang="en-US" sz="1700" i="1" dirty="0" smtClean="0"/>
                        <a:t>Section 2(19) of the Sindh Sales Tax on Services Act, 2011</a:t>
                      </a:r>
                      <a:endParaRPr lang="en-US" sz="1700" dirty="0"/>
                    </a:p>
                  </a:txBody>
                  <a:tcPr/>
                </a:tc>
                <a:tc>
                  <a:txBody>
                    <a:bodyPr/>
                    <a:lstStyle/>
                    <a:p>
                      <a:r>
                        <a:rPr lang="en-US" sz="1700" i="1" dirty="0" smtClean="0"/>
                        <a:t>Rule 27 of Punjab Sales Tax</a:t>
                      </a:r>
                      <a:r>
                        <a:rPr lang="en-US" sz="1700" i="1" baseline="0" dirty="0" smtClean="0"/>
                        <a:t> on Services (Definitions) Rules 2012</a:t>
                      </a:r>
                      <a:endParaRPr lang="en-US" sz="1700" i="1" dirty="0"/>
                    </a:p>
                  </a:txBody>
                  <a:tcPr/>
                </a:tc>
              </a:tr>
              <a:tr h="370840">
                <a:tc>
                  <a:txBody>
                    <a:bodyPr/>
                    <a:lstStyle/>
                    <a:p>
                      <a:r>
                        <a:rPr lang="en-US" sz="1700" u="none" dirty="0" smtClean="0"/>
                        <a:t>Services provided in relation to business or commerce</a:t>
                      </a:r>
                      <a:r>
                        <a:rPr lang="en-US" sz="1700" dirty="0" smtClean="0"/>
                        <a:t> and includes evaluation of prospective buyers, telemarketing, </a:t>
                      </a:r>
                      <a:r>
                        <a:rPr lang="en-US" sz="1700" u="sng" dirty="0" smtClean="0"/>
                        <a:t>call </a:t>
                      </a:r>
                      <a:r>
                        <a:rPr lang="en-US" sz="1700" u="sng" dirty="0" err="1" smtClean="0"/>
                        <a:t>centre</a:t>
                      </a:r>
                      <a:r>
                        <a:rPr lang="en-US" sz="1700" u="sng" dirty="0" smtClean="0"/>
                        <a:t> facilities</a:t>
                      </a:r>
                      <a:r>
                        <a:rPr lang="en-US" sz="1700" dirty="0" smtClean="0"/>
                        <a:t>, accounting and processing of transactions, processing of purchase orders and fulfillment services, information and tracking of delivery schedules, managing distribution and logistics, customer relationship management services, operational assistance for marketing, formulation of customer service and pricing policies, infrastructural support services and other transaction processing.</a:t>
                      </a:r>
                      <a:endParaRPr lang="en-US" sz="17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u="none" dirty="0" smtClean="0"/>
                        <a:t>Services provided in relation to business or commerce and includes evaluation of prospective</a:t>
                      </a:r>
                      <a:r>
                        <a:rPr lang="en-US" sz="1700" u="none" baseline="0" dirty="0" smtClean="0"/>
                        <a:t> </a:t>
                      </a:r>
                      <a:r>
                        <a:rPr lang="en-US" sz="1700" u="sng" dirty="0" smtClean="0"/>
                        <a:t>customers</a:t>
                      </a:r>
                      <a:r>
                        <a:rPr lang="en-US" sz="1700" u="none" dirty="0" smtClean="0"/>
                        <a:t>, telemarketing, processing of purchase orders and fulfillment services, information and tracking of delivery schedules, managing distribution and logistics, customer relationship management services, accounting and processing of transactions,</a:t>
                      </a:r>
                      <a:r>
                        <a:rPr lang="en-US" sz="1700" u="none" baseline="0" dirty="0" smtClean="0"/>
                        <a:t> </a:t>
                      </a:r>
                      <a:r>
                        <a:rPr lang="en-US" sz="1700" u="none" dirty="0" smtClean="0"/>
                        <a:t>operational assistance for marketing, formulation of customer service and pricing policies, infrastructural support services and other transaction processing.</a:t>
                      </a:r>
                    </a:p>
                    <a:p>
                      <a:endParaRPr lang="en-US" sz="1700" dirty="0"/>
                    </a:p>
                  </a:txBody>
                  <a:tcPr/>
                </a:tc>
              </a:tr>
            </a:tbl>
          </a:graphicData>
        </a:graphic>
      </p:graphicFrame>
      <p:pic>
        <p:nvPicPr>
          <p:cNvPr id="7"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5500786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011989" cy="4343400"/>
          </a:xfrm>
        </p:spPr>
        <p:txBody>
          <a:bodyPr>
            <a:normAutofit/>
          </a:bodyPr>
          <a:lstStyle/>
          <a:p>
            <a:pPr marL="0" indent="0">
              <a:lnSpc>
                <a:spcPct val="100000"/>
              </a:lnSpc>
              <a:spcBef>
                <a:spcPts val="0"/>
              </a:spcBef>
              <a:buNone/>
            </a:pPr>
            <a:r>
              <a:rPr lang="en-US" b="1" dirty="0"/>
              <a:t>BUSINESS SUPPORT SERVICES </a:t>
            </a:r>
          </a:p>
          <a:p>
            <a:pPr marL="0" indent="0">
              <a:lnSpc>
                <a:spcPct val="100000"/>
              </a:lnSpc>
              <a:spcBef>
                <a:spcPts val="0"/>
              </a:spcBef>
              <a:buNone/>
            </a:pPr>
            <a:r>
              <a:rPr lang="en-US" i="1" dirty="0"/>
              <a:t>Tariff Heading 9805.9200</a:t>
            </a:r>
          </a:p>
          <a:p>
            <a:pPr marL="342900" indent="-342900" algn="just">
              <a:buFont typeface="Wingdings" panose="05000000000000000000" pitchFamily="2" charset="2"/>
              <a:buChar char="§"/>
            </a:pPr>
            <a:r>
              <a:rPr lang="en-US" sz="2000" dirty="0" smtClean="0"/>
              <a:t>Very broad definition and implications </a:t>
            </a:r>
          </a:p>
          <a:p>
            <a:pPr marL="342900" indent="-342900" algn="just">
              <a:buFont typeface="Wingdings" panose="05000000000000000000" pitchFamily="2" charset="2"/>
              <a:buChar char="§"/>
            </a:pPr>
            <a:r>
              <a:rPr lang="en-US" sz="2000" dirty="0" smtClean="0"/>
              <a:t>Virtually includes every facet of economic activity which is supporting the operational existence of any business</a:t>
            </a:r>
          </a:p>
          <a:p>
            <a:pPr marL="342900" indent="-342900" algn="just">
              <a:buFont typeface="Wingdings" panose="05000000000000000000" pitchFamily="2" charset="2"/>
              <a:buChar char="§"/>
            </a:pPr>
            <a:r>
              <a:rPr lang="en-US" sz="2000" dirty="0" smtClean="0"/>
              <a:t>Guidelines from provincial tax authorities for clarity and better understanding awaited</a:t>
            </a:r>
          </a:p>
          <a:p>
            <a:pPr marL="342900" indent="-342900" algn="just">
              <a:buFont typeface="Wingdings" panose="05000000000000000000" pitchFamily="2" charset="2"/>
              <a:buChar char="§"/>
            </a:pPr>
            <a:r>
              <a:rPr lang="en-US" dirty="0"/>
              <a:t>Reimbursable expenses </a:t>
            </a:r>
            <a:r>
              <a:rPr lang="en-US" dirty="0" smtClean="0"/>
              <a:t>appear to be non deductible. Hence, service </a:t>
            </a:r>
            <a:r>
              <a:rPr lang="en-US" dirty="0"/>
              <a:t>may be taxable on “gross value” charged to the </a:t>
            </a:r>
            <a:r>
              <a:rPr lang="en-US" dirty="0" smtClean="0"/>
              <a:t>customers </a:t>
            </a:r>
          </a:p>
          <a:p>
            <a:pPr marL="342900" indent="-342900" algn="just">
              <a:buFont typeface="Wingdings" panose="05000000000000000000" pitchFamily="2" charset="2"/>
              <a:buChar char="§"/>
            </a:pPr>
            <a:r>
              <a:rPr lang="en-US" dirty="0" smtClean="0"/>
              <a:t>No </a:t>
            </a:r>
            <a:r>
              <a:rPr lang="en-US" dirty="0"/>
              <a:t>exemption threshold </a:t>
            </a:r>
            <a:r>
              <a:rPr lang="en-US" dirty="0" smtClean="0"/>
              <a:t>has been defined </a:t>
            </a:r>
          </a:p>
          <a:p>
            <a:pPr marL="342900" indent="-342900" algn="just">
              <a:buFont typeface="Wingdings" panose="05000000000000000000" pitchFamily="2" charset="2"/>
              <a:buChar char="§"/>
            </a:pPr>
            <a:r>
              <a:rPr lang="en-US" dirty="0" smtClean="0"/>
              <a:t>Specific rules </a:t>
            </a:r>
            <a:r>
              <a:rPr lang="en-US" dirty="0"/>
              <a:t>for </a:t>
            </a:r>
            <a:r>
              <a:rPr lang="en-US" dirty="0" smtClean="0"/>
              <a:t>ascertainment </a:t>
            </a:r>
            <a:r>
              <a:rPr lang="en-US" dirty="0"/>
              <a:t>and calculation of liability have not been </a:t>
            </a:r>
            <a:r>
              <a:rPr lang="en-US" dirty="0" smtClean="0"/>
              <a:t>framed</a:t>
            </a:r>
          </a:p>
        </p:txBody>
      </p:sp>
      <p:sp>
        <p:nvSpPr>
          <p:cNvPr id="2" name="Slide Number Placeholder 1"/>
          <p:cNvSpPr>
            <a:spLocks noGrp="1"/>
          </p:cNvSpPr>
          <p:nvPr>
            <p:ph type="sldNum" sz="quarter" idx="12"/>
          </p:nvPr>
        </p:nvSpPr>
        <p:spPr/>
        <p:txBody>
          <a:bodyPr/>
          <a:lstStyle/>
          <a:p>
            <a:fld id="{CA8D9AD5-F248-4919-864A-CFD76CC027D6}" type="slidenum">
              <a:rPr lang="en-US" smtClean="0"/>
              <a:pPr/>
              <a:t>28</a:t>
            </a:fld>
            <a:endParaRPr lang="en-US"/>
          </a:p>
        </p:txBody>
      </p:sp>
      <p:sp>
        <p:nvSpPr>
          <p:cNvPr id="7"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70773737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011989" cy="4549648"/>
          </a:xfrm>
        </p:spPr>
        <p:txBody>
          <a:bodyPr>
            <a:normAutofit/>
          </a:bodyPr>
          <a:lstStyle/>
          <a:p>
            <a:pPr marL="0" indent="0">
              <a:lnSpc>
                <a:spcPct val="100000"/>
              </a:lnSpc>
              <a:spcBef>
                <a:spcPts val="0"/>
              </a:spcBef>
              <a:buNone/>
            </a:pPr>
            <a:r>
              <a:rPr lang="en-US" b="1" dirty="0"/>
              <a:t>BUSINESS SUPPORT SERVICES </a:t>
            </a:r>
          </a:p>
          <a:p>
            <a:pPr marL="0" indent="0">
              <a:lnSpc>
                <a:spcPct val="100000"/>
              </a:lnSpc>
              <a:spcBef>
                <a:spcPts val="0"/>
              </a:spcBef>
              <a:buNone/>
            </a:pPr>
            <a:r>
              <a:rPr lang="en-US" i="1" dirty="0"/>
              <a:t>Tariff Heading </a:t>
            </a:r>
            <a:r>
              <a:rPr lang="en-US" i="1" dirty="0" smtClean="0"/>
              <a:t>9805.9200</a:t>
            </a:r>
            <a:endParaRPr lang="en-US" i="1" dirty="0"/>
          </a:p>
          <a:p>
            <a:pPr marL="0" indent="0">
              <a:buNone/>
            </a:pPr>
            <a:r>
              <a:rPr lang="en-US" dirty="0" smtClean="0"/>
              <a:t>Overlapping services existing in the definition of BSS. Such services have distinct Tariff Headings under 1</a:t>
            </a:r>
            <a:r>
              <a:rPr lang="en-US" baseline="30000" dirty="0" smtClean="0"/>
              <a:t>st</a:t>
            </a:r>
            <a:r>
              <a:rPr lang="en-US" dirty="0" smtClean="0"/>
              <a:t> Schedule b</a:t>
            </a:r>
            <a:r>
              <a:rPr lang="en-US" dirty="0"/>
              <a:t>ut are otherwise non taxable</a:t>
            </a:r>
            <a:r>
              <a:rPr lang="en-US" dirty="0" smtClean="0"/>
              <a:t>:</a:t>
            </a:r>
          </a:p>
          <a:p>
            <a:pPr marL="0" indent="0">
              <a:buNone/>
            </a:pPr>
            <a:endParaRPr lang="en-US" sz="100" dirty="0"/>
          </a:p>
          <a:p>
            <a:pPr>
              <a:buFont typeface="Wingdings" panose="05000000000000000000" pitchFamily="2" charset="2"/>
              <a:buChar char="ü"/>
            </a:pPr>
            <a:r>
              <a:rPr lang="en-US" dirty="0"/>
              <a:t>Call </a:t>
            </a:r>
            <a:r>
              <a:rPr lang="en-US" dirty="0" err="1" smtClean="0"/>
              <a:t>Centres</a:t>
            </a:r>
            <a:endParaRPr lang="en-US" dirty="0" smtClean="0"/>
          </a:p>
          <a:p>
            <a:pPr>
              <a:buFont typeface="Wingdings" panose="05000000000000000000" pitchFamily="2" charset="2"/>
              <a:buChar char="ü"/>
            </a:pPr>
            <a:r>
              <a:rPr lang="en-US" dirty="0" smtClean="0"/>
              <a:t>Accounting Services</a:t>
            </a:r>
            <a:endParaRPr lang="en-US" dirty="0"/>
          </a:p>
          <a:p>
            <a:pPr>
              <a:buFont typeface="Wingdings" panose="05000000000000000000" pitchFamily="2" charset="2"/>
              <a:buChar char="ü"/>
            </a:pPr>
            <a:r>
              <a:rPr lang="en-US" dirty="0" smtClean="0"/>
              <a:t>Data Processing and Provision of Information</a:t>
            </a:r>
          </a:p>
          <a:p>
            <a:pPr marL="45720" indent="0">
              <a:buNone/>
            </a:pPr>
            <a:endParaRPr lang="en-US" sz="800" dirty="0"/>
          </a:p>
          <a:p>
            <a:pPr marL="45720" indent="0">
              <a:buNone/>
            </a:pPr>
            <a:r>
              <a:rPr lang="en-US" dirty="0" smtClean="0"/>
              <a:t>Rule 4A of Punjab Sales Tax on Services Rules 2012 !</a:t>
            </a:r>
          </a:p>
        </p:txBody>
      </p:sp>
      <p:sp>
        <p:nvSpPr>
          <p:cNvPr id="2" name="Slide Number Placeholder 1"/>
          <p:cNvSpPr>
            <a:spLocks noGrp="1"/>
          </p:cNvSpPr>
          <p:nvPr>
            <p:ph type="sldNum" sz="quarter" idx="12"/>
          </p:nvPr>
        </p:nvSpPr>
        <p:spPr/>
        <p:txBody>
          <a:bodyPr/>
          <a:lstStyle/>
          <a:p>
            <a:fld id="{CA8D9AD5-F248-4919-864A-CFD76CC027D6}" type="slidenum">
              <a:rPr lang="en-US" smtClean="0"/>
              <a:pPr/>
              <a:t>29</a:t>
            </a:fld>
            <a:endParaRPr lang="en-US"/>
          </a:p>
        </p:txBody>
      </p:sp>
      <p:sp>
        <p:nvSpPr>
          <p:cNvPr id="7"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60467739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CA8D9AD5-F248-4919-864A-CFD76CC027D6}" type="slidenum">
              <a:rPr lang="en-US" smtClean="0"/>
              <a:pPr/>
              <a:t>3</a:t>
            </a:fld>
            <a:endParaRPr lang="en-US"/>
          </a:p>
        </p:txBody>
      </p:sp>
      <p:sp>
        <p:nvSpPr>
          <p:cNvPr id="12" name="Rectangle 7"/>
          <p:cNvSpPr>
            <a:spLocks noChangeArrowheads="1"/>
          </p:cNvSpPr>
          <p:nvPr/>
        </p:nvSpPr>
        <p:spPr bwMode="auto">
          <a:xfrm>
            <a:off x="520700" y="1846056"/>
            <a:ext cx="5245100" cy="2123658"/>
          </a:xfrm>
          <a:prstGeom prst="rect">
            <a:avLst/>
          </a:prstGeom>
          <a:noFill/>
          <a:ln w="9525">
            <a:solidFill>
              <a:schemeClr val="accent2"/>
            </a:solidFill>
            <a:miter lim="800000"/>
            <a:headEnd/>
            <a:tailEnd/>
          </a:ln>
          <a:extLst>
            <a:ext uri="{909E8E84-426E-40DD-AFC4-6F175D3DCCD1}">
              <a14:hiddenFill xmlns="" xmlns:a14="http://schemas.microsoft.com/office/drawing/2010/main">
                <a:solidFill>
                  <a:srgbClr val="FFFFFF"/>
                </a:solidFill>
              </a14:hiddenFill>
            </a:ext>
          </a:extLst>
        </p:spPr>
        <p:txBody>
          <a:bodyPr wrap="square" anchor="ctr">
            <a:spAutoFit/>
          </a:bodyPr>
          <a:lstStyle/>
          <a:p>
            <a:pPr eaLnBrk="0" hangingPunct="0"/>
            <a:r>
              <a:rPr lang="en-US" sz="4400" b="1" dirty="0" smtClean="0">
                <a:solidFill>
                  <a:schemeClr val="accent1"/>
                </a:solidFill>
                <a:cs typeface="Calibri" pitchFamily="34" charset="0"/>
              </a:rPr>
              <a:t>VAT / GST Regimes across the Globe</a:t>
            </a:r>
            <a:endParaRPr lang="en-US" sz="8000" dirty="0">
              <a:solidFill>
                <a:schemeClr val="accent1"/>
              </a:solidFill>
            </a:endParaRPr>
          </a:p>
        </p:txBody>
      </p:sp>
      <p:pic>
        <p:nvPicPr>
          <p:cNvPr id="13"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5"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36647400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011989" cy="4343400"/>
          </a:xfrm>
        </p:spPr>
        <p:txBody>
          <a:bodyPr/>
          <a:lstStyle/>
          <a:p>
            <a:pPr marL="0" indent="0" algn="just">
              <a:lnSpc>
                <a:spcPct val="100000"/>
              </a:lnSpc>
              <a:spcBef>
                <a:spcPts val="0"/>
              </a:spcBef>
              <a:buNone/>
            </a:pPr>
            <a:r>
              <a:rPr lang="en-US" sz="2200" b="1" dirty="0" smtClean="0"/>
              <a:t>FRANCHISE  SERVICES</a:t>
            </a:r>
          </a:p>
          <a:p>
            <a:pPr marL="0" indent="0" algn="just">
              <a:lnSpc>
                <a:spcPct val="100000"/>
              </a:lnSpc>
              <a:spcBef>
                <a:spcPts val="0"/>
              </a:spcBef>
              <a:buNone/>
            </a:pPr>
            <a:r>
              <a:rPr lang="en-US" sz="2200" i="1" dirty="0" smtClean="0"/>
              <a:t>Tariff </a:t>
            </a:r>
            <a:r>
              <a:rPr lang="en-US" sz="2200" i="1" dirty="0"/>
              <a:t>Heading </a:t>
            </a:r>
            <a:r>
              <a:rPr lang="en-US" sz="2200" i="1" dirty="0" smtClean="0"/>
              <a:t>9823.0000</a:t>
            </a:r>
            <a:endParaRPr lang="en-US" sz="2200" i="1" dirty="0"/>
          </a:p>
          <a:p>
            <a:pPr marL="342900" indent="-342900" algn="just">
              <a:buFont typeface="Wingdings" panose="05000000000000000000" pitchFamily="2" charset="2"/>
              <a:buChar char="q"/>
            </a:pPr>
            <a:r>
              <a:rPr lang="en-US" sz="2200" dirty="0" smtClean="0"/>
              <a:t>Ever since </a:t>
            </a:r>
            <a:r>
              <a:rPr lang="en-US" sz="2200" dirty="0"/>
              <a:t>brought into the service </a:t>
            </a:r>
            <a:r>
              <a:rPr lang="en-US" sz="2200" dirty="0" smtClean="0"/>
              <a:t>tax, franchise services have been bone of contention among the Provinces and Federation. </a:t>
            </a:r>
          </a:p>
          <a:p>
            <a:pPr marL="342900" indent="-342900" algn="just">
              <a:buFont typeface="Wingdings" panose="05000000000000000000" pitchFamily="2" charset="2"/>
              <a:buChar char="q"/>
            </a:pPr>
            <a:r>
              <a:rPr lang="en-US" sz="2200" dirty="0" smtClean="0"/>
              <a:t>Even though franchise services are taxable / excisable under  the three prevailing statutes of the country (with exception of KPK Finance Act 2013) and having similar definitions of franchise, there are still no clear guidelines for payment of sales tax on franchise on point of taxation</a:t>
            </a:r>
          </a:p>
          <a:p>
            <a:pPr marL="342900" indent="-342900" algn="just">
              <a:buFont typeface="Wingdings" panose="05000000000000000000" pitchFamily="2" charset="2"/>
              <a:buChar char="q"/>
            </a:pPr>
            <a:r>
              <a:rPr lang="en-US" sz="2200" dirty="0" smtClean="0"/>
              <a:t>Intense confusion exist among the taxpayers for payment of sales tax on franchise.  This has already instigated litigation on many issues between the taxpayer and the revenue.</a:t>
            </a:r>
            <a:endParaRPr lang="en-US" sz="2200" dirty="0"/>
          </a:p>
          <a:p>
            <a:pPr marL="0" indent="0">
              <a:buNone/>
            </a:pPr>
            <a:endParaRPr lang="en-US"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30</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3412377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351261" cy="4587748"/>
          </a:xfrm>
        </p:spPr>
        <p:txBody>
          <a:bodyPr>
            <a:noAutofit/>
          </a:bodyPr>
          <a:lstStyle/>
          <a:p>
            <a:pPr marL="0" indent="0" algn="just">
              <a:lnSpc>
                <a:spcPct val="100000"/>
              </a:lnSpc>
              <a:spcBef>
                <a:spcPts val="0"/>
              </a:spcBef>
              <a:buNone/>
            </a:pPr>
            <a:r>
              <a:rPr lang="en-US" sz="1800" b="1" dirty="0" smtClean="0"/>
              <a:t>FRANCHISE  SERVICES</a:t>
            </a:r>
          </a:p>
          <a:p>
            <a:pPr marL="0" indent="0" algn="just">
              <a:lnSpc>
                <a:spcPct val="100000"/>
              </a:lnSpc>
              <a:spcBef>
                <a:spcPts val="0"/>
              </a:spcBef>
              <a:buNone/>
            </a:pPr>
            <a:r>
              <a:rPr lang="en-US" sz="1800" i="1" dirty="0" smtClean="0"/>
              <a:t>Tariff </a:t>
            </a:r>
            <a:r>
              <a:rPr lang="en-US" sz="1800" i="1" dirty="0"/>
              <a:t>Heading </a:t>
            </a:r>
            <a:r>
              <a:rPr lang="en-US" sz="1800" i="1" dirty="0" smtClean="0"/>
              <a:t>9823.0000</a:t>
            </a:r>
            <a:endParaRPr lang="en-US" sz="1800" i="1" dirty="0"/>
          </a:p>
          <a:p>
            <a:pPr marL="0" indent="0" algn="just">
              <a:buNone/>
            </a:pPr>
            <a:r>
              <a:rPr lang="en-US" sz="1800" i="1" dirty="0"/>
              <a:t>“Franchise” means as an authority given by a franchise under which the franchisee is contractually or otherwise granted any right to produce, manufacture, sell or trade in or do any other business activity in respect of goods or to provide services or to undertake any process identified with franchiser against a fee or consideration including royalty or technical fee, whether or not a trade mark, services mark, trade name, logo, brand name or any such representation or symbol, as the case may be, is involved</a:t>
            </a:r>
            <a:r>
              <a:rPr lang="en-US" sz="1800" i="1" dirty="0" smtClean="0"/>
              <a:t>.”</a:t>
            </a:r>
          </a:p>
          <a:p>
            <a:pPr marL="45720" indent="0">
              <a:buNone/>
            </a:pPr>
            <a:r>
              <a:rPr lang="en-US" sz="1800" dirty="0" smtClean="0"/>
              <a:t>Following </a:t>
            </a:r>
            <a:r>
              <a:rPr lang="en-US" sz="1800" dirty="0"/>
              <a:t>elements are essential to establish a franchise arrangement under the law:  </a:t>
            </a:r>
          </a:p>
          <a:p>
            <a:pPr lvl="0">
              <a:lnSpc>
                <a:spcPct val="100000"/>
              </a:lnSpc>
              <a:spcBef>
                <a:spcPts val="0"/>
              </a:spcBef>
              <a:buFont typeface="Wingdings" panose="05000000000000000000" pitchFamily="2" charset="2"/>
              <a:buChar char="§"/>
            </a:pPr>
            <a:endParaRPr lang="en-US" sz="1800" dirty="0" smtClean="0"/>
          </a:p>
          <a:p>
            <a:pPr lvl="0">
              <a:lnSpc>
                <a:spcPct val="100000"/>
              </a:lnSpc>
              <a:spcBef>
                <a:spcPts val="0"/>
              </a:spcBef>
              <a:buFont typeface="Wingdings" panose="05000000000000000000" pitchFamily="2" charset="2"/>
              <a:buChar char="ü"/>
            </a:pPr>
            <a:r>
              <a:rPr lang="en-US" sz="1800" dirty="0" smtClean="0"/>
              <a:t>Franchisee </a:t>
            </a:r>
            <a:r>
              <a:rPr lang="en-US" sz="1800" dirty="0"/>
              <a:t>is granted any right to produce or manufacture;</a:t>
            </a:r>
          </a:p>
          <a:p>
            <a:pPr lvl="0">
              <a:lnSpc>
                <a:spcPct val="100000"/>
              </a:lnSpc>
              <a:spcBef>
                <a:spcPts val="0"/>
              </a:spcBef>
              <a:buFont typeface="Wingdings" panose="05000000000000000000" pitchFamily="2" charset="2"/>
              <a:buChar char="ü"/>
            </a:pPr>
            <a:r>
              <a:rPr lang="en-US" sz="1800" dirty="0"/>
              <a:t>Franchisee is granted any right to sell or trade;</a:t>
            </a:r>
          </a:p>
          <a:p>
            <a:pPr lvl="0">
              <a:lnSpc>
                <a:spcPct val="100000"/>
              </a:lnSpc>
              <a:spcBef>
                <a:spcPts val="0"/>
              </a:spcBef>
              <a:buFont typeface="Wingdings" panose="05000000000000000000" pitchFamily="2" charset="2"/>
              <a:buChar char="ü"/>
            </a:pPr>
            <a:r>
              <a:rPr lang="en-US" sz="1800" dirty="0"/>
              <a:t>Franchisee is granted any right to do other business activity is respect of goods identified with franchiser;</a:t>
            </a:r>
          </a:p>
          <a:p>
            <a:pPr lvl="0">
              <a:lnSpc>
                <a:spcPct val="100000"/>
              </a:lnSpc>
              <a:spcBef>
                <a:spcPts val="0"/>
              </a:spcBef>
              <a:buFont typeface="Wingdings" panose="05000000000000000000" pitchFamily="2" charset="2"/>
              <a:buChar char="ü"/>
            </a:pPr>
            <a:r>
              <a:rPr lang="en-US" sz="1800" dirty="0"/>
              <a:t>Franchisee is granted any right to provide services possessed by a franchiser; and</a:t>
            </a:r>
          </a:p>
          <a:p>
            <a:pPr>
              <a:lnSpc>
                <a:spcPct val="100000"/>
              </a:lnSpc>
              <a:spcBef>
                <a:spcPts val="0"/>
              </a:spcBef>
              <a:buFont typeface="Wingdings" panose="05000000000000000000" pitchFamily="2" charset="2"/>
              <a:buChar char="ü"/>
            </a:pPr>
            <a:r>
              <a:rPr lang="en-US" sz="1800" dirty="0"/>
              <a:t>Franchisee is granted right to undertake any process identified with franchiser</a:t>
            </a:r>
            <a:r>
              <a:rPr lang="en-US" sz="1800" dirty="0" smtClean="0"/>
              <a:t>.</a:t>
            </a: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31</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66553262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351261" cy="4587748"/>
          </a:xfrm>
        </p:spPr>
        <p:txBody>
          <a:bodyPr>
            <a:noAutofit/>
          </a:bodyPr>
          <a:lstStyle/>
          <a:p>
            <a:pPr marL="0" indent="0" algn="just">
              <a:lnSpc>
                <a:spcPct val="100000"/>
              </a:lnSpc>
              <a:spcBef>
                <a:spcPts val="0"/>
              </a:spcBef>
              <a:buNone/>
            </a:pPr>
            <a:r>
              <a:rPr lang="en-US" sz="1800" b="1" dirty="0" smtClean="0"/>
              <a:t>FRANCHISE  SERVICES</a:t>
            </a:r>
          </a:p>
          <a:p>
            <a:pPr marL="0" indent="0" algn="just">
              <a:lnSpc>
                <a:spcPct val="100000"/>
              </a:lnSpc>
              <a:spcBef>
                <a:spcPts val="0"/>
              </a:spcBef>
              <a:buNone/>
            </a:pPr>
            <a:r>
              <a:rPr lang="en-US" sz="1800" i="1" dirty="0" smtClean="0"/>
              <a:t>Tariff </a:t>
            </a:r>
            <a:r>
              <a:rPr lang="en-US" sz="1800" i="1" dirty="0"/>
              <a:t>Heading </a:t>
            </a:r>
            <a:r>
              <a:rPr lang="en-US" sz="1800" i="1" dirty="0" smtClean="0"/>
              <a:t>9823.0000</a:t>
            </a:r>
            <a:endParaRPr lang="en-US" sz="1800" i="1" dirty="0"/>
          </a:p>
          <a:p>
            <a:pPr marL="0" indent="0" algn="just">
              <a:buNone/>
            </a:pP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32</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graphicFrame>
        <p:nvGraphicFramePr>
          <p:cNvPr id="2" name="Table 1"/>
          <p:cNvGraphicFramePr>
            <a:graphicFrameLocks noGrp="1"/>
          </p:cNvGraphicFramePr>
          <p:nvPr>
            <p:extLst>
              <p:ext uri="{D42A27DB-BD31-4B8C-83A1-F6EECF244321}">
                <p14:modId xmlns="" xmlns:p14="http://schemas.microsoft.com/office/powerpoint/2010/main" val="1196169778"/>
              </p:ext>
            </p:extLst>
          </p:nvPr>
        </p:nvGraphicFramePr>
        <p:xfrm>
          <a:off x="673100" y="2453640"/>
          <a:ext cx="10862128" cy="3718560"/>
        </p:xfrm>
        <a:graphic>
          <a:graphicData uri="http://schemas.openxmlformats.org/drawingml/2006/table">
            <a:tbl>
              <a:tblPr firstRow="1" bandRow="1">
                <a:tableStyleId>{B301B821-A1FF-4177-AEE7-76D212191A09}</a:tableStyleId>
              </a:tblPr>
              <a:tblGrid>
                <a:gridCol w="5431064"/>
                <a:gridCol w="5431064"/>
              </a:tblGrid>
              <a:tr h="207434">
                <a:tc>
                  <a:txBody>
                    <a:bodyPr/>
                    <a:lstStyle/>
                    <a:p>
                      <a:pPr algn="ctr"/>
                      <a:r>
                        <a:rPr lang="en-US" sz="1600" dirty="0" smtClean="0"/>
                        <a:t>Sindh ST Law 2011</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Punjab ST Law 2012</a:t>
                      </a:r>
                    </a:p>
                  </a:txBody>
                  <a:tcPr/>
                </a:tc>
              </a:tr>
              <a:tr h="207434">
                <a:tc>
                  <a:txBody>
                    <a:bodyPr/>
                    <a:lstStyle/>
                    <a:p>
                      <a:pPr marL="285750" indent="-285750" algn="l">
                        <a:buFont typeface="Wingdings" panose="05000000000000000000" pitchFamily="2" charset="2"/>
                        <a:buChar char="§"/>
                      </a:pPr>
                      <a:r>
                        <a:rPr lang="en-US" sz="1600" dirty="0" smtClean="0"/>
                        <a:t>Tax Rate 10%</a:t>
                      </a:r>
                      <a:endParaRPr lang="en-US" sz="16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Tax Rate 16%</a:t>
                      </a:r>
                    </a:p>
                  </a:txBody>
                  <a:tcPr/>
                </a:tc>
              </a:tr>
              <a:tr h="207434">
                <a:tc>
                  <a:txBody>
                    <a:bodyPr/>
                    <a:lstStyle/>
                    <a:p>
                      <a:pPr marL="285750" indent="-285750" algn="l">
                        <a:buFont typeface="Wingdings" panose="05000000000000000000" pitchFamily="2" charset="2"/>
                        <a:buChar char="§"/>
                      </a:pPr>
                      <a:r>
                        <a:rPr lang="en-US" sz="1600" dirty="0" smtClean="0"/>
                        <a:t>SRB requires payment of Sindh Sales Tax on gross franchise / royalty payment of entire country</a:t>
                      </a:r>
                      <a:endParaRPr lang="en-US" sz="16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PRA requires payment of Punjab Sales Tax on franchise / royalty attributable</a:t>
                      </a:r>
                      <a:r>
                        <a:rPr lang="en-US" sz="1600" baseline="0" dirty="0" smtClean="0"/>
                        <a:t> to Punjab’s Turnover</a:t>
                      </a:r>
                      <a:endParaRPr lang="en-US" sz="1600" dirty="0" smtClean="0"/>
                    </a:p>
                  </a:txBody>
                  <a:tcPr/>
                </a:tc>
              </a:tr>
              <a:tr h="207434">
                <a:tc>
                  <a:txBody>
                    <a:bodyPr/>
                    <a:lstStyle/>
                    <a:p>
                      <a:pPr marL="285750" indent="-285750" algn="l">
                        <a:buFont typeface="Wingdings" panose="05000000000000000000" pitchFamily="2" charset="2"/>
                        <a:buChar char="§"/>
                      </a:pPr>
                      <a:r>
                        <a:rPr lang="en-US" sz="1600" dirty="0" smtClean="0"/>
                        <a:t>If royalty is paid under an agreement between local and foreign franchisor, sales tax to be paid on gross sum remitted or sum laid down</a:t>
                      </a:r>
                      <a:r>
                        <a:rPr lang="en-US" sz="1600" baseline="0" dirty="0" smtClean="0"/>
                        <a:t> in the agreement, whichever is higher</a:t>
                      </a:r>
                      <a:endParaRPr lang="en-US" sz="16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SAME</a:t>
                      </a:r>
                    </a:p>
                  </a:txBody>
                  <a:tcPr/>
                </a:tc>
              </a:tr>
              <a:tr h="207434">
                <a:tc>
                  <a:txBody>
                    <a:bodyPr/>
                    <a:lstStyle/>
                    <a:p>
                      <a:pPr marL="285750" indent="-285750" algn="l">
                        <a:buFont typeface="Wingdings" panose="05000000000000000000" pitchFamily="2" charset="2"/>
                        <a:buChar char="§"/>
                      </a:pPr>
                      <a:r>
                        <a:rPr lang="en-US" sz="1600" dirty="0" smtClean="0"/>
                        <a:t>If no payment is made to franchisor, the assessable</a:t>
                      </a:r>
                      <a:r>
                        <a:rPr lang="en-US" sz="1600" baseline="0" dirty="0" smtClean="0"/>
                        <a:t> value shall be as per the agreement</a:t>
                      </a:r>
                      <a:endParaRPr lang="en-US" sz="16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NOT APPLICABLE</a:t>
                      </a:r>
                    </a:p>
                  </a:txBody>
                  <a:tcPr/>
                </a:tc>
              </a:tr>
              <a:tr h="207434">
                <a:tc>
                  <a:txBody>
                    <a:bodyPr/>
                    <a:lstStyle/>
                    <a:p>
                      <a:pPr marL="285750" indent="-285750" algn="l">
                        <a:buFont typeface="Wingdings" panose="05000000000000000000" pitchFamily="2" charset="2"/>
                        <a:buChar char="§"/>
                      </a:pPr>
                      <a:r>
                        <a:rPr lang="en-US" sz="1600" dirty="0" smtClean="0"/>
                        <a:t>If no franchise agreement in place</a:t>
                      </a:r>
                      <a:r>
                        <a:rPr lang="en-US" sz="1600" baseline="0" dirty="0" smtClean="0"/>
                        <a:t> or remittance not required, franchise will be deemed to be 10% of the franchisee’s turnover</a:t>
                      </a:r>
                      <a:endParaRPr lang="en-US" sz="16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NOT APPLICABLE</a:t>
                      </a:r>
                    </a:p>
                  </a:txBody>
                  <a:tcPr/>
                </a:tc>
              </a:tr>
            </a:tbl>
          </a:graphicData>
        </a:graphic>
      </p:graphicFrame>
      <p:pic>
        <p:nvPicPr>
          <p:cNvPr id="7"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1374023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508252"/>
            <a:ext cx="11351261" cy="4587748"/>
          </a:xfrm>
        </p:spPr>
        <p:txBody>
          <a:bodyPr>
            <a:noAutofit/>
          </a:bodyPr>
          <a:lstStyle/>
          <a:p>
            <a:pPr marL="0" indent="0" algn="just">
              <a:lnSpc>
                <a:spcPct val="100000"/>
              </a:lnSpc>
              <a:spcBef>
                <a:spcPts val="0"/>
              </a:spcBef>
              <a:buNone/>
            </a:pPr>
            <a:r>
              <a:rPr lang="en-US" sz="1800" b="1" dirty="0" smtClean="0"/>
              <a:t>FRANCHISE  SERVICES</a:t>
            </a:r>
          </a:p>
          <a:p>
            <a:pPr marL="0" indent="0" algn="just">
              <a:lnSpc>
                <a:spcPct val="100000"/>
              </a:lnSpc>
              <a:spcBef>
                <a:spcPts val="0"/>
              </a:spcBef>
              <a:buNone/>
            </a:pPr>
            <a:r>
              <a:rPr lang="en-US" sz="1800" i="1" dirty="0" smtClean="0"/>
              <a:t>Tariff </a:t>
            </a:r>
            <a:r>
              <a:rPr lang="en-US" sz="1800" i="1" dirty="0"/>
              <a:t>Heading </a:t>
            </a:r>
            <a:r>
              <a:rPr lang="en-US" sz="1800" i="1" dirty="0" smtClean="0"/>
              <a:t>9823.0000</a:t>
            </a:r>
            <a:endParaRPr lang="en-US" sz="1800" i="1" dirty="0"/>
          </a:p>
          <a:p>
            <a:pPr marL="0" indent="0" algn="just">
              <a:buNone/>
            </a:pP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33</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graphicFrame>
        <p:nvGraphicFramePr>
          <p:cNvPr id="2" name="Table 1"/>
          <p:cNvGraphicFramePr>
            <a:graphicFrameLocks noGrp="1"/>
          </p:cNvGraphicFramePr>
          <p:nvPr>
            <p:extLst>
              <p:ext uri="{D42A27DB-BD31-4B8C-83A1-F6EECF244321}">
                <p14:modId xmlns="" xmlns:p14="http://schemas.microsoft.com/office/powerpoint/2010/main" val="254664585"/>
              </p:ext>
            </p:extLst>
          </p:nvPr>
        </p:nvGraphicFramePr>
        <p:xfrm>
          <a:off x="673100" y="2225040"/>
          <a:ext cx="10862128" cy="3749040"/>
        </p:xfrm>
        <a:graphic>
          <a:graphicData uri="http://schemas.openxmlformats.org/drawingml/2006/table">
            <a:tbl>
              <a:tblPr firstRow="1" bandRow="1">
                <a:tableStyleId>{B301B821-A1FF-4177-AEE7-76D212191A09}</a:tableStyleId>
              </a:tblPr>
              <a:tblGrid>
                <a:gridCol w="5431064"/>
                <a:gridCol w="5431064"/>
              </a:tblGrid>
              <a:tr h="207434">
                <a:tc>
                  <a:txBody>
                    <a:bodyPr/>
                    <a:lstStyle/>
                    <a:p>
                      <a:pPr algn="ctr"/>
                      <a:r>
                        <a:rPr lang="en-US" sz="1400" dirty="0" smtClean="0"/>
                        <a:t>Sindh ST Law 2011</a:t>
                      </a:r>
                      <a:endParaRPr lang="en-US"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Punjab ST Law 2012</a:t>
                      </a:r>
                    </a:p>
                  </a:txBody>
                  <a:tcPr/>
                </a:tc>
              </a:tr>
              <a:tr h="207434">
                <a:tc>
                  <a:txBody>
                    <a:bodyPr/>
                    <a:lstStyle/>
                    <a:p>
                      <a:pPr marL="285750" indent="-285750" algn="l">
                        <a:buFont typeface="Wingdings" panose="05000000000000000000" pitchFamily="2" charset="2"/>
                        <a:buChar char="§"/>
                      </a:pPr>
                      <a:r>
                        <a:rPr lang="en-US" sz="1400" dirty="0" smtClean="0"/>
                        <a:t>In case of beverages, if  no agreement exists, sales tax is to be paid @ 10% of value of concentrate. </a:t>
                      </a:r>
                    </a:p>
                    <a:p>
                      <a:pPr marL="285750" indent="-285750" algn="l">
                        <a:buFont typeface="Wingdings" panose="05000000000000000000" pitchFamily="2" charset="2"/>
                        <a:buChar char="§"/>
                      </a:pPr>
                      <a:endParaRPr lang="en-US" sz="1400" dirty="0" smtClean="0"/>
                    </a:p>
                    <a:p>
                      <a:pPr marL="285750" indent="-285750" algn="l">
                        <a:buFont typeface="Wingdings" panose="05000000000000000000" pitchFamily="2" charset="2"/>
                        <a:buChar char="§"/>
                      </a:pPr>
                      <a:r>
                        <a:rPr lang="en-US" sz="1400" dirty="0" smtClean="0"/>
                        <a:t>In the case of food, if  no agreement exists, the assessable value for sales tax shall be 10% of the turnover.</a:t>
                      </a:r>
                    </a:p>
                    <a:p>
                      <a:pPr marL="285750" indent="-285750" algn="l">
                        <a:buFont typeface="Wingdings" panose="05000000000000000000" pitchFamily="2" charset="2"/>
                        <a:buChar char="§"/>
                      </a:pPr>
                      <a:endParaRPr lang="en-US" sz="1400" dirty="0" smtClean="0"/>
                    </a:p>
                    <a:p>
                      <a:pPr marL="285750" indent="-285750" algn="l">
                        <a:buFont typeface="Wingdings" panose="05000000000000000000" pitchFamily="2" charset="2"/>
                        <a:buChar char="§"/>
                      </a:pPr>
                      <a:r>
                        <a:rPr lang="en-US" sz="1400" dirty="0" smtClean="0"/>
                        <a:t>If agreement</a:t>
                      </a:r>
                      <a:r>
                        <a:rPr lang="en-US" sz="1400" baseline="0" dirty="0" smtClean="0"/>
                        <a:t> is executed, sales tax is payable as per the agreed sum.</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In case of beverages, if  no agreement exists, sales tax is to be paid @ 16% of value of concentrate.</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4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In case of food sector, if  no agreement exists, sales tax is to be paid on net sales</a:t>
                      </a:r>
                      <a:r>
                        <a:rPr lang="en-US" sz="1400" baseline="0" dirty="0" smtClean="0"/>
                        <a:t> of the franchisee (</a:t>
                      </a:r>
                      <a:r>
                        <a:rPr lang="en-US" sz="1400" i="1" baseline="0" dirty="0" smtClean="0"/>
                        <a:t>Ambiguous</a:t>
                      </a:r>
                      <a:r>
                        <a:rPr lang="en-US" sz="1400" baseline="0" dirty="0" smtClean="0"/>
                        <a:t>)</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4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baseline="0" dirty="0" smtClean="0"/>
                        <a:t>SAME</a:t>
                      </a:r>
                      <a:endParaRPr lang="en-US" sz="1400" dirty="0" smtClean="0"/>
                    </a:p>
                  </a:txBody>
                  <a:tcPr/>
                </a:tc>
              </a:tr>
              <a:tr h="207434">
                <a:tc>
                  <a:txBody>
                    <a:bodyPr/>
                    <a:lstStyle/>
                    <a:p>
                      <a:pPr marL="285750" indent="-285750" algn="l">
                        <a:buFont typeface="Wingdings" panose="05000000000000000000" pitchFamily="2" charset="2"/>
                        <a:buChar char="§"/>
                      </a:pPr>
                      <a:r>
                        <a:rPr lang="en-US" sz="1400" dirty="0" smtClean="0"/>
                        <a:t>Payment of tax on 15</a:t>
                      </a:r>
                      <a:r>
                        <a:rPr lang="en-US" sz="1400" baseline="30000" dirty="0" smtClean="0"/>
                        <a:t>th</a:t>
                      </a:r>
                      <a:r>
                        <a:rPr lang="en-US" sz="1400" dirty="0" smtClean="0"/>
                        <a:t> of the relevant month</a:t>
                      </a:r>
                      <a:r>
                        <a:rPr lang="en-US" sz="1400" baseline="0" dirty="0" smtClean="0"/>
                        <a:t> </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SAME</a:t>
                      </a:r>
                    </a:p>
                  </a:txBody>
                  <a:tcPr/>
                </a:tc>
              </a:tr>
              <a:tr h="207434">
                <a:tc>
                  <a:txBody>
                    <a:bodyPr/>
                    <a:lstStyle/>
                    <a:p>
                      <a:pPr marL="285750" indent="-285750" algn="l">
                        <a:buFont typeface="Wingdings" panose="05000000000000000000" pitchFamily="2" charset="2"/>
                        <a:buChar char="§"/>
                      </a:pPr>
                      <a:r>
                        <a:rPr lang="en-US" sz="1400" dirty="0" smtClean="0"/>
                        <a:t>If no payment date is prescribed in the agreement</a:t>
                      </a:r>
                      <a:r>
                        <a:rPr lang="en-US" sz="1400" baseline="0" dirty="0" smtClean="0"/>
                        <a:t> or no agreement exists, tax is payable on 15</a:t>
                      </a:r>
                      <a:r>
                        <a:rPr lang="en-US" sz="1400" baseline="30000" dirty="0" smtClean="0"/>
                        <a:t>th</a:t>
                      </a:r>
                      <a:r>
                        <a:rPr lang="en-US" sz="1400" baseline="0" dirty="0" smtClean="0"/>
                        <a:t> day on quarterly basis.</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NOT APPLICABLE</a:t>
                      </a:r>
                    </a:p>
                  </a:txBody>
                  <a:tcPr/>
                </a:tc>
              </a:tr>
              <a:tr h="207434">
                <a:tc>
                  <a:txBody>
                    <a:bodyPr/>
                    <a:lstStyle/>
                    <a:p>
                      <a:pPr marL="285750" indent="-285750" algn="l">
                        <a:buFont typeface="Wingdings" panose="05000000000000000000" pitchFamily="2" charset="2"/>
                        <a:buChar char="§"/>
                      </a:pPr>
                      <a:r>
                        <a:rPr lang="en-US" sz="1400" dirty="0" smtClean="0"/>
                        <a:t>Input Tax not admissible to Service Provider</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Input</a:t>
                      </a:r>
                      <a:r>
                        <a:rPr lang="en-US" sz="1400" baseline="0" dirty="0" smtClean="0"/>
                        <a:t> Tax admissible to service provider</a:t>
                      </a:r>
                      <a:endParaRPr lang="en-US" sz="1400" dirty="0" smtClean="0"/>
                    </a:p>
                  </a:txBody>
                  <a:tcPr/>
                </a:tc>
              </a:tr>
              <a:tr h="207434">
                <a:tc>
                  <a:txBody>
                    <a:bodyPr/>
                    <a:lstStyle/>
                    <a:p>
                      <a:pPr marL="285750" indent="-285750" algn="l">
                        <a:buFont typeface="Wingdings" panose="05000000000000000000" pitchFamily="2" charset="2"/>
                        <a:buChar char="§"/>
                      </a:pPr>
                      <a:r>
                        <a:rPr lang="en-US" sz="1400" dirty="0" smtClean="0"/>
                        <a:t>NOT APPLICABLE</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Remitting bank is treated as WHT agent for recovery of sales tax on franchise</a:t>
                      </a:r>
                    </a:p>
                  </a:txBody>
                  <a:tcPr/>
                </a:tc>
              </a:tr>
            </a:tbl>
          </a:graphicData>
        </a:graphic>
      </p:graphicFrame>
      <p:pic>
        <p:nvPicPr>
          <p:cNvPr id="7"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96666060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011989" cy="4343400"/>
          </a:xfrm>
        </p:spPr>
        <p:txBody>
          <a:bodyPr>
            <a:normAutofit/>
          </a:bodyPr>
          <a:lstStyle/>
          <a:p>
            <a:pPr marL="0" indent="0" algn="just">
              <a:lnSpc>
                <a:spcPct val="100000"/>
              </a:lnSpc>
              <a:spcBef>
                <a:spcPts val="0"/>
              </a:spcBef>
              <a:buNone/>
            </a:pPr>
            <a:r>
              <a:rPr lang="en-US" b="1" dirty="0"/>
              <a:t>FRANCHISE  SERVICES</a:t>
            </a:r>
          </a:p>
          <a:p>
            <a:pPr marL="0" indent="0" algn="just">
              <a:lnSpc>
                <a:spcPct val="100000"/>
              </a:lnSpc>
              <a:spcBef>
                <a:spcPts val="0"/>
              </a:spcBef>
              <a:buNone/>
            </a:pPr>
            <a:r>
              <a:rPr lang="en-US" i="1" dirty="0"/>
              <a:t>Tariff Heading </a:t>
            </a:r>
            <a:r>
              <a:rPr lang="en-US" i="1" dirty="0" smtClean="0"/>
              <a:t>9823.0000</a:t>
            </a:r>
          </a:p>
          <a:p>
            <a:pPr marL="0" indent="0" algn="just">
              <a:lnSpc>
                <a:spcPct val="100000"/>
              </a:lnSpc>
              <a:spcBef>
                <a:spcPts val="0"/>
              </a:spcBef>
              <a:buNone/>
            </a:pPr>
            <a:endParaRPr lang="en-US" sz="2000" dirty="0"/>
          </a:p>
          <a:p>
            <a:pPr marL="0" indent="0" algn="just">
              <a:buNone/>
            </a:pPr>
            <a:r>
              <a:rPr lang="en-US" sz="2000" u="sng" dirty="0" smtClean="0"/>
              <a:t>Business Issues</a:t>
            </a:r>
          </a:p>
          <a:p>
            <a:pPr algn="just">
              <a:buFont typeface="Wingdings" pitchFamily="2" charset="2"/>
              <a:buChar char="§"/>
            </a:pPr>
            <a:r>
              <a:rPr lang="en-US" sz="2000" dirty="0" smtClean="0"/>
              <a:t>Bifurcation of sales tax on franchise among Provinces</a:t>
            </a:r>
          </a:p>
          <a:p>
            <a:pPr algn="just">
              <a:buFont typeface="Wingdings" pitchFamily="2" charset="2"/>
              <a:buChar char="§"/>
            </a:pPr>
            <a:r>
              <a:rPr lang="en-US" sz="2000" dirty="0" smtClean="0"/>
              <a:t>FBR’s Claim on Franchise Tax accruing in Sindh &amp; Punjab</a:t>
            </a:r>
          </a:p>
          <a:p>
            <a:pPr algn="just">
              <a:buFont typeface="Wingdings" pitchFamily="2" charset="2"/>
              <a:buChar char="§"/>
            </a:pPr>
            <a:r>
              <a:rPr lang="en-US" sz="2000" dirty="0" smtClean="0"/>
              <a:t>Status of recipient of franchise under the Provincial statutes as “deemed registered person”</a:t>
            </a:r>
          </a:p>
          <a:p>
            <a:pPr algn="just">
              <a:buFont typeface="Wingdings" pitchFamily="2" charset="2"/>
              <a:buChar char="§"/>
            </a:pPr>
            <a:r>
              <a:rPr lang="en-US" sz="2000" dirty="0" smtClean="0"/>
              <a:t>Adjustment of input tax on franchise service paid on behalf on foreign franchisor – Invoice !!!</a:t>
            </a:r>
          </a:p>
          <a:p>
            <a:pPr algn="just">
              <a:buFont typeface="Wingdings" pitchFamily="2" charset="2"/>
              <a:buChar char="§"/>
            </a:pPr>
            <a:r>
              <a:rPr lang="en-US" sz="2000" dirty="0" smtClean="0"/>
              <a:t>Accruals vs. Actual payment – The Feasible Option !</a:t>
            </a:r>
          </a:p>
          <a:p>
            <a:pPr marL="0" indent="0">
              <a:buNone/>
            </a:pPr>
            <a:endParaRPr lang="en-US"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34</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7890454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011989" cy="4343400"/>
          </a:xfrm>
        </p:spPr>
        <p:txBody>
          <a:bodyPr>
            <a:normAutofit/>
          </a:bodyPr>
          <a:lstStyle/>
          <a:p>
            <a:pPr marL="0" indent="0" algn="just">
              <a:lnSpc>
                <a:spcPct val="100000"/>
              </a:lnSpc>
              <a:spcBef>
                <a:spcPts val="0"/>
              </a:spcBef>
              <a:buNone/>
            </a:pPr>
            <a:r>
              <a:rPr lang="en-US" b="1" dirty="0"/>
              <a:t>FRANCHISE  SERVICES</a:t>
            </a:r>
          </a:p>
          <a:p>
            <a:pPr marL="0" indent="0" algn="just">
              <a:lnSpc>
                <a:spcPct val="100000"/>
              </a:lnSpc>
              <a:spcBef>
                <a:spcPts val="0"/>
              </a:spcBef>
              <a:buNone/>
            </a:pPr>
            <a:r>
              <a:rPr lang="en-US" i="1" dirty="0"/>
              <a:t>Tariff Heading 9823.0000</a:t>
            </a:r>
            <a:endParaRPr lang="en-US" sz="2000" dirty="0"/>
          </a:p>
          <a:p>
            <a:pPr marL="0" indent="0" algn="just">
              <a:buNone/>
            </a:pPr>
            <a:endParaRPr lang="en-US" sz="300" u="sng" dirty="0" smtClean="0"/>
          </a:p>
          <a:p>
            <a:pPr marL="0" indent="0" algn="just">
              <a:buNone/>
            </a:pPr>
            <a:r>
              <a:rPr lang="en-US" sz="2000" u="sng" dirty="0" smtClean="0"/>
              <a:t>Business Issues</a:t>
            </a:r>
          </a:p>
          <a:p>
            <a:pPr algn="just">
              <a:buFont typeface="Wingdings" pitchFamily="2" charset="2"/>
              <a:buChar char="§"/>
            </a:pPr>
            <a:r>
              <a:rPr lang="en-US" dirty="0"/>
              <a:t>Regulatory and exchange </a:t>
            </a:r>
            <a:r>
              <a:rPr lang="en-US" dirty="0" smtClean="0"/>
              <a:t>restrictions</a:t>
            </a:r>
            <a:endParaRPr lang="en-US" dirty="0"/>
          </a:p>
          <a:p>
            <a:pPr algn="just">
              <a:buFont typeface="Wingdings" pitchFamily="2" charset="2"/>
              <a:buChar char="§"/>
            </a:pPr>
            <a:r>
              <a:rPr lang="en-US" dirty="0"/>
              <a:t>Agreement between the Franchisor and Franchisee for delay in </a:t>
            </a:r>
            <a:r>
              <a:rPr lang="en-US" dirty="0" smtClean="0"/>
              <a:t>payments</a:t>
            </a:r>
            <a:endParaRPr lang="en-US" dirty="0"/>
          </a:p>
          <a:p>
            <a:pPr algn="just">
              <a:buFont typeface="Wingdings" pitchFamily="2" charset="2"/>
              <a:buChar char="§"/>
            </a:pPr>
            <a:r>
              <a:rPr lang="en-US" dirty="0"/>
              <a:t>Exchange rate fluctuations between payment date and payable </a:t>
            </a:r>
            <a:r>
              <a:rPr lang="en-US" dirty="0" smtClean="0"/>
              <a:t>date</a:t>
            </a:r>
            <a:endParaRPr lang="en-US" dirty="0"/>
          </a:p>
          <a:p>
            <a:pPr algn="just">
              <a:buFont typeface="Wingdings" pitchFamily="2" charset="2"/>
              <a:buChar char="§"/>
            </a:pPr>
            <a:r>
              <a:rPr lang="en-US" dirty="0" smtClean="0"/>
              <a:t>Franchise on the basis of Head Office or Provincial Turnover</a:t>
            </a:r>
            <a:endParaRPr lang="en-US" dirty="0"/>
          </a:p>
          <a:p>
            <a:pPr algn="just">
              <a:buFont typeface="Wingdings" pitchFamily="2" charset="2"/>
              <a:buChar char="§"/>
            </a:pPr>
            <a:r>
              <a:rPr lang="en-US" dirty="0" smtClean="0"/>
              <a:t>Double Taxation Issues</a:t>
            </a:r>
            <a:endParaRPr lang="en-US" sz="20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35</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32843405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011989" cy="4343400"/>
          </a:xfrm>
        </p:spPr>
        <p:txBody>
          <a:bodyPr/>
          <a:lstStyle/>
          <a:p>
            <a:pPr marL="0" indent="0" algn="just">
              <a:lnSpc>
                <a:spcPct val="100000"/>
              </a:lnSpc>
              <a:spcBef>
                <a:spcPts val="0"/>
              </a:spcBef>
              <a:buNone/>
            </a:pPr>
            <a:r>
              <a:rPr lang="en-US" sz="2000" b="1" dirty="0" smtClean="0"/>
              <a:t>SOFTWARE OR IT BASED SYSTEM DEVELOPMENT CONSULTANTS</a:t>
            </a:r>
          </a:p>
          <a:p>
            <a:pPr marL="0" indent="0" algn="just">
              <a:lnSpc>
                <a:spcPct val="100000"/>
              </a:lnSpc>
              <a:spcBef>
                <a:spcPts val="0"/>
              </a:spcBef>
              <a:buNone/>
            </a:pPr>
            <a:r>
              <a:rPr lang="en-US" sz="2000" i="1" dirty="0" smtClean="0"/>
              <a:t>Tariff </a:t>
            </a:r>
            <a:r>
              <a:rPr lang="en-US" sz="2000" i="1" dirty="0"/>
              <a:t>Heading </a:t>
            </a:r>
            <a:r>
              <a:rPr lang="en-US" sz="2000" i="1" dirty="0" smtClean="0"/>
              <a:t>9815.6000</a:t>
            </a:r>
            <a:endParaRPr lang="en-US" sz="2000" dirty="0"/>
          </a:p>
          <a:p>
            <a:pPr marL="342900" indent="-342900" algn="just">
              <a:buFont typeface="Wingdings" panose="05000000000000000000" pitchFamily="2" charset="2"/>
              <a:buChar char="q"/>
            </a:pPr>
            <a:r>
              <a:rPr lang="en-US" sz="2000" dirty="0" smtClean="0"/>
              <a:t>Service taxable from 01 July 2013 onward. </a:t>
            </a:r>
          </a:p>
          <a:p>
            <a:pPr marL="342900" indent="-342900" algn="just">
              <a:buFont typeface="Wingdings" panose="05000000000000000000" pitchFamily="2" charset="2"/>
              <a:buChar char="q"/>
            </a:pPr>
            <a:r>
              <a:rPr lang="en-US" sz="2000" dirty="0" smtClean="0"/>
              <a:t>No </a:t>
            </a:r>
            <a:r>
              <a:rPr lang="en-US" dirty="0" smtClean="0"/>
              <a:t>specific </a:t>
            </a:r>
            <a:r>
              <a:rPr lang="en-US" sz="2000" dirty="0" smtClean="0"/>
              <a:t>definition of Software or IT Based consultants prescribed so far in Punjab &amp; Sindh. </a:t>
            </a:r>
          </a:p>
          <a:p>
            <a:pPr marL="342900" indent="-342900" algn="just">
              <a:buFont typeface="Wingdings" panose="05000000000000000000" pitchFamily="2" charset="2"/>
              <a:buChar char="q"/>
            </a:pPr>
            <a:r>
              <a:rPr lang="en-US" sz="2000" dirty="0" smtClean="0"/>
              <a:t>Plain and literal reading of service suggests that services provided in relation to ‘system development’ are subject to sales tax. </a:t>
            </a:r>
          </a:p>
          <a:p>
            <a:pPr marL="342900" indent="-342900" algn="just">
              <a:buFont typeface="Wingdings" panose="05000000000000000000" pitchFamily="2" charset="2"/>
              <a:buChar char="q"/>
            </a:pPr>
            <a:r>
              <a:rPr lang="en-US" sz="2000" dirty="0" smtClean="0"/>
              <a:t>However, uncertainty prevails as to whether other services which are associated with the field of information technology are also taxable. </a:t>
            </a:r>
            <a:endParaRPr lang="en-US" sz="10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36</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12040568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011989" cy="4343400"/>
          </a:xfrm>
        </p:spPr>
        <p:txBody>
          <a:bodyPr>
            <a:normAutofit fontScale="92500" lnSpcReduction="10000"/>
          </a:bodyPr>
          <a:lstStyle/>
          <a:p>
            <a:pPr marL="0" indent="0" algn="just">
              <a:lnSpc>
                <a:spcPct val="100000"/>
              </a:lnSpc>
              <a:spcBef>
                <a:spcPts val="0"/>
              </a:spcBef>
              <a:buNone/>
            </a:pPr>
            <a:r>
              <a:rPr lang="en-US" b="1" dirty="0"/>
              <a:t>SOFTWARE OR IT BASED SYSTEM DEVELOPMENT CONSULTANTS</a:t>
            </a:r>
          </a:p>
          <a:p>
            <a:pPr marL="0" indent="0" algn="just">
              <a:lnSpc>
                <a:spcPct val="100000"/>
              </a:lnSpc>
              <a:spcBef>
                <a:spcPts val="0"/>
              </a:spcBef>
              <a:buNone/>
            </a:pPr>
            <a:r>
              <a:rPr lang="en-US" i="1" dirty="0"/>
              <a:t>Tariff Heading 9815.6000</a:t>
            </a:r>
            <a:endParaRPr lang="en-US" dirty="0"/>
          </a:p>
          <a:p>
            <a:pPr marL="45720" indent="0">
              <a:buNone/>
            </a:pPr>
            <a:r>
              <a:rPr lang="en-US" b="1" dirty="0" smtClean="0"/>
              <a:t>Examples </a:t>
            </a:r>
            <a:r>
              <a:rPr lang="en-US" b="1" dirty="0"/>
              <a:t>of </a:t>
            </a:r>
            <a:r>
              <a:rPr lang="en-US" b="1" dirty="0" smtClean="0"/>
              <a:t>such other services could be as </a:t>
            </a:r>
            <a:r>
              <a:rPr lang="en-US" b="1" dirty="0"/>
              <a:t>follows</a:t>
            </a:r>
            <a:r>
              <a:rPr lang="en-US" b="1" dirty="0" smtClean="0"/>
              <a:t>:</a:t>
            </a:r>
          </a:p>
          <a:p>
            <a:pPr lvl="0">
              <a:lnSpc>
                <a:spcPct val="120000"/>
              </a:lnSpc>
              <a:spcBef>
                <a:spcPts val="0"/>
              </a:spcBef>
              <a:buFont typeface="Wingdings" pitchFamily="2" charset="2"/>
              <a:buChar char="§"/>
            </a:pPr>
            <a:endParaRPr lang="en-US" dirty="0" smtClean="0"/>
          </a:p>
          <a:p>
            <a:pPr lvl="0">
              <a:lnSpc>
                <a:spcPct val="120000"/>
              </a:lnSpc>
              <a:spcBef>
                <a:spcPts val="0"/>
              </a:spcBef>
              <a:buFont typeface="Wingdings" pitchFamily="2" charset="2"/>
              <a:buChar char="§"/>
            </a:pPr>
            <a:r>
              <a:rPr lang="en-US" dirty="0" smtClean="0"/>
              <a:t>implementation </a:t>
            </a:r>
            <a:r>
              <a:rPr lang="en-US" dirty="0"/>
              <a:t>services in relation </a:t>
            </a:r>
            <a:r>
              <a:rPr lang="en-US" dirty="0" smtClean="0"/>
              <a:t>to licensed </a:t>
            </a:r>
            <a:r>
              <a:rPr lang="en-US" dirty="0"/>
              <a:t>softwares</a:t>
            </a:r>
            <a:r>
              <a:rPr lang="en-US" dirty="0" smtClean="0"/>
              <a:t>;</a:t>
            </a:r>
          </a:p>
          <a:p>
            <a:pPr lvl="0">
              <a:lnSpc>
                <a:spcPct val="120000"/>
              </a:lnSpc>
              <a:spcBef>
                <a:spcPts val="0"/>
              </a:spcBef>
              <a:buFont typeface="Wingdings" pitchFamily="2" charset="2"/>
              <a:buChar char="§"/>
            </a:pPr>
            <a:r>
              <a:rPr lang="en-US" dirty="0" smtClean="0"/>
              <a:t>annual </a:t>
            </a:r>
            <a:r>
              <a:rPr lang="en-US" dirty="0"/>
              <a:t>support renewals and software maintenance services;</a:t>
            </a:r>
          </a:p>
          <a:p>
            <a:pPr lvl="0">
              <a:lnSpc>
                <a:spcPct val="120000"/>
              </a:lnSpc>
              <a:spcBef>
                <a:spcPts val="0"/>
              </a:spcBef>
              <a:buFont typeface="Wingdings" pitchFamily="2" charset="2"/>
              <a:buChar char="§"/>
            </a:pPr>
            <a:r>
              <a:rPr lang="en-US" dirty="0"/>
              <a:t>problem solving and software upgradation services;</a:t>
            </a:r>
          </a:p>
          <a:p>
            <a:pPr lvl="0">
              <a:lnSpc>
                <a:spcPct val="120000"/>
              </a:lnSpc>
              <a:spcBef>
                <a:spcPts val="0"/>
              </a:spcBef>
              <a:buFont typeface="Wingdings" pitchFamily="2" charset="2"/>
              <a:buChar char="§"/>
            </a:pPr>
            <a:r>
              <a:rPr lang="en-US" dirty="0"/>
              <a:t>services in relation to network administration and </a:t>
            </a:r>
            <a:r>
              <a:rPr lang="en-US" dirty="0" smtClean="0"/>
              <a:t>information technology </a:t>
            </a:r>
            <a:r>
              <a:rPr lang="en-US" dirty="0"/>
              <a:t>infrastructure;</a:t>
            </a:r>
          </a:p>
          <a:p>
            <a:pPr lvl="0">
              <a:lnSpc>
                <a:spcPct val="120000"/>
              </a:lnSpc>
              <a:spcBef>
                <a:spcPts val="0"/>
              </a:spcBef>
              <a:buFont typeface="Wingdings" pitchFamily="2" charset="2"/>
              <a:buChar char="§"/>
            </a:pPr>
            <a:r>
              <a:rPr lang="en-US" dirty="0"/>
              <a:t>web development and web hosting services;</a:t>
            </a:r>
          </a:p>
          <a:p>
            <a:pPr lvl="0">
              <a:lnSpc>
                <a:spcPct val="120000"/>
              </a:lnSpc>
              <a:spcBef>
                <a:spcPts val="0"/>
              </a:spcBef>
              <a:buFont typeface="Wingdings" pitchFamily="2" charset="2"/>
              <a:buChar char="§"/>
            </a:pPr>
            <a:r>
              <a:rPr lang="en-US" dirty="0"/>
              <a:t>advisory relating to design, implementation and </a:t>
            </a:r>
            <a:r>
              <a:rPr lang="en-US" dirty="0" smtClean="0"/>
              <a:t>operational assistance </a:t>
            </a:r>
            <a:r>
              <a:rPr lang="en-US" dirty="0"/>
              <a:t>for hardware and software;</a:t>
            </a:r>
          </a:p>
          <a:p>
            <a:pPr lvl="0">
              <a:lnSpc>
                <a:spcPct val="120000"/>
              </a:lnSpc>
              <a:spcBef>
                <a:spcPts val="0"/>
              </a:spcBef>
              <a:buFont typeface="Wingdings" pitchFamily="2" charset="2"/>
              <a:buChar char="§"/>
            </a:pPr>
            <a:r>
              <a:rPr lang="en-US" dirty="0"/>
              <a:t>implementation services in relation enterprise resource planning application system and management systems ; and</a:t>
            </a:r>
          </a:p>
          <a:p>
            <a:pPr lvl="0">
              <a:lnSpc>
                <a:spcPct val="120000"/>
              </a:lnSpc>
              <a:spcBef>
                <a:spcPts val="0"/>
              </a:spcBef>
              <a:buFont typeface="Wingdings" pitchFamily="2" charset="2"/>
              <a:buChar char="§"/>
            </a:pPr>
            <a:r>
              <a:rPr lang="en-US" dirty="0"/>
              <a:t>outsourcing of software or IT based personnel against services </a:t>
            </a:r>
            <a:r>
              <a:rPr lang="en-US" dirty="0" smtClean="0"/>
              <a:t>charges</a:t>
            </a:r>
            <a:r>
              <a:rPr lang="en-US" dirty="0"/>
              <a:t>.</a:t>
            </a:r>
          </a:p>
        </p:txBody>
      </p:sp>
      <p:sp>
        <p:nvSpPr>
          <p:cNvPr id="4" name="Slide Number Placeholder 3"/>
          <p:cNvSpPr>
            <a:spLocks noGrp="1"/>
          </p:cNvSpPr>
          <p:nvPr>
            <p:ph type="sldNum" sz="quarter" idx="12"/>
          </p:nvPr>
        </p:nvSpPr>
        <p:spPr/>
        <p:txBody>
          <a:bodyPr/>
          <a:lstStyle/>
          <a:p>
            <a:fld id="{CA8D9AD5-F248-4919-864A-CFD76CC027D6}" type="slidenum">
              <a:rPr lang="en-US" smtClean="0"/>
              <a:pPr/>
              <a:t>37</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78276929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011989" cy="4343400"/>
          </a:xfrm>
        </p:spPr>
        <p:txBody>
          <a:bodyPr>
            <a:normAutofit lnSpcReduction="10000"/>
          </a:bodyPr>
          <a:lstStyle/>
          <a:p>
            <a:pPr marL="0" indent="0" algn="just">
              <a:lnSpc>
                <a:spcPct val="100000"/>
              </a:lnSpc>
              <a:spcBef>
                <a:spcPts val="0"/>
              </a:spcBef>
              <a:buNone/>
            </a:pPr>
            <a:r>
              <a:rPr lang="en-US" b="1" dirty="0"/>
              <a:t>SOFTWARE OR IT BASED SYSTEM DEVELOPMENT CONSULTANTS</a:t>
            </a:r>
          </a:p>
          <a:p>
            <a:pPr marL="0" indent="0" algn="just">
              <a:lnSpc>
                <a:spcPct val="100000"/>
              </a:lnSpc>
              <a:spcBef>
                <a:spcPts val="0"/>
              </a:spcBef>
              <a:buNone/>
            </a:pPr>
            <a:r>
              <a:rPr lang="en-US" i="1" dirty="0"/>
              <a:t>Tariff Heading </a:t>
            </a:r>
            <a:r>
              <a:rPr lang="en-US" i="1" dirty="0" smtClean="0"/>
              <a:t>9815.6000</a:t>
            </a:r>
            <a:endParaRPr lang="en-US" dirty="0" smtClean="0"/>
          </a:p>
          <a:p>
            <a:pPr marL="0" indent="0" algn="just">
              <a:lnSpc>
                <a:spcPct val="100000"/>
              </a:lnSpc>
              <a:spcBef>
                <a:spcPts val="0"/>
              </a:spcBef>
              <a:buNone/>
            </a:pPr>
            <a:endParaRPr lang="en-US" sz="1050" dirty="0" smtClean="0"/>
          </a:p>
          <a:p>
            <a:pPr marL="342900" indent="-342900" algn="just">
              <a:buFont typeface="Wingdings" panose="05000000000000000000" pitchFamily="2" charset="2"/>
              <a:buChar char="q"/>
            </a:pPr>
            <a:r>
              <a:rPr lang="en-US" sz="2000" dirty="0" smtClean="0"/>
              <a:t>The Punjab Revenue Authority, through its Circular No. 7 of 2013, has opined that every service provided by Software or IT based consultant  is exposed to sales tax under the Punjab ST Laws 2012.  </a:t>
            </a:r>
          </a:p>
          <a:p>
            <a:pPr marL="342900" indent="-342900" algn="just">
              <a:buFont typeface="Wingdings" panose="05000000000000000000" pitchFamily="2" charset="2"/>
              <a:buChar char="q"/>
            </a:pPr>
            <a:r>
              <a:rPr lang="en-US" dirty="0" smtClean="0"/>
              <a:t>Rendering of Exempt Services by IT Consultant !</a:t>
            </a:r>
            <a:endParaRPr lang="en-US" sz="2000" dirty="0" smtClean="0"/>
          </a:p>
          <a:p>
            <a:pPr marL="342900" indent="-342900" algn="just">
              <a:buFont typeface="Wingdings" panose="05000000000000000000" pitchFamily="2" charset="2"/>
              <a:buChar char="q"/>
            </a:pPr>
            <a:r>
              <a:rPr lang="en-US" dirty="0" smtClean="0"/>
              <a:t>Software has already been declared as ‘goods’ under the Sales Tax Act 1990. Accordingly, sales tax @ 17% or 18%, as the case may be, is levied on supply of software. FBR’s Ruling !</a:t>
            </a:r>
            <a:endParaRPr lang="en-US" sz="2000" dirty="0" smtClean="0"/>
          </a:p>
          <a:p>
            <a:pPr marL="342900" indent="-342900" algn="just">
              <a:buFont typeface="Wingdings" panose="05000000000000000000" pitchFamily="2" charset="2"/>
              <a:buChar char="q"/>
            </a:pPr>
            <a:r>
              <a:rPr lang="en-US" dirty="0" smtClean="0"/>
              <a:t>Practical issues emanate while making demarcation between supply of goods and rendering of service !</a:t>
            </a:r>
          </a:p>
          <a:p>
            <a:pPr marL="342900" indent="-342900" algn="just">
              <a:buFont typeface="Wingdings" panose="05000000000000000000" pitchFamily="2" charset="2"/>
              <a:buChar char="q"/>
            </a:pPr>
            <a:r>
              <a:rPr lang="en-US" sz="2000" dirty="0" smtClean="0"/>
              <a:t>Export of IT Services exempted from Sindh Sales Tax</a:t>
            </a:r>
          </a:p>
        </p:txBody>
      </p:sp>
      <p:sp>
        <p:nvSpPr>
          <p:cNvPr id="4" name="Slide Number Placeholder 3"/>
          <p:cNvSpPr>
            <a:spLocks noGrp="1"/>
          </p:cNvSpPr>
          <p:nvPr>
            <p:ph type="sldNum" sz="quarter" idx="12"/>
          </p:nvPr>
        </p:nvSpPr>
        <p:spPr/>
        <p:txBody>
          <a:bodyPr/>
          <a:lstStyle/>
          <a:p>
            <a:fld id="{CA8D9AD5-F248-4919-864A-CFD76CC027D6}" type="slidenum">
              <a:rPr lang="en-US" smtClean="0"/>
              <a:pPr/>
              <a:t>38</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89757086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495552"/>
            <a:ext cx="11351261" cy="4587748"/>
          </a:xfrm>
        </p:spPr>
        <p:txBody>
          <a:bodyPr>
            <a:noAutofit/>
          </a:bodyPr>
          <a:lstStyle/>
          <a:p>
            <a:pPr marL="0" indent="0" algn="just">
              <a:lnSpc>
                <a:spcPct val="100000"/>
              </a:lnSpc>
              <a:spcBef>
                <a:spcPts val="0"/>
              </a:spcBef>
              <a:buNone/>
            </a:pPr>
            <a:r>
              <a:rPr lang="en-US" sz="1800" b="1" dirty="0" smtClean="0"/>
              <a:t>ADVERTISING AGENTS</a:t>
            </a:r>
          </a:p>
          <a:p>
            <a:pPr marL="0" indent="0" algn="just">
              <a:lnSpc>
                <a:spcPct val="100000"/>
              </a:lnSpc>
              <a:spcBef>
                <a:spcPts val="0"/>
              </a:spcBef>
              <a:buNone/>
            </a:pPr>
            <a:r>
              <a:rPr lang="en-US" sz="1800" i="1" dirty="0" smtClean="0"/>
              <a:t>Tariff </a:t>
            </a:r>
            <a:r>
              <a:rPr lang="en-US" sz="1800" i="1" dirty="0"/>
              <a:t>Heading </a:t>
            </a:r>
            <a:r>
              <a:rPr lang="en-US" sz="1800" i="1" dirty="0" smtClean="0"/>
              <a:t>9805.7000</a:t>
            </a:r>
            <a:endParaRPr lang="en-US" sz="1800" i="1" dirty="0"/>
          </a:p>
          <a:p>
            <a:pPr marL="0" indent="0" algn="just">
              <a:buNone/>
            </a:pP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39</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graphicFrame>
        <p:nvGraphicFramePr>
          <p:cNvPr id="7" name="Table 6"/>
          <p:cNvGraphicFramePr>
            <a:graphicFrameLocks noGrp="1"/>
          </p:cNvGraphicFramePr>
          <p:nvPr>
            <p:extLst>
              <p:ext uri="{D42A27DB-BD31-4B8C-83A1-F6EECF244321}">
                <p14:modId xmlns="" xmlns:p14="http://schemas.microsoft.com/office/powerpoint/2010/main" val="738262050"/>
              </p:ext>
            </p:extLst>
          </p:nvPr>
        </p:nvGraphicFramePr>
        <p:xfrm>
          <a:off x="571500" y="2136140"/>
          <a:ext cx="10862128" cy="3870960"/>
        </p:xfrm>
        <a:graphic>
          <a:graphicData uri="http://schemas.openxmlformats.org/drawingml/2006/table">
            <a:tbl>
              <a:tblPr firstRow="1" bandRow="1">
                <a:tableStyleId>{B301B821-A1FF-4177-AEE7-76D212191A09}</a:tableStyleId>
              </a:tblPr>
              <a:tblGrid>
                <a:gridCol w="5524500"/>
                <a:gridCol w="5337628"/>
              </a:tblGrid>
              <a:tr h="207434">
                <a:tc>
                  <a:txBody>
                    <a:bodyPr/>
                    <a:lstStyle/>
                    <a:p>
                      <a:pPr algn="ctr"/>
                      <a:r>
                        <a:rPr lang="en-US" sz="1600" dirty="0" smtClean="0"/>
                        <a:t>Sindh ST Law 2011</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Punjab ST Law 2012</a:t>
                      </a:r>
                    </a:p>
                  </a:txBody>
                  <a:tcPr/>
                </a:tc>
              </a:tr>
              <a:tr h="207434">
                <a:tc>
                  <a:txBody>
                    <a:bodyPr/>
                    <a:lstStyle/>
                    <a:p>
                      <a:pPr marL="285750" indent="-285750" algn="just">
                        <a:buFont typeface="Wingdings" panose="05000000000000000000" pitchFamily="2" charset="2"/>
                        <a:buChar char="§"/>
                      </a:pPr>
                      <a:r>
                        <a:rPr lang="en-US" sz="1600" b="1" dirty="0" smtClean="0"/>
                        <a:t>Advertising agents</a:t>
                      </a:r>
                      <a:r>
                        <a:rPr lang="en-US" sz="1600" dirty="0" smtClean="0"/>
                        <a:t> means a person</a:t>
                      </a:r>
                      <a:r>
                        <a:rPr lang="en-US" sz="1600" baseline="0" dirty="0" smtClean="0"/>
                        <a:t> engaged in providing any service connected with making, preparation, display, demonstration or exhibition of advertisement in any manner and includes an advertising agency  </a:t>
                      </a:r>
                      <a:endParaRPr lang="en-US" sz="1600" dirty="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dirty="0" smtClean="0"/>
                        <a:t>SAME. A</a:t>
                      </a:r>
                      <a:r>
                        <a:rPr lang="en-US" sz="1600" baseline="0" dirty="0" smtClean="0"/>
                        <a:t>dvertising consultant also taxable</a:t>
                      </a:r>
                      <a:endParaRPr lang="en-US" sz="1600" dirty="0" smtClean="0"/>
                    </a:p>
                  </a:txBody>
                  <a:tcPr/>
                </a:tc>
              </a:tr>
              <a:tr h="207434">
                <a:tc>
                  <a:txBody>
                    <a:bodyPr/>
                    <a:lstStyle/>
                    <a:p>
                      <a:pPr marL="285750" indent="-285750" algn="just">
                        <a:buFont typeface="Wingdings" panose="05000000000000000000" pitchFamily="2" charset="2"/>
                        <a:buChar char="§"/>
                      </a:pPr>
                      <a:r>
                        <a:rPr lang="en-US" sz="1600" u="none" dirty="0" smtClean="0"/>
                        <a:t>Tax Rate</a:t>
                      </a:r>
                      <a:r>
                        <a:rPr lang="en-US" sz="1600" u="none" baseline="0" dirty="0" smtClean="0"/>
                        <a:t> 16%</a:t>
                      </a:r>
                      <a:endParaRPr lang="en-US" sz="1600" u="none" dirty="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u="none" dirty="0" smtClean="0"/>
                        <a:t>SAME</a:t>
                      </a:r>
                    </a:p>
                  </a:txBody>
                  <a:tcPr/>
                </a:tc>
              </a:tr>
              <a:tr h="207434">
                <a:tc>
                  <a:txBody>
                    <a:bodyPr/>
                    <a:lstStyle/>
                    <a:p>
                      <a:pPr marL="285750" indent="-285750" algn="just">
                        <a:buFont typeface="Wingdings" panose="05000000000000000000" pitchFamily="2" charset="2"/>
                        <a:buChar char="§"/>
                      </a:pPr>
                      <a:r>
                        <a:rPr lang="en-US" sz="1600" u="none" dirty="0" smtClean="0"/>
                        <a:t>Advertisement</a:t>
                      </a:r>
                      <a:r>
                        <a:rPr lang="en-US" sz="1600" u="none" baseline="0" dirty="0" smtClean="0"/>
                        <a:t> on building, poles, hoarding sites, billboards, digital boards, banners, vehicles, cinema, shops etc. are covered</a:t>
                      </a:r>
                      <a:endParaRPr lang="en-US" sz="1600" u="none" dirty="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u="none" dirty="0" smtClean="0"/>
                        <a:t>SAME</a:t>
                      </a:r>
                      <a:endParaRPr lang="en-US" sz="1600" u="sng" dirty="0" smtClean="0"/>
                    </a:p>
                  </a:txBody>
                  <a:tcPr/>
                </a:tc>
              </a:tr>
              <a:tr h="207434">
                <a:tc>
                  <a:txBody>
                    <a:bodyPr/>
                    <a:lstStyle/>
                    <a:p>
                      <a:pPr marL="285750" indent="-285750" algn="just">
                        <a:buFont typeface="Wingdings" panose="05000000000000000000" pitchFamily="2" charset="2"/>
                        <a:buChar char="§"/>
                      </a:pPr>
                      <a:r>
                        <a:rPr lang="en-US" sz="1600" u="none" dirty="0" smtClean="0"/>
                        <a:t>Agency</a:t>
                      </a:r>
                      <a:r>
                        <a:rPr lang="en-US" sz="1600" u="none" baseline="0" dirty="0" smtClean="0"/>
                        <a:t> commission for advertisement on which sales tax on gross value of advertisement has already been charged and collected would not attract sales tax on commission. (</a:t>
                      </a:r>
                      <a:r>
                        <a:rPr lang="en-US" sz="1600" i="1" u="none" baseline="0" dirty="0" smtClean="0"/>
                        <a:t>Source: SRB Clarification</a:t>
                      </a:r>
                      <a:r>
                        <a:rPr lang="en-US" sz="1600" u="none" baseline="0" dirty="0" smtClean="0"/>
                        <a:t>) </a:t>
                      </a:r>
                      <a:endParaRPr lang="en-US" sz="1600" u="none" dirty="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u="none" dirty="0" smtClean="0"/>
                        <a:t>SAME</a:t>
                      </a:r>
                      <a:endParaRPr lang="en-US" sz="1600" u="sng" dirty="0" smtClean="0"/>
                    </a:p>
                  </a:txBody>
                  <a:tcPr/>
                </a:tc>
              </a:tr>
            </a:tbl>
          </a:graphicData>
        </a:graphic>
      </p:graphicFrame>
      <p:pic>
        <p:nvPicPr>
          <p:cNvPr id="8"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617303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Content Placeholder 5"/>
          <p:cNvSpPr>
            <a:spLocks noGrp="1"/>
          </p:cNvSpPr>
          <p:nvPr>
            <p:ph idx="1"/>
          </p:nvPr>
        </p:nvSpPr>
        <p:spPr/>
        <p:txBody>
          <a:bodyPr/>
          <a:lstStyle/>
          <a:p>
            <a:pPr>
              <a:buFont typeface="Wingdings" pitchFamily="2" charset="2"/>
              <a:buNone/>
            </a:pPr>
            <a:endParaRPr lang="en-US" sz="3600" i="1" dirty="0" smtClean="0">
              <a:solidFill>
                <a:srgbClr val="FF0000"/>
              </a:solidFill>
            </a:endParaRPr>
          </a:p>
          <a:p>
            <a:pPr>
              <a:buFont typeface="Wingdings" pitchFamily="2" charset="2"/>
              <a:buNone/>
            </a:pPr>
            <a:endParaRPr lang="en-US" sz="2800" dirty="0" smtClean="0"/>
          </a:p>
        </p:txBody>
      </p:sp>
      <p:sp>
        <p:nvSpPr>
          <p:cNvPr id="2" name="Slide Number Placeholder 1"/>
          <p:cNvSpPr>
            <a:spLocks noGrp="1"/>
          </p:cNvSpPr>
          <p:nvPr>
            <p:ph type="sldNum" sz="quarter" idx="12"/>
          </p:nvPr>
        </p:nvSpPr>
        <p:spPr/>
        <p:txBody>
          <a:bodyPr/>
          <a:lstStyle/>
          <a:p>
            <a:fld id="{CA8D9AD5-F248-4919-864A-CFD76CC027D6}" type="slidenum">
              <a:rPr lang="en-US" smtClean="0"/>
              <a:pPr/>
              <a:t>4</a:t>
            </a:fld>
            <a:endParaRPr lang="en-US"/>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 xmlns:p14="http://schemas.microsoft.com/office/powerpoint/2010/main" val="2380949158"/>
              </p:ext>
            </p:extLst>
          </p:nvPr>
        </p:nvGraphicFramePr>
        <p:xfrm>
          <a:off x="928049" y="1883389"/>
          <a:ext cx="9922514" cy="3698544"/>
        </p:xfrm>
        <a:graphic>
          <a:graphicData uri="http://schemas.openxmlformats.org/drawingml/2006/table">
            <a:tbl>
              <a:tblPr firstRow="1" firstCol="1" bandRow="1">
                <a:tableStyleId>{B301B821-A1FF-4177-AEE7-76D212191A09}</a:tableStyleId>
              </a:tblPr>
              <a:tblGrid>
                <a:gridCol w="910887"/>
                <a:gridCol w="6253168"/>
                <a:gridCol w="2758459"/>
              </a:tblGrid>
              <a:tr h="462318">
                <a:tc>
                  <a:txBody>
                    <a:bodyPr/>
                    <a:lstStyle/>
                    <a:p>
                      <a:pPr marL="0" marR="0">
                        <a:lnSpc>
                          <a:spcPts val="1500"/>
                        </a:lnSpc>
                        <a:spcBef>
                          <a:spcPts val="0"/>
                        </a:spcBef>
                        <a:spcAft>
                          <a:spcPts val="0"/>
                        </a:spcAft>
                      </a:pPr>
                      <a:r>
                        <a:rPr lang="en-US" sz="2000" dirty="0">
                          <a:effectLst/>
                        </a:rPr>
                        <a:t>No.</a:t>
                      </a:r>
                      <a:endParaRPr lang="en-US" sz="2000" dirty="0">
                        <a:effectLst/>
                        <a:latin typeface="Calibri"/>
                        <a:ea typeface="Calibri"/>
                        <a:cs typeface="Times New Roman"/>
                      </a:endParaRPr>
                    </a:p>
                  </a:txBody>
                  <a:tcPr marL="95250" marR="9525" marT="47625" marB="9525" anchor="ctr"/>
                </a:tc>
                <a:tc>
                  <a:txBody>
                    <a:bodyPr/>
                    <a:lstStyle/>
                    <a:p>
                      <a:pPr marL="0" marR="0">
                        <a:lnSpc>
                          <a:spcPts val="1500"/>
                        </a:lnSpc>
                        <a:spcBef>
                          <a:spcPts val="0"/>
                        </a:spcBef>
                        <a:spcAft>
                          <a:spcPts val="0"/>
                        </a:spcAft>
                      </a:pPr>
                      <a:r>
                        <a:rPr lang="en-US" sz="2000" dirty="0">
                          <a:effectLst/>
                        </a:rPr>
                        <a:t>Region</a:t>
                      </a:r>
                      <a:endParaRPr lang="en-US" sz="2000" dirty="0">
                        <a:effectLst/>
                        <a:latin typeface="Calibri"/>
                        <a:ea typeface="Calibri"/>
                        <a:cs typeface="Times New Roman"/>
                      </a:endParaRPr>
                    </a:p>
                  </a:txBody>
                  <a:tcPr marL="95250" marR="9525" marT="47625" marB="9525" anchor="ctr"/>
                </a:tc>
                <a:tc>
                  <a:txBody>
                    <a:bodyPr/>
                    <a:lstStyle/>
                    <a:p>
                      <a:pPr marL="0" marR="0" algn="ctr">
                        <a:lnSpc>
                          <a:spcPts val="1500"/>
                        </a:lnSpc>
                        <a:spcBef>
                          <a:spcPts val="0"/>
                        </a:spcBef>
                        <a:spcAft>
                          <a:spcPts val="0"/>
                        </a:spcAft>
                      </a:pPr>
                      <a:r>
                        <a:rPr lang="en-US" sz="2000" dirty="0">
                          <a:effectLst/>
                        </a:rPr>
                        <a:t>No. of Country</a:t>
                      </a:r>
                      <a:endParaRPr lang="en-US" sz="2000" dirty="0">
                        <a:effectLst/>
                        <a:latin typeface="Calibri"/>
                        <a:ea typeface="Calibri"/>
                        <a:cs typeface="Times New Roman"/>
                      </a:endParaRPr>
                    </a:p>
                  </a:txBody>
                  <a:tcPr marL="95250" marR="9525" marT="47625" marB="9525" anchor="ctr"/>
                </a:tc>
              </a:tr>
              <a:tr h="462318">
                <a:tc>
                  <a:txBody>
                    <a:bodyPr/>
                    <a:lstStyle/>
                    <a:p>
                      <a:pPr marL="0" marR="0">
                        <a:lnSpc>
                          <a:spcPts val="1500"/>
                        </a:lnSpc>
                        <a:spcBef>
                          <a:spcPts val="0"/>
                        </a:spcBef>
                        <a:spcAft>
                          <a:spcPts val="0"/>
                        </a:spcAft>
                      </a:pPr>
                      <a:r>
                        <a:rPr lang="en-US" sz="2000">
                          <a:effectLst/>
                        </a:rPr>
                        <a:t>1</a:t>
                      </a:r>
                      <a:endParaRPr lang="en-US" sz="2000">
                        <a:effectLst/>
                        <a:latin typeface="Calibri"/>
                        <a:ea typeface="Calibri"/>
                        <a:cs typeface="Times New Roman"/>
                      </a:endParaRPr>
                    </a:p>
                  </a:txBody>
                  <a:tcPr marL="95250" marR="9525" marT="47625" marB="9525" anchor="ctr"/>
                </a:tc>
                <a:tc>
                  <a:txBody>
                    <a:bodyPr/>
                    <a:lstStyle/>
                    <a:p>
                      <a:pPr marL="0" marR="0">
                        <a:lnSpc>
                          <a:spcPts val="1500"/>
                        </a:lnSpc>
                        <a:spcBef>
                          <a:spcPts val="0"/>
                        </a:spcBef>
                        <a:spcAft>
                          <a:spcPts val="0"/>
                        </a:spcAft>
                      </a:pPr>
                      <a:r>
                        <a:rPr lang="en-US" sz="2000" dirty="0">
                          <a:effectLst/>
                        </a:rPr>
                        <a:t>ASEAN</a:t>
                      </a:r>
                      <a:endParaRPr lang="en-US" sz="2000" dirty="0">
                        <a:effectLst/>
                        <a:latin typeface="Calibri"/>
                        <a:ea typeface="Calibri"/>
                        <a:cs typeface="Times New Roman"/>
                      </a:endParaRPr>
                    </a:p>
                  </a:txBody>
                  <a:tcPr marL="95250" marR="9525" marT="47625" marB="9525" anchor="ctr"/>
                </a:tc>
                <a:tc>
                  <a:txBody>
                    <a:bodyPr/>
                    <a:lstStyle/>
                    <a:p>
                      <a:pPr marL="0" marR="0" algn="ctr">
                        <a:lnSpc>
                          <a:spcPts val="1500"/>
                        </a:lnSpc>
                        <a:spcBef>
                          <a:spcPts val="0"/>
                        </a:spcBef>
                        <a:spcAft>
                          <a:spcPts val="0"/>
                        </a:spcAft>
                      </a:pPr>
                      <a:r>
                        <a:rPr lang="en-US" sz="2000" dirty="0">
                          <a:effectLst/>
                        </a:rPr>
                        <a:t>7</a:t>
                      </a:r>
                      <a:endParaRPr lang="en-US" sz="2000" dirty="0">
                        <a:effectLst/>
                        <a:latin typeface="Calibri"/>
                        <a:ea typeface="Calibri"/>
                        <a:cs typeface="Times New Roman"/>
                      </a:endParaRPr>
                    </a:p>
                  </a:txBody>
                  <a:tcPr marL="95250" marR="9525" marT="47625" marB="9525" anchor="ctr"/>
                </a:tc>
              </a:tr>
              <a:tr h="462318">
                <a:tc>
                  <a:txBody>
                    <a:bodyPr/>
                    <a:lstStyle/>
                    <a:p>
                      <a:pPr marL="0" marR="0">
                        <a:lnSpc>
                          <a:spcPts val="1500"/>
                        </a:lnSpc>
                        <a:spcBef>
                          <a:spcPts val="0"/>
                        </a:spcBef>
                        <a:spcAft>
                          <a:spcPts val="0"/>
                        </a:spcAft>
                      </a:pPr>
                      <a:r>
                        <a:rPr lang="en-US" sz="2000">
                          <a:effectLst/>
                        </a:rPr>
                        <a:t>2</a:t>
                      </a:r>
                      <a:endParaRPr lang="en-US" sz="2000">
                        <a:effectLst/>
                        <a:latin typeface="Calibri"/>
                        <a:ea typeface="Calibri"/>
                        <a:cs typeface="Times New Roman"/>
                      </a:endParaRPr>
                    </a:p>
                  </a:txBody>
                  <a:tcPr marL="95250" marR="9525" marT="47625" marB="9525" anchor="ctr"/>
                </a:tc>
                <a:tc>
                  <a:txBody>
                    <a:bodyPr/>
                    <a:lstStyle/>
                    <a:p>
                      <a:pPr marL="0" marR="0">
                        <a:lnSpc>
                          <a:spcPts val="1500"/>
                        </a:lnSpc>
                        <a:spcBef>
                          <a:spcPts val="0"/>
                        </a:spcBef>
                        <a:spcAft>
                          <a:spcPts val="0"/>
                        </a:spcAft>
                      </a:pPr>
                      <a:r>
                        <a:rPr lang="en-US" sz="2000" dirty="0">
                          <a:effectLst/>
                        </a:rPr>
                        <a:t>Asia</a:t>
                      </a:r>
                      <a:endParaRPr lang="en-US" sz="2000" dirty="0">
                        <a:effectLst/>
                        <a:latin typeface="Calibri"/>
                        <a:ea typeface="Calibri"/>
                        <a:cs typeface="Times New Roman"/>
                      </a:endParaRPr>
                    </a:p>
                  </a:txBody>
                  <a:tcPr marL="95250" marR="9525" marT="47625" marB="9525" anchor="ctr"/>
                </a:tc>
                <a:tc>
                  <a:txBody>
                    <a:bodyPr/>
                    <a:lstStyle/>
                    <a:p>
                      <a:pPr marL="0" marR="0" algn="ctr">
                        <a:lnSpc>
                          <a:spcPts val="1500"/>
                        </a:lnSpc>
                        <a:spcBef>
                          <a:spcPts val="0"/>
                        </a:spcBef>
                        <a:spcAft>
                          <a:spcPts val="0"/>
                        </a:spcAft>
                      </a:pPr>
                      <a:r>
                        <a:rPr lang="en-US" sz="2000" dirty="0">
                          <a:effectLst/>
                        </a:rPr>
                        <a:t>19</a:t>
                      </a:r>
                      <a:endParaRPr lang="en-US" sz="2000" dirty="0">
                        <a:effectLst/>
                        <a:latin typeface="Calibri"/>
                        <a:ea typeface="Calibri"/>
                        <a:cs typeface="Times New Roman"/>
                      </a:endParaRPr>
                    </a:p>
                  </a:txBody>
                  <a:tcPr marL="95250" marR="9525" marT="47625" marB="9525" anchor="ctr"/>
                </a:tc>
              </a:tr>
              <a:tr h="462318">
                <a:tc>
                  <a:txBody>
                    <a:bodyPr/>
                    <a:lstStyle/>
                    <a:p>
                      <a:pPr marL="0" marR="0">
                        <a:lnSpc>
                          <a:spcPts val="1500"/>
                        </a:lnSpc>
                        <a:spcBef>
                          <a:spcPts val="0"/>
                        </a:spcBef>
                        <a:spcAft>
                          <a:spcPts val="0"/>
                        </a:spcAft>
                      </a:pPr>
                      <a:r>
                        <a:rPr lang="en-US" sz="2000">
                          <a:effectLst/>
                        </a:rPr>
                        <a:t>3</a:t>
                      </a:r>
                      <a:endParaRPr lang="en-US" sz="2000">
                        <a:effectLst/>
                        <a:latin typeface="Calibri"/>
                        <a:ea typeface="Calibri"/>
                        <a:cs typeface="Times New Roman"/>
                      </a:endParaRPr>
                    </a:p>
                  </a:txBody>
                  <a:tcPr marL="95250" marR="9525" marT="47625" marB="9525" anchor="ctr"/>
                </a:tc>
                <a:tc>
                  <a:txBody>
                    <a:bodyPr/>
                    <a:lstStyle/>
                    <a:p>
                      <a:pPr marL="0" marR="0">
                        <a:lnSpc>
                          <a:spcPts val="1500"/>
                        </a:lnSpc>
                        <a:spcBef>
                          <a:spcPts val="0"/>
                        </a:spcBef>
                        <a:spcAft>
                          <a:spcPts val="0"/>
                        </a:spcAft>
                      </a:pPr>
                      <a:r>
                        <a:rPr lang="en-US" sz="2000" dirty="0">
                          <a:effectLst/>
                        </a:rPr>
                        <a:t>Europe</a:t>
                      </a:r>
                      <a:endParaRPr lang="en-US" sz="2000" dirty="0">
                        <a:effectLst/>
                        <a:latin typeface="Calibri"/>
                        <a:ea typeface="Calibri"/>
                        <a:cs typeface="Times New Roman"/>
                      </a:endParaRPr>
                    </a:p>
                  </a:txBody>
                  <a:tcPr marL="95250" marR="9525" marT="47625" marB="9525" anchor="ctr"/>
                </a:tc>
                <a:tc>
                  <a:txBody>
                    <a:bodyPr/>
                    <a:lstStyle/>
                    <a:p>
                      <a:pPr marL="0" marR="0" algn="ctr">
                        <a:lnSpc>
                          <a:spcPts val="1500"/>
                        </a:lnSpc>
                        <a:spcBef>
                          <a:spcPts val="0"/>
                        </a:spcBef>
                        <a:spcAft>
                          <a:spcPts val="0"/>
                        </a:spcAft>
                      </a:pPr>
                      <a:r>
                        <a:rPr lang="en-US" sz="2000" dirty="0">
                          <a:effectLst/>
                        </a:rPr>
                        <a:t>53</a:t>
                      </a:r>
                      <a:endParaRPr lang="en-US" sz="2000" dirty="0">
                        <a:effectLst/>
                        <a:latin typeface="Calibri"/>
                        <a:ea typeface="Calibri"/>
                        <a:cs typeface="Times New Roman"/>
                      </a:endParaRPr>
                    </a:p>
                  </a:txBody>
                  <a:tcPr marL="95250" marR="9525" marT="47625" marB="9525" anchor="ctr"/>
                </a:tc>
              </a:tr>
              <a:tr h="462318">
                <a:tc>
                  <a:txBody>
                    <a:bodyPr/>
                    <a:lstStyle/>
                    <a:p>
                      <a:pPr marL="0" marR="0">
                        <a:lnSpc>
                          <a:spcPts val="1500"/>
                        </a:lnSpc>
                        <a:spcBef>
                          <a:spcPts val="0"/>
                        </a:spcBef>
                        <a:spcAft>
                          <a:spcPts val="0"/>
                        </a:spcAft>
                      </a:pPr>
                      <a:r>
                        <a:rPr lang="en-US" sz="2000">
                          <a:effectLst/>
                        </a:rPr>
                        <a:t>4</a:t>
                      </a:r>
                      <a:endParaRPr lang="en-US" sz="2000">
                        <a:effectLst/>
                        <a:latin typeface="Calibri"/>
                        <a:ea typeface="Calibri"/>
                        <a:cs typeface="Times New Roman"/>
                      </a:endParaRPr>
                    </a:p>
                  </a:txBody>
                  <a:tcPr marL="95250" marR="9525" marT="47625" marB="9525" anchor="ctr"/>
                </a:tc>
                <a:tc>
                  <a:txBody>
                    <a:bodyPr/>
                    <a:lstStyle/>
                    <a:p>
                      <a:pPr marL="0" marR="0">
                        <a:lnSpc>
                          <a:spcPts val="1500"/>
                        </a:lnSpc>
                        <a:spcBef>
                          <a:spcPts val="0"/>
                        </a:spcBef>
                        <a:spcAft>
                          <a:spcPts val="0"/>
                        </a:spcAft>
                      </a:pPr>
                      <a:r>
                        <a:rPr lang="en-US" sz="2000" dirty="0">
                          <a:effectLst/>
                        </a:rPr>
                        <a:t>Oceania</a:t>
                      </a:r>
                      <a:endParaRPr lang="en-US" sz="2000" dirty="0">
                        <a:effectLst/>
                        <a:latin typeface="Calibri"/>
                        <a:ea typeface="Calibri"/>
                        <a:cs typeface="Times New Roman"/>
                      </a:endParaRPr>
                    </a:p>
                  </a:txBody>
                  <a:tcPr marL="95250" marR="9525" marT="47625" marB="9525" anchor="ctr"/>
                </a:tc>
                <a:tc>
                  <a:txBody>
                    <a:bodyPr/>
                    <a:lstStyle/>
                    <a:p>
                      <a:pPr marL="0" marR="0" algn="ctr">
                        <a:lnSpc>
                          <a:spcPts val="1500"/>
                        </a:lnSpc>
                        <a:spcBef>
                          <a:spcPts val="0"/>
                        </a:spcBef>
                        <a:spcAft>
                          <a:spcPts val="0"/>
                        </a:spcAft>
                      </a:pPr>
                      <a:r>
                        <a:rPr lang="en-US" sz="2000" dirty="0">
                          <a:effectLst/>
                        </a:rPr>
                        <a:t>7</a:t>
                      </a:r>
                      <a:endParaRPr lang="en-US" sz="2000" dirty="0">
                        <a:effectLst/>
                        <a:latin typeface="Calibri"/>
                        <a:ea typeface="Calibri"/>
                        <a:cs typeface="Times New Roman"/>
                      </a:endParaRPr>
                    </a:p>
                  </a:txBody>
                  <a:tcPr marL="95250" marR="9525" marT="47625" marB="9525" anchor="ctr"/>
                </a:tc>
              </a:tr>
              <a:tr h="462318">
                <a:tc>
                  <a:txBody>
                    <a:bodyPr/>
                    <a:lstStyle/>
                    <a:p>
                      <a:pPr marL="0" marR="0">
                        <a:lnSpc>
                          <a:spcPts val="1500"/>
                        </a:lnSpc>
                        <a:spcBef>
                          <a:spcPts val="0"/>
                        </a:spcBef>
                        <a:spcAft>
                          <a:spcPts val="0"/>
                        </a:spcAft>
                      </a:pPr>
                      <a:r>
                        <a:rPr lang="en-US" sz="2000">
                          <a:effectLst/>
                        </a:rPr>
                        <a:t>5</a:t>
                      </a:r>
                      <a:endParaRPr lang="en-US" sz="2000">
                        <a:effectLst/>
                        <a:latin typeface="Calibri"/>
                        <a:ea typeface="Calibri"/>
                        <a:cs typeface="Times New Roman"/>
                      </a:endParaRPr>
                    </a:p>
                  </a:txBody>
                  <a:tcPr marL="95250" marR="9525" marT="47625" marB="9525" anchor="ctr"/>
                </a:tc>
                <a:tc>
                  <a:txBody>
                    <a:bodyPr/>
                    <a:lstStyle/>
                    <a:p>
                      <a:pPr marL="0" marR="0">
                        <a:lnSpc>
                          <a:spcPts val="1500"/>
                        </a:lnSpc>
                        <a:spcBef>
                          <a:spcPts val="0"/>
                        </a:spcBef>
                        <a:spcAft>
                          <a:spcPts val="0"/>
                        </a:spcAft>
                      </a:pPr>
                      <a:r>
                        <a:rPr lang="en-US" sz="2000" dirty="0">
                          <a:effectLst/>
                        </a:rPr>
                        <a:t>Africa</a:t>
                      </a:r>
                      <a:endParaRPr lang="en-US" sz="2000" dirty="0">
                        <a:effectLst/>
                        <a:latin typeface="Calibri"/>
                        <a:ea typeface="Calibri"/>
                        <a:cs typeface="Times New Roman"/>
                      </a:endParaRPr>
                    </a:p>
                  </a:txBody>
                  <a:tcPr marL="95250" marR="9525" marT="47625" marB="9525" anchor="ctr"/>
                </a:tc>
                <a:tc>
                  <a:txBody>
                    <a:bodyPr/>
                    <a:lstStyle/>
                    <a:p>
                      <a:pPr marL="0" marR="0" algn="ctr">
                        <a:lnSpc>
                          <a:spcPts val="1500"/>
                        </a:lnSpc>
                        <a:spcBef>
                          <a:spcPts val="0"/>
                        </a:spcBef>
                        <a:spcAft>
                          <a:spcPts val="0"/>
                        </a:spcAft>
                      </a:pPr>
                      <a:r>
                        <a:rPr lang="en-US" sz="2000" dirty="0">
                          <a:effectLst/>
                        </a:rPr>
                        <a:t>44</a:t>
                      </a:r>
                      <a:endParaRPr lang="en-US" sz="2000" dirty="0">
                        <a:effectLst/>
                        <a:latin typeface="Calibri"/>
                        <a:ea typeface="Calibri"/>
                        <a:cs typeface="Times New Roman"/>
                      </a:endParaRPr>
                    </a:p>
                  </a:txBody>
                  <a:tcPr marL="95250" marR="9525" marT="47625" marB="9525" anchor="ctr"/>
                </a:tc>
              </a:tr>
              <a:tr h="462318">
                <a:tc>
                  <a:txBody>
                    <a:bodyPr/>
                    <a:lstStyle/>
                    <a:p>
                      <a:pPr marL="0" marR="0">
                        <a:lnSpc>
                          <a:spcPts val="1500"/>
                        </a:lnSpc>
                        <a:spcBef>
                          <a:spcPts val="0"/>
                        </a:spcBef>
                        <a:spcAft>
                          <a:spcPts val="0"/>
                        </a:spcAft>
                      </a:pPr>
                      <a:r>
                        <a:rPr lang="en-US" sz="2000">
                          <a:effectLst/>
                        </a:rPr>
                        <a:t>6</a:t>
                      </a:r>
                      <a:endParaRPr lang="en-US" sz="2000">
                        <a:effectLst/>
                        <a:latin typeface="Calibri"/>
                        <a:ea typeface="Calibri"/>
                        <a:cs typeface="Times New Roman"/>
                      </a:endParaRPr>
                    </a:p>
                  </a:txBody>
                  <a:tcPr marL="95250" marR="9525" marT="47625" marB="9525" anchor="ctr"/>
                </a:tc>
                <a:tc>
                  <a:txBody>
                    <a:bodyPr/>
                    <a:lstStyle/>
                    <a:p>
                      <a:pPr marL="0" marR="0">
                        <a:lnSpc>
                          <a:spcPts val="1500"/>
                        </a:lnSpc>
                        <a:spcBef>
                          <a:spcPts val="0"/>
                        </a:spcBef>
                        <a:spcAft>
                          <a:spcPts val="0"/>
                        </a:spcAft>
                      </a:pPr>
                      <a:r>
                        <a:rPr lang="en-US" sz="2000" dirty="0">
                          <a:effectLst/>
                        </a:rPr>
                        <a:t>South America</a:t>
                      </a:r>
                      <a:endParaRPr lang="en-US" sz="2000" dirty="0">
                        <a:effectLst/>
                        <a:latin typeface="Calibri"/>
                        <a:ea typeface="Calibri"/>
                        <a:cs typeface="Times New Roman"/>
                      </a:endParaRPr>
                    </a:p>
                  </a:txBody>
                  <a:tcPr marL="95250" marR="9525" marT="47625" marB="9525" anchor="ctr"/>
                </a:tc>
                <a:tc>
                  <a:txBody>
                    <a:bodyPr/>
                    <a:lstStyle/>
                    <a:p>
                      <a:pPr marL="0" marR="0" algn="ctr">
                        <a:lnSpc>
                          <a:spcPts val="1500"/>
                        </a:lnSpc>
                        <a:spcBef>
                          <a:spcPts val="0"/>
                        </a:spcBef>
                        <a:spcAft>
                          <a:spcPts val="0"/>
                        </a:spcAft>
                      </a:pPr>
                      <a:r>
                        <a:rPr lang="en-US" sz="2000" dirty="0">
                          <a:effectLst/>
                        </a:rPr>
                        <a:t>11</a:t>
                      </a:r>
                      <a:endParaRPr lang="en-US" sz="2000" dirty="0">
                        <a:effectLst/>
                        <a:latin typeface="Calibri"/>
                        <a:ea typeface="Calibri"/>
                        <a:cs typeface="Times New Roman"/>
                      </a:endParaRPr>
                    </a:p>
                  </a:txBody>
                  <a:tcPr marL="95250" marR="9525" marT="47625" marB="9525" anchor="ctr"/>
                </a:tc>
              </a:tr>
              <a:tr h="462318">
                <a:tc>
                  <a:txBody>
                    <a:bodyPr/>
                    <a:lstStyle/>
                    <a:p>
                      <a:pPr marL="0" marR="0">
                        <a:lnSpc>
                          <a:spcPts val="1500"/>
                        </a:lnSpc>
                        <a:spcBef>
                          <a:spcPts val="0"/>
                        </a:spcBef>
                        <a:spcAft>
                          <a:spcPts val="0"/>
                        </a:spcAft>
                      </a:pPr>
                      <a:r>
                        <a:rPr lang="en-US" sz="2000">
                          <a:effectLst/>
                        </a:rPr>
                        <a:t>7</a:t>
                      </a:r>
                      <a:endParaRPr lang="en-US" sz="2000">
                        <a:effectLst/>
                        <a:latin typeface="Calibri"/>
                        <a:ea typeface="Calibri"/>
                        <a:cs typeface="Times New Roman"/>
                      </a:endParaRPr>
                    </a:p>
                  </a:txBody>
                  <a:tcPr marL="95250" marR="9525" marT="47625" marB="9525" anchor="ctr"/>
                </a:tc>
                <a:tc>
                  <a:txBody>
                    <a:bodyPr/>
                    <a:lstStyle/>
                    <a:p>
                      <a:pPr marL="0" marR="0">
                        <a:lnSpc>
                          <a:spcPts val="1500"/>
                        </a:lnSpc>
                        <a:spcBef>
                          <a:spcPts val="0"/>
                        </a:spcBef>
                        <a:spcAft>
                          <a:spcPts val="0"/>
                        </a:spcAft>
                      </a:pPr>
                      <a:r>
                        <a:rPr lang="en-US" sz="2000" dirty="0">
                          <a:effectLst/>
                        </a:rPr>
                        <a:t>Caribbean, Central &amp; North America</a:t>
                      </a:r>
                      <a:endParaRPr lang="en-US" sz="2000" dirty="0">
                        <a:effectLst/>
                        <a:latin typeface="Calibri"/>
                        <a:ea typeface="Calibri"/>
                        <a:cs typeface="Times New Roman"/>
                      </a:endParaRPr>
                    </a:p>
                  </a:txBody>
                  <a:tcPr marL="95250" marR="9525" marT="47625" marB="9525" anchor="ctr"/>
                </a:tc>
                <a:tc>
                  <a:txBody>
                    <a:bodyPr/>
                    <a:lstStyle/>
                    <a:p>
                      <a:pPr marL="0" marR="0" algn="ctr">
                        <a:lnSpc>
                          <a:spcPts val="1500"/>
                        </a:lnSpc>
                        <a:spcBef>
                          <a:spcPts val="0"/>
                        </a:spcBef>
                        <a:spcAft>
                          <a:spcPts val="0"/>
                        </a:spcAft>
                      </a:pPr>
                      <a:r>
                        <a:rPr lang="en-US" sz="2000" dirty="0">
                          <a:effectLst/>
                        </a:rPr>
                        <a:t>19</a:t>
                      </a:r>
                      <a:endParaRPr lang="en-US" sz="2000" dirty="0">
                        <a:effectLst/>
                        <a:latin typeface="Calibri"/>
                        <a:ea typeface="Calibri"/>
                        <a:cs typeface="Times New Roman"/>
                      </a:endParaRPr>
                    </a:p>
                  </a:txBody>
                  <a:tcPr marL="95250" marR="9525" marT="47625" marB="9525" anchor="ctr"/>
                </a:tc>
              </a:tr>
            </a:tbl>
          </a:graphicData>
        </a:graphic>
      </p:graphicFrame>
      <p:sp>
        <p:nvSpPr>
          <p:cNvPr id="4" name="Rectangle 1"/>
          <p:cNvSpPr>
            <a:spLocks noChangeArrowheads="1"/>
          </p:cNvSpPr>
          <p:nvPr/>
        </p:nvSpPr>
        <p:spPr bwMode="auto">
          <a:xfrm>
            <a:off x="863758" y="695430"/>
            <a:ext cx="9134678"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282828"/>
                </a:solidFill>
                <a:effectLst/>
                <a:latin typeface="Palatino" pitchFamily="18" charset="0"/>
                <a:ea typeface="Times New Roman" pitchFamily="18" charset="0"/>
                <a:cs typeface="Times New Roman" pitchFamily="18" charset="0"/>
              </a:rPr>
              <a:t>Currently, there are 160 countries in the world that have implement VAT / GST. Number of country based on region are as follows:-</a:t>
            </a:r>
            <a:endParaRPr kumimoji="0" lang="en-US" altLang="en-US" sz="20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72416795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495552"/>
            <a:ext cx="11351261" cy="4587748"/>
          </a:xfrm>
        </p:spPr>
        <p:txBody>
          <a:bodyPr>
            <a:noAutofit/>
          </a:bodyPr>
          <a:lstStyle/>
          <a:p>
            <a:pPr marL="0" indent="0" algn="just">
              <a:lnSpc>
                <a:spcPct val="100000"/>
              </a:lnSpc>
              <a:spcBef>
                <a:spcPts val="0"/>
              </a:spcBef>
              <a:buNone/>
            </a:pPr>
            <a:r>
              <a:rPr lang="en-US" sz="1800" b="1" dirty="0" smtClean="0"/>
              <a:t>ADVERTISING AGENTS</a:t>
            </a:r>
          </a:p>
          <a:p>
            <a:pPr marL="0" indent="0" algn="just">
              <a:lnSpc>
                <a:spcPct val="100000"/>
              </a:lnSpc>
              <a:spcBef>
                <a:spcPts val="0"/>
              </a:spcBef>
              <a:buNone/>
            </a:pPr>
            <a:r>
              <a:rPr lang="en-US" sz="1800" i="1" dirty="0" smtClean="0"/>
              <a:t>Tariff </a:t>
            </a:r>
            <a:r>
              <a:rPr lang="en-US" sz="1800" i="1" dirty="0"/>
              <a:t>Heading </a:t>
            </a:r>
            <a:r>
              <a:rPr lang="en-US" sz="1800" i="1" dirty="0" smtClean="0"/>
              <a:t>9805.7000</a:t>
            </a:r>
            <a:endParaRPr lang="en-US" sz="1800" i="1" dirty="0"/>
          </a:p>
          <a:p>
            <a:pPr marL="0" indent="0" algn="just">
              <a:buNone/>
            </a:pP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40</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graphicFrame>
        <p:nvGraphicFramePr>
          <p:cNvPr id="7" name="Table 6"/>
          <p:cNvGraphicFramePr>
            <a:graphicFrameLocks noGrp="1"/>
          </p:cNvGraphicFramePr>
          <p:nvPr>
            <p:extLst>
              <p:ext uri="{D42A27DB-BD31-4B8C-83A1-F6EECF244321}">
                <p14:modId xmlns="" xmlns:p14="http://schemas.microsoft.com/office/powerpoint/2010/main" val="201772387"/>
              </p:ext>
            </p:extLst>
          </p:nvPr>
        </p:nvGraphicFramePr>
        <p:xfrm>
          <a:off x="571500" y="2402840"/>
          <a:ext cx="10862128" cy="1493520"/>
        </p:xfrm>
        <a:graphic>
          <a:graphicData uri="http://schemas.openxmlformats.org/drawingml/2006/table">
            <a:tbl>
              <a:tblPr firstRow="1" bandRow="1">
                <a:tableStyleId>{B301B821-A1FF-4177-AEE7-76D212191A09}</a:tableStyleId>
              </a:tblPr>
              <a:tblGrid>
                <a:gridCol w="5524500"/>
                <a:gridCol w="5337628"/>
              </a:tblGrid>
              <a:tr h="207434">
                <a:tc>
                  <a:txBody>
                    <a:bodyPr/>
                    <a:lstStyle/>
                    <a:p>
                      <a:pPr algn="ctr"/>
                      <a:r>
                        <a:rPr lang="en-US" sz="1600" dirty="0" smtClean="0"/>
                        <a:t>Sindh ST Law 2011</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Punjab ST Law 2012</a:t>
                      </a:r>
                    </a:p>
                  </a:txBody>
                  <a:tcPr/>
                </a:tc>
              </a:tr>
              <a:tr h="207434">
                <a:tc>
                  <a:txBody>
                    <a:bodyPr/>
                    <a:lstStyle/>
                    <a:p>
                      <a:pPr marL="285750" indent="-285750" algn="just">
                        <a:buFont typeface="Wingdings" panose="05000000000000000000" pitchFamily="2" charset="2"/>
                        <a:buChar char="§"/>
                      </a:pPr>
                      <a:r>
                        <a:rPr lang="en-US" sz="1600" dirty="0" smtClean="0"/>
                        <a:t>NOT</a:t>
                      </a:r>
                      <a:r>
                        <a:rPr lang="en-US" sz="1600" baseline="0" dirty="0" smtClean="0"/>
                        <a:t> APPLICABLE</a:t>
                      </a:r>
                      <a:endParaRPr lang="en-US" sz="1600" dirty="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Supply of goods and materials used in the preparation of  advertisement are inclusive in the definition</a:t>
                      </a:r>
                      <a:r>
                        <a:rPr lang="en-US" sz="1600" baseline="0" dirty="0" smtClean="0"/>
                        <a:t> of services and accordingly subject to tax</a:t>
                      </a:r>
                      <a:endParaRPr lang="en-US" sz="1600" dirty="0" smtClean="0"/>
                    </a:p>
                  </a:txBody>
                  <a:tcPr/>
                </a:tc>
              </a:tr>
              <a:tr h="207434">
                <a:tc>
                  <a:txBody>
                    <a:bodyPr/>
                    <a:lstStyle/>
                    <a:p>
                      <a:pPr marL="285750" indent="-285750" algn="just">
                        <a:buFont typeface="Wingdings" panose="05000000000000000000" pitchFamily="2" charset="2"/>
                        <a:buChar char="§"/>
                      </a:pPr>
                      <a:r>
                        <a:rPr lang="en-US" sz="1600" u="none" dirty="0" smtClean="0"/>
                        <a:t>No</a:t>
                      </a:r>
                      <a:r>
                        <a:rPr lang="en-US" sz="1600" u="none" baseline="0" dirty="0" smtClean="0"/>
                        <a:t> discounts are allowed, value constitute gross value</a:t>
                      </a:r>
                      <a:endParaRPr lang="en-US" sz="1600" u="none" dirty="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u="none" dirty="0" smtClean="0"/>
                        <a:t>SAME</a:t>
                      </a:r>
                    </a:p>
                  </a:txBody>
                  <a:tcPr/>
                </a:tc>
              </a:tr>
            </a:tbl>
          </a:graphicData>
        </a:graphic>
      </p:graphicFrame>
      <p:pic>
        <p:nvPicPr>
          <p:cNvPr id="8"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21626546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011989" cy="4343400"/>
          </a:xfrm>
        </p:spPr>
        <p:txBody>
          <a:bodyPr>
            <a:normAutofit/>
          </a:bodyPr>
          <a:lstStyle/>
          <a:p>
            <a:pPr marL="0" indent="0" algn="just">
              <a:lnSpc>
                <a:spcPct val="110000"/>
              </a:lnSpc>
              <a:spcBef>
                <a:spcPts val="0"/>
              </a:spcBef>
              <a:buNone/>
            </a:pPr>
            <a:r>
              <a:rPr lang="en-US" sz="2000" b="1" dirty="0" smtClean="0"/>
              <a:t>CONSTRUCTION SERVICES</a:t>
            </a:r>
          </a:p>
          <a:p>
            <a:pPr marL="0" indent="0" algn="just">
              <a:lnSpc>
                <a:spcPct val="110000"/>
              </a:lnSpc>
              <a:spcBef>
                <a:spcPts val="0"/>
              </a:spcBef>
              <a:buNone/>
            </a:pPr>
            <a:r>
              <a:rPr lang="en-US" sz="2000" i="1" dirty="0" smtClean="0"/>
              <a:t>Tariff </a:t>
            </a:r>
            <a:r>
              <a:rPr lang="en-US" sz="2000" i="1" dirty="0"/>
              <a:t>Heading </a:t>
            </a:r>
            <a:r>
              <a:rPr lang="en-US" sz="2000" i="1" dirty="0" smtClean="0"/>
              <a:t>9824.0000</a:t>
            </a:r>
          </a:p>
          <a:p>
            <a:pPr marL="0" indent="0" algn="just">
              <a:lnSpc>
                <a:spcPct val="110000"/>
              </a:lnSpc>
              <a:spcBef>
                <a:spcPts val="0"/>
              </a:spcBef>
              <a:buNone/>
            </a:pPr>
            <a:endParaRPr lang="en-US" sz="1400" i="1" dirty="0"/>
          </a:p>
          <a:p>
            <a:pPr marL="342900" indent="-342900" algn="just">
              <a:buFont typeface="Wingdings" panose="05000000000000000000" pitchFamily="2" charset="2"/>
              <a:buChar char="q"/>
            </a:pPr>
            <a:r>
              <a:rPr lang="en-US" sz="2000" dirty="0" smtClean="0"/>
              <a:t>Construction services were brought into the sales tax net by SRB since the month of November 2011. Initially, these services were subject to sales tax @16%. However, largely the construction industry did not obtain registration. </a:t>
            </a:r>
          </a:p>
          <a:p>
            <a:pPr marL="342900" indent="-342900" algn="just">
              <a:buFont typeface="Wingdings" panose="05000000000000000000" pitchFamily="2" charset="2"/>
              <a:buChar char="q"/>
            </a:pPr>
            <a:r>
              <a:rPr lang="en-US" dirty="0" smtClean="0"/>
              <a:t>Resultantly, </a:t>
            </a:r>
            <a:r>
              <a:rPr lang="en-US" sz="2000" dirty="0" smtClean="0"/>
              <a:t>to facilitate registration under the Sindh ST Laws 2011, the Sindh Government offered conditional sales tax rate of 4% on construction services w.e.f 01 July 2013. </a:t>
            </a:r>
          </a:p>
          <a:p>
            <a:pPr marL="342900" indent="-342900" algn="just">
              <a:buFont typeface="Wingdings" panose="05000000000000000000" pitchFamily="2" charset="2"/>
              <a:buChar char="q"/>
            </a:pPr>
            <a:r>
              <a:rPr lang="en-US" sz="2000" dirty="0" smtClean="0"/>
              <a:t>PRA also brought construction services into the sales tax w.e.f 01 July 2013. However, detailed procedure on construction services are yet to be prescribed by PRA. </a:t>
            </a:r>
          </a:p>
        </p:txBody>
      </p:sp>
      <p:sp>
        <p:nvSpPr>
          <p:cNvPr id="4" name="Slide Number Placeholder 3"/>
          <p:cNvSpPr>
            <a:spLocks noGrp="1"/>
          </p:cNvSpPr>
          <p:nvPr>
            <p:ph type="sldNum" sz="quarter" idx="12"/>
          </p:nvPr>
        </p:nvSpPr>
        <p:spPr/>
        <p:txBody>
          <a:bodyPr/>
          <a:lstStyle/>
          <a:p>
            <a:fld id="{CA8D9AD5-F248-4919-864A-CFD76CC027D6}" type="slidenum">
              <a:rPr lang="en-US" smtClean="0"/>
              <a:pPr/>
              <a:t>41</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655229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351261" cy="4587748"/>
          </a:xfrm>
        </p:spPr>
        <p:txBody>
          <a:bodyPr>
            <a:noAutofit/>
          </a:bodyPr>
          <a:lstStyle/>
          <a:p>
            <a:pPr marL="0" indent="0" algn="just">
              <a:lnSpc>
                <a:spcPct val="100000"/>
              </a:lnSpc>
              <a:spcBef>
                <a:spcPts val="0"/>
              </a:spcBef>
              <a:buNone/>
            </a:pPr>
            <a:r>
              <a:rPr lang="en-US" sz="1800" b="1" dirty="0" smtClean="0"/>
              <a:t>CONSTRUCTION SERVICES</a:t>
            </a:r>
          </a:p>
          <a:p>
            <a:pPr marL="0" indent="0" algn="just">
              <a:lnSpc>
                <a:spcPct val="100000"/>
              </a:lnSpc>
              <a:spcBef>
                <a:spcPts val="0"/>
              </a:spcBef>
              <a:buNone/>
            </a:pPr>
            <a:r>
              <a:rPr lang="en-US" sz="1800" i="1" dirty="0" smtClean="0"/>
              <a:t>Tariff </a:t>
            </a:r>
            <a:r>
              <a:rPr lang="en-US" sz="1800" i="1" dirty="0"/>
              <a:t>Heading </a:t>
            </a:r>
            <a:r>
              <a:rPr lang="en-US" sz="1800" i="1" dirty="0" smtClean="0"/>
              <a:t>9824.0000</a:t>
            </a:r>
            <a:endParaRPr lang="en-US" sz="1800" i="1" dirty="0"/>
          </a:p>
          <a:p>
            <a:pPr marL="0" indent="0" algn="just">
              <a:buNone/>
            </a:pP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42</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graphicFrame>
        <p:nvGraphicFramePr>
          <p:cNvPr id="2" name="Table 1"/>
          <p:cNvGraphicFramePr>
            <a:graphicFrameLocks noGrp="1"/>
          </p:cNvGraphicFramePr>
          <p:nvPr>
            <p:extLst>
              <p:ext uri="{D42A27DB-BD31-4B8C-83A1-F6EECF244321}">
                <p14:modId xmlns="" xmlns:p14="http://schemas.microsoft.com/office/powerpoint/2010/main" val="771257192"/>
              </p:ext>
            </p:extLst>
          </p:nvPr>
        </p:nvGraphicFramePr>
        <p:xfrm>
          <a:off x="673100" y="2440941"/>
          <a:ext cx="10862128" cy="3083453"/>
        </p:xfrm>
        <a:graphic>
          <a:graphicData uri="http://schemas.openxmlformats.org/drawingml/2006/table">
            <a:tbl>
              <a:tblPr firstRow="1" bandRow="1">
                <a:tableStyleId>{B301B821-A1FF-4177-AEE7-76D212191A09}</a:tableStyleId>
              </a:tblPr>
              <a:tblGrid>
                <a:gridCol w="5431064"/>
                <a:gridCol w="5431064"/>
              </a:tblGrid>
              <a:tr h="271886">
                <a:tc>
                  <a:txBody>
                    <a:bodyPr/>
                    <a:lstStyle/>
                    <a:p>
                      <a:pPr algn="ctr"/>
                      <a:r>
                        <a:rPr lang="en-US" sz="1600" dirty="0" smtClean="0"/>
                        <a:t>Sindh ST Law 2011</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Punjab ST Law 2012</a:t>
                      </a:r>
                    </a:p>
                  </a:txBody>
                  <a:tcPr/>
                </a:tc>
              </a:tr>
              <a:tr h="2748173">
                <a:tc>
                  <a:txBody>
                    <a:bodyPr/>
                    <a:lstStyle/>
                    <a:p>
                      <a:pPr marL="285750" indent="-285750" algn="l">
                        <a:buFont typeface="Wingdings" panose="05000000000000000000" pitchFamily="2" charset="2"/>
                        <a:buChar char="§"/>
                      </a:pPr>
                      <a:r>
                        <a:rPr lang="en-US" sz="1600" b="1" dirty="0" smtClean="0"/>
                        <a:t>Rate of Sales Tax: </a:t>
                      </a:r>
                      <a:r>
                        <a:rPr lang="en-US" sz="1600" dirty="0" smtClean="0"/>
                        <a:t>4% or 16%; Service</a:t>
                      </a:r>
                      <a:r>
                        <a:rPr lang="en-US" sz="1600" baseline="0" dirty="0" smtClean="0"/>
                        <a:t> provider may opt for reduced rate taxation </a:t>
                      </a:r>
                      <a:r>
                        <a:rPr lang="en-US" sz="1600" baseline="0" dirty="0" err="1" smtClean="0"/>
                        <a:t>upto</a:t>
                      </a:r>
                      <a:r>
                        <a:rPr lang="en-US" sz="1600" baseline="0" dirty="0" smtClean="0"/>
                        <a:t> 31 December 2013, subject to fulfillment of certain conditions as provided under SRB Circular</a:t>
                      </a:r>
                      <a:endParaRPr lang="en-US" sz="1600" dirty="0" smtClean="0"/>
                    </a:p>
                    <a:p>
                      <a:pPr marL="285750" indent="-285750" algn="l">
                        <a:buFont typeface="Wingdings" panose="05000000000000000000" pitchFamily="2" charset="2"/>
                        <a:buChar char="§"/>
                      </a:pPr>
                      <a:endParaRPr lang="en-US" sz="1600" dirty="0" smtClean="0"/>
                    </a:p>
                    <a:p>
                      <a:pPr marL="285750" indent="-285750" algn="l">
                        <a:buFont typeface="Wingdings" panose="05000000000000000000" pitchFamily="2" charset="2"/>
                        <a:buChar char="§"/>
                      </a:pPr>
                      <a:r>
                        <a:rPr lang="en-US" sz="1600" b="1" dirty="0" smtClean="0"/>
                        <a:t>Credit of Input</a:t>
                      </a:r>
                      <a:r>
                        <a:rPr lang="en-US" sz="1600" b="1" baseline="0" dirty="0" smtClean="0"/>
                        <a:t> Tax: </a:t>
                      </a:r>
                      <a:r>
                        <a:rPr lang="en-US" sz="1600" dirty="0" smtClean="0"/>
                        <a:t>No input tax available</a:t>
                      </a:r>
                      <a:r>
                        <a:rPr lang="en-US" sz="1600" baseline="0" dirty="0" smtClean="0"/>
                        <a:t> to service provider if he opts for reduced rate of tax</a:t>
                      </a:r>
                      <a:endParaRPr lang="en-US" sz="1600" dirty="0" smtClean="0"/>
                    </a:p>
                    <a:p>
                      <a:pPr marL="285750" indent="-285750" algn="l">
                        <a:buFont typeface="Wingdings" panose="05000000000000000000" pitchFamily="2" charset="2"/>
                        <a:buChar char="§"/>
                      </a:pPr>
                      <a:endParaRPr lang="en-US" sz="1600" dirty="0" smtClean="0"/>
                    </a:p>
                    <a:p>
                      <a:pPr marL="285750" indent="-285750" algn="l">
                        <a:buFont typeface="Wingdings" panose="05000000000000000000" pitchFamily="2" charset="2"/>
                        <a:buChar char="§"/>
                      </a:pPr>
                      <a:r>
                        <a:rPr lang="en-US" sz="1600" b="1" baseline="0" dirty="0" smtClean="0"/>
                        <a:t>Value of supply: </a:t>
                      </a:r>
                      <a:r>
                        <a:rPr lang="en-US" sz="1600" baseline="0" dirty="0" smtClean="0"/>
                        <a:t>Gross amount charged for the services.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1" dirty="0" smtClean="0"/>
                        <a:t>Rate of Sales Tax: </a:t>
                      </a:r>
                      <a:r>
                        <a:rPr lang="en-US" sz="1600" b="0" baseline="0" dirty="0" smtClean="0"/>
                        <a:t> 16% </a:t>
                      </a:r>
                      <a:endParaRPr lang="en-US" sz="16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6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6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6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6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aseline="0" dirty="0" smtClean="0"/>
                        <a:t>Input tax credit available (</a:t>
                      </a:r>
                      <a:r>
                        <a:rPr lang="en-US" sz="1600" i="1" u="none" baseline="0" dirty="0" smtClean="0"/>
                        <a:t>Rule 5 subjective</a:t>
                      </a:r>
                      <a:r>
                        <a:rPr lang="en-US" sz="1600" baseline="0" dirty="0" smtClean="0"/>
                        <a:t>)</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6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600" baseline="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aseline="0" dirty="0" smtClean="0"/>
                        <a:t>Gross amount charged for the services.</a:t>
                      </a:r>
                    </a:p>
                  </a:txBody>
                  <a:tcPr/>
                </a:tc>
              </a:tr>
            </a:tbl>
          </a:graphicData>
        </a:graphic>
      </p:graphicFrame>
      <p:pic>
        <p:nvPicPr>
          <p:cNvPr id="7"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67090685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584452"/>
            <a:ext cx="11351261" cy="4587748"/>
          </a:xfrm>
        </p:spPr>
        <p:txBody>
          <a:bodyPr>
            <a:noAutofit/>
          </a:bodyPr>
          <a:lstStyle/>
          <a:p>
            <a:pPr marL="0" indent="0" algn="just">
              <a:lnSpc>
                <a:spcPct val="100000"/>
              </a:lnSpc>
              <a:spcBef>
                <a:spcPts val="0"/>
              </a:spcBef>
              <a:buNone/>
            </a:pPr>
            <a:r>
              <a:rPr lang="en-US" sz="1800" b="1" dirty="0" smtClean="0"/>
              <a:t>CONSTRUCTION SERVICES</a:t>
            </a:r>
          </a:p>
          <a:p>
            <a:pPr marL="0" indent="0" algn="just">
              <a:lnSpc>
                <a:spcPct val="100000"/>
              </a:lnSpc>
              <a:spcBef>
                <a:spcPts val="0"/>
              </a:spcBef>
              <a:buNone/>
            </a:pPr>
            <a:r>
              <a:rPr lang="en-US" sz="1800" i="1" dirty="0" smtClean="0"/>
              <a:t>Tariff </a:t>
            </a:r>
            <a:r>
              <a:rPr lang="en-US" sz="1800" i="1" dirty="0"/>
              <a:t>Heading </a:t>
            </a:r>
            <a:r>
              <a:rPr lang="en-US" sz="1800" i="1" dirty="0" smtClean="0"/>
              <a:t>9824.0000</a:t>
            </a:r>
            <a:endParaRPr lang="en-US" sz="1800" i="1" dirty="0"/>
          </a:p>
          <a:p>
            <a:pPr marL="0" indent="0" algn="just">
              <a:buNone/>
            </a:pP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43</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graphicFrame>
        <p:nvGraphicFramePr>
          <p:cNvPr id="2" name="Table 1"/>
          <p:cNvGraphicFramePr>
            <a:graphicFrameLocks noGrp="1"/>
          </p:cNvGraphicFramePr>
          <p:nvPr>
            <p:extLst>
              <p:ext uri="{D42A27DB-BD31-4B8C-83A1-F6EECF244321}">
                <p14:modId xmlns="" xmlns:p14="http://schemas.microsoft.com/office/powerpoint/2010/main" val="3965854364"/>
              </p:ext>
            </p:extLst>
          </p:nvPr>
        </p:nvGraphicFramePr>
        <p:xfrm>
          <a:off x="673100" y="2313940"/>
          <a:ext cx="10862128" cy="3840480"/>
        </p:xfrm>
        <a:graphic>
          <a:graphicData uri="http://schemas.openxmlformats.org/drawingml/2006/table">
            <a:tbl>
              <a:tblPr firstRow="1" bandRow="1">
                <a:tableStyleId>{B301B821-A1FF-4177-AEE7-76D212191A09}</a:tableStyleId>
              </a:tblPr>
              <a:tblGrid>
                <a:gridCol w="5431064"/>
                <a:gridCol w="5431064"/>
              </a:tblGrid>
              <a:tr h="319093">
                <a:tc>
                  <a:txBody>
                    <a:bodyPr/>
                    <a:lstStyle/>
                    <a:p>
                      <a:pPr algn="ctr"/>
                      <a:r>
                        <a:rPr lang="en-US" sz="1600" dirty="0" smtClean="0"/>
                        <a:t>Sindh ST Law 2011</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Punjab ST Law 2012</a:t>
                      </a:r>
                    </a:p>
                  </a:txBody>
                  <a:tcPr/>
                </a:tc>
              </a:tr>
              <a:tr h="3335967">
                <a:tc>
                  <a:txBody>
                    <a:bodyPr/>
                    <a:lstStyle/>
                    <a:p>
                      <a:pPr marL="0" indent="0" algn="l">
                        <a:buFont typeface="Wingdings" panose="05000000000000000000" pitchFamily="2" charset="2"/>
                        <a:buNone/>
                      </a:pPr>
                      <a:endParaRPr lang="en-US" sz="1600" baseline="0" dirty="0" smtClean="0"/>
                    </a:p>
                    <a:p>
                      <a:pPr marL="0" indent="0" algn="l">
                        <a:buFont typeface="Wingdings" panose="05000000000000000000" pitchFamily="2" charset="2"/>
                        <a:buNone/>
                      </a:pPr>
                      <a:r>
                        <a:rPr lang="en-US" sz="1600" b="1" baseline="0" dirty="0" smtClean="0"/>
                        <a:t>Exemption:</a:t>
                      </a:r>
                    </a:p>
                    <a:p>
                      <a:pPr marL="0" indent="0" algn="l">
                        <a:buFont typeface="+mj-lt"/>
                        <a:buNone/>
                      </a:pPr>
                      <a:endParaRPr lang="en-US" sz="1600" b="0" baseline="0" dirty="0" smtClean="0"/>
                    </a:p>
                    <a:p>
                      <a:pPr marL="0" indent="0" algn="l">
                        <a:buFont typeface="+mj-lt"/>
                        <a:buNone/>
                      </a:pPr>
                      <a:r>
                        <a:rPr lang="en-US" sz="1600" b="0" baseline="0" dirty="0" smtClean="0"/>
                        <a:t>Projects of commercial and industrial nature where value of construction does not exceed </a:t>
                      </a:r>
                      <a:r>
                        <a:rPr lang="en-US" sz="1600" b="0" baseline="0" dirty="0" err="1" smtClean="0"/>
                        <a:t>Rs</a:t>
                      </a:r>
                      <a:r>
                        <a:rPr lang="en-US" sz="1600" b="0" baseline="0" dirty="0" smtClean="0"/>
                        <a:t>. 50 million provided value component of service does not exceed in </a:t>
                      </a:r>
                      <a:r>
                        <a:rPr lang="en-US" sz="1600" b="0" u="sng" baseline="0" dirty="0" smtClean="0"/>
                        <a:t>such a</a:t>
                      </a:r>
                      <a:r>
                        <a:rPr lang="en-US" sz="1600" b="0" baseline="0" dirty="0" smtClean="0"/>
                        <a:t> </a:t>
                      </a:r>
                      <a:r>
                        <a:rPr lang="en-US" sz="1600" b="0" u="sng" baseline="0" dirty="0" smtClean="0"/>
                        <a:t>project</a:t>
                      </a:r>
                      <a:r>
                        <a:rPr lang="en-US" sz="1600" b="0" baseline="0" dirty="0" smtClean="0"/>
                        <a:t> not exceed </a:t>
                      </a:r>
                      <a:r>
                        <a:rPr lang="en-US" sz="1600" b="0" baseline="0" dirty="0" err="1" smtClean="0"/>
                        <a:t>Rs</a:t>
                      </a:r>
                      <a:r>
                        <a:rPr lang="en-US" sz="1600" b="0" baseline="0" dirty="0" smtClean="0"/>
                        <a:t>. 10 million. </a:t>
                      </a:r>
                    </a:p>
                    <a:p>
                      <a:pPr marL="400050" indent="-400050" algn="l">
                        <a:buFont typeface="+mj-lt"/>
                        <a:buAutoNum type="romanLcPeriod"/>
                      </a:pPr>
                      <a:endParaRPr lang="en-US" sz="1600" b="0" baseline="0" dirty="0" smtClean="0"/>
                    </a:p>
                    <a:p>
                      <a:pPr marL="0" indent="0" algn="l">
                        <a:buFont typeface="+mj-lt"/>
                        <a:buNone/>
                      </a:pPr>
                      <a:endParaRPr lang="en-US" sz="1600" b="0" baseline="0" dirty="0" smtClean="0"/>
                    </a:p>
                    <a:p>
                      <a:pPr marL="0" indent="0" algn="l">
                        <a:buFont typeface="+mj-lt"/>
                        <a:buNone/>
                      </a:pPr>
                      <a:r>
                        <a:rPr lang="en-US" sz="1600" b="0" baseline="0" dirty="0" smtClean="0"/>
                        <a:t>Construction and development of EPZ, SEZ, diplomatic and consular buildings and such other buildings and structures of the organizations as are exempted from application of Income Tax Ordinance. 2001</a:t>
                      </a:r>
                    </a:p>
                    <a:p>
                      <a:pPr marL="400050" indent="-400050" algn="l">
                        <a:buFont typeface="+mj-lt"/>
                        <a:buAutoNum type="romanLcPeriod"/>
                      </a:pPr>
                      <a:endParaRPr lang="en-US" sz="1600" b="0" baseline="0" dirty="0" smtClean="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600" b="1" baseline="0" dirty="0" smtClean="0"/>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baseline="0" dirty="0" smtClean="0"/>
                        <a:t>Exemption:</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1"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600" b="0" baseline="0" dirty="0" smtClean="0"/>
                        <a:t>Projects of commercial and industrial nature where value of construction does not exceed rupees 50 million. </a:t>
                      </a:r>
                    </a:p>
                    <a:p>
                      <a:pPr marL="400050" marR="0" indent="-400050" algn="l" defTabSz="914400" rtl="0" eaLnBrk="1" fontAlgn="auto" latinLnBrk="0" hangingPunct="1">
                        <a:lnSpc>
                          <a:spcPct val="100000"/>
                        </a:lnSpc>
                        <a:spcBef>
                          <a:spcPts val="0"/>
                        </a:spcBef>
                        <a:spcAft>
                          <a:spcPts val="0"/>
                        </a:spcAft>
                        <a:buClrTx/>
                        <a:buSzTx/>
                        <a:buFont typeface="+mj-lt"/>
                        <a:buAutoNum type="romanLcPeriod"/>
                        <a:tabLst/>
                        <a:defRPr/>
                      </a:pPr>
                      <a:endParaRPr lang="en-US" sz="16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6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60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600" baseline="0" dirty="0" smtClean="0"/>
                        <a:t>Construction of industrial zones, consular buildings and other organizations exempt from income tax.</a:t>
                      </a:r>
                      <a:endParaRPr lang="en-US" sz="16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600" b="0" baseline="0" dirty="0" smtClean="0"/>
                    </a:p>
                  </a:txBody>
                  <a:tcPr/>
                </a:tc>
              </a:tr>
            </a:tbl>
          </a:graphicData>
        </a:graphic>
      </p:graphicFrame>
      <p:pic>
        <p:nvPicPr>
          <p:cNvPr id="7"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99671189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482852"/>
            <a:ext cx="11351261" cy="4587748"/>
          </a:xfrm>
        </p:spPr>
        <p:txBody>
          <a:bodyPr>
            <a:noAutofit/>
          </a:bodyPr>
          <a:lstStyle/>
          <a:p>
            <a:pPr marL="0" indent="0" algn="just">
              <a:lnSpc>
                <a:spcPct val="100000"/>
              </a:lnSpc>
              <a:spcBef>
                <a:spcPts val="0"/>
              </a:spcBef>
              <a:buNone/>
            </a:pPr>
            <a:r>
              <a:rPr lang="en-US" sz="1800" b="1" dirty="0" smtClean="0"/>
              <a:t>CONSTRUCTION SERVICES</a:t>
            </a:r>
          </a:p>
          <a:p>
            <a:pPr marL="0" indent="0" algn="just">
              <a:lnSpc>
                <a:spcPct val="100000"/>
              </a:lnSpc>
              <a:spcBef>
                <a:spcPts val="0"/>
              </a:spcBef>
              <a:buNone/>
            </a:pPr>
            <a:r>
              <a:rPr lang="en-US" sz="1800" i="1" dirty="0" smtClean="0"/>
              <a:t>Tariff </a:t>
            </a:r>
            <a:r>
              <a:rPr lang="en-US" sz="1800" i="1" dirty="0"/>
              <a:t>Heading </a:t>
            </a:r>
            <a:r>
              <a:rPr lang="en-US" sz="1800" i="1" dirty="0" smtClean="0"/>
              <a:t>9824.0000</a:t>
            </a:r>
            <a:endParaRPr lang="en-US" sz="1800" i="1" dirty="0"/>
          </a:p>
          <a:p>
            <a:pPr marL="0" indent="0" algn="just">
              <a:buNone/>
            </a:pP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44</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graphicFrame>
        <p:nvGraphicFramePr>
          <p:cNvPr id="2" name="Table 1"/>
          <p:cNvGraphicFramePr>
            <a:graphicFrameLocks noGrp="1"/>
          </p:cNvGraphicFramePr>
          <p:nvPr>
            <p:extLst>
              <p:ext uri="{D42A27DB-BD31-4B8C-83A1-F6EECF244321}">
                <p14:modId xmlns="" xmlns:p14="http://schemas.microsoft.com/office/powerpoint/2010/main" val="2646913729"/>
              </p:ext>
            </p:extLst>
          </p:nvPr>
        </p:nvGraphicFramePr>
        <p:xfrm>
          <a:off x="673100" y="2235200"/>
          <a:ext cx="10862128" cy="3869061"/>
        </p:xfrm>
        <a:graphic>
          <a:graphicData uri="http://schemas.openxmlformats.org/drawingml/2006/table">
            <a:tbl>
              <a:tblPr firstRow="1" bandRow="1">
                <a:tableStyleId>{B301B821-A1FF-4177-AEE7-76D212191A09}</a:tableStyleId>
              </a:tblPr>
              <a:tblGrid>
                <a:gridCol w="5431064"/>
                <a:gridCol w="5431064"/>
              </a:tblGrid>
              <a:tr h="302901">
                <a:tc>
                  <a:txBody>
                    <a:bodyPr/>
                    <a:lstStyle/>
                    <a:p>
                      <a:pPr algn="ctr"/>
                      <a:r>
                        <a:rPr lang="en-US" sz="1200" dirty="0" smtClean="0"/>
                        <a:t>Sindh ST Law 2011</a:t>
                      </a:r>
                      <a:endParaRPr 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Punjab ST Law 2012</a:t>
                      </a:r>
                    </a:p>
                  </a:txBody>
                  <a:tcPr/>
                </a:tc>
              </a:tr>
              <a:tr h="3443599">
                <a:tc>
                  <a:txBody>
                    <a:bodyPr/>
                    <a:lstStyle/>
                    <a:p>
                      <a:pPr marL="0" indent="0" algn="l">
                        <a:buFont typeface="Wingdings" panose="05000000000000000000" pitchFamily="2" charset="2"/>
                        <a:buNone/>
                      </a:pPr>
                      <a:r>
                        <a:rPr lang="en-US" sz="1200" b="1" baseline="0" dirty="0" smtClean="0"/>
                        <a:t>Exemption:</a:t>
                      </a:r>
                    </a:p>
                    <a:p>
                      <a:pPr marL="0" indent="0" algn="l">
                        <a:buFont typeface="Wingdings" panose="05000000000000000000" pitchFamily="2" charset="2"/>
                        <a:buNone/>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baseline="0" dirty="0" smtClean="0"/>
                        <a:t>Construction of roads  and repair of roads, railways, etc. as are not meant for commercial purpose or for commercial letting out on rent.</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baseline="0" dirty="0" smtClean="0"/>
                        <a:t>NOT APPLICABLE</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baseline="0" dirty="0" smtClean="0"/>
                        <a:t>Construction of independent projects of private residential houses and apartments where the covered area does not exceed 10,000 </a:t>
                      </a:r>
                      <a:r>
                        <a:rPr lang="en-US" sz="1200" b="0" baseline="0" dirty="0" err="1" smtClean="0"/>
                        <a:t>sq</a:t>
                      </a:r>
                      <a:r>
                        <a:rPr lang="en-US" sz="1200" b="0" baseline="0" dirty="0" smtClean="0"/>
                        <a:t> feet and 20,000 </a:t>
                      </a:r>
                      <a:r>
                        <a:rPr lang="en-US" sz="1200" b="0" baseline="0" dirty="0" err="1" smtClean="0"/>
                        <a:t>sq</a:t>
                      </a:r>
                      <a:r>
                        <a:rPr lang="en-US" sz="1200" b="0" baseline="0" dirty="0" smtClean="0"/>
                        <a:t> feet in respect in respect of houses &amp; apartment complexes respectively.</a:t>
                      </a:r>
                      <a:endParaRPr lang="en-US" sz="1200" b="1" baseline="0" dirty="0" smtClean="0"/>
                    </a:p>
                    <a:p>
                      <a:pPr marL="400050" indent="-400050" algn="l">
                        <a:buFont typeface="+mj-lt"/>
                        <a:buAutoNum type="romanLcPeriod"/>
                      </a:pPr>
                      <a:endParaRPr lang="en-US" sz="1200" b="0" baseline="0" dirty="0" smtClean="0"/>
                    </a:p>
                    <a:p>
                      <a:pPr marL="400050" indent="-400050" algn="l">
                        <a:buFont typeface="+mj-lt"/>
                        <a:buAutoNum type="romanLcPeriod"/>
                      </a:pPr>
                      <a:endParaRPr lang="en-US" sz="1200" b="0" baseline="0" dirty="0" smtClean="0"/>
                    </a:p>
                    <a:p>
                      <a:pPr marL="0" indent="0" algn="l">
                        <a:buFont typeface="+mj-lt"/>
                        <a:buNone/>
                      </a:pPr>
                      <a:endParaRPr lang="en-US" sz="1200" b="0" baseline="0" dirty="0" smtClean="0"/>
                    </a:p>
                    <a:p>
                      <a:pPr marL="0" indent="0" algn="l">
                        <a:buFont typeface="+mj-lt"/>
                        <a:buNone/>
                      </a:pPr>
                      <a:r>
                        <a:rPr lang="en-US" sz="1200" b="0" baseline="0" dirty="0" smtClean="0"/>
                        <a:t>NOT KNOWN</a:t>
                      </a:r>
                    </a:p>
                    <a:p>
                      <a:pPr marL="0" indent="0" algn="l">
                        <a:buFont typeface="+mj-lt"/>
                        <a:buNone/>
                      </a:pPr>
                      <a:endParaRPr lang="en-US" sz="1200" b="0" baseline="0" dirty="0" smtClean="0"/>
                    </a:p>
                    <a:p>
                      <a:pPr marL="0" indent="0" algn="l">
                        <a:buFont typeface="+mj-lt"/>
                        <a:buNone/>
                      </a:pPr>
                      <a:endParaRPr lang="en-US" sz="1200" b="0" baseline="0" dirty="0" smtClean="0"/>
                    </a:p>
                    <a:p>
                      <a:pPr marL="0" indent="0" algn="l">
                        <a:buFont typeface="+mj-lt"/>
                        <a:buNone/>
                      </a:pPr>
                      <a:r>
                        <a:rPr lang="en-US" sz="1200" b="0" baseline="0" dirty="0" smtClean="0"/>
                        <a:t>NOT APPLICABLE</a:t>
                      </a:r>
                    </a:p>
                  </a:txBody>
                  <a:tcPr/>
                </a:tc>
                <a:tc>
                  <a:txBody>
                    <a:bodyPr/>
                    <a:lstStyle/>
                    <a:p>
                      <a:pPr marL="0" indent="0" algn="l">
                        <a:buFont typeface="Wingdings" panose="05000000000000000000" pitchFamily="2" charset="2"/>
                        <a:buNone/>
                      </a:pPr>
                      <a:r>
                        <a:rPr lang="en-US" sz="1200" b="1" baseline="0" dirty="0" smtClean="0"/>
                        <a:t>Exemption:</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baseline="0" dirty="0" smtClean="0"/>
                        <a:t>NOT APPLICABLE</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baseline="0" dirty="0" smtClean="0"/>
                        <a:t>Government civil works including Cantonment Boards.</a:t>
                      </a:r>
                      <a:endParaRPr lang="en-US" sz="120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aseline="0" dirty="0" smtClean="0"/>
                        <a:t>SAME </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baseline="0" dirty="0" smtClean="0"/>
                        <a:t>Cases where sales tax is otherwise paid as property developers or promoters</a:t>
                      </a:r>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b="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t>Construction work</a:t>
                      </a:r>
                      <a:r>
                        <a:rPr lang="en-US" sz="1200" baseline="0" dirty="0" smtClean="0"/>
                        <a:t> under international tenders against foreign grants-in-aid.</a:t>
                      </a:r>
                    </a:p>
                  </a:txBody>
                  <a:tcPr/>
                </a:tc>
              </a:tr>
            </a:tbl>
          </a:graphicData>
        </a:graphic>
      </p:graphicFrame>
      <p:pic>
        <p:nvPicPr>
          <p:cNvPr id="7"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691703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011989" cy="4343400"/>
          </a:xfrm>
        </p:spPr>
        <p:txBody>
          <a:bodyPr>
            <a:noAutofit/>
          </a:bodyPr>
          <a:lstStyle/>
          <a:p>
            <a:pPr marL="0" indent="0" algn="just">
              <a:lnSpc>
                <a:spcPct val="110000"/>
              </a:lnSpc>
              <a:spcBef>
                <a:spcPts val="0"/>
              </a:spcBef>
              <a:buNone/>
            </a:pPr>
            <a:r>
              <a:rPr lang="en-US" sz="1800" b="1" dirty="0"/>
              <a:t>CONSTRUCTION SERVICES</a:t>
            </a:r>
          </a:p>
          <a:p>
            <a:pPr marL="0" indent="0" algn="just">
              <a:lnSpc>
                <a:spcPct val="110000"/>
              </a:lnSpc>
              <a:spcBef>
                <a:spcPts val="0"/>
              </a:spcBef>
              <a:buNone/>
            </a:pPr>
            <a:r>
              <a:rPr lang="en-US" sz="1800" i="1" dirty="0"/>
              <a:t>Tariff Heading 9823.0000</a:t>
            </a:r>
          </a:p>
          <a:p>
            <a:pPr marL="0" indent="0">
              <a:buNone/>
            </a:pPr>
            <a:r>
              <a:rPr lang="en-US" sz="1800" u="sng" dirty="0" smtClean="0"/>
              <a:t>Business Issues (Sindh ST Laws)</a:t>
            </a:r>
            <a:r>
              <a:rPr lang="en-US" sz="1800" dirty="0" smtClean="0"/>
              <a:t>:</a:t>
            </a:r>
          </a:p>
          <a:p>
            <a:pPr marL="0" indent="0">
              <a:buNone/>
            </a:pPr>
            <a:endParaRPr lang="en-US" sz="300" dirty="0" smtClean="0"/>
          </a:p>
          <a:p>
            <a:pPr>
              <a:lnSpc>
                <a:spcPct val="100000"/>
              </a:lnSpc>
              <a:spcBef>
                <a:spcPts val="600"/>
              </a:spcBef>
              <a:buFont typeface="Wingdings" pitchFamily="2" charset="2"/>
              <a:buChar char="§"/>
            </a:pPr>
            <a:r>
              <a:rPr lang="en-US" sz="1800" dirty="0" smtClean="0"/>
              <a:t>Ascertainment of element of services in a construction contract</a:t>
            </a:r>
          </a:p>
          <a:p>
            <a:pPr>
              <a:lnSpc>
                <a:spcPct val="100000"/>
              </a:lnSpc>
              <a:spcBef>
                <a:spcPts val="600"/>
              </a:spcBef>
              <a:buFont typeface="Wingdings" pitchFamily="2" charset="2"/>
              <a:buChar char="§"/>
            </a:pPr>
            <a:r>
              <a:rPr lang="en-US" sz="1800" dirty="0" smtClean="0"/>
              <a:t>Bifurcation of tax rate where part of service under a contract was rendered prior to July 2013</a:t>
            </a:r>
          </a:p>
          <a:p>
            <a:pPr>
              <a:lnSpc>
                <a:spcPct val="100000"/>
              </a:lnSpc>
              <a:spcBef>
                <a:spcPts val="600"/>
              </a:spcBef>
              <a:buFont typeface="Wingdings" pitchFamily="2" charset="2"/>
              <a:buChar char="§"/>
            </a:pPr>
            <a:r>
              <a:rPr lang="en-US" sz="1800" dirty="0" smtClean="0"/>
              <a:t>Criteria for exemption threshold [</a:t>
            </a:r>
            <a:r>
              <a:rPr lang="en-US" sz="1800" i="1" dirty="0" smtClean="0"/>
              <a:t>applicable to individual contacts or on total contracts</a:t>
            </a:r>
            <a:r>
              <a:rPr lang="en-US" sz="1800" dirty="0" smtClean="0"/>
              <a:t>]</a:t>
            </a:r>
          </a:p>
          <a:p>
            <a:pPr>
              <a:lnSpc>
                <a:spcPct val="100000"/>
              </a:lnSpc>
              <a:spcBef>
                <a:spcPts val="600"/>
              </a:spcBef>
              <a:buFont typeface="Wingdings" pitchFamily="2" charset="2"/>
              <a:buChar char="§"/>
            </a:pPr>
            <a:r>
              <a:rPr lang="en-US" sz="1800" dirty="0" smtClean="0"/>
              <a:t>Overlapping of construction services with Contractors of building falling under the Tariff Heading 9814.2000; and</a:t>
            </a:r>
          </a:p>
          <a:p>
            <a:pPr>
              <a:lnSpc>
                <a:spcPct val="100000"/>
              </a:lnSpc>
              <a:spcBef>
                <a:spcPts val="600"/>
              </a:spcBef>
              <a:buFont typeface="Wingdings" pitchFamily="2" charset="2"/>
              <a:buChar char="§"/>
            </a:pPr>
            <a:r>
              <a:rPr lang="en-US" sz="1800" dirty="0" smtClean="0"/>
              <a:t>Sub contracting of parts of construction contracts taxable under a different Tariff Heading</a:t>
            </a:r>
          </a:p>
        </p:txBody>
      </p:sp>
      <p:sp>
        <p:nvSpPr>
          <p:cNvPr id="4" name="Slide Number Placeholder 3"/>
          <p:cNvSpPr>
            <a:spLocks noGrp="1"/>
          </p:cNvSpPr>
          <p:nvPr>
            <p:ph type="sldNum" sz="quarter" idx="12"/>
          </p:nvPr>
        </p:nvSpPr>
        <p:spPr/>
        <p:txBody>
          <a:bodyPr/>
          <a:lstStyle/>
          <a:p>
            <a:fld id="{CA8D9AD5-F248-4919-864A-CFD76CC027D6}" type="slidenum">
              <a:rPr lang="en-US" smtClean="0"/>
              <a:pPr/>
              <a:t>45</a:t>
            </a:fld>
            <a:endParaRPr lang="en-US"/>
          </a:p>
        </p:txBody>
      </p:sp>
      <p:sp>
        <p:nvSpPr>
          <p:cNvPr id="6" name="Title 6"/>
          <p:cNvSpPr txBox="1">
            <a:spLocks/>
          </p:cNvSpPr>
          <p:nvPr/>
        </p:nvSpPr>
        <p:spPr>
          <a:xfrm>
            <a:off x="548639" y="4516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3422502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550520"/>
            <a:ext cx="11011989" cy="4618268"/>
          </a:xfrm>
        </p:spPr>
        <p:txBody>
          <a:bodyPr>
            <a:normAutofit fontScale="62500" lnSpcReduction="20000"/>
          </a:bodyPr>
          <a:lstStyle/>
          <a:p>
            <a:pPr marL="0" indent="0" algn="just">
              <a:lnSpc>
                <a:spcPct val="120000"/>
              </a:lnSpc>
              <a:spcBef>
                <a:spcPts val="0"/>
              </a:spcBef>
              <a:buNone/>
            </a:pPr>
            <a:r>
              <a:rPr lang="en-GB" sz="2900" b="1" dirty="0" smtClean="0"/>
              <a:t>TOLL MANUFACTURING</a:t>
            </a:r>
          </a:p>
          <a:p>
            <a:pPr marL="0" indent="0" algn="just">
              <a:lnSpc>
                <a:spcPct val="120000"/>
              </a:lnSpc>
              <a:spcBef>
                <a:spcPts val="0"/>
              </a:spcBef>
              <a:buNone/>
            </a:pPr>
            <a:r>
              <a:rPr lang="en-GB" sz="2900" i="1" dirty="0" smtClean="0"/>
              <a:t>Tariff Heading 9830.0000</a:t>
            </a:r>
          </a:p>
          <a:p>
            <a:pPr marL="0" indent="0" algn="just">
              <a:lnSpc>
                <a:spcPct val="120000"/>
              </a:lnSpc>
              <a:spcBef>
                <a:spcPts val="0"/>
              </a:spcBef>
              <a:buNone/>
            </a:pPr>
            <a:endParaRPr lang="en-GB" sz="2900" i="1" dirty="0" smtClean="0"/>
          </a:p>
          <a:p>
            <a:pPr marL="0" indent="0" algn="just">
              <a:spcBef>
                <a:spcPts val="0"/>
              </a:spcBef>
              <a:buNone/>
            </a:pPr>
            <a:endParaRPr lang="en-GB" sz="1600" dirty="0"/>
          </a:p>
          <a:p>
            <a:pPr marL="342900" indent="-342900" algn="just">
              <a:spcBef>
                <a:spcPts val="0"/>
              </a:spcBef>
              <a:buFont typeface="Wingdings" panose="05000000000000000000" pitchFamily="2" charset="2"/>
              <a:buChar char="§"/>
            </a:pPr>
            <a:r>
              <a:rPr lang="en-GB" sz="3000" dirty="0"/>
              <a:t>Toll Manufacturing previously covered under Section 2(33) of Sales Tax Act 1990 as ‘other disposition’. Sales Tax General Order (STGO) 3/2004 also elaborated the taxability of principal and vendor in toll manufacturing arrangement</a:t>
            </a:r>
          </a:p>
          <a:p>
            <a:pPr marL="342900" indent="-342900" algn="just">
              <a:buFont typeface="Wingdings" panose="05000000000000000000" pitchFamily="2" charset="2"/>
              <a:buChar char="§"/>
            </a:pPr>
            <a:r>
              <a:rPr lang="en-US" sz="3000" dirty="0"/>
              <a:t>Sindh High Court did not agree with FBR’s standpoint and held toll manufacturing as a service</a:t>
            </a:r>
          </a:p>
          <a:p>
            <a:pPr marL="342900" indent="-342900" algn="just">
              <a:buFont typeface="Wingdings" panose="05000000000000000000" pitchFamily="2" charset="2"/>
              <a:buChar char="§"/>
            </a:pPr>
            <a:r>
              <a:rPr lang="en-GB" sz="3000" dirty="0"/>
              <a:t>The Federal Government changed the definition of supply under Section 2(33) and removed ‘other disposition’ as part of supply. The corresponding STGO, however, was not withdraw and still holds the field. </a:t>
            </a:r>
          </a:p>
          <a:p>
            <a:pPr marL="342900" indent="-342900" algn="just">
              <a:buFont typeface="Wingdings" panose="05000000000000000000" pitchFamily="2" charset="2"/>
              <a:buChar char="§"/>
            </a:pPr>
            <a:r>
              <a:rPr lang="en-GB" sz="3000" dirty="0"/>
              <a:t>Sindh Revenue Board and Punjab Revenue Authority have also classified “Toll Manufacturing” as “Service” and accordingly brought to sales tax @ 16% </a:t>
            </a:r>
            <a:r>
              <a:rPr lang="en-GB" sz="3000" dirty="0" err="1"/>
              <a:t>w.e.f</a:t>
            </a:r>
            <a:r>
              <a:rPr lang="en-GB" sz="3000" dirty="0"/>
              <a:t> 01 July 2013. </a:t>
            </a:r>
          </a:p>
          <a:p>
            <a:pPr marL="342900" indent="-342900" algn="just">
              <a:buFont typeface="Wingdings" panose="05000000000000000000" pitchFamily="2" charset="2"/>
              <a:buChar char="§"/>
            </a:pPr>
            <a:r>
              <a:rPr lang="en-GB" sz="3000" dirty="0"/>
              <a:t>SRO 1125 places sales tax on toll manufacturing activity within the 5 export oriented sectors. The textile industry is required to offer sales tax @2% on toll manufacturing to FBR. Such tax is adjustable against their output tax liability. </a:t>
            </a:r>
          </a:p>
        </p:txBody>
      </p:sp>
      <p:sp>
        <p:nvSpPr>
          <p:cNvPr id="4" name="Slide Number Placeholder 3"/>
          <p:cNvSpPr>
            <a:spLocks noGrp="1"/>
          </p:cNvSpPr>
          <p:nvPr>
            <p:ph type="sldNum" sz="quarter" idx="12"/>
          </p:nvPr>
        </p:nvSpPr>
        <p:spPr/>
        <p:txBody>
          <a:bodyPr/>
          <a:lstStyle/>
          <a:p>
            <a:fld id="{CA8D9AD5-F248-4919-864A-CFD76CC027D6}" type="slidenum">
              <a:rPr lang="en-US" smtClean="0"/>
              <a:pPr/>
              <a:t>46</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3824520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011989" cy="4343400"/>
          </a:xfrm>
        </p:spPr>
        <p:txBody>
          <a:bodyPr>
            <a:normAutofit fontScale="92500" lnSpcReduction="10000"/>
          </a:bodyPr>
          <a:lstStyle/>
          <a:p>
            <a:pPr marL="0" indent="0">
              <a:lnSpc>
                <a:spcPct val="110000"/>
              </a:lnSpc>
              <a:spcBef>
                <a:spcPts val="0"/>
              </a:spcBef>
              <a:buNone/>
            </a:pPr>
            <a:r>
              <a:rPr lang="en-US" sz="2000" b="1" dirty="0" smtClean="0"/>
              <a:t>CONTRACTORS OF BUILDING, TURNKEY PROJECTS, ETC.</a:t>
            </a:r>
          </a:p>
          <a:p>
            <a:pPr marL="0" indent="0">
              <a:lnSpc>
                <a:spcPct val="110000"/>
              </a:lnSpc>
              <a:spcBef>
                <a:spcPts val="0"/>
              </a:spcBef>
              <a:buNone/>
            </a:pPr>
            <a:r>
              <a:rPr lang="en-US" sz="2000" i="1" dirty="0" smtClean="0"/>
              <a:t>Tariff Heading 9814.2000</a:t>
            </a:r>
          </a:p>
          <a:p>
            <a:pPr marL="342900" indent="-342900">
              <a:buFont typeface="Wingdings" panose="05000000000000000000" pitchFamily="2" charset="2"/>
              <a:buChar char="q"/>
            </a:pPr>
            <a:r>
              <a:rPr lang="en-GB" sz="2000" dirty="0" smtClean="0"/>
              <a:t>Taxable in Sindh</a:t>
            </a:r>
          </a:p>
          <a:p>
            <a:pPr marL="342900" indent="-342900" algn="just">
              <a:buFont typeface="Wingdings" panose="05000000000000000000" pitchFamily="2" charset="2"/>
              <a:buChar char="q"/>
            </a:pPr>
            <a:r>
              <a:rPr lang="en-GB" sz="2000" i="1" dirty="0" smtClean="0"/>
              <a:t>“Contractor </a:t>
            </a:r>
            <a:r>
              <a:rPr lang="en-GB" sz="2000" i="1" dirty="0"/>
              <a:t>of building (including water supply, gas supply and sanitary works), electrical and mechanical works (including air conditioning) multidisciplinary works (including turn-key projects) and </a:t>
            </a:r>
            <a:r>
              <a:rPr lang="en-GB" sz="2000" i="1" u="sng" dirty="0"/>
              <a:t>similar other </a:t>
            </a:r>
            <a:r>
              <a:rPr lang="en-GB" sz="2000" i="1" u="sng" dirty="0" smtClean="0"/>
              <a:t>works</a:t>
            </a:r>
            <a:r>
              <a:rPr lang="en-GB" sz="2000" i="1" dirty="0" smtClean="0"/>
              <a:t>”</a:t>
            </a:r>
          </a:p>
          <a:p>
            <a:pPr marL="342900" indent="-342900" algn="just">
              <a:buFont typeface="Wingdings" panose="05000000000000000000" pitchFamily="2" charset="2"/>
              <a:buChar char="q"/>
            </a:pPr>
            <a:r>
              <a:rPr lang="en-GB" sz="2000" dirty="0" smtClean="0"/>
              <a:t>The definition aims to bring </a:t>
            </a:r>
            <a:r>
              <a:rPr lang="en-GB" sz="2000" dirty="0"/>
              <a:t>all civil, electrical and mechanical works which are ancillary to the completion of the construction projects (undertaken by way of a contract</a:t>
            </a:r>
            <a:r>
              <a:rPr lang="en-GB" sz="2000" dirty="0" smtClean="0"/>
              <a:t>) or contracts  other than construction contracts involving mechanical, engineering and similar works into the sales tax net. </a:t>
            </a:r>
          </a:p>
          <a:p>
            <a:pPr marL="342900" indent="-342900" algn="just">
              <a:buFont typeface="Wingdings" panose="05000000000000000000" pitchFamily="2" charset="2"/>
              <a:buChar char="q"/>
            </a:pPr>
            <a:r>
              <a:rPr lang="en-GB" sz="2000" dirty="0" smtClean="0"/>
              <a:t>“Similar Other Works” Not Defined</a:t>
            </a:r>
          </a:p>
          <a:p>
            <a:pPr marL="342900" indent="-342900" algn="just">
              <a:buFont typeface="Wingdings" panose="05000000000000000000" pitchFamily="2" charset="2"/>
              <a:buChar char="q"/>
            </a:pPr>
            <a:r>
              <a:rPr lang="en-GB" sz="2000" dirty="0" smtClean="0"/>
              <a:t>Whether contracts of engineering, mechanical and similar works which are part &amp; parcel of construction contracts are taxable under the Tariff Heading 9814.2000 or 9824.00000 ?</a:t>
            </a:r>
            <a:endParaRPr lang="en-US" sz="20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47</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dirty="0"/>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8574594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0742816" cy="4343400"/>
          </a:xfrm>
        </p:spPr>
        <p:txBody>
          <a:bodyPr>
            <a:normAutofit/>
          </a:bodyPr>
          <a:lstStyle/>
          <a:p>
            <a:pPr marL="0" indent="0" algn="just">
              <a:lnSpc>
                <a:spcPct val="100000"/>
              </a:lnSpc>
              <a:spcBef>
                <a:spcPts val="0"/>
              </a:spcBef>
              <a:buNone/>
            </a:pPr>
            <a:r>
              <a:rPr lang="en-US" sz="1800" b="1" dirty="0" smtClean="0"/>
              <a:t>CONTRACTUAL EXECUTION </a:t>
            </a:r>
            <a:r>
              <a:rPr lang="en-US" sz="1800" b="1" dirty="0"/>
              <a:t>OF WORK &amp; FURNISHING SUPPLIES </a:t>
            </a:r>
          </a:p>
          <a:p>
            <a:pPr marL="0" indent="0" algn="just">
              <a:lnSpc>
                <a:spcPct val="100000"/>
              </a:lnSpc>
              <a:spcBef>
                <a:spcPts val="0"/>
              </a:spcBef>
              <a:buNone/>
            </a:pPr>
            <a:r>
              <a:rPr lang="en-US" sz="1800" i="1" dirty="0"/>
              <a:t>Tariff Heading </a:t>
            </a:r>
            <a:r>
              <a:rPr lang="en-US" sz="1800" i="1" dirty="0" smtClean="0"/>
              <a:t>9809.0000</a:t>
            </a:r>
            <a:endParaRPr lang="en-US" sz="1800" i="1" dirty="0"/>
          </a:p>
          <a:p>
            <a:pPr marL="0" indent="0" algn="just">
              <a:buNone/>
            </a:pPr>
            <a:endParaRPr lang="en-GB" sz="100" dirty="0" smtClean="0"/>
          </a:p>
          <a:p>
            <a:pPr marL="285750" indent="-285750" algn="just">
              <a:buFont typeface="Wingdings" panose="05000000000000000000" pitchFamily="2" charset="2"/>
              <a:buChar char="q"/>
            </a:pPr>
            <a:r>
              <a:rPr lang="en-GB" sz="1800" dirty="0" smtClean="0"/>
              <a:t>Unique Tariff Heading ! </a:t>
            </a:r>
          </a:p>
          <a:p>
            <a:pPr marL="285750" indent="-285750" algn="just">
              <a:buFont typeface="Wingdings" panose="05000000000000000000" pitchFamily="2" charset="2"/>
              <a:buChar char="q"/>
            </a:pPr>
            <a:r>
              <a:rPr lang="en-GB" sz="1800" dirty="0" smtClean="0"/>
              <a:t>Taxable in Sindh since 2011 and in Punjab since July 2013</a:t>
            </a:r>
            <a:endParaRPr lang="en-GB" sz="1800" dirty="0"/>
          </a:p>
          <a:p>
            <a:pPr marL="285750" indent="-285750" algn="just">
              <a:buFont typeface="Wingdings" panose="05000000000000000000" pitchFamily="2" charset="2"/>
              <a:buChar char="q"/>
            </a:pPr>
            <a:r>
              <a:rPr lang="en-GB" sz="1800" dirty="0" smtClean="0"/>
              <a:t>Classification of services under this Tariff Heading is too cumbersome</a:t>
            </a:r>
          </a:p>
          <a:p>
            <a:pPr marL="285750" indent="-285750" algn="just">
              <a:buFont typeface="Wingdings" panose="05000000000000000000" pitchFamily="2" charset="2"/>
              <a:buChar char="q"/>
            </a:pPr>
            <a:r>
              <a:rPr lang="en-GB" sz="1800" dirty="0" smtClean="0"/>
              <a:t>SRB has opined that any service, which is not listed in either 1</a:t>
            </a:r>
            <a:r>
              <a:rPr lang="en-GB" sz="1800" baseline="30000" dirty="0" smtClean="0"/>
              <a:t>st</a:t>
            </a:r>
            <a:r>
              <a:rPr lang="en-GB" sz="1800" dirty="0" smtClean="0"/>
              <a:t> or 2</a:t>
            </a:r>
            <a:r>
              <a:rPr lang="en-GB" sz="1800" baseline="30000" dirty="0" smtClean="0"/>
              <a:t>nd</a:t>
            </a:r>
            <a:r>
              <a:rPr lang="en-GB" sz="1800" dirty="0" smtClean="0"/>
              <a:t> Schedule of Sindh ST Laws, is taxable under the Tariff Heading 9809.0000, if rendered through a contract.</a:t>
            </a:r>
          </a:p>
          <a:p>
            <a:pPr marL="285750" indent="-285750" algn="just">
              <a:buFont typeface="Wingdings" panose="05000000000000000000" pitchFamily="2" charset="2"/>
              <a:buChar char="q"/>
            </a:pPr>
            <a:r>
              <a:rPr lang="en-GB" sz="1800" dirty="0" smtClean="0"/>
              <a:t>In the Indian Service Tax Laws, a Similar Entry titled ‘Work Contract’ exists whereby list of services taxed thereunder have specifically been defined. </a:t>
            </a:r>
          </a:p>
          <a:p>
            <a:pPr marL="0" indent="0">
              <a:buNone/>
            </a:pPr>
            <a:endParaRPr lang="en-GB" sz="1800" dirty="0" smtClean="0"/>
          </a:p>
          <a:p>
            <a:pPr marL="0" indent="0">
              <a:buNone/>
            </a:pPr>
            <a:endParaRPr lang="en-GB" sz="1800" dirty="0"/>
          </a:p>
          <a:p>
            <a:pPr marL="0" indent="0">
              <a:buNone/>
            </a:pPr>
            <a:endParaRPr lang="en-GB" sz="1800" dirty="0" smtClean="0"/>
          </a:p>
        </p:txBody>
      </p:sp>
      <p:sp>
        <p:nvSpPr>
          <p:cNvPr id="4" name="Slide Number Placeholder 3"/>
          <p:cNvSpPr>
            <a:spLocks noGrp="1"/>
          </p:cNvSpPr>
          <p:nvPr>
            <p:ph type="sldNum" sz="quarter" idx="12"/>
          </p:nvPr>
        </p:nvSpPr>
        <p:spPr/>
        <p:txBody>
          <a:bodyPr/>
          <a:lstStyle/>
          <a:p>
            <a:fld id="{CA8D9AD5-F248-4919-864A-CFD76CC027D6}" type="slidenum">
              <a:rPr lang="en-US" smtClean="0"/>
              <a:pPr/>
              <a:t>48</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dirty="0"/>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251105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236961" cy="4587748"/>
          </a:xfrm>
        </p:spPr>
        <p:txBody>
          <a:bodyPr>
            <a:noAutofit/>
          </a:bodyPr>
          <a:lstStyle/>
          <a:p>
            <a:pPr marL="0" indent="0" algn="just">
              <a:lnSpc>
                <a:spcPct val="100000"/>
              </a:lnSpc>
              <a:spcBef>
                <a:spcPts val="0"/>
              </a:spcBef>
              <a:buNone/>
            </a:pPr>
            <a:r>
              <a:rPr lang="en-US" sz="1800" b="1" dirty="0"/>
              <a:t>CONTRACTUAL EXECUTION OF WORK &amp; FURNISHING SUPPLIES </a:t>
            </a:r>
          </a:p>
          <a:p>
            <a:pPr marL="0" indent="0" algn="just">
              <a:lnSpc>
                <a:spcPct val="100000"/>
              </a:lnSpc>
              <a:spcBef>
                <a:spcPts val="0"/>
              </a:spcBef>
              <a:buNone/>
            </a:pPr>
            <a:r>
              <a:rPr lang="en-US" sz="1800" i="1" dirty="0"/>
              <a:t>Tariff Heading </a:t>
            </a:r>
            <a:r>
              <a:rPr lang="en-US" sz="1800" i="1" dirty="0" smtClean="0"/>
              <a:t>9809.0000</a:t>
            </a:r>
            <a:endParaRPr lang="en-US" sz="1800" i="1" dirty="0"/>
          </a:p>
          <a:p>
            <a:pPr marL="0" indent="0" algn="just">
              <a:buNone/>
            </a:pP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49</a:t>
            </a:fld>
            <a:endParaRPr lang="en-US"/>
          </a:p>
        </p:txBody>
      </p:sp>
      <p:sp>
        <p:nvSpPr>
          <p:cNvPr id="6" name="Title 6"/>
          <p:cNvSpPr txBox="1">
            <a:spLocks/>
          </p:cNvSpPr>
          <p:nvPr/>
        </p:nvSpPr>
        <p:spPr>
          <a:xfrm>
            <a:off x="660400" y="438912"/>
            <a:ext cx="10912928"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graphicFrame>
        <p:nvGraphicFramePr>
          <p:cNvPr id="2" name="Table 1"/>
          <p:cNvGraphicFramePr>
            <a:graphicFrameLocks noGrp="1"/>
          </p:cNvGraphicFramePr>
          <p:nvPr>
            <p:extLst>
              <p:ext uri="{D42A27DB-BD31-4B8C-83A1-F6EECF244321}">
                <p14:modId xmlns="" xmlns:p14="http://schemas.microsoft.com/office/powerpoint/2010/main" val="1789427454"/>
              </p:ext>
            </p:extLst>
          </p:nvPr>
        </p:nvGraphicFramePr>
        <p:xfrm>
          <a:off x="673100" y="2466340"/>
          <a:ext cx="10862128" cy="3253740"/>
        </p:xfrm>
        <a:graphic>
          <a:graphicData uri="http://schemas.openxmlformats.org/drawingml/2006/table">
            <a:tbl>
              <a:tblPr firstRow="1" bandRow="1">
                <a:tableStyleId>{B301B821-A1FF-4177-AEE7-76D212191A09}</a:tableStyleId>
              </a:tblPr>
              <a:tblGrid>
                <a:gridCol w="5431064"/>
                <a:gridCol w="5431064"/>
              </a:tblGrid>
              <a:tr h="207434">
                <a:tc>
                  <a:txBody>
                    <a:bodyPr/>
                    <a:lstStyle/>
                    <a:p>
                      <a:pPr algn="ctr"/>
                      <a:r>
                        <a:rPr lang="en-US" sz="1600" dirty="0" smtClean="0"/>
                        <a:t>Sindh ST Law 2011</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Punjab ST Law 2012</a:t>
                      </a:r>
                    </a:p>
                  </a:txBody>
                  <a:tcPr/>
                </a:tc>
              </a:tr>
              <a:tr h="207434">
                <a:tc>
                  <a:txBody>
                    <a:bodyPr/>
                    <a:lstStyle/>
                    <a:p>
                      <a:pPr marL="285750" indent="-285750" algn="just">
                        <a:buFont typeface="Wingdings" panose="05000000000000000000" pitchFamily="2" charset="2"/>
                        <a:buChar char="§"/>
                      </a:pPr>
                      <a:r>
                        <a:rPr lang="en-US" sz="1600" dirty="0" smtClean="0"/>
                        <a:t>Tax Rate 16%</a:t>
                      </a:r>
                      <a:endParaRPr lang="en-US" sz="1600" dirty="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SAME</a:t>
                      </a:r>
                    </a:p>
                  </a:txBody>
                  <a:tcPr/>
                </a:tc>
              </a:tr>
              <a:tr h="207434">
                <a:tc>
                  <a:txBody>
                    <a:bodyPr/>
                    <a:lstStyle/>
                    <a:p>
                      <a:pPr marL="285750" indent="-285750" algn="just">
                        <a:buFont typeface="Wingdings" panose="05000000000000000000" pitchFamily="2" charset="2"/>
                        <a:buChar char="§"/>
                      </a:pPr>
                      <a:r>
                        <a:rPr lang="en-US" sz="1600" dirty="0" smtClean="0"/>
                        <a:t>No</a:t>
                      </a:r>
                      <a:r>
                        <a:rPr lang="en-US" sz="1600" baseline="0" dirty="0" smtClean="0"/>
                        <a:t> Rules notified for computation of liability</a:t>
                      </a:r>
                      <a:endParaRPr lang="en-US" sz="1600" dirty="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SAME</a:t>
                      </a:r>
                    </a:p>
                  </a:txBody>
                  <a:tcPr/>
                </a:tc>
              </a:tr>
              <a:tr h="207434">
                <a:tc>
                  <a:txBody>
                    <a:bodyPr/>
                    <a:lstStyle/>
                    <a:p>
                      <a:pPr marL="285750" indent="-285750" algn="just">
                        <a:buFont typeface="Wingdings" panose="05000000000000000000" pitchFamily="2" charset="2"/>
                        <a:buChar char="§"/>
                      </a:pPr>
                      <a:r>
                        <a:rPr lang="en-US" sz="1600" dirty="0" smtClean="0"/>
                        <a:t>Applicable to both</a:t>
                      </a:r>
                      <a:r>
                        <a:rPr lang="en-US" sz="1600" baseline="0" dirty="0" smtClean="0"/>
                        <a:t> embedded contracts as well contracts for services</a:t>
                      </a:r>
                      <a:endParaRPr lang="en-US" sz="1600" dirty="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NOT KNOWN</a:t>
                      </a:r>
                    </a:p>
                  </a:txBody>
                  <a:tcPr/>
                </a:tc>
              </a:tr>
              <a:tr h="207434">
                <a:tc>
                  <a:txBody>
                    <a:bodyPr/>
                    <a:lstStyle/>
                    <a:p>
                      <a:pPr marL="285750" indent="-285750" algn="just">
                        <a:buFont typeface="Wingdings" panose="05000000000000000000" pitchFamily="2" charset="2"/>
                        <a:buChar char="§"/>
                      </a:pPr>
                      <a:r>
                        <a:rPr lang="en-US" sz="1600" dirty="0" smtClean="0"/>
                        <a:t>In</a:t>
                      </a:r>
                      <a:r>
                        <a:rPr lang="en-US" sz="1600" baseline="0" dirty="0" smtClean="0"/>
                        <a:t> case of embedded contracts and exclusive contracts for services, sales tax would be applicable on service component</a:t>
                      </a:r>
                      <a:endParaRPr lang="en-US" sz="1600" dirty="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APPEARS TO BE SAME</a:t>
                      </a:r>
                    </a:p>
                  </a:txBody>
                  <a:tcPr/>
                </a:tc>
              </a:tr>
              <a:tr h="845820">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600" dirty="0" smtClean="0"/>
                        <a:t>Services specifically listed in the First Schedule are not taxable under 9809.0000 (</a:t>
                      </a:r>
                      <a:r>
                        <a:rPr lang="en-GB" sz="1600" i="1" dirty="0" smtClean="0"/>
                        <a:t>Source:</a:t>
                      </a:r>
                      <a:r>
                        <a:rPr lang="en-GB" sz="1600" dirty="0" smtClean="0"/>
                        <a:t> </a:t>
                      </a:r>
                      <a:r>
                        <a:rPr lang="en-GB" sz="1600" i="1" dirty="0" smtClean="0"/>
                        <a:t>SRB Clarification</a:t>
                      </a:r>
                      <a:r>
                        <a:rPr lang="en-GB" sz="1600" dirty="0" smtClean="0"/>
                        <a:t>)</a:t>
                      </a:r>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No clarification </a:t>
                      </a:r>
                      <a:r>
                        <a:rPr lang="en-US" sz="1600" dirty="0" err="1" smtClean="0"/>
                        <a:t>to</a:t>
                      </a:r>
                      <a:r>
                        <a:rPr lang="en-US" sz="1600" baseline="0" dirty="0" err="1" smtClean="0"/>
                        <a:t>date</a:t>
                      </a:r>
                      <a:r>
                        <a:rPr lang="en-US" sz="1600" baseline="0" dirty="0" smtClean="0"/>
                        <a:t>; however, similar rule of law may apply</a:t>
                      </a:r>
                      <a:endParaRPr lang="en-US" sz="1600" dirty="0" smtClean="0"/>
                    </a:p>
                  </a:txBody>
                  <a:tcPr/>
                </a:tc>
              </a:tr>
            </a:tbl>
          </a:graphicData>
        </a:graphic>
      </p:graphicFrame>
      <p:pic>
        <p:nvPicPr>
          <p:cNvPr id="7"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667301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Content Placeholder 5"/>
          <p:cNvSpPr>
            <a:spLocks noGrp="1"/>
          </p:cNvSpPr>
          <p:nvPr>
            <p:ph idx="1"/>
          </p:nvPr>
        </p:nvSpPr>
        <p:spPr/>
        <p:txBody>
          <a:bodyPr/>
          <a:lstStyle/>
          <a:p>
            <a:pPr>
              <a:buFont typeface="Wingdings" pitchFamily="2" charset="2"/>
              <a:buNone/>
            </a:pPr>
            <a:endParaRPr lang="en-US" sz="3600" i="1" dirty="0" smtClean="0">
              <a:solidFill>
                <a:srgbClr val="FF0000"/>
              </a:solidFill>
            </a:endParaRPr>
          </a:p>
          <a:p>
            <a:pPr>
              <a:buFont typeface="Wingdings" pitchFamily="2" charset="2"/>
              <a:buNone/>
            </a:pPr>
            <a:endParaRPr lang="en-US" sz="2800" dirty="0" smtClean="0"/>
          </a:p>
        </p:txBody>
      </p:sp>
      <p:sp>
        <p:nvSpPr>
          <p:cNvPr id="2" name="Slide Number Placeholder 1"/>
          <p:cNvSpPr>
            <a:spLocks noGrp="1"/>
          </p:cNvSpPr>
          <p:nvPr>
            <p:ph type="sldNum" sz="quarter" idx="12"/>
          </p:nvPr>
        </p:nvSpPr>
        <p:spPr/>
        <p:txBody>
          <a:bodyPr/>
          <a:lstStyle/>
          <a:p>
            <a:fld id="{CA8D9AD5-F248-4919-864A-CFD76CC027D6}" type="slidenum">
              <a:rPr lang="en-US" smtClean="0"/>
              <a:pPr/>
              <a:t>5</a:t>
            </a:fld>
            <a:endParaRPr lang="en-US"/>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aphicFrame>
        <p:nvGraphicFramePr>
          <p:cNvPr id="3" name="Table 2"/>
          <p:cNvGraphicFramePr>
            <a:graphicFrameLocks noGrp="1"/>
          </p:cNvGraphicFramePr>
          <p:nvPr>
            <p:extLst>
              <p:ext uri="{D42A27DB-BD31-4B8C-83A1-F6EECF244321}">
                <p14:modId xmlns="" xmlns:p14="http://schemas.microsoft.com/office/powerpoint/2010/main" val="4073690594"/>
              </p:ext>
            </p:extLst>
          </p:nvPr>
        </p:nvGraphicFramePr>
        <p:xfrm>
          <a:off x="900750" y="719666"/>
          <a:ext cx="10495130" cy="5283200"/>
        </p:xfrm>
        <a:graphic>
          <a:graphicData uri="http://schemas.openxmlformats.org/drawingml/2006/table">
            <a:tbl>
              <a:tblPr firstRow="1" bandRow="1">
                <a:tableStyleId>{B301B821-A1FF-4177-AEE7-76D212191A09}</a:tableStyleId>
              </a:tblPr>
              <a:tblGrid>
                <a:gridCol w="5247565"/>
                <a:gridCol w="5247565"/>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Countries</a:t>
                      </a:r>
                      <a:r>
                        <a:rPr lang="en-US" sz="2000" b="1" baseline="0" dirty="0" smtClean="0"/>
                        <a:t> </a:t>
                      </a:r>
                      <a:r>
                        <a:rPr lang="en-US" sz="2000" b="1" dirty="0" smtClean="0"/>
                        <a:t>working towards VAT / GST  *</a:t>
                      </a:r>
                    </a:p>
                  </a:txBody>
                  <a:tcPr/>
                </a:tc>
                <a:tc>
                  <a:txBody>
                    <a:bodyPr/>
                    <a:lstStyle/>
                    <a:p>
                      <a:endParaRPr lang="en-US" sz="1600" dirty="0" smtClean="0"/>
                    </a:p>
                  </a:txBody>
                  <a:tcPr/>
                </a:tc>
              </a:tr>
              <a:tr h="370840">
                <a:tc>
                  <a:txBody>
                    <a:bodyPr/>
                    <a:lstStyle/>
                    <a:p>
                      <a:pPr marL="285750" indent="-285750">
                        <a:buFont typeface="Wingdings" panose="05000000000000000000" pitchFamily="2" charset="2"/>
                        <a:buChar char="§"/>
                      </a:pPr>
                      <a:r>
                        <a:rPr lang="en-US" sz="1400" dirty="0" smtClean="0"/>
                        <a:t>Afghanistan</a:t>
                      </a:r>
                    </a:p>
                    <a:p>
                      <a:pPr marL="285750" indent="-285750">
                        <a:buFont typeface="Wingdings" panose="05000000000000000000" pitchFamily="2" charset="2"/>
                        <a:buChar char="§"/>
                      </a:pP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Principe</a:t>
                      </a:r>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Bahamas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Syria</a:t>
                      </a:r>
                    </a:p>
                    <a:p>
                      <a:pPr marL="285750" indent="-285750">
                        <a:buFont typeface="Wingdings" panose="05000000000000000000" pitchFamily="2" charset="2"/>
                        <a:buChar char="§"/>
                      </a:pPr>
                      <a:endParaRPr lang="en-US" sz="1400" dirty="0" smtClean="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Bhutan</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Bahrain</a:t>
                      </a:r>
                    </a:p>
                    <a:p>
                      <a:pPr marL="285750" indent="-285750">
                        <a:buFont typeface="Wingdings" panose="05000000000000000000" pitchFamily="2" charset="2"/>
                        <a:buChar char="§"/>
                      </a:pPr>
                      <a:endParaRPr lang="en-US" sz="1400" dirty="0" smtClean="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Kiribati</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Kuwait</a:t>
                      </a:r>
                    </a:p>
                    <a:p>
                      <a:pPr marL="285750" indent="-285750">
                        <a:buFont typeface="Wingdings" panose="05000000000000000000" pitchFamily="2" charset="2"/>
                        <a:buChar char="§"/>
                      </a:pPr>
                      <a:endParaRPr lang="en-US" sz="1400" dirty="0" smtClean="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Marshall Islands</a:t>
                      </a:r>
                    </a:p>
                    <a:p>
                      <a:pPr marL="285750" indent="-285750">
                        <a:buFont typeface="Wingdings" panose="05000000000000000000" pitchFamily="2" charset="2"/>
                        <a:buChar char="§"/>
                      </a:pP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Qatar</a:t>
                      </a:r>
                    </a:p>
                    <a:p>
                      <a:pPr marL="285750" indent="-285750">
                        <a:buFont typeface="Wingdings" panose="05000000000000000000" pitchFamily="2" charset="2"/>
                        <a:buChar char="§"/>
                      </a:pPr>
                      <a:endParaRPr lang="en-US" sz="1400" dirty="0" smtClean="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Micronesia</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Saudi Arabia</a:t>
                      </a:r>
                    </a:p>
                    <a:p>
                      <a:pPr marL="285750" indent="-285750">
                        <a:buFont typeface="Wingdings" panose="05000000000000000000" pitchFamily="2" charset="2"/>
                        <a:buChar char="§"/>
                      </a:pPr>
                      <a:endParaRPr lang="en-US" sz="1400" dirty="0" smtClean="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Palau</a:t>
                      </a:r>
                    </a:p>
                    <a:p>
                      <a:pPr marL="285750" indent="-285750">
                        <a:buFont typeface="Wingdings" panose="05000000000000000000" pitchFamily="2" charset="2"/>
                        <a:buChar char="§"/>
                      </a:pP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Oman </a:t>
                      </a:r>
                    </a:p>
                    <a:p>
                      <a:pPr marL="285750" indent="-285750">
                        <a:buFont typeface="Wingdings" panose="05000000000000000000" pitchFamily="2" charset="2"/>
                        <a:buChar char="§"/>
                      </a:pPr>
                      <a:endParaRPr lang="en-US" sz="1400" dirty="0" smtClean="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Sao Tome </a:t>
                      </a:r>
                    </a:p>
                    <a:p>
                      <a:pPr marL="285750" indent="-285750">
                        <a:buFont typeface="Wingdings" panose="05000000000000000000" pitchFamily="2" charset="2"/>
                        <a:buChar char="§"/>
                      </a:pP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400" dirty="0" smtClean="0"/>
                        <a:t>United Arab Emirates</a:t>
                      </a:r>
                    </a:p>
                    <a:p>
                      <a:pPr marL="285750" indent="-285750">
                        <a:buFont typeface="Wingdings" panose="05000000000000000000" pitchFamily="2" charset="2"/>
                        <a:buChar char="§"/>
                      </a:pPr>
                      <a:endParaRPr lang="en-US" sz="1400" dirty="0" smtClean="0"/>
                    </a:p>
                  </a:txBody>
                  <a:tcPr/>
                </a:tc>
              </a:tr>
              <a:tr h="370840">
                <a:tc>
                  <a:txBody>
                    <a:bodyPr/>
                    <a:lstStyle/>
                    <a:p>
                      <a:pPr marL="285750" indent="-285750">
                        <a:buFont typeface="Wingdings" panose="05000000000000000000" pitchFamily="2" charset="2"/>
                        <a:buChar char="§"/>
                      </a:pPr>
                      <a:r>
                        <a:rPr lang="en-US" sz="1400" dirty="0" smtClean="0"/>
                        <a:t>China</a:t>
                      </a:r>
                      <a:endParaRPr lang="en-US" sz="1400" dirty="0"/>
                    </a:p>
                  </a:txBody>
                  <a:tcPr/>
                </a:tc>
                <a:tc>
                  <a:txBody>
                    <a:bodyPr/>
                    <a:lstStyle/>
                    <a:p>
                      <a:pPr marL="285750" indent="-285750">
                        <a:buFont typeface="Wingdings" panose="05000000000000000000" pitchFamily="2" charset="2"/>
                        <a:buChar char="§"/>
                      </a:pPr>
                      <a:r>
                        <a:rPr lang="en-US" sz="1400" dirty="0" smtClean="0"/>
                        <a:t>India</a:t>
                      </a:r>
                    </a:p>
                  </a:txBody>
                  <a:tcPr/>
                </a:tc>
              </a:tr>
              <a:tr h="370840">
                <a:tc>
                  <a:txBody>
                    <a:bodyPr/>
                    <a:lstStyle/>
                    <a:p>
                      <a:pPr marL="0" indent="0">
                        <a:buFont typeface="Wingdings" panose="05000000000000000000" pitchFamily="2" charset="2"/>
                        <a:buNone/>
                      </a:pPr>
                      <a:r>
                        <a:rPr lang="en-US" sz="1400" b="1" i="1" dirty="0" smtClean="0"/>
                        <a:t> * Source: Malaysian Tax Authority</a:t>
                      </a:r>
                      <a:endParaRPr lang="en-US" sz="1400" b="1" i="1" dirty="0"/>
                    </a:p>
                  </a:txBody>
                  <a:tcPr/>
                </a:tc>
                <a:tc>
                  <a:txBody>
                    <a:bodyPr/>
                    <a:lstStyle/>
                    <a:p>
                      <a:pPr marL="285750" indent="-285750">
                        <a:buFont typeface="Wingdings" panose="05000000000000000000" pitchFamily="2" charset="2"/>
                        <a:buChar char="§"/>
                      </a:pPr>
                      <a:endParaRPr lang="en-US" sz="1400" dirty="0" smtClean="0"/>
                    </a:p>
                  </a:txBody>
                  <a:tcPr/>
                </a:tc>
              </a:tr>
            </a:tbl>
          </a:graphicData>
        </a:graphic>
      </p:graphicFrame>
    </p:spTree>
    <p:extLst>
      <p:ext uri="{BB962C8B-B14F-4D97-AF65-F5344CB8AC3E}">
        <p14:creationId xmlns="" xmlns:p14="http://schemas.microsoft.com/office/powerpoint/2010/main" val="379014119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1351261" cy="4587748"/>
          </a:xfrm>
        </p:spPr>
        <p:txBody>
          <a:bodyPr>
            <a:noAutofit/>
          </a:bodyPr>
          <a:lstStyle/>
          <a:p>
            <a:pPr marL="0" indent="0" algn="just">
              <a:lnSpc>
                <a:spcPct val="100000"/>
              </a:lnSpc>
              <a:spcBef>
                <a:spcPts val="0"/>
              </a:spcBef>
              <a:buNone/>
            </a:pPr>
            <a:r>
              <a:rPr lang="en-US" sz="1800" b="1" dirty="0"/>
              <a:t>CONTRACTUAL EXECUTION OF WORK &amp; FURNISHING SUPPLIES </a:t>
            </a:r>
          </a:p>
          <a:p>
            <a:pPr marL="0" indent="0" algn="just">
              <a:lnSpc>
                <a:spcPct val="100000"/>
              </a:lnSpc>
              <a:spcBef>
                <a:spcPts val="0"/>
              </a:spcBef>
              <a:buNone/>
            </a:pPr>
            <a:r>
              <a:rPr lang="en-US" sz="1800" i="1" dirty="0"/>
              <a:t>Tariff Heading </a:t>
            </a:r>
            <a:r>
              <a:rPr lang="en-US" sz="1800" i="1" dirty="0" smtClean="0"/>
              <a:t>9809.0000</a:t>
            </a:r>
            <a:endParaRPr lang="en-US" sz="1800" i="1" dirty="0"/>
          </a:p>
          <a:p>
            <a:pPr marL="0" indent="0" algn="just">
              <a:buNone/>
            </a:pPr>
            <a:endParaRPr lang="en-US" sz="1800" dirty="0"/>
          </a:p>
        </p:txBody>
      </p:sp>
      <p:sp>
        <p:nvSpPr>
          <p:cNvPr id="4" name="Slide Number Placeholder 3"/>
          <p:cNvSpPr>
            <a:spLocks noGrp="1"/>
          </p:cNvSpPr>
          <p:nvPr>
            <p:ph type="sldNum" sz="quarter" idx="12"/>
          </p:nvPr>
        </p:nvSpPr>
        <p:spPr/>
        <p:txBody>
          <a:bodyPr/>
          <a:lstStyle/>
          <a:p>
            <a:fld id="{CA8D9AD5-F248-4919-864A-CFD76CC027D6}" type="slidenum">
              <a:rPr lang="en-US" smtClean="0"/>
              <a:pPr/>
              <a:t>50</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graphicFrame>
        <p:nvGraphicFramePr>
          <p:cNvPr id="2" name="Table 1"/>
          <p:cNvGraphicFramePr>
            <a:graphicFrameLocks noGrp="1"/>
          </p:cNvGraphicFramePr>
          <p:nvPr>
            <p:extLst>
              <p:ext uri="{D42A27DB-BD31-4B8C-83A1-F6EECF244321}">
                <p14:modId xmlns="" xmlns:p14="http://schemas.microsoft.com/office/powerpoint/2010/main" val="676789091"/>
              </p:ext>
            </p:extLst>
          </p:nvPr>
        </p:nvGraphicFramePr>
        <p:xfrm>
          <a:off x="673100" y="2466340"/>
          <a:ext cx="10862128" cy="2926080"/>
        </p:xfrm>
        <a:graphic>
          <a:graphicData uri="http://schemas.openxmlformats.org/drawingml/2006/table">
            <a:tbl>
              <a:tblPr firstRow="1" bandRow="1">
                <a:tableStyleId>{B301B821-A1FF-4177-AEE7-76D212191A09}</a:tableStyleId>
              </a:tblPr>
              <a:tblGrid>
                <a:gridCol w="5431064"/>
                <a:gridCol w="5431064"/>
              </a:tblGrid>
              <a:tr h="207434">
                <a:tc>
                  <a:txBody>
                    <a:bodyPr/>
                    <a:lstStyle/>
                    <a:p>
                      <a:pPr algn="ctr"/>
                      <a:r>
                        <a:rPr lang="en-US" sz="1500" dirty="0" smtClean="0"/>
                        <a:t>Sindh ST Law 2011</a:t>
                      </a:r>
                      <a:endParaRPr lang="en-US" sz="15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dirty="0" smtClean="0"/>
                        <a:t>Punjab ST Law 2012</a:t>
                      </a:r>
                    </a:p>
                  </a:txBody>
                  <a:tcPr/>
                </a:tc>
              </a:tr>
              <a:tr h="1732280">
                <a:tc>
                  <a:txBody>
                    <a:bodyPr/>
                    <a:lstStyle/>
                    <a:p>
                      <a:pPr marL="285750" indent="-285750" algn="just">
                        <a:buFont typeface="Wingdings" panose="05000000000000000000" pitchFamily="2" charset="2"/>
                        <a:buChar char="§"/>
                      </a:pPr>
                      <a:r>
                        <a:rPr lang="en-US" sz="1500" dirty="0" smtClean="0"/>
                        <a:t>Exclusions:</a:t>
                      </a:r>
                    </a:p>
                    <a:p>
                      <a:pPr marL="742950" lvl="1" indent="-285750" algn="just">
                        <a:buFont typeface="Wingdings" panose="05000000000000000000" pitchFamily="2" charset="2"/>
                        <a:buChar char="ü"/>
                      </a:pPr>
                      <a:r>
                        <a:rPr lang="en-US" sz="1500" baseline="0" dirty="0" smtClean="0"/>
                        <a:t>Contracts for works OR supplies where total value does not exceed Rs 50 million in a financial year subject to condition that the value component of services in such contract also does not exceed Rs 10 million</a:t>
                      </a:r>
                    </a:p>
                    <a:p>
                      <a:pPr marL="742950" lvl="1" indent="-285750" algn="just">
                        <a:buFont typeface="Wingdings" panose="05000000000000000000" pitchFamily="2" charset="2"/>
                        <a:buChar char="ü"/>
                      </a:pPr>
                      <a:r>
                        <a:rPr lang="en-US" sz="1500" baseline="0" dirty="0" smtClean="0"/>
                        <a:t>Text books publication &amp; distribution </a:t>
                      </a:r>
                    </a:p>
                    <a:p>
                      <a:pPr marL="457200" lvl="1" indent="0" algn="just">
                        <a:buFont typeface="Wingdings" panose="05000000000000000000" pitchFamily="2" charset="2"/>
                        <a:buNone/>
                      </a:pPr>
                      <a:endParaRPr lang="en-US" sz="1500" baseline="0" dirty="0" smtClean="0"/>
                    </a:p>
                    <a:p>
                      <a:pPr marL="457200" lvl="1" indent="0" algn="just">
                        <a:buFont typeface="Wingdings" panose="05000000000000000000" pitchFamily="2" charset="2"/>
                        <a:buNone/>
                      </a:pPr>
                      <a:r>
                        <a:rPr lang="en-GB" sz="1500" dirty="0" smtClean="0"/>
                        <a:t>The annual turnover would be the aggregate value of </a:t>
                      </a:r>
                      <a:r>
                        <a:rPr lang="en-GB" sz="1500" u="sng" dirty="0" smtClean="0"/>
                        <a:t>total</a:t>
                      </a:r>
                      <a:r>
                        <a:rPr lang="en-GB" sz="1500" dirty="0" smtClean="0"/>
                        <a:t> contracts entered by contractor (</a:t>
                      </a:r>
                      <a:r>
                        <a:rPr lang="en-GB" sz="1500" i="1" dirty="0" smtClean="0"/>
                        <a:t>Source: SRB Clarification</a:t>
                      </a:r>
                      <a:r>
                        <a:rPr lang="en-GB" sz="1500" dirty="0" smtClean="0"/>
                        <a:t>). </a:t>
                      </a:r>
                      <a:endParaRPr lang="en-US" sz="1500" dirty="0"/>
                    </a:p>
                  </a:txBody>
                  <a:tcPr/>
                </a:tc>
                <a:tc>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500" dirty="0" smtClean="0"/>
                        <a:t>Exclusion:</a:t>
                      </a: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500" i="0" u="none" dirty="0" smtClean="0"/>
                        <a:t>Annual total value of contractual works or</a:t>
                      </a:r>
                      <a:r>
                        <a:rPr lang="en-US" sz="1500" i="0" u="none" baseline="0" dirty="0" smtClean="0"/>
                        <a:t> supplies</a:t>
                      </a:r>
                      <a:r>
                        <a:rPr lang="en-US" sz="1500" i="0" baseline="0" dirty="0" smtClean="0"/>
                        <a:t>  not exceeding Rs 50 million;</a:t>
                      </a: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n-US" sz="1500" i="0" baseline="0" dirty="0" smtClean="0"/>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n-US" sz="1500" i="0" baseline="0" dirty="0" smtClean="0"/>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en-US" sz="1500" i="0" baseline="0" dirty="0" smtClean="0"/>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500" i="0" baseline="0" dirty="0" smtClean="0"/>
                        <a:t>Printing &amp; supplies of books</a:t>
                      </a:r>
                      <a:endParaRPr lang="en-US" sz="1500" i="0" dirty="0" smtClean="0"/>
                    </a:p>
                    <a:p>
                      <a:pPr marL="0" marR="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500" dirty="0" smtClean="0"/>
                    </a:p>
                    <a:p>
                      <a:pPr marL="0" marR="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500" dirty="0" smtClean="0"/>
                        <a:t>The</a:t>
                      </a:r>
                      <a:r>
                        <a:rPr lang="en-US" sz="1500" baseline="0" dirty="0" smtClean="0"/>
                        <a:t> aggregate value of total contracts will be examined for exemption criteria</a:t>
                      </a:r>
                      <a:endParaRPr lang="en-US" sz="1500" dirty="0" smtClean="0"/>
                    </a:p>
                  </a:txBody>
                  <a:tcPr/>
                </a:tc>
              </a:tr>
            </a:tbl>
          </a:graphicData>
        </a:graphic>
      </p:graphicFrame>
      <p:pic>
        <p:nvPicPr>
          <p:cNvPr id="7"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9345090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1673352"/>
            <a:ext cx="10742816" cy="4003548"/>
          </a:xfrm>
        </p:spPr>
        <p:txBody>
          <a:bodyPr>
            <a:normAutofit/>
          </a:bodyPr>
          <a:lstStyle/>
          <a:p>
            <a:pPr marL="0" indent="0" algn="just">
              <a:lnSpc>
                <a:spcPct val="100000"/>
              </a:lnSpc>
              <a:spcBef>
                <a:spcPts val="0"/>
              </a:spcBef>
              <a:buNone/>
            </a:pPr>
            <a:r>
              <a:rPr lang="en-US" b="1" dirty="0"/>
              <a:t>CONTRACTUAL EXECUTION OF WORK &amp; FURNISHING SUPPLIES </a:t>
            </a:r>
            <a:endParaRPr lang="en-US" b="1" dirty="0" smtClean="0"/>
          </a:p>
          <a:p>
            <a:pPr marL="0" indent="0" algn="just">
              <a:lnSpc>
                <a:spcPct val="100000"/>
              </a:lnSpc>
              <a:spcBef>
                <a:spcPts val="0"/>
              </a:spcBef>
              <a:buNone/>
            </a:pPr>
            <a:r>
              <a:rPr lang="en-US" i="1" dirty="0" smtClean="0"/>
              <a:t>Tariff </a:t>
            </a:r>
            <a:r>
              <a:rPr lang="en-US" i="1" dirty="0"/>
              <a:t>Heading 9809.0000</a:t>
            </a:r>
          </a:p>
          <a:p>
            <a:pPr marL="0" indent="0">
              <a:buNone/>
            </a:pPr>
            <a:r>
              <a:rPr lang="en-GB" sz="2000" u="sng" dirty="0" smtClean="0"/>
              <a:t>Business Issues:</a:t>
            </a:r>
          </a:p>
          <a:p>
            <a:pPr marL="342900" indent="-342900">
              <a:buFont typeface="Wingdings" pitchFamily="2" charset="2"/>
              <a:buChar char="§"/>
            </a:pPr>
            <a:r>
              <a:rPr lang="en-GB" dirty="0" smtClean="0"/>
              <a:t>If </a:t>
            </a:r>
            <a:r>
              <a:rPr lang="en-GB" u="sng" dirty="0" smtClean="0"/>
              <a:t>total</a:t>
            </a:r>
            <a:r>
              <a:rPr lang="en-GB" dirty="0" smtClean="0"/>
              <a:t> contract approach is adopted, it </a:t>
            </a:r>
            <a:r>
              <a:rPr lang="en-GB" dirty="0"/>
              <a:t>is practically not possible to </a:t>
            </a:r>
            <a:r>
              <a:rPr lang="en-GB" dirty="0" smtClean="0"/>
              <a:t>charge sales </a:t>
            </a:r>
            <a:r>
              <a:rPr lang="en-GB" dirty="0"/>
              <a:t>tax on </a:t>
            </a:r>
            <a:r>
              <a:rPr lang="en-GB" dirty="0" smtClean="0"/>
              <a:t>other </a:t>
            </a:r>
            <a:r>
              <a:rPr lang="en-GB" dirty="0"/>
              <a:t>contracts </a:t>
            </a:r>
            <a:r>
              <a:rPr lang="en-GB" dirty="0" smtClean="0"/>
              <a:t>signed and executed earlier</a:t>
            </a:r>
          </a:p>
          <a:p>
            <a:pPr marL="342900" indent="-342900">
              <a:buFont typeface="Wingdings" pitchFamily="2" charset="2"/>
              <a:buChar char="§"/>
            </a:pPr>
            <a:r>
              <a:rPr lang="en-GB" dirty="0"/>
              <a:t>Withholding Tax issues would also arise for the payer (</a:t>
            </a:r>
            <a:r>
              <a:rPr lang="en-GB" dirty="0" err="1"/>
              <a:t>contractee</a:t>
            </a:r>
            <a:r>
              <a:rPr lang="en-GB" dirty="0"/>
              <a:t>) as he may not be aware of the value of other contracts </a:t>
            </a:r>
            <a:r>
              <a:rPr lang="en-GB" dirty="0" smtClean="0"/>
              <a:t>handled contractor</a:t>
            </a:r>
          </a:p>
          <a:p>
            <a:pPr marL="342900" indent="-342900">
              <a:buFont typeface="Wingdings" pitchFamily="2" charset="2"/>
              <a:buChar char="§"/>
            </a:pPr>
            <a:r>
              <a:rPr lang="en-GB" dirty="0" smtClean="0"/>
              <a:t>Contracts executable over number of years</a:t>
            </a:r>
          </a:p>
          <a:p>
            <a:pPr marL="342900" indent="-342900">
              <a:buFont typeface="Wingdings" pitchFamily="2" charset="2"/>
              <a:buChar char="§"/>
            </a:pPr>
            <a:endParaRPr lang="en-GB" dirty="0" smtClean="0"/>
          </a:p>
          <a:p>
            <a:pPr marL="342900" indent="-342900">
              <a:buFont typeface="Wingdings" pitchFamily="2" charset="2"/>
              <a:buChar char="§"/>
            </a:pPr>
            <a:endParaRPr lang="en-GB" dirty="0" smtClean="0"/>
          </a:p>
          <a:p>
            <a:pPr marL="342900" indent="-342900">
              <a:buFont typeface="Wingdings" pitchFamily="2" charset="2"/>
              <a:buChar char="§"/>
            </a:pPr>
            <a:endParaRPr lang="en-US" dirty="0"/>
          </a:p>
          <a:p>
            <a:pPr marL="342900" indent="-342900">
              <a:buFont typeface="Wingdings" pitchFamily="2" charset="2"/>
              <a:buChar char="§"/>
            </a:pPr>
            <a:endParaRPr lang="en-GB" dirty="0" smtClean="0"/>
          </a:p>
          <a:p>
            <a:pPr marL="342900" indent="-342900">
              <a:buFont typeface="Wingdings" pitchFamily="2" charset="2"/>
              <a:buChar char="§"/>
            </a:pPr>
            <a:endParaRPr lang="en-GB" dirty="0"/>
          </a:p>
          <a:p>
            <a:pPr marL="0" indent="0">
              <a:buNone/>
            </a:pPr>
            <a:endParaRPr lang="en-GB" sz="2000" dirty="0"/>
          </a:p>
          <a:p>
            <a:pPr marL="0" indent="0">
              <a:buNone/>
            </a:pPr>
            <a:endParaRPr lang="en-GB" sz="2000" dirty="0" smtClean="0"/>
          </a:p>
        </p:txBody>
      </p:sp>
      <p:sp>
        <p:nvSpPr>
          <p:cNvPr id="4" name="Slide Number Placeholder 3"/>
          <p:cNvSpPr>
            <a:spLocks noGrp="1"/>
          </p:cNvSpPr>
          <p:nvPr>
            <p:ph type="sldNum" sz="quarter" idx="12"/>
          </p:nvPr>
        </p:nvSpPr>
        <p:spPr/>
        <p:txBody>
          <a:bodyPr/>
          <a:lstStyle/>
          <a:p>
            <a:fld id="{CA8D9AD5-F248-4919-864A-CFD76CC027D6}" type="slidenum">
              <a:rPr lang="en-US" smtClean="0"/>
              <a:pPr/>
              <a:t>51</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dirty="0"/>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6491354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A8D9AD5-F248-4919-864A-CFD76CC027D6}" type="slidenum">
              <a:rPr lang="en-US" smtClean="0"/>
              <a:pPr/>
              <a:t>52</a:t>
            </a:fld>
            <a:endParaRPr lang="en-US"/>
          </a:p>
        </p:txBody>
      </p:sp>
      <p:sp>
        <p:nvSpPr>
          <p:cNvPr id="6" name="Title 6"/>
          <p:cNvSpPr txBox="1">
            <a:spLocks/>
          </p:cNvSpPr>
          <p:nvPr/>
        </p:nvSpPr>
        <p:spPr>
          <a:xfrm>
            <a:off x="548639" y="438912"/>
            <a:ext cx="11011989" cy="932688"/>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rmAutofit/>
          </a:bodyPr>
          <a:lstStyle>
            <a:lvl1pPr marL="0" indent="0" algn="l" defTabSz="914400" rtl="0" eaLnBrk="1" latinLnBrk="0" hangingPunct="1">
              <a:lnSpc>
                <a:spcPct val="90000"/>
              </a:lnSpc>
              <a:spcBef>
                <a:spcPct val="0"/>
              </a:spcBef>
              <a:buFont typeface="Arial" pitchFamily="34" charset="0"/>
              <a:buNone/>
              <a:defRPr sz="3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3200" dirty="0" smtClean="0"/>
              <a:t>PECUILAR SERVICES</a:t>
            </a:r>
            <a:endParaRPr lang="en-US" sz="3200" dirty="0"/>
          </a:p>
        </p:txBody>
      </p:sp>
      <p:graphicFrame>
        <p:nvGraphicFramePr>
          <p:cNvPr id="2" name="Table 1"/>
          <p:cNvGraphicFramePr>
            <a:graphicFrameLocks noGrp="1"/>
          </p:cNvGraphicFramePr>
          <p:nvPr>
            <p:extLst>
              <p:ext uri="{D42A27DB-BD31-4B8C-83A1-F6EECF244321}">
                <p14:modId xmlns="" xmlns:p14="http://schemas.microsoft.com/office/powerpoint/2010/main" val="4222312083"/>
              </p:ext>
            </p:extLst>
          </p:nvPr>
        </p:nvGraphicFramePr>
        <p:xfrm>
          <a:off x="610869" y="1917700"/>
          <a:ext cx="10862128" cy="4297680"/>
        </p:xfrm>
        <a:graphic>
          <a:graphicData uri="http://schemas.openxmlformats.org/drawingml/2006/table">
            <a:tbl>
              <a:tblPr firstRow="1" bandRow="1">
                <a:tableStyleId>{B301B821-A1FF-4177-AEE7-76D212191A09}</a:tableStyleId>
              </a:tblPr>
              <a:tblGrid>
                <a:gridCol w="3886200"/>
                <a:gridCol w="1600200"/>
                <a:gridCol w="3898900"/>
                <a:gridCol w="1476828"/>
              </a:tblGrid>
              <a:tr h="207434">
                <a:tc gridSpan="2">
                  <a:txBody>
                    <a:bodyPr/>
                    <a:lstStyle/>
                    <a:p>
                      <a:pPr algn="ctr"/>
                      <a:r>
                        <a:rPr lang="en-US" sz="1600" dirty="0" smtClean="0"/>
                        <a:t>Sindh ST Law 2011</a:t>
                      </a:r>
                      <a:endParaRPr lang="en-US" sz="1600" dirty="0"/>
                    </a:p>
                  </a:txBody>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Punjab ST Law 2012</a:t>
                      </a:r>
                    </a:p>
                  </a:txBody>
                  <a:tcPr/>
                </a:tc>
                <a:tc hMerge="1">
                  <a:txBody>
                    <a:bodyPr/>
                    <a:lstStyle/>
                    <a:p>
                      <a:endParaRPr lang="en-US"/>
                    </a:p>
                  </a:txBody>
                  <a:tcPr/>
                </a:tc>
              </a:tr>
              <a:tr h="256540">
                <a:tc rowSpan="2">
                  <a:txBody>
                    <a:bodyPr/>
                    <a:lstStyle/>
                    <a:p>
                      <a:pPr marL="0" indent="0" algn="just">
                        <a:buFont typeface="Wingdings" panose="05000000000000000000" pitchFamily="2" charset="2"/>
                        <a:buNone/>
                      </a:pPr>
                      <a:r>
                        <a:rPr lang="en-US" sz="1600" b="1" dirty="0" smtClean="0"/>
                        <a:t>Labour &amp; Manpower Supply </a:t>
                      </a:r>
                      <a:r>
                        <a:rPr lang="en-US" sz="1600" b="1" baseline="0" dirty="0" smtClean="0"/>
                        <a:t> Services</a:t>
                      </a:r>
                      <a:endParaRPr lang="en-US" sz="1600" b="1" dirty="0"/>
                    </a:p>
                  </a:txBody>
                  <a:tcPr/>
                </a:tc>
                <a:tc>
                  <a:txBody>
                    <a:bodyPr/>
                    <a:lstStyle/>
                    <a:p>
                      <a:pPr marL="0" indent="0" algn="just">
                        <a:buFont typeface="Wingdings" panose="05000000000000000000" pitchFamily="2" charset="2"/>
                        <a:buNone/>
                      </a:pPr>
                      <a:r>
                        <a:rPr lang="en-US" sz="1600" b="1" i="1" dirty="0" smtClean="0"/>
                        <a:t>Tariff Heading</a:t>
                      </a:r>
                      <a:endParaRPr lang="en-US" sz="1600" b="1" i="1" dirty="0"/>
                    </a:p>
                  </a:txBody>
                  <a:tcPr/>
                </a:tc>
                <a:tc rowSpan="2">
                  <a:txBody>
                    <a:bodyPr/>
                    <a:lstStyle/>
                    <a:p>
                      <a:pPr marL="0" marR="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dirty="0" smtClean="0"/>
                        <a:t>Manpower</a:t>
                      </a:r>
                      <a:r>
                        <a:rPr lang="en-US" sz="1600" b="1" baseline="0" dirty="0" smtClean="0"/>
                        <a:t> recruitment agents</a:t>
                      </a:r>
                      <a:endParaRPr lang="en-US" sz="1600" b="1"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1" i="1" dirty="0" smtClean="0"/>
                        <a:t>Tariff Heading</a:t>
                      </a:r>
                      <a:endParaRPr lang="en-US" sz="1600" b="1" dirty="0" smtClean="0"/>
                    </a:p>
                  </a:txBody>
                  <a:tcPr/>
                </a:tc>
              </a:tr>
              <a:tr h="152400">
                <a:tc vMerge="1">
                  <a:txBody>
                    <a:bodyPr/>
                    <a:lstStyle/>
                    <a:p>
                      <a:endParaRPr lang="en-US"/>
                    </a:p>
                  </a:txBody>
                  <a:tcPr/>
                </a:tc>
                <a:tc>
                  <a:txBody>
                    <a:bodyPr/>
                    <a:lstStyle/>
                    <a:p>
                      <a:pPr marL="0" indent="0" algn="just">
                        <a:buFont typeface="Wingdings" panose="05000000000000000000" pitchFamily="2" charset="2"/>
                        <a:buNone/>
                      </a:pPr>
                      <a:r>
                        <a:rPr lang="en-US" sz="1600" dirty="0" smtClean="0"/>
                        <a:t>9829.0000</a:t>
                      </a:r>
                      <a:endParaRPr lang="en-US" sz="1600" dirty="0"/>
                    </a:p>
                  </a:txBody>
                  <a:tcPr/>
                </a:tc>
                <a:tc vMerge="1">
                  <a:txBody>
                    <a:bodyPr/>
                    <a:lstStyle/>
                    <a:p>
                      <a:endParaRPr lang="en-US"/>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dirty="0" smtClean="0"/>
                        <a:t>9805.6000</a:t>
                      </a:r>
                    </a:p>
                  </a:txBody>
                  <a:tcPr/>
                </a:tc>
              </a:tr>
              <a:tr h="207434">
                <a:tc gridSpan="2">
                  <a:txBody>
                    <a:bodyPr/>
                    <a:lstStyle/>
                    <a:p>
                      <a:pPr marL="285750" indent="-285750" algn="just">
                        <a:buFont typeface="Wingdings" panose="05000000000000000000" pitchFamily="2" charset="2"/>
                        <a:buChar char="§"/>
                      </a:pPr>
                      <a:r>
                        <a:rPr lang="en-US" sz="1600" dirty="0" smtClean="0"/>
                        <a:t>Tax</a:t>
                      </a:r>
                      <a:r>
                        <a:rPr lang="en-US" sz="1600" baseline="0" dirty="0" smtClean="0"/>
                        <a:t> Rate 16%</a:t>
                      </a:r>
                      <a:endParaRPr lang="en-US" sz="1600" dirty="0"/>
                    </a:p>
                  </a:txBody>
                  <a:tcPr/>
                </a:tc>
                <a:tc hMerge="1">
                  <a:txBody>
                    <a:bodyPr/>
                    <a:lstStyle/>
                    <a:p>
                      <a:endParaRPr lang="en-US"/>
                    </a:p>
                  </a:txBody>
                  <a:tcPr/>
                </a:tc>
                <a:tc gridSpan="2">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dirty="0" smtClean="0"/>
                        <a:t>Tax Rate 16%</a:t>
                      </a:r>
                    </a:p>
                  </a:txBody>
                  <a:tcPr/>
                </a:tc>
                <a:tc hMerge="1">
                  <a:txBody>
                    <a:bodyPr/>
                    <a:lstStyle/>
                    <a:p>
                      <a:endParaRPr lang="en-US"/>
                    </a:p>
                  </a:txBody>
                  <a:tcPr/>
                </a:tc>
              </a:tr>
              <a:tr h="207434">
                <a:tc gridSpan="2">
                  <a:txBody>
                    <a:bodyPr/>
                    <a:lstStyle/>
                    <a:p>
                      <a:pPr marL="285750" indent="-285750" algn="just">
                        <a:buFont typeface="Wingdings" panose="05000000000000000000" pitchFamily="2" charset="2"/>
                        <a:buChar char="§"/>
                      </a:pPr>
                      <a:r>
                        <a:rPr lang="en-US" sz="1600" u="none" dirty="0" smtClean="0"/>
                        <a:t>In</a:t>
                      </a:r>
                      <a:r>
                        <a:rPr lang="en-US" sz="1600" u="none" baseline="0" dirty="0" smtClean="0"/>
                        <a:t> this arrangement, the service provider retains the employee or manpower on its own payroll and gets reimbursement for the actual expenses and fee mutually agreed between the parties</a:t>
                      </a:r>
                      <a:endParaRPr lang="en-US" sz="1600" u="none" dirty="0"/>
                    </a:p>
                  </a:txBody>
                  <a:tcPr/>
                </a:tc>
                <a:tc hMerge="1">
                  <a:txBody>
                    <a:bodyPr/>
                    <a:lstStyle/>
                    <a:p>
                      <a:endParaRPr lang="en-US"/>
                    </a:p>
                  </a:txBody>
                  <a:tcPr/>
                </a:tc>
                <a:tc gridSpan="2">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u="none" dirty="0" smtClean="0"/>
                        <a:t>In this arrangement,</a:t>
                      </a:r>
                      <a:r>
                        <a:rPr lang="en-US" sz="1600" u="none" baseline="0" dirty="0" smtClean="0"/>
                        <a:t> the service provider facilitates his client by using its skills &amp; expertise to find suitable human resource or manpower</a:t>
                      </a:r>
                      <a:endParaRPr lang="en-US" sz="1600" u="sng" dirty="0" smtClean="0"/>
                    </a:p>
                  </a:txBody>
                  <a:tcPr/>
                </a:tc>
                <a:tc hMerge="1">
                  <a:txBody>
                    <a:bodyPr/>
                    <a:lstStyle/>
                    <a:p>
                      <a:endParaRPr lang="en-US"/>
                    </a:p>
                  </a:txBody>
                  <a:tcPr/>
                </a:tc>
              </a:tr>
              <a:tr h="207434">
                <a:tc gridSpan="2">
                  <a:txBody>
                    <a:bodyPr/>
                    <a:lstStyle/>
                    <a:p>
                      <a:pPr marL="285750" indent="-285750" algn="just">
                        <a:buFont typeface="Wingdings" panose="05000000000000000000" pitchFamily="2" charset="2"/>
                        <a:buChar char="§"/>
                      </a:pPr>
                      <a:r>
                        <a:rPr lang="en-US" sz="1600" u="none" dirty="0" smtClean="0"/>
                        <a:t>The actual</a:t>
                      </a:r>
                      <a:r>
                        <a:rPr lang="en-US" sz="1600" u="none" baseline="0" dirty="0" smtClean="0"/>
                        <a:t> cost of manpower or employee which is reimbursed from the client is not included in the value of supply and only the consideration or commission is exposed to sales tax</a:t>
                      </a:r>
                      <a:endParaRPr lang="en-US" sz="1600" u="none" dirty="0"/>
                    </a:p>
                  </a:txBody>
                  <a:tcPr/>
                </a:tc>
                <a:tc hMerge="1">
                  <a:txBody>
                    <a:bodyPr/>
                    <a:lstStyle/>
                    <a:p>
                      <a:endParaRPr lang="en-US"/>
                    </a:p>
                  </a:txBody>
                  <a:tcPr/>
                </a:tc>
                <a:tc gridSpan="2">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u="none" dirty="0" smtClean="0"/>
                        <a:t>The services are taxable on gross value</a:t>
                      </a:r>
                      <a:endParaRPr lang="en-US" sz="1600" u="sng" dirty="0" smtClean="0"/>
                    </a:p>
                  </a:txBody>
                  <a:tcPr/>
                </a:tc>
                <a:tc hMerge="1">
                  <a:txBody>
                    <a:bodyPr/>
                    <a:lstStyle/>
                    <a:p>
                      <a:endParaRPr lang="en-US"/>
                    </a:p>
                  </a:txBody>
                  <a:tcPr/>
                </a:tc>
              </a:tr>
              <a:tr h="207434">
                <a:tc gridSpan="2">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u="none" dirty="0" smtClean="0"/>
                        <a:t>Manpower recruiting agents are not</a:t>
                      </a:r>
                      <a:r>
                        <a:rPr lang="en-US" sz="1600" u="none" baseline="0" dirty="0" smtClean="0"/>
                        <a:t> taxable under the Sindh ST Law 2011</a:t>
                      </a:r>
                      <a:endParaRPr lang="en-US" sz="1600" u="none" dirty="0" smtClean="0"/>
                    </a:p>
                  </a:txBody>
                  <a:tcPr/>
                </a:tc>
                <a:tc hMerge="1">
                  <a:txBody>
                    <a:bodyPr/>
                    <a:lstStyle/>
                    <a:p>
                      <a:endParaRPr lang="en-US"/>
                    </a:p>
                  </a:txBody>
                  <a:tcPr/>
                </a:tc>
                <a:tc gridSpan="2">
                  <a:txBody>
                    <a:bodyPr/>
                    <a:lstStyle/>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u="none" baseline="0" dirty="0" err="1" smtClean="0"/>
                        <a:t>Labour</a:t>
                      </a:r>
                      <a:r>
                        <a:rPr lang="en-US" sz="1600" u="none" baseline="0" dirty="0" smtClean="0"/>
                        <a:t> &amp; manpower services may not taxable under the Punjab ST Law 2012</a:t>
                      </a:r>
                      <a:endParaRPr lang="en-US" sz="1600" u="sng" dirty="0" smtClean="0"/>
                    </a:p>
                  </a:txBody>
                  <a:tcPr/>
                </a:tc>
                <a:tc hMerge="1">
                  <a:txBody>
                    <a:bodyPr/>
                    <a:lstStyle/>
                    <a:p>
                      <a:endParaRPr lang="en-US"/>
                    </a:p>
                  </a:txBody>
                  <a:tcPr/>
                </a:tc>
              </a:tr>
            </a:tbl>
          </a:graphicData>
        </a:graphic>
      </p:graphicFrame>
      <p:sp>
        <p:nvSpPr>
          <p:cNvPr id="5" name="Rectangle 4"/>
          <p:cNvSpPr/>
          <p:nvPr/>
        </p:nvSpPr>
        <p:spPr>
          <a:xfrm>
            <a:off x="547195" y="1491734"/>
            <a:ext cx="6276686" cy="369332"/>
          </a:xfrm>
          <a:prstGeom prst="rect">
            <a:avLst/>
          </a:prstGeom>
        </p:spPr>
        <p:txBody>
          <a:bodyPr wrap="square">
            <a:spAutoFit/>
          </a:bodyPr>
          <a:lstStyle/>
          <a:p>
            <a:r>
              <a:rPr lang="en-US" b="1" dirty="0" smtClean="0"/>
              <a:t>LABOUR &amp; MANPOWER / RECRUITMENT SERVICES</a:t>
            </a:r>
            <a:endParaRPr lang="en-US" b="1" dirty="0"/>
          </a:p>
        </p:txBody>
      </p:sp>
      <p:pic>
        <p:nvPicPr>
          <p:cNvPr id="7" name="Picture 71" descr="cid:image001.jpg@01C98D35.D93AC3E0"/>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Picture 5" descr="Description: MSIL Logo">
            <a:hlinkClick r:id="rId4"/>
          </p:cNvP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02169738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CA8D9AD5-F248-4919-864A-CFD76CC027D6}" type="slidenum">
              <a:rPr lang="en-US" smtClean="0"/>
              <a:pPr/>
              <a:t>53</a:t>
            </a:fld>
            <a:endParaRPr lang="en-US"/>
          </a:p>
        </p:txBody>
      </p:sp>
      <p:sp>
        <p:nvSpPr>
          <p:cNvPr id="12" name="Rectangle 7"/>
          <p:cNvSpPr>
            <a:spLocks noChangeArrowheads="1"/>
          </p:cNvSpPr>
          <p:nvPr/>
        </p:nvSpPr>
        <p:spPr bwMode="auto">
          <a:xfrm>
            <a:off x="670828" y="2662291"/>
            <a:ext cx="5245100" cy="1446550"/>
          </a:xfrm>
          <a:prstGeom prst="rect">
            <a:avLst/>
          </a:prstGeom>
          <a:noFill/>
          <a:ln w="9525">
            <a:solidFill>
              <a:schemeClr val="accent2"/>
            </a:solidFill>
            <a:miter lim="800000"/>
            <a:headEnd/>
            <a:tailEnd/>
          </a:ln>
          <a:extLst>
            <a:ext uri="{909E8E84-426E-40DD-AFC4-6F175D3DCCD1}">
              <a14:hiddenFill xmlns="" xmlns:a14="http://schemas.microsoft.com/office/drawing/2010/main">
                <a:solidFill>
                  <a:srgbClr val="FFFFFF"/>
                </a:solidFill>
              </a14:hiddenFill>
            </a:ext>
          </a:extLst>
        </p:spPr>
        <p:txBody>
          <a:bodyPr wrap="square" anchor="ctr">
            <a:spAutoFit/>
          </a:bodyPr>
          <a:lstStyle/>
          <a:p>
            <a:pPr eaLnBrk="0" hangingPunct="0"/>
            <a:r>
              <a:rPr lang="en-US" sz="4400" b="1" dirty="0" smtClean="0">
                <a:solidFill>
                  <a:schemeClr val="accent1"/>
                </a:solidFill>
                <a:cs typeface="Calibri" pitchFamily="34" charset="0"/>
              </a:rPr>
              <a:t>SERVICES TAXED IN KPK</a:t>
            </a:r>
            <a:endParaRPr lang="en-US" sz="8000" dirty="0">
              <a:solidFill>
                <a:schemeClr val="accent1"/>
              </a:solidFill>
            </a:endParaRPr>
          </a:p>
        </p:txBody>
      </p:sp>
      <p:pic>
        <p:nvPicPr>
          <p:cNvPr id="13"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5"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14410665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39" y="567863"/>
            <a:ext cx="10742816" cy="5721812"/>
          </a:xfrm>
        </p:spPr>
        <p:txBody>
          <a:bodyPr>
            <a:normAutofit fontScale="92500" lnSpcReduction="20000"/>
          </a:bodyPr>
          <a:lstStyle/>
          <a:p>
            <a:pPr marL="342900" indent="-342900">
              <a:buFont typeface="Wingdings" panose="05000000000000000000" pitchFamily="2" charset="2"/>
              <a:buChar char="q"/>
            </a:pPr>
            <a:r>
              <a:rPr lang="en-GB" dirty="0" smtClean="0"/>
              <a:t>Rules, SROs, General Orders, Circulars have not been issued so far which causes a lot of confusion among the taxpayers and tax advisors</a:t>
            </a:r>
          </a:p>
          <a:p>
            <a:pPr marL="342900" indent="-342900">
              <a:buFont typeface="Wingdings" panose="05000000000000000000" pitchFamily="2" charset="2"/>
              <a:buChar char="q"/>
            </a:pPr>
            <a:r>
              <a:rPr lang="en-GB" dirty="0" smtClean="0"/>
              <a:t>Specific definitions of services brought under the tax net have not been defined</a:t>
            </a:r>
          </a:p>
          <a:p>
            <a:pPr marL="342900" indent="-342900">
              <a:buFont typeface="Wingdings" panose="05000000000000000000" pitchFamily="2" charset="2"/>
              <a:buChar char="q"/>
            </a:pPr>
            <a:r>
              <a:rPr lang="en-GB" dirty="0" smtClean="0"/>
              <a:t>In the absence of SROs / Rules, it appears that sales tax has also been imposed on the following services which are otherwise exempt (</a:t>
            </a:r>
            <a:r>
              <a:rPr lang="en-GB" i="1" dirty="0" smtClean="0"/>
              <a:t>either totality or partially</a:t>
            </a:r>
            <a:r>
              <a:rPr lang="en-GB" dirty="0" smtClean="0"/>
              <a:t>) under Federal &amp; Provincial Tax Laws:</a:t>
            </a:r>
          </a:p>
          <a:p>
            <a:pPr marL="342900" indent="-342900">
              <a:buFont typeface="Wingdings" panose="05000000000000000000" pitchFamily="2" charset="2"/>
              <a:buChar char="q"/>
            </a:pPr>
            <a:endParaRPr lang="en-GB" sz="100" dirty="0" smtClean="0"/>
          </a:p>
          <a:p>
            <a:pPr marL="662940" lvl="1" indent="-342900">
              <a:buFont typeface="Wingdings" panose="05000000000000000000" pitchFamily="2" charset="2"/>
              <a:buChar char="ü"/>
            </a:pPr>
            <a:r>
              <a:rPr lang="en-US" sz="1900" dirty="0"/>
              <a:t>Services provided by </a:t>
            </a:r>
            <a:r>
              <a:rPr lang="en-US" sz="1900" dirty="0" smtClean="0"/>
              <a:t>Restaurants</a:t>
            </a:r>
          </a:p>
          <a:p>
            <a:pPr marL="662940" lvl="1" indent="-342900">
              <a:buFont typeface="Wingdings" panose="05000000000000000000" pitchFamily="2" charset="2"/>
              <a:buChar char="ü"/>
            </a:pPr>
            <a:r>
              <a:rPr lang="en-US" sz="1900" dirty="0" smtClean="0"/>
              <a:t>Marriage </a:t>
            </a:r>
            <a:r>
              <a:rPr lang="en-US" sz="1900" dirty="0"/>
              <a:t>Lawn </a:t>
            </a:r>
            <a:endParaRPr lang="en-US" sz="1900" dirty="0" smtClean="0"/>
          </a:p>
          <a:p>
            <a:pPr marL="662940" lvl="1" indent="-342900">
              <a:buFont typeface="Wingdings" panose="05000000000000000000" pitchFamily="2" charset="2"/>
              <a:buChar char="ü"/>
            </a:pPr>
            <a:r>
              <a:rPr lang="en-US" sz="1900" dirty="0" smtClean="0"/>
              <a:t>Clubs </a:t>
            </a:r>
          </a:p>
          <a:p>
            <a:pPr marL="662940" lvl="1" indent="-342900">
              <a:buFont typeface="Wingdings" panose="05000000000000000000" pitchFamily="2" charset="2"/>
              <a:buChar char="ü"/>
            </a:pPr>
            <a:r>
              <a:rPr lang="en-US" sz="1900" dirty="0"/>
              <a:t>Advertisement in newspapers, periodicals</a:t>
            </a:r>
            <a:endParaRPr lang="en-US" sz="1900" i="1" dirty="0">
              <a:solidFill>
                <a:srgbClr val="000000"/>
              </a:solidFill>
            </a:endParaRPr>
          </a:p>
          <a:p>
            <a:pPr marL="662940" lvl="1" indent="-342900">
              <a:buFont typeface="Wingdings" panose="05000000000000000000" pitchFamily="2" charset="2"/>
              <a:buChar char="ü"/>
            </a:pPr>
            <a:r>
              <a:rPr lang="en-US" sz="1900" dirty="0"/>
              <a:t>Beauty Parlous </a:t>
            </a:r>
            <a:endParaRPr lang="en-US" sz="1900" dirty="0" smtClean="0"/>
          </a:p>
          <a:p>
            <a:pPr marL="662940" lvl="1" indent="-342900">
              <a:buFont typeface="Wingdings" panose="05000000000000000000" pitchFamily="2" charset="2"/>
              <a:buChar char="ü"/>
            </a:pPr>
            <a:r>
              <a:rPr lang="en-US" sz="1900" dirty="0" smtClean="0"/>
              <a:t>Telecommunications </a:t>
            </a:r>
            <a:r>
              <a:rPr lang="en-US" sz="1900" dirty="0"/>
              <a:t>on international Leased Lines or </a:t>
            </a:r>
            <a:r>
              <a:rPr lang="en-US" sz="1900" dirty="0" err="1"/>
              <a:t>bandwith</a:t>
            </a:r>
            <a:r>
              <a:rPr lang="en-US" sz="1900" dirty="0"/>
              <a:t> software exporters registered under Software exporting </a:t>
            </a:r>
            <a:r>
              <a:rPr lang="en-US" sz="1900" dirty="0" smtClean="0"/>
              <a:t>Board</a:t>
            </a:r>
          </a:p>
          <a:p>
            <a:pPr marL="662940" lvl="1" indent="-342900">
              <a:buFont typeface="Wingdings" panose="05000000000000000000" pitchFamily="2" charset="2"/>
              <a:buChar char="ü"/>
            </a:pPr>
            <a:r>
              <a:rPr lang="en-US" sz="1900" dirty="0"/>
              <a:t>Banking and Non-banking Financial Institutions for services with respect to Hajj and </a:t>
            </a:r>
            <a:r>
              <a:rPr lang="en-US" sz="1900" dirty="0" err="1"/>
              <a:t>Umrah</a:t>
            </a:r>
            <a:r>
              <a:rPr lang="en-US" sz="1900" dirty="0"/>
              <a:t> </a:t>
            </a:r>
            <a:r>
              <a:rPr lang="en-US" sz="1900" dirty="0" smtClean="0"/>
              <a:t>passengers, </a:t>
            </a:r>
            <a:r>
              <a:rPr lang="en-US" sz="1900" dirty="0" err="1"/>
              <a:t>cheque</a:t>
            </a:r>
            <a:r>
              <a:rPr lang="en-US" sz="1900" dirty="0"/>
              <a:t> book issuance, </a:t>
            </a:r>
            <a:r>
              <a:rPr lang="en-US" sz="1900" dirty="0" err="1"/>
              <a:t>Musharika</a:t>
            </a:r>
            <a:r>
              <a:rPr lang="en-US" sz="1900" dirty="0"/>
              <a:t> and </a:t>
            </a:r>
            <a:r>
              <a:rPr lang="en-US" sz="1900" dirty="0" err="1"/>
              <a:t>Modaraba</a:t>
            </a:r>
            <a:r>
              <a:rPr lang="en-US" sz="1900" dirty="0"/>
              <a:t> financing and Utility Bills </a:t>
            </a:r>
            <a:r>
              <a:rPr lang="en-US" sz="1900" dirty="0" smtClean="0"/>
              <a:t>collection</a:t>
            </a:r>
          </a:p>
          <a:p>
            <a:pPr marL="662940" lvl="1" indent="-342900">
              <a:buFont typeface="Wingdings" panose="05000000000000000000" pitchFamily="2" charset="2"/>
              <a:buChar char="ü"/>
            </a:pPr>
            <a:r>
              <a:rPr lang="en-US" sz="1900" dirty="0"/>
              <a:t>Internet </a:t>
            </a:r>
            <a:r>
              <a:rPr lang="en-US" sz="1900" dirty="0" smtClean="0"/>
              <a:t>Services</a:t>
            </a:r>
          </a:p>
          <a:p>
            <a:pPr marL="662940" lvl="1" indent="-342900">
              <a:buFont typeface="Wingdings" panose="05000000000000000000" pitchFamily="2" charset="2"/>
              <a:buChar char="ü"/>
            </a:pPr>
            <a:r>
              <a:rPr lang="en-US" sz="1900" dirty="0" smtClean="0"/>
              <a:t>Marine, Life &amp; Crop Insurance Services</a:t>
            </a:r>
            <a:endParaRPr lang="en-GB" sz="1900" dirty="0" smtClean="0"/>
          </a:p>
          <a:p>
            <a:pPr marL="342900" indent="-342900">
              <a:buFont typeface="Wingdings" panose="05000000000000000000" pitchFamily="2" charset="2"/>
              <a:buChar char="q"/>
            </a:pPr>
            <a:endParaRPr lang="en-GB" dirty="0" smtClean="0"/>
          </a:p>
          <a:p>
            <a:pPr marL="342900" indent="-342900">
              <a:buFont typeface="Wingdings" pitchFamily="2" charset="2"/>
              <a:buChar char="§"/>
            </a:pPr>
            <a:endParaRPr lang="en-GB" dirty="0" smtClean="0"/>
          </a:p>
          <a:p>
            <a:pPr marL="342900" indent="-342900">
              <a:buFont typeface="Wingdings" pitchFamily="2" charset="2"/>
              <a:buChar char="§"/>
            </a:pPr>
            <a:endParaRPr lang="en-GB" dirty="0" smtClean="0"/>
          </a:p>
          <a:p>
            <a:pPr marL="342900" indent="-342900">
              <a:buFont typeface="Wingdings" pitchFamily="2" charset="2"/>
              <a:buChar char="§"/>
            </a:pPr>
            <a:endParaRPr lang="en-US" dirty="0"/>
          </a:p>
          <a:p>
            <a:pPr marL="342900" indent="-342900">
              <a:buFont typeface="Wingdings" pitchFamily="2" charset="2"/>
              <a:buChar char="§"/>
            </a:pPr>
            <a:endParaRPr lang="en-GB" dirty="0" smtClean="0"/>
          </a:p>
          <a:p>
            <a:pPr marL="342900" indent="-342900">
              <a:buFont typeface="Wingdings" pitchFamily="2" charset="2"/>
              <a:buChar char="§"/>
            </a:pPr>
            <a:endParaRPr lang="en-GB" dirty="0"/>
          </a:p>
          <a:p>
            <a:pPr marL="0" indent="0">
              <a:buNone/>
            </a:pPr>
            <a:endParaRPr lang="en-GB" sz="2000" dirty="0"/>
          </a:p>
          <a:p>
            <a:pPr marL="0" indent="0">
              <a:buNone/>
            </a:pPr>
            <a:endParaRPr lang="en-GB" sz="2000" dirty="0" smtClean="0"/>
          </a:p>
        </p:txBody>
      </p:sp>
      <p:sp>
        <p:nvSpPr>
          <p:cNvPr id="4" name="Slide Number Placeholder 3"/>
          <p:cNvSpPr>
            <a:spLocks noGrp="1"/>
          </p:cNvSpPr>
          <p:nvPr>
            <p:ph type="sldNum" sz="quarter" idx="12"/>
          </p:nvPr>
        </p:nvSpPr>
        <p:spPr/>
        <p:txBody>
          <a:bodyPr/>
          <a:lstStyle/>
          <a:p>
            <a:fld id="{CA8D9AD5-F248-4919-864A-CFD76CC027D6}" type="slidenum">
              <a:rPr lang="en-US" smtClean="0"/>
              <a:pPr/>
              <a:t>54</a:t>
            </a:fld>
            <a:endParaRPr lang="en-US"/>
          </a:p>
        </p:txBody>
      </p:sp>
      <p:pic>
        <p:nvPicPr>
          <p:cNvPr id="5" name="Picture 5" descr="Description: MSIL Logo">
            <a:hlinkClick r:id="rId2"/>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71" descr="cid:image001.jpg@01C98D35.D93AC3E0"/>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66879037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E60A52F-7178-4171-BFC4-71EF552C57EE}" type="slidenum">
              <a:rPr lang="en-US" altLang="en-US"/>
              <a:pPr/>
              <a:t>55</a:t>
            </a:fld>
            <a:endParaRPr lang="en-US" altLang="en-US" dirty="0"/>
          </a:p>
        </p:txBody>
      </p:sp>
      <p:pic>
        <p:nvPicPr>
          <p:cNvPr id="7"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Rectangle 2"/>
          <p:cNvSpPr>
            <a:spLocks noGrp="1" noChangeArrowheads="1"/>
          </p:cNvSpPr>
          <p:nvPr>
            <p:ph sz="quarter" idx="4294967295"/>
          </p:nvPr>
        </p:nvSpPr>
        <p:spPr>
          <a:xfrm>
            <a:off x="1781548" y="1793772"/>
            <a:ext cx="8904668" cy="2518921"/>
          </a:xfrm>
          <a:prstGeom prst="rect">
            <a:avLst/>
          </a:prstGeom>
        </p:spPr>
        <p:txBody>
          <a:bodyPr>
            <a:normAutofit/>
          </a:bodyPr>
          <a:lstStyle/>
          <a:p>
            <a:pPr marL="0">
              <a:lnSpc>
                <a:spcPct val="90000"/>
              </a:lnSpc>
              <a:buNone/>
            </a:pPr>
            <a:endParaRPr lang="en-GB" sz="2000" b="1" dirty="0" smtClean="0">
              <a:cs typeface="Times New Roman" pitchFamily="18" charset="0"/>
            </a:endParaRPr>
          </a:p>
          <a:p>
            <a:pPr marL="45720" lvl="0" indent="0" algn="just">
              <a:buClrTx/>
              <a:buNone/>
            </a:pPr>
            <a:r>
              <a:rPr lang="en-GB" sz="9600" dirty="0" smtClean="0">
                <a:solidFill>
                  <a:schemeClr val="accent1"/>
                </a:solidFill>
                <a:cs typeface="Times New Roman" pitchFamily="18" charset="0"/>
              </a:rPr>
              <a:t>THANK YOU</a:t>
            </a:r>
          </a:p>
          <a:p>
            <a:pPr marL="45720" lvl="0" indent="0" algn="just">
              <a:buClrTx/>
              <a:buNone/>
            </a:pPr>
            <a:endParaRPr lang="en-GB" sz="2000" dirty="0" smtClean="0">
              <a:cs typeface="Times New Roman" pitchFamily="18" charset="0"/>
            </a:endParaRPr>
          </a:p>
          <a:p>
            <a:pPr lvl="0"/>
            <a:endParaRPr lang="en-US" sz="2000" dirty="0" smtClean="0"/>
          </a:p>
        </p:txBody>
      </p:sp>
    </p:spTree>
    <p:extLst>
      <p:ext uri="{BB962C8B-B14F-4D97-AF65-F5344CB8AC3E}">
        <p14:creationId xmlns="" xmlns:p14="http://schemas.microsoft.com/office/powerpoint/2010/main" val="3168125121"/>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CA8D9AD5-F248-4919-864A-CFD76CC027D6}" type="slidenum">
              <a:rPr lang="en-US" smtClean="0"/>
              <a:pPr/>
              <a:t>6</a:t>
            </a:fld>
            <a:endParaRPr lang="en-US"/>
          </a:p>
        </p:txBody>
      </p:sp>
      <p:sp>
        <p:nvSpPr>
          <p:cNvPr id="12" name="Rectangle 7"/>
          <p:cNvSpPr>
            <a:spLocks noChangeArrowheads="1"/>
          </p:cNvSpPr>
          <p:nvPr/>
        </p:nvSpPr>
        <p:spPr bwMode="auto">
          <a:xfrm>
            <a:off x="670828" y="1308073"/>
            <a:ext cx="5245100" cy="4154984"/>
          </a:xfrm>
          <a:prstGeom prst="rect">
            <a:avLst/>
          </a:prstGeom>
          <a:noFill/>
          <a:ln w="9525">
            <a:solidFill>
              <a:schemeClr val="accent2"/>
            </a:solidFill>
            <a:miter lim="800000"/>
            <a:headEnd/>
            <a:tailEnd/>
          </a:ln>
          <a:extLst>
            <a:ext uri="{909E8E84-426E-40DD-AFC4-6F175D3DCCD1}">
              <a14:hiddenFill xmlns="" xmlns:a14="http://schemas.microsoft.com/office/drawing/2010/main">
                <a:solidFill>
                  <a:srgbClr val="FFFFFF"/>
                </a:solidFill>
              </a14:hiddenFill>
            </a:ext>
          </a:extLst>
        </p:spPr>
        <p:txBody>
          <a:bodyPr wrap="square" anchor="ctr">
            <a:spAutoFit/>
          </a:bodyPr>
          <a:lstStyle/>
          <a:p>
            <a:pPr eaLnBrk="0" hangingPunct="0"/>
            <a:r>
              <a:rPr lang="en-US" sz="4400" b="1" dirty="0">
                <a:solidFill>
                  <a:schemeClr val="accent1"/>
                </a:solidFill>
                <a:cs typeface="Calibri" pitchFamily="34" charset="0"/>
              </a:rPr>
              <a:t>SCOPE </a:t>
            </a:r>
            <a:r>
              <a:rPr lang="en-US" sz="4400" b="1" dirty="0" smtClean="0">
                <a:solidFill>
                  <a:schemeClr val="accent1"/>
                </a:solidFill>
                <a:cs typeface="Calibri" pitchFamily="34" charset="0"/>
              </a:rPr>
              <a:t>OF </a:t>
            </a:r>
            <a:r>
              <a:rPr lang="en-US" sz="4400" b="1" dirty="0">
                <a:solidFill>
                  <a:schemeClr val="accent1"/>
                </a:solidFill>
                <a:cs typeface="Calibri" pitchFamily="34" charset="0"/>
              </a:rPr>
              <a:t>SALES TAX ON SERVICES </a:t>
            </a:r>
            <a:r>
              <a:rPr lang="en-US" sz="4400" b="1" dirty="0" smtClean="0">
                <a:solidFill>
                  <a:schemeClr val="accent1"/>
                </a:solidFill>
                <a:cs typeface="Calibri" pitchFamily="34" charset="0"/>
              </a:rPr>
              <a:t>– </a:t>
            </a:r>
          </a:p>
          <a:p>
            <a:pPr eaLnBrk="0" hangingPunct="0"/>
            <a:endParaRPr lang="en-US" sz="4400" b="1" dirty="0">
              <a:solidFill>
                <a:schemeClr val="accent1"/>
              </a:solidFill>
              <a:cs typeface="Calibri" pitchFamily="34" charset="0"/>
            </a:endParaRPr>
          </a:p>
          <a:p>
            <a:pPr eaLnBrk="0" hangingPunct="0"/>
            <a:r>
              <a:rPr lang="en-US" sz="4400" b="1" dirty="0" smtClean="0">
                <a:solidFill>
                  <a:schemeClr val="accent1"/>
                </a:solidFill>
                <a:cs typeface="Calibri" pitchFamily="34" charset="0"/>
              </a:rPr>
              <a:t>INTERNATIONAL PRACTICES. </a:t>
            </a:r>
            <a:endParaRPr lang="en-US" sz="8000" dirty="0">
              <a:solidFill>
                <a:schemeClr val="accent1"/>
              </a:solidFill>
            </a:endParaRPr>
          </a:p>
        </p:txBody>
      </p:sp>
      <p:pic>
        <p:nvPicPr>
          <p:cNvPr id="13"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5"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37069505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935" y="513291"/>
            <a:ext cx="11011989" cy="5614553"/>
          </a:xfrm>
        </p:spPr>
        <p:txBody>
          <a:bodyPr>
            <a:normAutofit lnSpcReduction="10000"/>
          </a:bodyPr>
          <a:lstStyle/>
          <a:p>
            <a:pPr marL="45720" indent="0">
              <a:lnSpc>
                <a:spcPct val="110000"/>
              </a:lnSpc>
              <a:spcBef>
                <a:spcPts val="0"/>
              </a:spcBef>
              <a:buNone/>
            </a:pPr>
            <a:r>
              <a:rPr lang="en-US" sz="1800" b="1" dirty="0"/>
              <a:t>Pakistan</a:t>
            </a:r>
          </a:p>
          <a:p>
            <a:pPr marL="45720" indent="0">
              <a:lnSpc>
                <a:spcPct val="110000"/>
              </a:lnSpc>
              <a:spcBef>
                <a:spcPts val="0"/>
              </a:spcBef>
              <a:buNone/>
            </a:pPr>
            <a:endParaRPr lang="en-US" sz="1800" dirty="0" smtClean="0"/>
          </a:p>
          <a:p>
            <a:pPr marL="45720" indent="0">
              <a:lnSpc>
                <a:spcPct val="110000"/>
              </a:lnSpc>
              <a:spcBef>
                <a:spcPts val="0"/>
              </a:spcBef>
              <a:buNone/>
            </a:pPr>
            <a:r>
              <a:rPr lang="en-US" sz="1800" dirty="0" smtClean="0"/>
              <a:t>Services </a:t>
            </a:r>
            <a:r>
              <a:rPr lang="en-US" sz="1800" dirty="0"/>
              <a:t>liable to sales tax, if they are specifically listed and taxed under the respective Provincial statutes. Except for Punjab &amp; Khyber </a:t>
            </a:r>
            <a:r>
              <a:rPr lang="en-US" sz="1800" dirty="0" smtClean="0"/>
              <a:t>Pakhtunkhwa, </a:t>
            </a:r>
            <a:r>
              <a:rPr lang="en-US" sz="1800" dirty="0"/>
              <a:t>services </a:t>
            </a:r>
            <a:r>
              <a:rPr lang="en-US" sz="1800" dirty="0" smtClean="0"/>
              <a:t>are solely </a:t>
            </a:r>
            <a:r>
              <a:rPr lang="en-US" sz="1800" dirty="0"/>
              <a:t>taxable on the basis of origin, i.e., in the </a:t>
            </a:r>
            <a:r>
              <a:rPr lang="en-US" sz="1800" dirty="0" smtClean="0"/>
              <a:t>Province / </a:t>
            </a:r>
            <a:r>
              <a:rPr lang="en-US" sz="1800" dirty="0"/>
              <a:t>Territory in which the service originates</a:t>
            </a:r>
            <a:r>
              <a:rPr lang="en-US" sz="1800" dirty="0" smtClean="0"/>
              <a:t>.</a:t>
            </a:r>
          </a:p>
          <a:p>
            <a:pPr marL="45720" indent="0">
              <a:lnSpc>
                <a:spcPct val="110000"/>
              </a:lnSpc>
              <a:spcBef>
                <a:spcPts val="0"/>
              </a:spcBef>
              <a:buNone/>
            </a:pPr>
            <a:endParaRPr lang="en-US" sz="1800" dirty="0"/>
          </a:p>
          <a:p>
            <a:pPr marL="45720" indent="0">
              <a:lnSpc>
                <a:spcPct val="110000"/>
              </a:lnSpc>
              <a:spcBef>
                <a:spcPts val="0"/>
              </a:spcBef>
              <a:buNone/>
            </a:pPr>
            <a:r>
              <a:rPr lang="en-US" sz="1800" b="1" dirty="0"/>
              <a:t>India</a:t>
            </a:r>
          </a:p>
          <a:p>
            <a:pPr marL="45720" indent="0">
              <a:lnSpc>
                <a:spcPct val="110000"/>
              </a:lnSpc>
              <a:spcBef>
                <a:spcPts val="0"/>
              </a:spcBef>
              <a:buNone/>
            </a:pPr>
            <a:endParaRPr lang="en-US" sz="1800" dirty="0" smtClean="0"/>
          </a:p>
          <a:p>
            <a:pPr marL="45720" indent="0">
              <a:lnSpc>
                <a:spcPct val="110000"/>
              </a:lnSpc>
              <a:spcBef>
                <a:spcPts val="0"/>
              </a:spcBef>
              <a:buNone/>
            </a:pPr>
            <a:r>
              <a:rPr lang="en-US" sz="1800" dirty="0" smtClean="0"/>
              <a:t>Service </a:t>
            </a:r>
            <a:r>
              <a:rPr lang="en-US" sz="1800" dirty="0"/>
              <a:t>tax is applicable on the supply of services provided in a taxable territory. </a:t>
            </a:r>
          </a:p>
          <a:p>
            <a:pPr marL="45720" indent="0">
              <a:lnSpc>
                <a:spcPct val="110000"/>
              </a:lnSpc>
              <a:spcBef>
                <a:spcPts val="0"/>
              </a:spcBef>
              <a:buNone/>
            </a:pPr>
            <a:endParaRPr lang="en-US" sz="1800" dirty="0" smtClean="0"/>
          </a:p>
          <a:p>
            <a:pPr marL="45720" indent="0">
              <a:lnSpc>
                <a:spcPct val="110000"/>
              </a:lnSpc>
              <a:spcBef>
                <a:spcPts val="0"/>
              </a:spcBef>
              <a:buNone/>
            </a:pPr>
            <a:r>
              <a:rPr lang="en-US" sz="1800" dirty="0" err="1" smtClean="0"/>
              <a:t>W.e.f</a:t>
            </a:r>
            <a:r>
              <a:rPr lang="en-US" sz="1800" dirty="0"/>
              <a:t>. July 2012, service tax is levied on all services, other than those specifically exempt under the negative list. With the introduction of negative list, all definitions of ‘</a:t>
            </a:r>
            <a:r>
              <a:rPr lang="en-US" sz="1800" i="1" dirty="0"/>
              <a:t>services</a:t>
            </a:r>
            <a:r>
              <a:rPr lang="en-US" sz="1800" dirty="0"/>
              <a:t>’ which were earlier provided in the law have become redundant</a:t>
            </a:r>
            <a:r>
              <a:rPr lang="en-US" sz="1800" dirty="0" smtClean="0"/>
              <a:t>.</a:t>
            </a:r>
          </a:p>
          <a:p>
            <a:pPr marL="45720" indent="0">
              <a:lnSpc>
                <a:spcPct val="110000"/>
              </a:lnSpc>
              <a:spcBef>
                <a:spcPts val="0"/>
              </a:spcBef>
              <a:buNone/>
            </a:pPr>
            <a:endParaRPr lang="en-US" sz="1800" dirty="0"/>
          </a:p>
          <a:p>
            <a:pPr marL="45720" indent="0">
              <a:lnSpc>
                <a:spcPct val="110000"/>
              </a:lnSpc>
              <a:spcBef>
                <a:spcPts val="0"/>
              </a:spcBef>
              <a:buNone/>
            </a:pPr>
            <a:r>
              <a:rPr lang="en-US" sz="1800" b="1" dirty="0" smtClean="0"/>
              <a:t>Australia</a:t>
            </a:r>
            <a:endParaRPr lang="en-US" sz="1800" b="1" dirty="0"/>
          </a:p>
          <a:p>
            <a:pPr marL="45720" indent="0">
              <a:lnSpc>
                <a:spcPct val="110000"/>
              </a:lnSpc>
              <a:spcBef>
                <a:spcPts val="0"/>
              </a:spcBef>
              <a:buNone/>
            </a:pPr>
            <a:endParaRPr lang="en-US" sz="1800" dirty="0" smtClean="0"/>
          </a:p>
          <a:p>
            <a:pPr marL="45720" indent="0">
              <a:lnSpc>
                <a:spcPct val="110000"/>
              </a:lnSpc>
              <a:spcBef>
                <a:spcPts val="0"/>
              </a:spcBef>
              <a:buNone/>
            </a:pPr>
            <a:r>
              <a:rPr lang="en-US" sz="1800" dirty="0" smtClean="0"/>
              <a:t>GST </a:t>
            </a:r>
            <a:r>
              <a:rPr lang="en-US" sz="1800" dirty="0"/>
              <a:t>is applicable on taxable supplies of goods and services, which are </a:t>
            </a:r>
            <a:r>
              <a:rPr lang="en-US" sz="1800" dirty="0" smtClean="0"/>
              <a:t>supplied </a:t>
            </a:r>
            <a:r>
              <a:rPr lang="en-US" sz="1800" dirty="0"/>
              <a:t>in Australia and made for consideration in the course of a business enterprise by an entity that is registered or that is required to be registered for GST.</a:t>
            </a:r>
          </a:p>
        </p:txBody>
      </p:sp>
      <p:sp>
        <p:nvSpPr>
          <p:cNvPr id="4" name="Slide Number Placeholder 3"/>
          <p:cNvSpPr>
            <a:spLocks noGrp="1"/>
          </p:cNvSpPr>
          <p:nvPr>
            <p:ph type="sldNum" sz="quarter" idx="12"/>
          </p:nvPr>
        </p:nvSpPr>
        <p:spPr/>
        <p:txBody>
          <a:bodyPr/>
          <a:lstStyle/>
          <a:p>
            <a:fld id="{CA8D9AD5-F248-4919-864A-CFD76CC027D6}" type="slidenum">
              <a:rPr lang="en-US" smtClean="0"/>
              <a:pPr/>
              <a:t>7</a:t>
            </a:fld>
            <a:endParaRPr lang="en-US"/>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02149400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935" y="581531"/>
            <a:ext cx="11011989" cy="5614553"/>
          </a:xfrm>
        </p:spPr>
        <p:txBody>
          <a:bodyPr>
            <a:normAutofit/>
          </a:bodyPr>
          <a:lstStyle/>
          <a:p>
            <a:pPr marL="45720" indent="0">
              <a:buNone/>
            </a:pPr>
            <a:r>
              <a:rPr lang="en-US" sz="1800" b="1" dirty="0" smtClean="0"/>
              <a:t>Canada</a:t>
            </a:r>
            <a:r>
              <a:rPr lang="en-US" sz="1800" b="1" dirty="0"/>
              <a:t> </a:t>
            </a:r>
          </a:p>
          <a:p>
            <a:pPr marL="45720" indent="0">
              <a:buNone/>
            </a:pPr>
            <a:r>
              <a:rPr lang="en-US" sz="1800" dirty="0"/>
              <a:t>Canada’s federal government imposes a 5% sales tax known as the Goods and Services Tax (GST). When a supply is made in a “participating province,” the tax rate includes an additional provincial component of 7%, 8% or 10%, depending on the province. The combined 12%, 13% or 15% tax is known as the Harmonized Sales Tax (HST</a:t>
            </a:r>
            <a:r>
              <a:rPr lang="en-US" sz="1800" dirty="0" smtClean="0"/>
              <a:t>).</a:t>
            </a:r>
          </a:p>
          <a:p>
            <a:pPr marL="45720" indent="0">
              <a:buNone/>
            </a:pPr>
            <a:r>
              <a:rPr lang="en-US" sz="1800" b="1" dirty="0" smtClean="0"/>
              <a:t>France</a:t>
            </a:r>
            <a:endParaRPr lang="en-US" sz="1800" b="1" dirty="0"/>
          </a:p>
          <a:p>
            <a:pPr marL="45720" indent="0">
              <a:buNone/>
            </a:pPr>
            <a:r>
              <a:rPr lang="en-US" sz="1800" dirty="0" smtClean="0"/>
              <a:t>VAT </a:t>
            </a:r>
            <a:r>
              <a:rPr lang="en-US" sz="1800" dirty="0"/>
              <a:t>applies to the supply of goods or services performed in France by a taxable person and intra-Community acquisition of goods from another EU member state by a taxable </a:t>
            </a:r>
            <a:r>
              <a:rPr lang="en-US" sz="1800" dirty="0" smtClean="0"/>
              <a:t>person.</a:t>
            </a:r>
          </a:p>
          <a:p>
            <a:pPr marL="45720" indent="0">
              <a:buNone/>
            </a:pPr>
            <a:r>
              <a:rPr lang="en-US" sz="1800" b="1" dirty="0" smtClean="0"/>
              <a:t>Japan</a:t>
            </a:r>
            <a:endParaRPr lang="en-US" sz="1800" b="1" dirty="0"/>
          </a:p>
          <a:p>
            <a:pPr marL="45720" indent="0">
              <a:buNone/>
            </a:pPr>
            <a:r>
              <a:rPr lang="en-US" sz="1800" dirty="0"/>
              <a:t>Consumption tax applies to the supply of goods or services made in Japan by a taxable person and importation of goods into Japan.</a:t>
            </a:r>
          </a:p>
          <a:p>
            <a:pPr marL="45720" indent="0">
              <a:buNone/>
            </a:pPr>
            <a:r>
              <a:rPr lang="en-US" sz="1800" b="1" dirty="0"/>
              <a:t>Malaysia</a:t>
            </a:r>
          </a:p>
          <a:p>
            <a:pPr marL="45720" indent="0">
              <a:buNone/>
            </a:pPr>
            <a:r>
              <a:rPr lang="en-US" sz="1800" dirty="0"/>
              <a:t>Sales tax is a single-stage tax, applied to sales of locally manufactured taxable goods as well as to taxable goods imported for domestic consumption.</a:t>
            </a:r>
          </a:p>
        </p:txBody>
      </p:sp>
      <p:sp>
        <p:nvSpPr>
          <p:cNvPr id="4" name="Slide Number Placeholder 3"/>
          <p:cNvSpPr>
            <a:spLocks noGrp="1"/>
          </p:cNvSpPr>
          <p:nvPr>
            <p:ph type="sldNum" sz="quarter" idx="12"/>
          </p:nvPr>
        </p:nvSpPr>
        <p:spPr/>
        <p:txBody>
          <a:bodyPr/>
          <a:lstStyle/>
          <a:p>
            <a:fld id="{CA8D9AD5-F248-4919-864A-CFD76CC027D6}" type="slidenum">
              <a:rPr lang="en-US" smtClean="0"/>
              <a:pPr/>
              <a:t>8</a:t>
            </a:fld>
            <a:endParaRPr lang="en-US"/>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419926089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5935" y="581531"/>
            <a:ext cx="11011989" cy="5614553"/>
          </a:xfrm>
        </p:spPr>
        <p:txBody>
          <a:bodyPr>
            <a:normAutofit/>
          </a:bodyPr>
          <a:lstStyle/>
          <a:p>
            <a:pPr marL="45720" indent="0">
              <a:buNone/>
            </a:pPr>
            <a:r>
              <a:rPr lang="en-US" b="1" dirty="0" smtClean="0"/>
              <a:t>European Union</a:t>
            </a:r>
            <a:endParaRPr lang="en-US" b="1" dirty="0"/>
          </a:p>
          <a:p>
            <a:pPr marL="45720" indent="0">
              <a:buNone/>
            </a:pPr>
            <a:endParaRPr lang="en-US" sz="100" dirty="0"/>
          </a:p>
          <a:p>
            <a:r>
              <a:rPr lang="en-US" dirty="0"/>
              <a:t>Under the ‘Single Market’ rules, goods may move freely between member states without hindrance, including customs controls. As a result, the concepts of “import” and “export” no longer apply to cross-border trade between member states</a:t>
            </a:r>
            <a:r>
              <a:rPr lang="en-US" dirty="0" smtClean="0"/>
              <a:t>.</a:t>
            </a:r>
            <a:r>
              <a:rPr lang="en-US" dirty="0"/>
              <a:t> </a:t>
            </a:r>
          </a:p>
          <a:p>
            <a:r>
              <a:rPr lang="en-US" dirty="0"/>
              <a:t>“Nontaxable persons” are any persons or legal entities that are not registered for VAT. VAT is generally charged on supplies of goods made to nontaxable persons using the “origin principle,” which means </a:t>
            </a:r>
            <a:r>
              <a:rPr lang="en-US" dirty="0" smtClean="0"/>
              <a:t>VAT </a:t>
            </a:r>
            <a:r>
              <a:rPr lang="en-US" dirty="0"/>
              <a:t>applies in the member state where the supplier of the goods is established. Consequently, </a:t>
            </a:r>
            <a:r>
              <a:rPr lang="en-US" dirty="0" smtClean="0"/>
              <a:t>VAT </a:t>
            </a:r>
            <a:r>
              <a:rPr lang="en-US" dirty="0"/>
              <a:t>rate </a:t>
            </a:r>
            <a:r>
              <a:rPr lang="en-US" dirty="0" smtClean="0"/>
              <a:t>is </a:t>
            </a:r>
            <a:r>
              <a:rPr lang="en-US" dirty="0"/>
              <a:t>the rate that applies to the goods in the supplier’s member state, not the rate that would apply in the customer’s member state</a:t>
            </a:r>
            <a:r>
              <a:rPr lang="en-US" dirty="0" smtClean="0"/>
              <a:t>.</a:t>
            </a:r>
            <a:r>
              <a:rPr lang="en-US" dirty="0"/>
              <a:t> </a:t>
            </a:r>
          </a:p>
          <a:p>
            <a:r>
              <a:rPr lang="en-US" dirty="0" smtClean="0"/>
              <a:t>Business </a:t>
            </a:r>
            <a:r>
              <a:rPr lang="en-US" dirty="0"/>
              <a:t>to-business (B2B) supplies of services are taxed </a:t>
            </a:r>
            <a:r>
              <a:rPr lang="en-US" dirty="0" smtClean="0"/>
              <a:t>at place where </a:t>
            </a:r>
            <a:r>
              <a:rPr lang="en-US" dirty="0"/>
              <a:t>the customer is </a:t>
            </a:r>
            <a:r>
              <a:rPr lang="en-US" dirty="0" smtClean="0"/>
              <a:t>located.</a:t>
            </a:r>
          </a:p>
          <a:p>
            <a:r>
              <a:rPr lang="en-US" dirty="0" smtClean="0"/>
              <a:t>Business-to-consumer </a:t>
            </a:r>
            <a:r>
              <a:rPr lang="en-US" dirty="0"/>
              <a:t>(B2C) supplies of services, the place of taxation continues to be where the supplier is established</a:t>
            </a:r>
            <a:r>
              <a:rPr lang="en-US" dirty="0" smtClean="0"/>
              <a:t>.</a:t>
            </a:r>
            <a:r>
              <a:rPr lang="en-US" dirty="0"/>
              <a:t> </a:t>
            </a:r>
          </a:p>
        </p:txBody>
      </p:sp>
      <p:sp>
        <p:nvSpPr>
          <p:cNvPr id="4" name="Slide Number Placeholder 3"/>
          <p:cNvSpPr>
            <a:spLocks noGrp="1"/>
          </p:cNvSpPr>
          <p:nvPr>
            <p:ph type="sldNum" sz="quarter" idx="12"/>
          </p:nvPr>
        </p:nvSpPr>
        <p:spPr/>
        <p:txBody>
          <a:bodyPr/>
          <a:lstStyle/>
          <a:p>
            <a:fld id="{CA8D9AD5-F248-4919-864A-CFD76CC027D6}" type="slidenum">
              <a:rPr lang="en-US" smtClean="0"/>
              <a:pPr/>
              <a:t>9</a:t>
            </a:fld>
            <a:endParaRPr lang="en-US"/>
          </a:p>
        </p:txBody>
      </p:sp>
      <p:pic>
        <p:nvPicPr>
          <p:cNvPr id="5" name="Picture 71" descr="cid:image001.jpg@01C98D35.D93AC3E0"/>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8534" y="6289675"/>
            <a:ext cx="2362200" cy="4333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5" descr="Description: MSIL Logo">
            <a:hlinkClick r:id="rId3"/>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9115169" y="166137"/>
            <a:ext cx="1657350" cy="219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3043712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S102920897">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C5747AC-80AD-4ABE-94D9-19832B174F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4497</Words>
  <Application>Microsoft Office PowerPoint</Application>
  <PresentationFormat>Custom</PresentationFormat>
  <Paragraphs>921</Paragraphs>
  <Slides>55</Slides>
  <Notes>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TS102920897</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COMPARATIVE ANALYSIS</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2013-12-10T13:08:56Z</dcterms:created>
  <dcterms:modified xsi:type="dcterms:W3CDTF">2014-03-31T10:55:05Z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