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53"/>
  </p:notesMasterIdLst>
  <p:handoutMasterIdLst>
    <p:handoutMasterId r:id="rId54"/>
  </p:handoutMasterIdLst>
  <p:sldIdLst>
    <p:sldId id="265" r:id="rId3"/>
    <p:sldId id="490" r:id="rId4"/>
    <p:sldId id="456" r:id="rId5"/>
    <p:sldId id="443" r:id="rId6"/>
    <p:sldId id="454" r:id="rId7"/>
    <p:sldId id="453" r:id="rId8"/>
    <p:sldId id="455" r:id="rId9"/>
    <p:sldId id="486" r:id="rId10"/>
    <p:sldId id="487" r:id="rId11"/>
    <p:sldId id="485" r:id="rId12"/>
    <p:sldId id="488" r:id="rId13"/>
    <p:sldId id="499" r:id="rId14"/>
    <p:sldId id="444" r:id="rId15"/>
    <p:sldId id="457" r:id="rId16"/>
    <p:sldId id="458" r:id="rId17"/>
    <p:sldId id="459" r:id="rId18"/>
    <p:sldId id="482" r:id="rId19"/>
    <p:sldId id="481" r:id="rId20"/>
    <p:sldId id="466" r:id="rId21"/>
    <p:sldId id="462" r:id="rId22"/>
    <p:sldId id="503" r:id="rId23"/>
    <p:sldId id="463" r:id="rId24"/>
    <p:sldId id="501" r:id="rId25"/>
    <p:sldId id="489" r:id="rId26"/>
    <p:sldId id="491" r:id="rId27"/>
    <p:sldId id="492" r:id="rId28"/>
    <p:sldId id="504" r:id="rId29"/>
    <p:sldId id="467" r:id="rId30"/>
    <p:sldId id="493" r:id="rId31"/>
    <p:sldId id="502" r:id="rId32"/>
    <p:sldId id="465" r:id="rId33"/>
    <p:sldId id="494" r:id="rId34"/>
    <p:sldId id="495" r:id="rId35"/>
    <p:sldId id="505" r:id="rId36"/>
    <p:sldId id="468" r:id="rId37"/>
    <p:sldId id="469" r:id="rId38"/>
    <p:sldId id="500" r:id="rId39"/>
    <p:sldId id="470" r:id="rId40"/>
    <p:sldId id="471" r:id="rId41"/>
    <p:sldId id="472" r:id="rId42"/>
    <p:sldId id="475" r:id="rId43"/>
    <p:sldId id="476" r:id="rId44"/>
    <p:sldId id="477" r:id="rId45"/>
    <p:sldId id="478" r:id="rId46"/>
    <p:sldId id="480" r:id="rId47"/>
    <p:sldId id="479" r:id="rId48"/>
    <p:sldId id="496" r:id="rId49"/>
    <p:sldId id="497" r:id="rId50"/>
    <p:sldId id="498" r:id="rId51"/>
    <p:sldId id="324" r:id="rId52"/>
  </p:sldIdLst>
  <p:sldSz cx="12188825" cy="6858000"/>
  <p:notesSz cx="6881813" cy="9296400"/>
  <p:custDataLst>
    <p:tags r:id="rId5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21" autoAdjust="0"/>
    <p:restoredTop sz="99647" autoAdjust="0"/>
  </p:normalViewPr>
  <p:slideViewPr>
    <p:cSldViewPr showGuides="1">
      <p:cViewPr>
        <p:scale>
          <a:sx n="50" d="100"/>
          <a:sy n="50" d="100"/>
        </p:scale>
        <p:origin x="-384" y="-8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096"/>
    </p:cViewPr>
  </p:sorterViewPr>
  <p:notesViewPr>
    <p:cSldViewPr showGuides="1">
      <p:cViewPr varScale="1">
        <p:scale>
          <a:sx n="63" d="100"/>
          <a:sy n="63" d="100"/>
        </p:scale>
        <p:origin x="1986" y="108"/>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98102" y="0"/>
            <a:ext cx="2982119" cy="466434"/>
          </a:xfrm>
          <a:prstGeom prst="rect">
            <a:avLst/>
          </a:prstGeom>
        </p:spPr>
        <p:txBody>
          <a:bodyPr vert="horz" lIns="91440" tIns="45720" rIns="91440" bIns="45720" rtlCol="0"/>
          <a:lstStyle>
            <a:lvl1pPr algn="r">
              <a:defRPr sz="1200"/>
            </a:lvl1pPr>
          </a:lstStyle>
          <a:p>
            <a:fld id="{59088EAF-6ECA-4616-85EF-35AA19C641F3}" type="datetimeFigureOut">
              <a:rPr lang="en-US"/>
              <a:pPr/>
              <a:t>8/25/2014</a:t>
            </a:fld>
            <a:endParaRPr/>
          </a:p>
        </p:txBody>
      </p:sp>
      <p:sp>
        <p:nvSpPr>
          <p:cNvPr id="4" name="Footer Placeholder 3"/>
          <p:cNvSpPr>
            <a:spLocks noGrp="1"/>
          </p:cNvSpPr>
          <p:nvPr>
            <p:ph type="ftr" sz="quarter" idx="2"/>
          </p:nvPr>
        </p:nvSpPr>
        <p:spPr>
          <a:xfrm>
            <a:off x="0" y="8829967"/>
            <a:ext cx="2982119"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1440" tIns="45720" rIns="91440" bIns="45720" rtlCol="0" anchor="b"/>
          <a:lstStyle>
            <a:lvl1pPr algn="r">
              <a:defRPr sz="1200"/>
            </a:lvl1pPr>
          </a:lstStyle>
          <a:p>
            <a:fld id="{D9F912AB-2776-42F2-A957-313FC7EFEDB9}" type="slidenum">
              <a:rPr/>
              <a:pPr/>
              <a:t>‹#›</a:t>
            </a:fld>
            <a:endParaRPr/>
          </a:p>
        </p:txBody>
      </p:sp>
    </p:spTree>
    <p:extLst>
      <p:ext uri="{BB962C8B-B14F-4D97-AF65-F5344CB8AC3E}">
        <p14:creationId xmlns:p14="http://schemas.microsoft.com/office/powerpoint/2010/main" xmlns=""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3ABD2D7A-D230-4F91-BD59-0A39C2703BA8}" type="datetimeFigureOut">
              <a:rPr lang="en-US"/>
              <a:pPr/>
              <a:t>8/25/2014</a:t>
            </a:fld>
            <a:endParaRPr/>
          </a:p>
        </p:txBody>
      </p:sp>
      <p:sp>
        <p:nvSpPr>
          <p:cNvPr id="4" name="Slide Image Placeholder 3"/>
          <p:cNvSpPr>
            <a:spLocks noGrp="1" noRot="1" noChangeAspect="1"/>
          </p:cNvSpPr>
          <p:nvPr>
            <p:ph type="sldImg" idx="2"/>
          </p:nvPr>
        </p:nvSpPr>
        <p:spPr>
          <a:xfrm>
            <a:off x="344488" y="696913"/>
            <a:ext cx="6192837"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F93199CD-3E1B-4AE6-990F-76F925F5EA9F}" type="slidenum">
              <a:rPr/>
              <a:pPr/>
              <a:t>‹#›</a:t>
            </a:fld>
            <a:endParaRPr/>
          </a:p>
        </p:txBody>
      </p:sp>
    </p:spTree>
    <p:extLst>
      <p:ext uri="{BB962C8B-B14F-4D97-AF65-F5344CB8AC3E}">
        <p14:creationId xmlns:p14="http://schemas.microsoft.com/office/powerpoint/2010/main" xmlns=""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47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30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94999051"/>
      </p:ext>
    </p:extLst>
  </p:cSld>
  <p:clrMapOvr>
    <a:masterClrMapping/>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60095310"/>
      </p:ext>
    </p:extLst>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079035419"/>
      </p:ext>
    </p:extLst>
  </p:cSld>
  <p:clrMapOvr>
    <a:masterClrMapping/>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738254095"/>
      </p:ext>
    </p:extLst>
  </p:cSld>
  <p:clrMapOvr>
    <a:masterClrMapping/>
  </p:clrMapOvr>
  <p:transition spd="med">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761813311"/>
      </p:ext>
    </p:extLst>
  </p:cSld>
  <p:clrMapOvr>
    <a:masterClrMapping/>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825340762"/>
      </p:ext>
    </p:extLst>
  </p:cSld>
  <p:clrMapOvr>
    <a:masterClrMapping/>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4208419506"/>
      </p:ext>
    </p:extLst>
  </p:cSld>
  <p:clrMapOvr>
    <a:masterClrMapping/>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1626631400"/>
      </p:ext>
    </p:extLst>
  </p:cSld>
  <p:clrMapOvr>
    <a:masterClrMapping/>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3607540120"/>
      </p:ext>
    </p:extLst>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544981540"/>
      </p:ext>
    </p:extLst>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xmlns="" val="2249172152"/>
      </p:ext>
    </p:extLst>
  </p:cSld>
  <p:clrMapOvr>
    <a:masterClrMapping/>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xmlns=""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dissolv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55812" y="1295400"/>
            <a:ext cx="8229600" cy="1981200"/>
          </a:xfrm>
        </p:spPr>
        <p:txBody>
          <a:bodyPr>
            <a:normAutofit/>
          </a:bodyPr>
          <a:lstStyle/>
          <a:p>
            <a:pPr algn="ctr"/>
            <a:r>
              <a:rPr lang="en-US" dirty="0" smtClean="0"/>
              <a:t>Finance Act</a:t>
            </a:r>
            <a:r>
              <a:rPr lang="en-US" sz="3200" dirty="0" smtClean="0"/>
              <a:t>s</a:t>
            </a:r>
            <a:r>
              <a:rPr lang="en-US" dirty="0" smtClean="0"/>
              <a:t> 2014</a:t>
            </a:r>
            <a:endParaRPr lang="en-US" dirty="0"/>
          </a:p>
        </p:txBody>
      </p:sp>
      <p:sp>
        <p:nvSpPr>
          <p:cNvPr id="4" name="Subtitle 3"/>
          <p:cNvSpPr>
            <a:spLocks noGrp="1"/>
          </p:cNvSpPr>
          <p:nvPr>
            <p:ph type="subTitle" idx="1"/>
          </p:nvPr>
        </p:nvSpPr>
        <p:spPr>
          <a:xfrm>
            <a:off x="2132012" y="5105400"/>
            <a:ext cx="8229600" cy="1066800"/>
          </a:xfrm>
        </p:spPr>
        <p:txBody>
          <a:bodyPr>
            <a:normAutofit/>
          </a:bodyPr>
          <a:lstStyle/>
          <a:p>
            <a:pPr algn="ctr"/>
            <a:r>
              <a:rPr lang="it-IT" sz="2400" b="1" dirty="0" smtClean="0">
                <a:solidFill>
                  <a:schemeClr val="tx1"/>
                </a:solidFill>
                <a:latin typeface="Tw Cen MT" pitchFamily="34" charset="0"/>
              </a:rPr>
              <a:t>By </a:t>
            </a:r>
          </a:p>
          <a:p>
            <a:pPr algn="ctr"/>
            <a:r>
              <a:rPr lang="it-IT" sz="2400" b="1" dirty="0" smtClean="0">
                <a:solidFill>
                  <a:schemeClr val="tx1"/>
                </a:solidFill>
                <a:latin typeface="Tw Cen MT" pitchFamily="34" charset="0"/>
              </a:rPr>
              <a:t>Anwar kashif mumtaz </a:t>
            </a:r>
          </a:p>
          <a:p>
            <a:pPr algn="ctr"/>
            <a:r>
              <a:rPr lang="it-IT" sz="1800" b="1" dirty="0" smtClean="0">
                <a:solidFill>
                  <a:schemeClr val="tx1"/>
                </a:solidFill>
                <a:latin typeface="Tw Cen MT" pitchFamily="34" charset="0"/>
              </a:rPr>
              <a:t>Advocate high court</a:t>
            </a:r>
          </a:p>
          <a:p>
            <a:pPr algn="ctr"/>
            <a:endParaRPr lang="it-IT" dirty="0">
              <a:latin typeface="Tw Cen MT" pitchFamily="34" charset="0"/>
            </a:endParaRPr>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10</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800" dirty="0" smtClean="0"/>
              <a:t>AIRLINES TO BE WITHHOLDING AGENTS</a:t>
            </a:r>
            <a:r>
              <a:rPr lang="en-US" sz="2000" dirty="0" smtClean="0"/>
              <a:t>)</a:t>
            </a:r>
            <a:endParaRPr lang="en-US" sz="2800" dirty="0" smtClean="0"/>
          </a:p>
          <a:p>
            <a:pPr lvl="0"/>
            <a:r>
              <a:rPr lang="en-US" sz="2800" dirty="0" smtClean="0"/>
              <a:t>TAX ON CAPITAL GAINS</a:t>
            </a:r>
          </a:p>
          <a:p>
            <a:pPr lvl="0" algn="just"/>
            <a:r>
              <a:rPr lang="en-US" sz="2800" dirty="0" smtClean="0"/>
              <a:t>SINDH PENSION FUND---EXEMPTION.</a:t>
            </a:r>
            <a:endParaRPr lang="en-US" sz="2000" dirty="0" smtClean="0"/>
          </a:p>
          <a:p>
            <a:pPr lvl="0" algn="just"/>
            <a:r>
              <a:rPr lang="en-US" sz="2800" dirty="0" smtClean="0"/>
              <a:t>COAL MINING PROJECTS---EXEMPTION. </a:t>
            </a:r>
          </a:p>
          <a:p>
            <a:pPr lvl="0"/>
            <a:r>
              <a:rPr lang="en-US" sz="2800" dirty="0" smtClean="0"/>
              <a:t>CONCESSION TO INDUSTRIAL UNDERTAKING SETUP THROUGH F.D.I.</a:t>
            </a:r>
            <a:r>
              <a:rPr lang="en-US" sz="3600" dirty="0" smtClean="0"/>
              <a:t> </a:t>
            </a:r>
            <a:endParaRPr lang="en-US" sz="2800" dirty="0" smtClean="0"/>
          </a:p>
          <a:p>
            <a:endParaRPr lang="en-US" sz="1000" dirty="0" smtClean="0"/>
          </a:p>
          <a:p>
            <a:r>
              <a:rPr lang="en-US" sz="2800" dirty="0" smtClean="0"/>
              <a:t>STEEL MELTERS AND SHIP BREAKERS---EXEMPTION. </a:t>
            </a:r>
          </a:p>
          <a:p>
            <a:r>
              <a:rPr lang="en-US" sz="2800" dirty="0" smtClean="0"/>
              <a:t>INCOME SUPPORT LEVY – ABOLISHED</a:t>
            </a:r>
          </a:p>
          <a:p>
            <a:pPr lvl="0">
              <a:buNone/>
            </a:pPr>
            <a:endParaRPr lang="en-US" sz="2800" dirty="0" smtClean="0"/>
          </a:p>
          <a:p>
            <a:pPr lvl="0"/>
            <a:endParaRPr lang="en-US" sz="2800" dirty="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sp>
        <p:nvSpPr>
          <p:cNvPr id="5" name="Rectangle 4"/>
          <p:cNvSpPr/>
          <p:nvPr/>
        </p:nvSpPr>
        <p:spPr>
          <a:xfrm>
            <a:off x="7237412" y="1188720"/>
            <a:ext cx="1676400" cy="369332"/>
          </a:xfrm>
          <a:prstGeom prst="rect">
            <a:avLst/>
          </a:prstGeom>
        </p:spPr>
        <p:txBody>
          <a:bodyPr wrap="square">
            <a:spAutoFit/>
          </a:bodyPr>
          <a:lstStyle/>
          <a:p>
            <a:r>
              <a:rPr lang="en-US" dirty="0" smtClean="0"/>
              <a:t>(Section 236L)</a:t>
            </a:r>
            <a:endParaRPr lang="en-US" dirty="0"/>
          </a:p>
        </p:txBody>
      </p:sp>
      <p:sp>
        <p:nvSpPr>
          <p:cNvPr id="8" name="Rectangle 7"/>
          <p:cNvSpPr/>
          <p:nvPr/>
        </p:nvSpPr>
        <p:spPr>
          <a:xfrm>
            <a:off x="4799012" y="1752600"/>
            <a:ext cx="1676400" cy="369332"/>
          </a:xfrm>
          <a:prstGeom prst="rect">
            <a:avLst/>
          </a:prstGeom>
        </p:spPr>
        <p:txBody>
          <a:bodyPr wrap="square">
            <a:spAutoFit/>
          </a:bodyPr>
          <a:lstStyle/>
          <a:p>
            <a:r>
              <a:rPr lang="en-US" dirty="0" smtClean="0"/>
              <a:t>(Section 37A)</a:t>
            </a:r>
            <a:endParaRPr lang="en-US" dirty="0"/>
          </a:p>
        </p:txBody>
      </p:sp>
      <p:sp>
        <p:nvSpPr>
          <p:cNvPr id="9" name="Rectangle 8"/>
          <p:cNvSpPr/>
          <p:nvPr/>
        </p:nvSpPr>
        <p:spPr>
          <a:xfrm>
            <a:off x="7161212" y="2438400"/>
            <a:ext cx="4648200" cy="369332"/>
          </a:xfrm>
          <a:prstGeom prst="rect">
            <a:avLst/>
          </a:prstGeom>
        </p:spPr>
        <p:txBody>
          <a:bodyPr wrap="square">
            <a:spAutoFit/>
          </a:bodyPr>
          <a:lstStyle/>
          <a:p>
            <a:pPr lvl="0"/>
            <a:r>
              <a:rPr lang="en-US" dirty="0" smtClean="0"/>
              <a:t>(clause 57 Part-I Second Schedule)</a:t>
            </a:r>
            <a:endParaRPr lang="en-US" sz="2400" dirty="0" smtClean="0"/>
          </a:p>
        </p:txBody>
      </p:sp>
      <p:sp>
        <p:nvSpPr>
          <p:cNvPr id="10" name="Rectangle 9"/>
          <p:cNvSpPr/>
          <p:nvPr/>
        </p:nvSpPr>
        <p:spPr>
          <a:xfrm>
            <a:off x="7161212" y="3059668"/>
            <a:ext cx="4648200" cy="369332"/>
          </a:xfrm>
          <a:prstGeom prst="rect">
            <a:avLst/>
          </a:prstGeom>
        </p:spPr>
        <p:txBody>
          <a:bodyPr wrap="square">
            <a:spAutoFit/>
          </a:bodyPr>
          <a:lstStyle/>
          <a:p>
            <a:pPr lvl="0"/>
            <a:r>
              <a:rPr lang="en-US" dirty="0" smtClean="0"/>
              <a:t>(Clause (132B) Part – I Second Schedule)</a:t>
            </a:r>
            <a:endParaRPr lang="en-US" sz="2400" dirty="0" smtClean="0"/>
          </a:p>
        </p:txBody>
      </p:sp>
      <p:sp>
        <p:nvSpPr>
          <p:cNvPr id="11" name="Rectangle 10"/>
          <p:cNvSpPr/>
          <p:nvPr/>
        </p:nvSpPr>
        <p:spPr>
          <a:xfrm>
            <a:off x="760412" y="4038600"/>
            <a:ext cx="4648200" cy="369332"/>
          </a:xfrm>
          <a:prstGeom prst="rect">
            <a:avLst/>
          </a:prstGeom>
        </p:spPr>
        <p:txBody>
          <a:bodyPr wrap="square">
            <a:spAutoFit/>
          </a:bodyPr>
          <a:lstStyle/>
          <a:p>
            <a:pPr lvl="0"/>
            <a:r>
              <a:rPr lang="en-US" dirty="0" smtClean="0"/>
              <a:t>(Clause (18A  Part – II Second Schedule)</a:t>
            </a:r>
            <a:endParaRPr lang="en-US" sz="2400" dirty="0" smtClean="0"/>
          </a:p>
        </p:txBody>
      </p:sp>
      <p:sp>
        <p:nvSpPr>
          <p:cNvPr id="12" name="Rectangle 11"/>
          <p:cNvSpPr/>
          <p:nvPr/>
        </p:nvSpPr>
        <p:spPr>
          <a:xfrm>
            <a:off x="7008812" y="5105400"/>
            <a:ext cx="4614597" cy="369332"/>
          </a:xfrm>
          <a:prstGeom prst="rect">
            <a:avLst/>
          </a:prstGeom>
        </p:spPr>
        <p:txBody>
          <a:bodyPr wrap="none">
            <a:spAutoFit/>
          </a:bodyPr>
          <a:lstStyle/>
          <a:p>
            <a:r>
              <a:rPr lang="en-US" dirty="0" smtClean="0"/>
              <a:t>(Clause (9A) of Part IV of the Second Schedule)</a:t>
            </a:r>
            <a:endParaRPr lang="en-US"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linds(horizont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blinds(horizontal)">
                                      <p:cBhvr>
                                        <p:cTn id="38" dur="500"/>
                                        <p:tgtEl>
                                          <p:spTgt spid="6">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blinds(horizontal)">
                                      <p:cBhvr>
                                        <p:cTn id="51" dur="500"/>
                                        <p:tgtEl>
                                          <p:spTgt spid="6">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5"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fltVal val="0"/>
                                          </p:val>
                                        </p:tav>
                                        <p:tav tm="100000">
                                          <p:val>
                                            <p:strVal val="#ppt_w"/>
                                          </p:val>
                                        </p:tav>
                                      </p:tavLst>
                                    </p:anim>
                                    <p:anim calcmode="lin" valueType="num">
                                      <p:cBhvr>
                                        <p:cTn id="57" dur="1000" fill="hold"/>
                                        <p:tgtEl>
                                          <p:spTgt spid="10"/>
                                        </p:tgtEl>
                                        <p:attrNameLst>
                                          <p:attrName>ppt_h</p:attrName>
                                        </p:attrNameLst>
                                      </p:cBhvr>
                                      <p:tavLst>
                                        <p:tav tm="0">
                                          <p:val>
                                            <p:fltVal val="0"/>
                                          </p:val>
                                        </p:tav>
                                        <p:tav tm="100000">
                                          <p:val>
                                            <p:strVal val="#ppt_h"/>
                                          </p:val>
                                        </p:tav>
                                      </p:tavLst>
                                    </p:anim>
                                    <p:anim calcmode="lin" valueType="num">
                                      <p:cBhvr>
                                        <p:cTn id="5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blinds(horizontal)">
                                      <p:cBhvr>
                                        <p:cTn id="64" dur="500"/>
                                        <p:tgtEl>
                                          <p:spTgt spid="6">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1000" fill="hold"/>
                                        <p:tgtEl>
                                          <p:spTgt spid="11"/>
                                        </p:tgtEl>
                                        <p:attrNameLst>
                                          <p:attrName>ppt_w</p:attrName>
                                        </p:attrNameLst>
                                      </p:cBhvr>
                                      <p:tavLst>
                                        <p:tav tm="0">
                                          <p:val>
                                            <p:fltVal val="0"/>
                                          </p:val>
                                        </p:tav>
                                        <p:tav tm="100000">
                                          <p:val>
                                            <p:strVal val="#ppt_w"/>
                                          </p:val>
                                        </p:tav>
                                      </p:tavLst>
                                    </p:anim>
                                    <p:anim calcmode="lin" valueType="num">
                                      <p:cBhvr>
                                        <p:cTn id="70" dur="1000" fill="hold"/>
                                        <p:tgtEl>
                                          <p:spTgt spid="11"/>
                                        </p:tgtEl>
                                        <p:attrNameLst>
                                          <p:attrName>ppt_h</p:attrName>
                                        </p:attrNameLst>
                                      </p:cBhvr>
                                      <p:tavLst>
                                        <p:tav tm="0">
                                          <p:val>
                                            <p:fltVal val="0"/>
                                          </p:val>
                                        </p:tav>
                                        <p:tav tm="100000">
                                          <p:val>
                                            <p:strVal val="#ppt_h"/>
                                          </p:val>
                                        </p:tav>
                                      </p:tavLst>
                                    </p:anim>
                                    <p:anim calcmode="lin" valueType="num">
                                      <p:cBhvr>
                                        <p:cTn id="7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6">
                                            <p:txEl>
                                              <p:pRg st="6" end="6"/>
                                            </p:txEl>
                                          </p:spTgt>
                                        </p:tgtEl>
                                        <p:attrNameLst>
                                          <p:attrName>style.visibility</p:attrName>
                                        </p:attrNameLst>
                                      </p:cBhvr>
                                      <p:to>
                                        <p:strVal val="visible"/>
                                      </p:to>
                                    </p:set>
                                    <p:animEffect transition="in" filter="blinds(horizontal)">
                                      <p:cBhvr>
                                        <p:cTn id="77" dur="500"/>
                                        <p:tgtEl>
                                          <p:spTgt spid="6">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5" presetClass="entr" presetSubtype="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 calcmode="lin" valueType="num">
                                      <p:cBhvr>
                                        <p:cTn id="82" dur="1000" fill="hold"/>
                                        <p:tgtEl>
                                          <p:spTgt spid="12"/>
                                        </p:tgtEl>
                                        <p:attrNameLst>
                                          <p:attrName>ppt_w</p:attrName>
                                        </p:attrNameLst>
                                      </p:cBhvr>
                                      <p:tavLst>
                                        <p:tav tm="0">
                                          <p:val>
                                            <p:fltVal val="0"/>
                                          </p:val>
                                        </p:tav>
                                        <p:tav tm="100000">
                                          <p:val>
                                            <p:strVal val="#ppt_w"/>
                                          </p:val>
                                        </p:tav>
                                      </p:tavLst>
                                    </p:anim>
                                    <p:anim calcmode="lin" valueType="num">
                                      <p:cBhvr>
                                        <p:cTn id="83" dur="1000" fill="hold"/>
                                        <p:tgtEl>
                                          <p:spTgt spid="12"/>
                                        </p:tgtEl>
                                        <p:attrNameLst>
                                          <p:attrName>ppt_h</p:attrName>
                                        </p:attrNameLst>
                                      </p:cBhvr>
                                      <p:tavLst>
                                        <p:tav tm="0">
                                          <p:val>
                                            <p:fltVal val="0"/>
                                          </p:val>
                                        </p:tav>
                                        <p:tav tm="100000">
                                          <p:val>
                                            <p:strVal val="#ppt_h"/>
                                          </p:val>
                                        </p:tav>
                                      </p:tavLst>
                                    </p:anim>
                                    <p:anim calcmode="lin" valueType="num">
                                      <p:cBhvr>
                                        <p:cTn id="8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8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6">
                                            <p:txEl>
                                              <p:pRg st="7" end="7"/>
                                            </p:txEl>
                                          </p:spTgt>
                                        </p:tgtEl>
                                        <p:attrNameLst>
                                          <p:attrName>style.visibility</p:attrName>
                                        </p:attrNameLst>
                                      </p:cBhvr>
                                      <p:to>
                                        <p:strVal val="visible"/>
                                      </p:to>
                                    </p:set>
                                    <p:animEffect transition="in" filter="blinds(horizontal)">
                                      <p:cBhvr>
                                        <p:cTn id="90"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5" grpId="0"/>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11</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lgn="just"/>
            <a:r>
              <a:rPr lang="en-US" sz="2800" dirty="0" smtClean="0"/>
              <a:t>RELAXATION OF ONE MILLION THRESHOLD EXTENDED TO FILE WEALTH STATEMENT FOR THE TAX YEAR 2014 FOR AN INDIVIDUAL OR MEMBER OF AOP. </a:t>
            </a:r>
            <a:endParaRPr lang="en-US" sz="2000" dirty="0" smtClean="0"/>
          </a:p>
          <a:p>
            <a:pPr algn="just"/>
            <a:r>
              <a:rPr lang="en-US" sz="2800" dirty="0" smtClean="0">
                <a:solidFill>
                  <a:prstClr val="white"/>
                </a:solidFill>
              </a:rPr>
              <a:t>PROFIT ON DEBT-HIGHER TAX FOR NON-FILERS </a:t>
            </a:r>
            <a:endParaRPr lang="en-US" sz="2000" dirty="0" smtClean="0"/>
          </a:p>
          <a:p>
            <a:pPr lvl="0">
              <a:buNone/>
            </a:pPr>
            <a:endParaRPr lang="en-US" sz="2800" dirty="0" smtClean="0"/>
          </a:p>
          <a:p>
            <a:pPr lvl="0"/>
            <a:endParaRPr lang="en-US" sz="2800" dirty="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3960812" y="3505200"/>
          <a:ext cx="4495800" cy="736600"/>
        </p:xfrm>
        <a:graphic>
          <a:graphicData uri="http://schemas.openxmlformats.org/drawingml/2006/table">
            <a:tbl>
              <a:tblPr firstRow="1" bandRow="1">
                <a:tableStyleId>{5C22544A-7EE6-4342-B048-85BDC9FD1C3A}</a:tableStyleId>
              </a:tblPr>
              <a:tblGrid>
                <a:gridCol w="2209800"/>
                <a:gridCol w="2286000"/>
              </a:tblGrid>
              <a:tr h="137160">
                <a:tc>
                  <a:txBody>
                    <a:bodyPr/>
                    <a:lstStyle/>
                    <a:p>
                      <a:pPr algn="ctr"/>
                      <a:r>
                        <a:rPr lang="en-US" b="1" dirty="0" smtClean="0"/>
                        <a:t>Filer </a:t>
                      </a:r>
                      <a:endParaRPr lang="en-US" b="1" dirty="0"/>
                    </a:p>
                  </a:txBody>
                  <a:tcPr/>
                </a:tc>
                <a:tc>
                  <a:txBody>
                    <a:bodyPr/>
                    <a:lstStyle/>
                    <a:p>
                      <a:pPr algn="ctr"/>
                      <a:r>
                        <a:rPr lang="en-US" b="1" dirty="0" smtClean="0"/>
                        <a:t>Non Filer </a:t>
                      </a:r>
                      <a:endParaRPr lang="en-US" b="1" dirty="0"/>
                    </a:p>
                  </a:txBody>
                  <a:tcPr/>
                </a:tc>
              </a:tr>
              <a:tr h="370840">
                <a:tc>
                  <a:txBody>
                    <a:bodyPr/>
                    <a:lstStyle/>
                    <a:p>
                      <a:pPr algn="ctr"/>
                      <a:r>
                        <a:rPr lang="en-US" sz="1800" b="1" kern="1200" dirty="0" smtClean="0">
                          <a:solidFill>
                            <a:schemeClr val="dk1"/>
                          </a:solidFill>
                          <a:latin typeface="+mn-lt"/>
                          <a:ea typeface="+mn-ea"/>
                          <a:cs typeface="+mn-cs"/>
                        </a:rPr>
                        <a:t>10%</a:t>
                      </a:r>
                      <a:endParaRPr lang="en-US" b="1" dirty="0"/>
                    </a:p>
                  </a:txBody>
                  <a:tcPr/>
                </a:tc>
                <a:tc>
                  <a:txBody>
                    <a:bodyPr/>
                    <a:lstStyle/>
                    <a:p>
                      <a:pPr algn="ctr"/>
                      <a:r>
                        <a:rPr lang="en-US" b="1" dirty="0" smtClean="0"/>
                        <a:t>15%</a:t>
                      </a:r>
                      <a:endParaRPr lang="en-US" b="1" dirty="0"/>
                    </a:p>
                  </a:txBody>
                  <a:tcPr/>
                </a:tc>
              </a:tr>
            </a:tbl>
          </a:graphicData>
        </a:graphic>
      </p:graphicFrame>
      <p:sp>
        <p:nvSpPr>
          <p:cNvPr id="8" name="Rectangle 7"/>
          <p:cNvSpPr/>
          <p:nvPr/>
        </p:nvSpPr>
        <p:spPr>
          <a:xfrm>
            <a:off x="4494212" y="1981200"/>
            <a:ext cx="5275803" cy="369332"/>
          </a:xfrm>
          <a:prstGeom prst="rect">
            <a:avLst/>
          </a:prstGeom>
        </p:spPr>
        <p:txBody>
          <a:bodyPr wrap="none">
            <a:spAutoFit/>
          </a:bodyPr>
          <a:lstStyle/>
          <a:p>
            <a:r>
              <a:rPr lang="en-US" dirty="0" smtClean="0"/>
              <a:t>[Section 116  &amp; Clause (82) Part IV – Second Schedule]</a:t>
            </a:r>
            <a:endParaRPr lang="en-US" dirty="0"/>
          </a:p>
        </p:txBody>
      </p:sp>
      <p:sp>
        <p:nvSpPr>
          <p:cNvPr id="9" name="Rectangle 8"/>
          <p:cNvSpPr/>
          <p:nvPr/>
        </p:nvSpPr>
        <p:spPr>
          <a:xfrm>
            <a:off x="8456612" y="2590800"/>
            <a:ext cx="1415772" cy="369332"/>
          </a:xfrm>
          <a:prstGeom prst="rect">
            <a:avLst/>
          </a:prstGeom>
        </p:spPr>
        <p:txBody>
          <a:bodyPr wrap="none">
            <a:spAutoFit/>
          </a:bodyPr>
          <a:lstStyle/>
          <a:p>
            <a:r>
              <a:rPr lang="en-US" dirty="0" smtClean="0"/>
              <a:t>[Section 115]</a:t>
            </a:r>
            <a:endParaRPr lang="en-US"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linds(horizontal)">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sz="5400" dirty="0" smtClean="0"/>
              <a:t>Significant Amendments</a:t>
            </a:r>
            <a:endParaRPr lang="en-US" sz="5400"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normAutofit/>
          </a:bodyPr>
          <a:lstStyle/>
          <a:p>
            <a:r>
              <a:rPr lang="en-AU" b="1" u="dbl" dirty="0" smtClean="0"/>
              <a:t>Filer &amp; Non-Filer</a:t>
            </a:r>
            <a:r>
              <a:rPr lang="en-AU" b="1" dirty="0" smtClean="0"/>
              <a:t>					</a:t>
            </a:r>
            <a:endParaRPr lang="en-US" dirty="0" smtClean="0"/>
          </a:p>
        </p:txBody>
      </p:sp>
      <p:sp>
        <p:nvSpPr>
          <p:cNvPr id="14" name="Content Placeholder 13"/>
          <p:cNvSpPr>
            <a:spLocks noGrp="1"/>
          </p:cNvSpPr>
          <p:nvPr>
            <p:ph idx="1"/>
          </p:nvPr>
        </p:nvSpPr>
        <p:spPr>
          <a:xfrm>
            <a:off x="608012" y="914400"/>
            <a:ext cx="10972799" cy="4876801"/>
          </a:xfrm>
        </p:spPr>
        <p:txBody>
          <a:bodyPr>
            <a:noAutofit/>
          </a:bodyPr>
          <a:lstStyle/>
          <a:p>
            <a:pPr algn="just"/>
            <a:r>
              <a:rPr lang="en-US" sz="2800" dirty="0" smtClean="0"/>
              <a:t> </a:t>
            </a:r>
            <a:r>
              <a:rPr lang="en-US" dirty="0" smtClean="0"/>
              <a:t>The concept of “filer” and “Non-filer” has been introduced to define in the Income Tax Ordinance 2001. </a:t>
            </a:r>
          </a:p>
          <a:p>
            <a:pPr algn="just">
              <a:buNone/>
            </a:pPr>
            <a:r>
              <a:rPr lang="en-US" dirty="0" smtClean="0"/>
              <a:t>	“Filer” means a taxpayer whose name appears in the Active Taxpayers List issued by the Board or is a holder of taxpayer’s card. </a:t>
            </a:r>
          </a:p>
          <a:p>
            <a:pPr algn="just">
              <a:buNone/>
            </a:pPr>
            <a:r>
              <a:rPr lang="en-US" dirty="0" smtClean="0"/>
              <a:t>	“Non-filer” means a person who is not a filer</a:t>
            </a:r>
          </a:p>
          <a:p>
            <a:pPr algn="just">
              <a:buNone/>
            </a:pPr>
            <a:r>
              <a:rPr lang="en-US" dirty="0" smtClean="0"/>
              <a:t>	The separate rates of withholding has been introduced for filer and non-filer under the following heads.</a:t>
            </a:r>
          </a:p>
          <a:p>
            <a:pPr algn="just">
              <a:buNone/>
            </a:pPr>
            <a:endParaRPr lang="en-US" sz="2800" dirty="0" smtClean="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13</a:t>
            </a:fld>
            <a:endParaRPr lang="en-US"/>
          </a:p>
        </p:txBody>
      </p:sp>
      <p:sp>
        <p:nvSpPr>
          <p:cNvPr id="6" name="Title 12"/>
          <p:cNvSpPr txBox="1">
            <a:spLocks/>
          </p:cNvSpPr>
          <p:nvPr/>
        </p:nvSpPr>
        <p:spPr>
          <a:xfrm>
            <a:off x="7161212" y="-533400"/>
            <a:ext cx="48768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dbl" strike="noStrike" kern="1200" cap="none" spc="100" normalizeH="0" baseline="0" noProof="0" dirty="0" smtClean="0">
                <a:ln>
                  <a:noFill/>
                </a:ln>
                <a:solidFill>
                  <a:schemeClr val="tx1"/>
                </a:solidFill>
                <a:effectLst/>
                <a:uLnTx/>
                <a:uFillTx/>
                <a:latin typeface="+mj-lt"/>
                <a:ea typeface="+mj-ea"/>
                <a:cs typeface="+mj-cs"/>
              </a:rPr>
              <a:t>Section 2(23A </a:t>
            </a:r>
            <a:r>
              <a:rPr kumimoji="0" lang="en-US" sz="3600" b="1" i="0" u="dbl" strike="noStrike" kern="1200" cap="none" spc="100" normalizeH="0" baseline="0" noProof="0" smtClean="0">
                <a:ln>
                  <a:noFill/>
                </a:ln>
                <a:solidFill>
                  <a:schemeClr val="tx1"/>
                </a:solidFill>
                <a:effectLst/>
                <a:uLnTx/>
                <a:uFillTx/>
                <a:latin typeface="+mj-lt"/>
                <a:ea typeface="+mj-ea"/>
                <a:cs typeface="+mj-cs"/>
              </a:rPr>
              <a:t>&amp; 35C)</a:t>
            </a:r>
            <a:endParaRPr kumimoji="0" lang="en-US" sz="3600" b="0" i="0" u="none" strike="noStrike" kern="1200" cap="none" spc="100" normalizeH="0" baseline="0" noProof="0" dirty="0" smtClean="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943291" y="4058920"/>
          <a:ext cx="10287001" cy="2661920"/>
        </p:xfrm>
        <a:graphic>
          <a:graphicData uri="http://schemas.openxmlformats.org/drawingml/2006/table">
            <a:tbl>
              <a:tblPr firstRow="1" bandRow="1">
                <a:tableStyleId>{5C22544A-7EE6-4342-B048-85BDC9FD1C3A}</a:tableStyleId>
              </a:tblPr>
              <a:tblGrid>
                <a:gridCol w="3376301"/>
                <a:gridCol w="1043301"/>
                <a:gridCol w="4069383"/>
                <a:gridCol w="1798016"/>
              </a:tblGrid>
              <a:tr h="370840">
                <a:tc>
                  <a:txBody>
                    <a:bodyPr/>
                    <a:lstStyle/>
                    <a:p>
                      <a:r>
                        <a:rPr lang="en-US" dirty="0" smtClean="0"/>
                        <a:t>Description</a:t>
                      </a:r>
                      <a:endParaRPr lang="en-US" dirty="0"/>
                    </a:p>
                  </a:txBody>
                  <a:tcPr/>
                </a:tc>
                <a:tc>
                  <a:txBody>
                    <a:bodyPr/>
                    <a:lstStyle/>
                    <a:p>
                      <a:r>
                        <a:rPr lang="en-US" dirty="0" smtClean="0"/>
                        <a:t>Section</a:t>
                      </a:r>
                      <a:endParaRPr lang="en-US" dirty="0"/>
                    </a:p>
                  </a:txBody>
                  <a:tcPr/>
                </a:tc>
                <a:tc>
                  <a:txBody>
                    <a:bodyPr/>
                    <a:lstStyle/>
                    <a:p>
                      <a:r>
                        <a:rPr lang="en-US" dirty="0" smtClean="0"/>
                        <a:t>Description</a:t>
                      </a:r>
                      <a:endParaRPr lang="en-US" dirty="0"/>
                    </a:p>
                  </a:txBody>
                  <a:tcPr/>
                </a:tc>
                <a:tc>
                  <a:txBody>
                    <a:bodyPr/>
                    <a:lstStyle/>
                    <a:p>
                      <a:r>
                        <a:rPr lang="en-US" dirty="0" smtClean="0"/>
                        <a:t>Section</a:t>
                      </a:r>
                      <a:endParaRPr lang="en-US" dirty="0"/>
                    </a:p>
                  </a:txBody>
                  <a:tcPr/>
                </a:tc>
              </a:tr>
              <a:tr h="370840">
                <a:tc>
                  <a:txBody>
                    <a:bodyPr/>
                    <a:lstStyle/>
                    <a:p>
                      <a:r>
                        <a:rPr lang="en-US" dirty="0" smtClean="0"/>
                        <a:t>Dividend </a:t>
                      </a:r>
                      <a:endParaRPr lang="en-US" dirty="0"/>
                    </a:p>
                  </a:txBody>
                  <a:tcPr/>
                </a:tc>
                <a:tc>
                  <a:txBody>
                    <a:bodyPr/>
                    <a:lstStyle/>
                    <a:p>
                      <a:r>
                        <a:rPr lang="en-US" dirty="0" smtClean="0"/>
                        <a:t>150</a:t>
                      </a:r>
                      <a:endParaRPr lang="en-US" dirty="0"/>
                    </a:p>
                  </a:txBody>
                  <a:tcPr/>
                </a:tc>
                <a:tc>
                  <a:txBody>
                    <a:bodyPr/>
                    <a:lstStyle/>
                    <a:p>
                      <a:r>
                        <a:rPr lang="en-US" dirty="0" smtClean="0"/>
                        <a:t>Advance</a:t>
                      </a:r>
                      <a:r>
                        <a:rPr lang="en-US" baseline="0" dirty="0" smtClean="0"/>
                        <a:t> tax on Motor Vehicle</a:t>
                      </a:r>
                      <a:endParaRPr lang="en-US" dirty="0"/>
                    </a:p>
                  </a:txBody>
                  <a:tcPr/>
                </a:tc>
                <a:tc>
                  <a:txBody>
                    <a:bodyPr/>
                    <a:lstStyle/>
                    <a:p>
                      <a:r>
                        <a:rPr lang="en-US" dirty="0" smtClean="0"/>
                        <a:t>234</a:t>
                      </a:r>
                      <a:endParaRPr lang="en-US" dirty="0"/>
                    </a:p>
                  </a:txBody>
                  <a:tcPr/>
                </a:tc>
              </a:tr>
              <a:tr h="370840">
                <a:tc>
                  <a:txBody>
                    <a:bodyPr/>
                    <a:lstStyle/>
                    <a:p>
                      <a:r>
                        <a:rPr lang="en-US" dirty="0" smtClean="0"/>
                        <a:t>Profit on Debt</a:t>
                      </a:r>
                      <a:endParaRPr lang="en-US" dirty="0"/>
                    </a:p>
                  </a:txBody>
                  <a:tcPr/>
                </a:tc>
                <a:tc>
                  <a:txBody>
                    <a:bodyPr/>
                    <a:lstStyle/>
                    <a:p>
                      <a:r>
                        <a:rPr lang="en-US" dirty="0" smtClean="0"/>
                        <a:t>151</a:t>
                      </a:r>
                      <a:endParaRPr lang="en-US" dirty="0"/>
                    </a:p>
                  </a:txBody>
                  <a:tcPr/>
                </a:tc>
                <a:tc>
                  <a:txBody>
                    <a:bodyPr/>
                    <a:lstStyle/>
                    <a:p>
                      <a:r>
                        <a:rPr lang="en-US" dirty="0" smtClean="0"/>
                        <a:t>Advance tax</a:t>
                      </a:r>
                      <a:r>
                        <a:rPr lang="en-US" baseline="0" dirty="0" smtClean="0"/>
                        <a:t> on sell of immovable Property</a:t>
                      </a:r>
                      <a:endParaRPr lang="en-US" dirty="0"/>
                    </a:p>
                  </a:txBody>
                  <a:tcPr/>
                </a:tc>
                <a:tc>
                  <a:txBody>
                    <a:bodyPr/>
                    <a:lstStyle/>
                    <a:p>
                      <a:r>
                        <a:rPr lang="en-US" dirty="0" smtClean="0"/>
                        <a:t>236C</a:t>
                      </a:r>
                      <a:endParaRPr lang="en-US" dirty="0"/>
                    </a:p>
                  </a:txBody>
                  <a:tcPr/>
                </a:tc>
              </a:tr>
              <a:tr h="370840">
                <a:tc>
                  <a:txBody>
                    <a:bodyPr/>
                    <a:lstStyle/>
                    <a:p>
                      <a:r>
                        <a:rPr lang="en-US" dirty="0" smtClean="0"/>
                        <a:t>Cash Withdrawal</a:t>
                      </a:r>
                      <a:endParaRPr lang="en-US" dirty="0"/>
                    </a:p>
                  </a:txBody>
                  <a:tcPr/>
                </a:tc>
                <a:tc>
                  <a:txBody>
                    <a:bodyPr/>
                    <a:lstStyle/>
                    <a:p>
                      <a:r>
                        <a:rPr lang="en-US" dirty="0" smtClean="0"/>
                        <a:t>231 A</a:t>
                      </a:r>
                      <a:endParaRPr lang="en-US" dirty="0"/>
                    </a:p>
                  </a:txBody>
                  <a:tcPr/>
                </a:tc>
                <a:tc>
                  <a:txBody>
                    <a:bodyPr/>
                    <a:lstStyle/>
                    <a:p>
                      <a:r>
                        <a:rPr lang="en-US" dirty="0" smtClean="0"/>
                        <a:t>Advance tax from purchaser of immovable property</a:t>
                      </a:r>
                      <a:r>
                        <a:rPr lang="en-US" baseline="0" dirty="0" smtClean="0"/>
                        <a:t> </a:t>
                      </a:r>
                      <a:endParaRPr lang="en-US" dirty="0"/>
                    </a:p>
                  </a:txBody>
                  <a:tcPr/>
                </a:tc>
                <a:tc>
                  <a:txBody>
                    <a:bodyPr/>
                    <a:lstStyle/>
                    <a:p>
                      <a:r>
                        <a:rPr lang="en-US" dirty="0" smtClean="0"/>
                        <a:t>236K</a:t>
                      </a:r>
                      <a:endParaRPr lang="en-US" dirty="0"/>
                    </a:p>
                  </a:txBody>
                  <a:tcPr/>
                </a:tc>
              </a:tr>
              <a:tr h="370840">
                <a:tc>
                  <a:txBody>
                    <a:bodyPr/>
                    <a:lstStyle/>
                    <a:p>
                      <a:r>
                        <a:rPr lang="en-US" dirty="0" smtClean="0"/>
                        <a:t>Advance tax on registration</a:t>
                      </a:r>
                      <a:r>
                        <a:rPr lang="en-US" baseline="0" dirty="0" smtClean="0"/>
                        <a:t> or transfer of registration </a:t>
                      </a:r>
                      <a:endParaRPr lang="en-US" dirty="0"/>
                    </a:p>
                  </a:txBody>
                  <a:tcPr/>
                </a:tc>
                <a:tc>
                  <a:txBody>
                    <a:bodyPr/>
                    <a:lstStyle/>
                    <a:p>
                      <a:r>
                        <a:rPr lang="en-US" dirty="0" smtClean="0"/>
                        <a:t>231 B</a:t>
                      </a:r>
                      <a:endParaRPr lang="en-US" dirty="0"/>
                    </a:p>
                  </a:txBody>
                  <a:tcPr/>
                </a:tc>
                <a:tc>
                  <a:txBody>
                    <a:bodyPr/>
                    <a:lstStyle/>
                    <a:p>
                      <a:r>
                        <a:rPr lang="en-US" dirty="0" smtClean="0"/>
                        <a:t>Advance tax on sale of specified products to distributors,</a:t>
                      </a:r>
                      <a:r>
                        <a:rPr lang="en-US" baseline="0" dirty="0" smtClean="0"/>
                        <a:t> dealers and wholesalers </a:t>
                      </a:r>
                      <a:endParaRPr lang="en-US" dirty="0"/>
                    </a:p>
                  </a:txBody>
                  <a:tcPr/>
                </a:tc>
                <a:tc>
                  <a:txBody>
                    <a:bodyPr/>
                    <a:lstStyle/>
                    <a:p>
                      <a:r>
                        <a:rPr lang="en-US" dirty="0" smtClean="0"/>
                        <a:t>236G</a:t>
                      </a:r>
                      <a:endParaRPr lang="en-US" dirty="0"/>
                    </a:p>
                  </a:txBody>
                  <a:tcPr/>
                </a:tc>
              </a:tr>
            </a:tbl>
          </a:graphicData>
        </a:graphic>
      </p:graphicFrame>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ox(i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xEl>
                                              <p:pRg st="1" end="1"/>
                                            </p:txEl>
                                          </p:spTgt>
                                        </p:tgtEl>
                                        <p:attrNameLst>
                                          <p:attrName>style.visibility</p:attrName>
                                        </p:attrNameLst>
                                      </p:cBhvr>
                                      <p:to>
                                        <p:strVal val="visible"/>
                                      </p:to>
                                    </p:set>
                                    <p:animEffect transition="in" filter="box(in)">
                                      <p:cBhvr>
                                        <p:cTn id="22" dur="500"/>
                                        <p:tgtEl>
                                          <p:spTgt spid="1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box(in)">
                                      <p:cBhvr>
                                        <p:cTn id="27" dur="500"/>
                                        <p:tgtEl>
                                          <p:spTgt spid="1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box(in)">
                                      <p:cBhvr>
                                        <p:cTn id="32" dur="500"/>
                                        <p:tgtEl>
                                          <p:spTgt spid="1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4"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from="(-#ppt_w/2)" to="(#ppt_x)" calcmode="lin" valueType="num">
                                      <p:cBhvr>
                                        <p:cTn id="37" dur="600" fill="hold">
                                          <p:stCondLst>
                                            <p:cond delay="0"/>
                                          </p:stCondLst>
                                        </p:cTn>
                                        <p:tgtEl>
                                          <p:spTgt spid="8"/>
                                        </p:tgtEl>
                                        <p:attrNameLst>
                                          <p:attrName>ppt_x</p:attrName>
                                        </p:attrNameLst>
                                      </p:cBhvr>
                                    </p:anim>
                                    <p:anim from="0" to="-1.0" calcmode="lin" valueType="num">
                                      <p:cBhvr>
                                        <p:cTn id="38" dur="200" decel="50000" autoRev="1" fill="hold">
                                          <p:stCondLst>
                                            <p:cond delay="600"/>
                                          </p:stCondLst>
                                        </p:cTn>
                                        <p:tgtEl>
                                          <p:spTgt spid="8"/>
                                        </p:tgtEl>
                                        <p:attrNameLst>
                                          <p:attrName>xshear</p:attrName>
                                        </p:attrNameLst>
                                      </p:cBhvr>
                                    </p:anim>
                                    <p:animScale>
                                      <p:cBhvr>
                                        <p:cTn id="39" dur="200" decel="100000" autoRev="1" fill="hold">
                                          <p:stCondLst>
                                            <p:cond delay="600"/>
                                          </p:stCondLst>
                                        </p:cTn>
                                        <p:tgtEl>
                                          <p:spTgt spid="8"/>
                                        </p:tgtEl>
                                      </p:cBhvr>
                                      <p:from x="100000" y="100000"/>
                                      <p:to x="80000" y="100000"/>
                                    </p:animScale>
                                    <p:anim by="(#ppt_h/3+#ppt_w*0.1)" calcmode="lin" valueType="num">
                                      <p:cBhvr additive="sum">
                                        <p:cTn id="4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normAutofit/>
          </a:bodyPr>
          <a:lstStyle/>
          <a:p>
            <a:r>
              <a:rPr lang="en-AU" b="1" u="dbl" dirty="0" smtClean="0"/>
              <a:t>Bonus Shares</a:t>
            </a:r>
            <a:r>
              <a:rPr lang="en-AU" b="1" dirty="0" smtClean="0"/>
              <a:t>					</a:t>
            </a:r>
            <a:endParaRPr lang="en-US" dirty="0" smtClean="0"/>
          </a:p>
        </p:txBody>
      </p:sp>
      <p:sp>
        <p:nvSpPr>
          <p:cNvPr id="14" name="Content Placeholder 13"/>
          <p:cNvSpPr>
            <a:spLocks noGrp="1"/>
          </p:cNvSpPr>
          <p:nvPr>
            <p:ph idx="1"/>
          </p:nvPr>
        </p:nvSpPr>
        <p:spPr>
          <a:xfrm>
            <a:off x="608012" y="1524000"/>
            <a:ext cx="10972799" cy="4876801"/>
          </a:xfrm>
        </p:spPr>
        <p:txBody>
          <a:bodyPr>
            <a:noAutofit/>
          </a:bodyPr>
          <a:lstStyle/>
          <a:p>
            <a:pPr algn="just"/>
            <a:r>
              <a:rPr lang="en-US" sz="2800" dirty="0" smtClean="0"/>
              <a:t>Amendments have been made in clause 29 of section 2 &amp; section 39 and new sections 236M &amp; 236N have been respectively introduced whereby bonus shares issued by a Company to its shareholders are made taxable. The person issuing bonus shares shall collect tax at the rate of 5% on the value of bonus shares. In case of default, said tax will be collected from the company. Such tax will be the final tax liability of the recipient of Bonus Shares. </a:t>
            </a:r>
            <a:endParaRPr lang="en-US" sz="2800"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14</a:t>
            </a:fld>
            <a:endParaRPr lang="en-US"/>
          </a:p>
        </p:txBody>
      </p:sp>
      <p:sp>
        <p:nvSpPr>
          <p:cNvPr id="6" name="Title 12"/>
          <p:cNvSpPr txBox="1">
            <a:spLocks/>
          </p:cNvSpPr>
          <p:nvPr/>
        </p:nvSpPr>
        <p:spPr>
          <a:xfrm>
            <a:off x="5942012" y="152400"/>
            <a:ext cx="5715000" cy="609600"/>
          </a:xfrm>
          <a:prstGeom prst="rect">
            <a:avLst/>
          </a:prstGeom>
        </p:spPr>
        <p:txBody>
          <a:bodyPr vert="horz" lIns="91440" tIns="45720" rIns="91440" bIns="45720" rtlCol="0" anchor="b">
            <a:normAutofit/>
          </a:bodyPr>
          <a:lstStyle/>
          <a:p>
            <a:pPr algn="r"/>
            <a:r>
              <a:rPr lang="en-US" sz="2800" b="1" u="sng" dirty="0" smtClean="0"/>
              <a:t>SECTION 2(29),  39, 236M, </a:t>
            </a:r>
            <a:r>
              <a:rPr lang="en-US" sz="2800" b="1" u="sng" spc="100" dirty="0" smtClean="0">
                <a:latin typeface="+mj-lt"/>
                <a:ea typeface="+mj-ea"/>
                <a:cs typeface="+mj-cs"/>
              </a:rPr>
              <a:t>236N</a:t>
            </a: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0"/>
            <a:ext cx="9144001" cy="1371600"/>
          </a:xfrm>
        </p:spPr>
        <p:txBody>
          <a:bodyPr>
            <a:normAutofit/>
          </a:bodyPr>
          <a:lstStyle/>
          <a:p>
            <a:r>
              <a:rPr lang="en-AU" b="1" u="dbl" dirty="0" smtClean="0"/>
              <a:t>Tax Credit for certain Persons</a:t>
            </a:r>
            <a:r>
              <a:rPr lang="en-AU" b="1" dirty="0" smtClean="0"/>
              <a:t>					</a:t>
            </a:r>
            <a:endParaRPr lang="en-US" dirty="0" smtClean="0"/>
          </a:p>
        </p:txBody>
      </p:sp>
      <p:sp>
        <p:nvSpPr>
          <p:cNvPr id="14" name="Content Placeholder 13"/>
          <p:cNvSpPr>
            <a:spLocks noGrp="1"/>
          </p:cNvSpPr>
          <p:nvPr>
            <p:ph idx="1"/>
          </p:nvPr>
        </p:nvSpPr>
        <p:spPr>
          <a:xfrm>
            <a:off x="608012" y="1143000"/>
            <a:ext cx="10972799" cy="4876801"/>
          </a:xfrm>
        </p:spPr>
        <p:txBody>
          <a:bodyPr>
            <a:noAutofit/>
          </a:bodyPr>
          <a:lstStyle/>
          <a:p>
            <a:pPr algn="just"/>
            <a:endParaRPr lang="en-US" sz="2800" dirty="0" smtClean="0"/>
          </a:p>
          <a:p>
            <a:pPr lvl="0" algn="just"/>
            <a:r>
              <a:rPr lang="en-US" sz="2800" dirty="0" smtClean="0"/>
              <a:t>Non-profit organization, trusts or welfare institutions, as mentioned in sub section 2 shall be allowed exemptions from tax payable, including minimum tax and final taxes, subject to the following conditions:-</a:t>
            </a:r>
          </a:p>
          <a:p>
            <a:pPr lvl="0" algn="just"/>
            <a:r>
              <a:rPr lang="en-US" sz="2800" dirty="0" smtClean="0"/>
              <a:t>Return has been filed.</a:t>
            </a:r>
          </a:p>
          <a:p>
            <a:pPr lvl="0" algn="just"/>
            <a:r>
              <a:rPr lang="en-US" sz="2800" dirty="0" smtClean="0"/>
              <a:t>Tax required to be deducted or collected has been complied with, and</a:t>
            </a:r>
          </a:p>
          <a:p>
            <a:pPr lvl="0" algn="just"/>
            <a:r>
              <a:rPr lang="en-US" sz="2800" dirty="0" smtClean="0"/>
              <a:t>Withholding tax statement for the immediately preceding tax year has been filed.</a:t>
            </a:r>
            <a:endParaRPr lang="en-US" sz="2800"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15</a:t>
            </a:fld>
            <a:endParaRPr lang="en-US"/>
          </a:p>
        </p:txBody>
      </p:sp>
      <p:sp>
        <p:nvSpPr>
          <p:cNvPr id="6" name="Title 12"/>
          <p:cNvSpPr txBox="1">
            <a:spLocks/>
          </p:cNvSpPr>
          <p:nvPr/>
        </p:nvSpPr>
        <p:spPr>
          <a:xfrm>
            <a:off x="8761411" y="-76200"/>
            <a:ext cx="3352801" cy="914400"/>
          </a:xfrm>
          <a:prstGeom prst="rect">
            <a:avLst/>
          </a:prstGeom>
        </p:spPr>
        <p:txBody>
          <a:bodyPr vert="horz" lIns="91440" tIns="45720" rIns="91440" bIns="45720" rtlCol="0" anchor="b">
            <a:normAutofit/>
          </a:bodyPr>
          <a:lstStyle/>
          <a:p>
            <a:r>
              <a:rPr lang="en-US" sz="3600" b="1" u="dbl" dirty="0" smtClean="0"/>
              <a:t>Section 100 C </a:t>
            </a:r>
            <a:endParaRPr lang="en-US" sz="36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p:cTn id="17"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p:cTn id="25"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4">
                                            <p:txEl>
                                              <p:pRg st="3" end="3"/>
                                            </p:txEl>
                                          </p:spTgt>
                                        </p:tgtEl>
                                        <p:attrNameLst>
                                          <p:attrName>style.visibility</p:attrName>
                                        </p:attrNameLst>
                                      </p:cBhvr>
                                      <p:to>
                                        <p:strVal val="visible"/>
                                      </p:to>
                                    </p:set>
                                    <p:anim calcmode="lin" valueType="num">
                                      <p:cBhvr>
                                        <p:cTn id="33"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anim calcmode="lin" valueType="num">
                                      <p:cBhvr>
                                        <p:cTn id="41"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228600"/>
            <a:ext cx="9144001" cy="1371600"/>
          </a:xfrm>
        </p:spPr>
        <p:txBody>
          <a:bodyPr>
            <a:normAutofit/>
          </a:bodyPr>
          <a:lstStyle/>
          <a:p>
            <a:r>
              <a:rPr lang="en-AU" b="1" u="dbl" dirty="0" smtClean="0"/>
              <a:t>Alternate Corporate Tax (ACT) </a:t>
            </a:r>
            <a:br>
              <a:rPr lang="en-AU" b="1" u="dbl" dirty="0" smtClean="0"/>
            </a:br>
            <a:r>
              <a:rPr lang="en-AU" b="1" dirty="0" smtClean="0"/>
              <a:t>		</a:t>
            </a:r>
            <a:endParaRPr lang="en-US" dirty="0" smtClean="0"/>
          </a:p>
        </p:txBody>
      </p:sp>
      <p:sp>
        <p:nvSpPr>
          <p:cNvPr id="14" name="Content Placeholder 13"/>
          <p:cNvSpPr>
            <a:spLocks noGrp="1"/>
          </p:cNvSpPr>
          <p:nvPr>
            <p:ph idx="1"/>
          </p:nvPr>
        </p:nvSpPr>
        <p:spPr>
          <a:xfrm>
            <a:off x="227012" y="990599"/>
            <a:ext cx="11658600" cy="4876801"/>
          </a:xfrm>
        </p:spPr>
        <p:txBody>
          <a:bodyPr>
            <a:noAutofit/>
          </a:bodyPr>
          <a:lstStyle/>
          <a:p>
            <a:pPr algn="just"/>
            <a:r>
              <a:rPr lang="en-US" sz="2800" dirty="0" smtClean="0"/>
              <a:t>A new insertion in the ordinance which provides, for the tax year 2014 and onwards Tax payable by a company shall be higher of corporate tax or alternate corporate tax.</a:t>
            </a:r>
          </a:p>
          <a:p>
            <a:pPr algn="just"/>
            <a:r>
              <a:rPr lang="en-US" sz="2800" dirty="0" smtClean="0"/>
              <a:t>Alternate corporate tax is explained as tax on accounting income which shall be taxed at the rate of 17%</a:t>
            </a:r>
          </a:p>
          <a:p>
            <a:pPr algn="just"/>
            <a:r>
              <a:rPr lang="en-US" sz="2800" dirty="0" smtClean="0"/>
              <a:t>The excess of alternate Corporate tax paid over the corporate tax shall be carried forward and adjusted against the tax payable for the following years. The excess tax, if not fully absorbed in the following years then it can be carried forward for ten years immediately from the excess first computed.</a:t>
            </a:r>
          </a:p>
          <a:p>
            <a:pPr algn="just"/>
            <a:r>
              <a:rPr lang="en-US" sz="2800" dirty="0" smtClean="0"/>
              <a:t>The amendments also provide the exclusion of certain income for computing alternate corporate tax like</a:t>
            </a:r>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16</a:t>
            </a:fld>
            <a:endParaRPr lang="en-US"/>
          </a:p>
        </p:txBody>
      </p:sp>
      <p:sp>
        <p:nvSpPr>
          <p:cNvPr id="6" name="Title 12"/>
          <p:cNvSpPr txBox="1">
            <a:spLocks/>
          </p:cNvSpPr>
          <p:nvPr/>
        </p:nvSpPr>
        <p:spPr>
          <a:xfrm>
            <a:off x="8990011" y="-304800"/>
            <a:ext cx="3352801" cy="914400"/>
          </a:xfrm>
          <a:prstGeom prst="rect">
            <a:avLst/>
          </a:prstGeom>
        </p:spPr>
        <p:txBody>
          <a:bodyPr vert="horz" lIns="91440" tIns="45720" rIns="91440" bIns="45720" rtlCol="0" anchor="b">
            <a:normAutofit/>
          </a:bodyPr>
          <a:lstStyle/>
          <a:p>
            <a:r>
              <a:rPr lang="en-US" sz="3600" b="1" u="dbl" dirty="0" smtClean="0"/>
              <a:t>Section 113 C </a:t>
            </a:r>
            <a:endParaRPr lang="en-US" sz="36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p:cTn id="25"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p:cTn id="33"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 calcmode="lin" valueType="num">
                                      <p:cBhvr>
                                        <p:cTn id="41"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1812" y="-533400"/>
            <a:ext cx="8229600" cy="1371600"/>
          </a:xfrm>
        </p:spPr>
        <p:txBody>
          <a:bodyPr>
            <a:normAutofit/>
          </a:bodyPr>
          <a:lstStyle/>
          <a:p>
            <a:r>
              <a:rPr lang="en-AU" b="1" u="dbl" dirty="0" smtClean="0"/>
              <a:t>Advance Tax on Private Motor Vehicle</a:t>
            </a:r>
            <a:endParaRPr lang="en-US" dirty="0" smtClean="0"/>
          </a:p>
        </p:txBody>
      </p:sp>
      <p:sp>
        <p:nvSpPr>
          <p:cNvPr id="14" name="Content Placeholder 13"/>
          <p:cNvSpPr>
            <a:spLocks noGrp="1"/>
          </p:cNvSpPr>
          <p:nvPr>
            <p:ph idx="1"/>
          </p:nvPr>
        </p:nvSpPr>
        <p:spPr>
          <a:xfrm>
            <a:off x="227012" y="1066801"/>
            <a:ext cx="11734800" cy="5257800"/>
          </a:xfrm>
        </p:spPr>
        <p:txBody>
          <a:bodyPr>
            <a:noAutofit/>
          </a:bodyPr>
          <a:lstStyle/>
          <a:p>
            <a:pPr algn="just">
              <a:buNone/>
            </a:pPr>
            <a:r>
              <a:rPr lang="en-US" sz="2800" b="1" dirty="0" smtClean="0"/>
              <a:t>	</a:t>
            </a:r>
            <a:r>
              <a:rPr lang="en-US" b="1" dirty="0" smtClean="0"/>
              <a:t>Advance tax shall be collected by:</a:t>
            </a:r>
          </a:p>
          <a:p>
            <a:pPr algn="just">
              <a:buNone/>
            </a:pPr>
            <a:r>
              <a:rPr lang="en-US" b="1" dirty="0" smtClean="0"/>
              <a:t>	Every motor vehicle registering authority of Excise and Taxation Department the time of registration of a motor vehicle.</a:t>
            </a:r>
          </a:p>
          <a:p>
            <a:pPr algn="just">
              <a:buNone/>
            </a:pPr>
            <a:r>
              <a:rPr lang="en-US" sz="2800" b="1" dirty="0" smtClean="0"/>
              <a:t>	</a:t>
            </a:r>
            <a:r>
              <a:rPr lang="en-US" b="1" dirty="0" smtClean="0"/>
              <a:t>However advance tax shall not be collected on registration if evidence is provided that taxes have been collected at the time of sale by the manufacturer or collected at import stage from the same person in respect of the same vehicle.</a:t>
            </a:r>
          </a:p>
          <a:p>
            <a:pPr algn="just">
              <a:buNone/>
            </a:pPr>
            <a:r>
              <a:rPr lang="en-US" b="1" dirty="0" smtClean="0">
                <a:latin typeface="Trebuchet MS"/>
                <a:ea typeface="Times New Roman"/>
                <a:cs typeface="Times New Roman"/>
              </a:rPr>
              <a:t> 	</a:t>
            </a:r>
            <a:r>
              <a:rPr lang="en-US" b="1" dirty="0" smtClean="0"/>
              <a:t>Every motor vehicle registering authority of Excise and Taxation Department, at the time of transfer of registration or ownership of a private motor vehicle, however such tax collection is not required on transfer after 5 years from the date of first registration </a:t>
            </a:r>
          </a:p>
          <a:p>
            <a:pPr algn="just">
              <a:buNone/>
            </a:pPr>
            <a:r>
              <a:rPr lang="en-US" b="1" dirty="0" smtClean="0"/>
              <a:t>	Every manufacturer of a motor car or jeep, at the time of sale of a motor car or jeep</a:t>
            </a:r>
          </a:p>
          <a:p>
            <a:pPr algn="just">
              <a:buNone/>
            </a:pPr>
            <a:r>
              <a:rPr lang="en-US" b="1" dirty="0" smtClean="0"/>
              <a:t>	The rate of advance tax on transfer of registration or ownership of a private motor vehicle are to be reduced by 10% each year</a:t>
            </a:r>
            <a:r>
              <a:rPr lang="en-US" b="1" dirty="0" smtClean="0">
                <a:latin typeface="Trebuchet MS"/>
                <a:ea typeface="Times New Roman"/>
                <a:cs typeface="Times New Roman"/>
              </a:rPr>
              <a:t>.</a:t>
            </a:r>
          </a:p>
          <a:p>
            <a:pPr algn="just">
              <a:buNone/>
            </a:pPr>
            <a:endParaRPr lang="en-US" b="1" dirty="0" smtClean="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17</a:t>
            </a:fld>
            <a:endParaRPr lang="en-US"/>
          </a:p>
        </p:txBody>
      </p:sp>
      <p:sp>
        <p:nvSpPr>
          <p:cNvPr id="6" name="Title 12"/>
          <p:cNvSpPr txBox="1">
            <a:spLocks/>
          </p:cNvSpPr>
          <p:nvPr/>
        </p:nvSpPr>
        <p:spPr>
          <a:xfrm>
            <a:off x="8685211" y="-152400"/>
            <a:ext cx="3352801" cy="914400"/>
          </a:xfrm>
          <a:prstGeom prst="rect">
            <a:avLst/>
          </a:prstGeom>
        </p:spPr>
        <p:txBody>
          <a:bodyPr vert="horz" lIns="91440" tIns="45720" rIns="91440" bIns="45720" rtlCol="0" anchor="b">
            <a:normAutofit/>
          </a:bodyPr>
          <a:lstStyle/>
          <a:p>
            <a:pPr algn="r"/>
            <a:r>
              <a:rPr lang="en-US" sz="3600" b="1" u="dbl" dirty="0" smtClean="0"/>
              <a:t>Section 231B  </a:t>
            </a:r>
            <a:endParaRPr lang="en-US" sz="36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anim calcmode="lin" valueType="num">
                                      <p:cBhvr>
                                        <p:cTn id="25"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anim calcmode="lin" valueType="num">
                                      <p:cBhvr>
                                        <p:cTn id="33" dur="1000" fill="hold"/>
                                        <p:tgtEl>
                                          <p:spTgt spid="14">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4">
                                            <p:txEl>
                                              <p:pRg st="3" end="3"/>
                                            </p:txEl>
                                          </p:spTgt>
                                        </p:tgtEl>
                                        <p:attrNameLst>
                                          <p:attrName>style.visibility</p:attrName>
                                        </p:attrNameLst>
                                      </p:cBhvr>
                                      <p:to>
                                        <p:strVal val="visible"/>
                                      </p:to>
                                    </p:set>
                                    <p:anim calcmode="lin" valueType="num">
                                      <p:cBhvr>
                                        <p:cTn id="41"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4">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4">
                                            <p:txEl>
                                              <p:pRg st="4" end="4"/>
                                            </p:txEl>
                                          </p:spTgt>
                                        </p:tgtEl>
                                        <p:attrNameLst>
                                          <p:attrName>style.visibility</p:attrName>
                                        </p:attrNameLst>
                                      </p:cBhvr>
                                      <p:to>
                                        <p:strVal val="visible"/>
                                      </p:to>
                                    </p:set>
                                    <p:anim calcmode="lin" valueType="num">
                                      <p:cBhvr>
                                        <p:cTn id="49"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4">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anim calcmode="lin" valueType="num">
                                      <p:cBhvr>
                                        <p:cTn id="57"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58"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59" dur="1000" fill="hold"/>
                                        <p:tgtEl>
                                          <p:spTgt spid="14">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5612" y="-533400"/>
            <a:ext cx="8229600" cy="1371600"/>
          </a:xfrm>
        </p:spPr>
        <p:txBody>
          <a:bodyPr>
            <a:normAutofit/>
          </a:bodyPr>
          <a:lstStyle/>
          <a:p>
            <a:r>
              <a:rPr lang="en-AU" b="1" u="dbl" dirty="0" smtClean="0"/>
              <a:t>Foreign Direct Investment</a:t>
            </a:r>
            <a:endParaRPr lang="en-US" dirty="0" smtClean="0"/>
          </a:p>
        </p:txBody>
      </p:sp>
      <p:sp>
        <p:nvSpPr>
          <p:cNvPr id="14" name="Content Placeholder 13"/>
          <p:cNvSpPr>
            <a:spLocks noGrp="1"/>
          </p:cNvSpPr>
          <p:nvPr>
            <p:ph idx="1"/>
          </p:nvPr>
        </p:nvSpPr>
        <p:spPr>
          <a:xfrm>
            <a:off x="227012" y="1447799"/>
            <a:ext cx="11734800" cy="4876801"/>
          </a:xfrm>
        </p:spPr>
        <p:txBody>
          <a:bodyPr>
            <a:noAutofit/>
          </a:bodyPr>
          <a:lstStyle/>
          <a:p>
            <a:pPr algn="just">
              <a:buNone/>
            </a:pPr>
            <a:r>
              <a:rPr lang="en-US" sz="2800" dirty="0" smtClean="0"/>
              <a:t>	 The legislature has inserted  concession for industrial undertaking for a period of five years if 50% of the cost of the project is through owner equity Foreign Direct Investment. The rate of tax for the said industrial undertaking will be 20%. </a:t>
            </a:r>
            <a:endParaRPr lang="en-US" i="1" dirty="0" smtClean="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18</a:t>
            </a:fld>
            <a:endParaRPr lang="en-US"/>
          </a:p>
        </p:txBody>
      </p:sp>
      <p:sp>
        <p:nvSpPr>
          <p:cNvPr id="6" name="Title 12"/>
          <p:cNvSpPr txBox="1">
            <a:spLocks/>
          </p:cNvSpPr>
          <p:nvPr/>
        </p:nvSpPr>
        <p:spPr>
          <a:xfrm>
            <a:off x="8380413" y="76200"/>
            <a:ext cx="3733800" cy="914400"/>
          </a:xfrm>
          <a:prstGeom prst="rect">
            <a:avLst/>
          </a:prstGeom>
        </p:spPr>
        <p:txBody>
          <a:bodyPr vert="horz" lIns="91440" tIns="45720" rIns="91440" bIns="45720" rtlCol="0" anchor="b">
            <a:normAutofit fontScale="85000" lnSpcReduction="20000"/>
          </a:bodyPr>
          <a:lstStyle/>
          <a:p>
            <a:r>
              <a:rPr lang="en-US" sz="3600" b="1" u="dbl" dirty="0" smtClean="0"/>
              <a:t>Clause 18A Part –II Second Schedule</a:t>
            </a:r>
            <a:endParaRPr lang="en-US" sz="36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p:cTn id="17" dur="10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dirty="0" smtClean="0"/>
              <a:t>Sales Tax Act 1990</a:t>
            </a:r>
            <a:br>
              <a:rPr lang="en-US" dirty="0" smtClean="0"/>
            </a:br>
            <a:r>
              <a:rPr lang="en-US" sz="4400" dirty="0" smtClean="0"/>
              <a:t>(Goods)</a:t>
            </a:r>
            <a:endParaRPr lang="en-US" sz="4400"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982200" cy="1371600"/>
          </a:xfrm>
        </p:spPr>
        <p:txBody>
          <a:bodyPr/>
          <a:lstStyle/>
          <a:p>
            <a:r>
              <a:rPr lang="en-US" dirty="0" smtClean="0"/>
              <a:t>Promulgation of Finance Act through Money Bill</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600" dirty="0" smtClean="0"/>
              <a:t>Article 73 of the Constitution of Islamic Republic of Pakistan 1973 lays out the procedure for promulgation of Finance Act:</a:t>
            </a:r>
          </a:p>
          <a:p>
            <a:pPr lvl="0"/>
            <a:endParaRPr lang="en-US" dirty="0" smtClean="0"/>
          </a:p>
          <a:p>
            <a:pPr lvl="1"/>
            <a:r>
              <a:rPr lang="en-US" sz="2400" dirty="0" smtClean="0"/>
              <a:t>Money Bill Originates in the National Assembly.</a:t>
            </a:r>
          </a:p>
          <a:p>
            <a:pPr lvl="1" algn="just"/>
            <a:r>
              <a:rPr lang="en-US" sz="2400" dirty="0" smtClean="0"/>
              <a:t>Copy of the Money bill is transmitted to the Senate, which may within 14 days make recommendations thereon to the National Assembly </a:t>
            </a:r>
          </a:p>
          <a:p>
            <a:pPr lvl="1" algn="just"/>
            <a:r>
              <a:rPr lang="en-US" sz="2400" dirty="0" smtClean="0"/>
              <a:t>National Assembly after considering the recommendations of the Senate shall present the Bill with or without incorporating the recommendations of the Senate to the President for assent.</a:t>
            </a:r>
          </a:p>
          <a:p>
            <a:pPr lvl="1" algn="just"/>
            <a:r>
              <a:rPr lang="en-US" sz="2400" dirty="0" smtClean="0"/>
              <a:t>After the assent of the Bill by the President, Finance Act is issued</a:t>
            </a:r>
            <a:r>
              <a:rPr lang="en-US" sz="2200" dirty="0" smtClean="0"/>
              <a:t>.</a:t>
            </a:r>
            <a:r>
              <a:rPr lang="en-US" sz="2800" dirty="0" smtClean="0"/>
              <a:t>    </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uiExpand="1"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20</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lgn="just"/>
            <a:r>
              <a:rPr lang="en-US" sz="2800" dirty="0" smtClean="0"/>
              <a:t>Rationalization of sales tax on steel sector, ship breakers and steel-</a:t>
            </a:r>
            <a:r>
              <a:rPr lang="en-US" sz="2800" dirty="0" err="1" smtClean="0"/>
              <a:t>melters</a:t>
            </a:r>
            <a:r>
              <a:rPr lang="en-US" sz="2800" dirty="0" smtClean="0"/>
              <a:t> operating in the sugar mills. </a:t>
            </a:r>
          </a:p>
          <a:p>
            <a:pPr lvl="0" algn="just"/>
            <a:r>
              <a:rPr lang="en-US" sz="2800" dirty="0" smtClean="0"/>
              <a:t>Retailers are categorized in accordance with their place of business, mode of payment &amp; consumption of electricity. </a:t>
            </a:r>
          </a:p>
          <a:p>
            <a:pPr lvl="0" algn="just"/>
            <a:r>
              <a:rPr lang="en-US" sz="2800" dirty="0" smtClean="0"/>
              <a:t>Electronic scrutiny system has been introduced.  </a:t>
            </a:r>
          </a:p>
          <a:p>
            <a:pPr lvl="0" algn="just"/>
            <a:r>
              <a:rPr lang="en-US" sz="2800" dirty="0" smtClean="0"/>
              <a:t>Further tax is not adjustable.  </a:t>
            </a:r>
          </a:p>
          <a:p>
            <a:pPr lvl="0"/>
            <a:r>
              <a:rPr lang="en-US" sz="2800" dirty="0" smtClean="0"/>
              <a:t>Specific rates on mobiles phones. </a:t>
            </a:r>
          </a:p>
          <a:p>
            <a:pPr lvl="0"/>
            <a:r>
              <a:rPr lang="en-US" sz="2800" dirty="0" smtClean="0"/>
              <a:t>Enhance the power under section 40 of the Sales Tax Act, 1990.</a:t>
            </a:r>
          </a:p>
          <a:p>
            <a:r>
              <a:rPr lang="en-US" sz="2800" dirty="0" smtClean="0"/>
              <a:t>Redefine the rate of sales tax on CNG stations.    </a:t>
            </a:r>
          </a:p>
          <a:p>
            <a:pPr lvl="0" algn="just">
              <a:buNone/>
            </a:pPr>
            <a:endParaRPr lang="en-US" sz="28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21</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algn="just"/>
            <a:r>
              <a:rPr lang="en-US" sz="2800" dirty="0" smtClean="0"/>
              <a:t>Abolition of SROs for exemptions and zero-rating and insertion of the respective provisions in the Sales Tax Act, 1990. Fifth Schedule and the Sixth Schedule to the Sales Tax Act, 1990 have been expanded.</a:t>
            </a:r>
          </a:p>
          <a:p>
            <a:pPr algn="just"/>
            <a:r>
              <a:rPr lang="en-US" sz="2800" dirty="0" smtClean="0"/>
              <a:t>Insertion of the Eighth Schedule to the Sales Tax Act, 1990 specifying reduced rates of tax</a:t>
            </a:r>
          </a:p>
          <a:p>
            <a:pPr algn="just"/>
            <a:r>
              <a:rPr lang="en-US" sz="2800" dirty="0" smtClean="0"/>
              <a:t>Restrictions on claim of input tax have been enforced under Section 8 of the Sales Tax Act, 1990. Further, inadmissible items specified under SRO 490(I)/2004 have been merged in Section 8</a:t>
            </a:r>
          </a:p>
          <a:p>
            <a:pPr algn="just"/>
            <a:r>
              <a:rPr lang="en-US" sz="2800" dirty="0" smtClean="0"/>
              <a:t>Federal Excise Duty and Sales Tax on Production Capacity (Aerated Waters) Rules, 2013 have been repealed with effect from 01 July 2014. As a result, aerated beverages will again be subject to duty and sales tax on retail price basis.</a:t>
            </a:r>
          </a:p>
          <a:p>
            <a:pPr lvl="1"/>
            <a:endParaRPr lang="en-US" dirty="0" smtClean="0"/>
          </a:p>
          <a:p>
            <a:pPr lvl="1"/>
            <a:endParaRPr lang="en-US" sz="2000" dirty="0"/>
          </a:p>
        </p:txBody>
      </p:sp>
      <p:sp>
        <p:nvSpPr>
          <p:cNvPr id="7" name="Title 6"/>
          <p:cNvSpPr>
            <a:spLocks noGrp="1"/>
          </p:cNvSpPr>
          <p:nvPr>
            <p:ph type="title"/>
          </p:nvPr>
        </p:nvSpPr>
        <p:spPr/>
        <p:txBody>
          <a:bodyPr/>
          <a:lstStyle/>
          <a:p>
            <a:endParaRPr lang="en-US" dirty="0"/>
          </a:p>
        </p:txBody>
      </p:sp>
      <p:sp>
        <p:nvSpPr>
          <p:cNvPr id="8"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 calcmode="lin" valueType="num">
                                      <p:cBhvr additive="base">
                                        <p:cTn id="3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22</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lgn="just"/>
            <a:r>
              <a:rPr lang="en-US" sz="2800" dirty="0" smtClean="0"/>
              <a:t>Exemption to high efficiency irrigation and green house farming equipment </a:t>
            </a:r>
          </a:p>
          <a:p>
            <a:pPr lvl="0"/>
            <a:r>
              <a:rPr lang="en-US" sz="2800" dirty="0" smtClean="0"/>
              <a:t>Rate of Sales Tax on local supply of tractors reduced </a:t>
            </a:r>
          </a:p>
          <a:p>
            <a:pPr lvl="0"/>
            <a:r>
              <a:rPr lang="en-US" sz="2800" dirty="0" smtClean="0"/>
              <a:t>Exemption from sales tax to import and supply of Hearing Aids.</a:t>
            </a:r>
          </a:p>
          <a:p>
            <a:pPr algn="just"/>
            <a:r>
              <a:rPr lang="en-US" sz="2800" dirty="0" smtClean="0"/>
              <a:t>Exemption on import of plant, machinery and equipment to setup industrial units in less developed regions.</a:t>
            </a:r>
          </a:p>
          <a:p>
            <a:pPr lvl="0"/>
            <a:r>
              <a:rPr lang="en-US" sz="2800" dirty="0" smtClean="0"/>
              <a:t>SRO 69(I)/2006 dated 28.06.2006 resend, rapeseed, sunflower seed and canola seed are now subject to standard rate of sales tax (17%).</a:t>
            </a: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sz="5400" dirty="0" smtClean="0"/>
              <a:t>Significant Amendments</a:t>
            </a:r>
            <a:endParaRPr lang="en-US" sz="5400"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Retailers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24</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800" dirty="0" smtClean="0"/>
              <a:t>Two Categories of Retailers has been introduced</a:t>
            </a:r>
          </a:p>
          <a:p>
            <a:r>
              <a:rPr lang="en-US" sz="2800" b="1" i="1" dirty="0" smtClean="0"/>
              <a:t>Retailers subject to tax under the normal regime</a:t>
            </a:r>
          </a:p>
          <a:p>
            <a:pPr lvl="1"/>
            <a:r>
              <a:rPr lang="en-US" dirty="0" smtClean="0"/>
              <a:t>National or international chain of stores</a:t>
            </a:r>
          </a:p>
          <a:p>
            <a:pPr lvl="1"/>
            <a:r>
              <a:rPr lang="en-US" dirty="0" smtClean="0"/>
              <a:t>Retailers operating in an air-conditioned shopping mall etc</a:t>
            </a:r>
          </a:p>
          <a:p>
            <a:pPr lvl="1"/>
            <a:r>
              <a:rPr lang="en-US" dirty="0" smtClean="0"/>
              <a:t>Retailer who has a credit or debit card machine</a:t>
            </a:r>
          </a:p>
          <a:p>
            <a:pPr lvl="1"/>
            <a:r>
              <a:rPr lang="en-US" sz="2000" dirty="0" smtClean="0"/>
              <a:t>Retailers whose cumulative electricity bill during the previous twelve months exceed six hundred thousand rupees</a:t>
            </a:r>
          </a:p>
          <a:p>
            <a:pPr lvl="1"/>
            <a:r>
              <a:rPr lang="en-US" sz="2000" dirty="0" smtClean="0"/>
              <a:t>Wholesaler-cum-retailer, engaged in bulk import and supply of consumer goods on wholesale basis to retailers as well as on retail basis to the general body of the consumers.</a:t>
            </a:r>
          </a:p>
          <a:p>
            <a:pPr algn="just"/>
            <a:r>
              <a:rPr lang="en-US" sz="2800" dirty="0" smtClean="0"/>
              <a:t>Retailers classified under above category shall be subject to tax under regular procedures of law.</a:t>
            </a:r>
          </a:p>
          <a:p>
            <a:r>
              <a:rPr lang="en-US" sz="2800" dirty="0" smtClean="0"/>
              <a:t>Charge of sales tax at the rate of 17% with relevant input adjustment</a:t>
            </a:r>
          </a:p>
          <a:p>
            <a:pPr lvl="1"/>
            <a:endParaRPr lang="en-US" sz="2000" dirty="0"/>
          </a:p>
        </p:txBody>
      </p:sp>
      <p:sp>
        <p:nvSpPr>
          <p:cNvPr id="5" name="Rectangle 4"/>
          <p:cNvSpPr/>
          <p:nvPr/>
        </p:nvSpPr>
        <p:spPr>
          <a:xfrm>
            <a:off x="5789612" y="314980"/>
            <a:ext cx="6092825" cy="523220"/>
          </a:xfrm>
          <a:prstGeom prst="rect">
            <a:avLst/>
          </a:prstGeom>
        </p:spPr>
        <p:txBody>
          <a:bodyPr>
            <a:spAutoFit/>
          </a:bodyPr>
          <a:lstStyle/>
          <a:p>
            <a:pPr algn="r"/>
            <a:r>
              <a:rPr lang="en-US" sz="2800" b="1" dirty="0" smtClean="0"/>
              <a:t>Section 3 and SRO 608(I)/2014</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ox(i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ox(i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box(in)">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box(in)">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box(in)">
                                      <p:cBhvr>
                                        <p:cTn id="50" dur="500"/>
                                        <p:tgtEl>
                                          <p:spTgt spid="6">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box(in)">
                                      <p:cBhvr>
                                        <p:cTn id="55" dur="500"/>
                                        <p:tgtEl>
                                          <p:spTgt spid="6">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box(in)">
                                      <p:cBhvr>
                                        <p:cTn id="6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bldLvl="5"/>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Retailers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25</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algn="just"/>
            <a:r>
              <a:rPr lang="en-US" sz="2800" dirty="0" smtClean="0"/>
              <a:t>Retailers making supplies of finished goods of 5 export-oriented sectors, shall continue to pay sales tax at reduced rate as specified in SRO 1125(I)/2011 dated December 31, 2011</a:t>
            </a:r>
          </a:p>
          <a:p>
            <a:r>
              <a:rPr lang="en-US" sz="2800" dirty="0" smtClean="0"/>
              <a:t>Other features of retailers falling under this category are</a:t>
            </a:r>
          </a:p>
          <a:p>
            <a:pPr lvl="1"/>
            <a:r>
              <a:rPr lang="en-US" dirty="0" smtClean="0"/>
              <a:t>Install and operate Fiscal Electronic Cash Registers (FECR) </a:t>
            </a:r>
          </a:p>
          <a:p>
            <a:pPr lvl="1"/>
            <a:r>
              <a:rPr lang="en-US" dirty="0" smtClean="0"/>
              <a:t>Retailers shall issue invoices from FECR from the date to be specified by FBR</a:t>
            </a:r>
          </a:p>
          <a:p>
            <a:pPr lvl="1"/>
            <a:r>
              <a:rPr lang="en-US" dirty="0" smtClean="0"/>
              <a:t>Retailers shall be subject to audit under normal procedure</a:t>
            </a:r>
          </a:p>
          <a:p>
            <a:pPr lvl="1">
              <a:buNone/>
            </a:pPr>
            <a:endParaRPr lang="en-US" dirty="0" smtClean="0"/>
          </a:p>
          <a:p>
            <a:pPr lvl="1"/>
            <a:endParaRPr lang="en-US" dirty="0" smtClean="0"/>
          </a:p>
          <a:p>
            <a:pPr lvl="1"/>
            <a:endParaRPr lang="en-US" sz="2000" dirty="0"/>
          </a:p>
        </p:txBody>
      </p:sp>
      <p:sp>
        <p:nvSpPr>
          <p:cNvPr id="5" name="Rectangle 4"/>
          <p:cNvSpPr/>
          <p:nvPr/>
        </p:nvSpPr>
        <p:spPr>
          <a:xfrm>
            <a:off x="5789612" y="314980"/>
            <a:ext cx="6092825" cy="523220"/>
          </a:xfrm>
          <a:prstGeom prst="rect">
            <a:avLst/>
          </a:prstGeom>
        </p:spPr>
        <p:txBody>
          <a:bodyPr>
            <a:spAutoFit/>
          </a:bodyPr>
          <a:lstStyle/>
          <a:p>
            <a:pPr algn="r"/>
            <a:r>
              <a:rPr lang="en-US" sz="2800" b="1" dirty="0" smtClean="0"/>
              <a:t>Section 3 and SRO 608(I)/2014</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ox(in)">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ox(i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box(in)">
                                      <p:cBhvr>
                                        <p:cTn id="4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uiExpand="1" build="p" bldLvl="5"/>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Retailers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26</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algn="just"/>
            <a:r>
              <a:rPr lang="en-US" sz="2800" dirty="0" smtClean="0"/>
              <a:t>Other Retailers</a:t>
            </a:r>
          </a:p>
          <a:p>
            <a:pPr algn="just"/>
            <a:r>
              <a:rPr lang="en-US" dirty="0" smtClean="0"/>
              <a:t>Retailers classified under above category have effectively been exempted from sales tax on ad-valorem basis. Their sales tax liability shall be equal to the amount charged to such person through electricity bill at following rates for which purpose sub-section (9) has been inserted in section 3 of the Act:</a:t>
            </a:r>
          </a:p>
          <a:p>
            <a:pPr lvl="1"/>
            <a:endParaRPr lang="en-US" dirty="0" smtClean="0"/>
          </a:p>
          <a:p>
            <a:pPr lvl="1"/>
            <a:endParaRPr lang="en-US" sz="2000" dirty="0"/>
          </a:p>
        </p:txBody>
      </p:sp>
      <p:sp>
        <p:nvSpPr>
          <p:cNvPr id="5" name="Rectangle 4"/>
          <p:cNvSpPr/>
          <p:nvPr/>
        </p:nvSpPr>
        <p:spPr>
          <a:xfrm>
            <a:off x="5789612" y="314980"/>
            <a:ext cx="6092825" cy="523220"/>
          </a:xfrm>
          <a:prstGeom prst="rect">
            <a:avLst/>
          </a:prstGeom>
        </p:spPr>
        <p:txBody>
          <a:bodyPr>
            <a:spAutoFit/>
          </a:bodyPr>
          <a:lstStyle/>
          <a:p>
            <a:pPr algn="r"/>
            <a:r>
              <a:rPr lang="en-US" sz="2800" b="1" dirty="0" smtClean="0"/>
              <a:t>Section 3 and SRO 608(I)/2014</a:t>
            </a:r>
            <a:endParaRPr lang="en-US" sz="2800" dirty="0"/>
          </a:p>
        </p:txBody>
      </p:sp>
      <p:graphicFrame>
        <p:nvGraphicFramePr>
          <p:cNvPr id="7" name="Table 6"/>
          <p:cNvGraphicFramePr>
            <a:graphicFrameLocks noGrp="1"/>
          </p:cNvGraphicFramePr>
          <p:nvPr/>
        </p:nvGraphicFramePr>
        <p:xfrm>
          <a:off x="1979612" y="3581400"/>
          <a:ext cx="6781800" cy="741680"/>
        </p:xfrm>
        <a:graphic>
          <a:graphicData uri="http://schemas.openxmlformats.org/drawingml/2006/table">
            <a:tbl>
              <a:tblPr bandRow="1">
                <a:tableStyleId>{5C22544A-7EE6-4342-B048-85BDC9FD1C3A}</a:tableStyleId>
              </a:tblPr>
              <a:tblGrid>
                <a:gridCol w="4960483"/>
                <a:gridCol w="1821317"/>
              </a:tblGrid>
              <a:tr h="370840">
                <a:tc>
                  <a:txBody>
                    <a:bodyPr/>
                    <a:lstStyle/>
                    <a:p>
                      <a:r>
                        <a:rPr lang="en-US" sz="1800" b="1" kern="1200" baseline="0" dirty="0" smtClean="0">
                          <a:solidFill>
                            <a:schemeClr val="bg1"/>
                          </a:solidFill>
                          <a:latin typeface="+mn-lt"/>
                          <a:ea typeface="+mn-ea"/>
                          <a:cs typeface="+mn-cs"/>
                        </a:rPr>
                        <a:t>In case of monthly electricity bill </a:t>
                      </a:r>
                      <a:r>
                        <a:rPr lang="en-US" sz="1800" b="1" kern="1200" baseline="0" dirty="0" err="1" smtClean="0">
                          <a:solidFill>
                            <a:schemeClr val="bg1"/>
                          </a:solidFill>
                          <a:latin typeface="+mn-lt"/>
                          <a:ea typeface="+mn-ea"/>
                          <a:cs typeface="+mn-cs"/>
                        </a:rPr>
                        <a:t>upto</a:t>
                      </a:r>
                      <a:r>
                        <a:rPr lang="en-US" sz="1800" b="1" kern="1200" baseline="0" dirty="0" smtClean="0">
                          <a:solidFill>
                            <a:schemeClr val="bg1"/>
                          </a:solidFill>
                          <a:latin typeface="+mn-lt"/>
                          <a:ea typeface="+mn-ea"/>
                          <a:cs typeface="+mn-cs"/>
                        </a:rPr>
                        <a:t> Rs. 20,000</a:t>
                      </a:r>
                      <a:endParaRPr lang="en-US" b="1" dirty="0">
                        <a:solidFill>
                          <a:schemeClr val="bg1"/>
                        </a:solidFill>
                      </a:endParaRPr>
                    </a:p>
                  </a:txBody>
                  <a:tcPr/>
                </a:tc>
                <a:tc>
                  <a:txBody>
                    <a:bodyPr/>
                    <a:lstStyle/>
                    <a:p>
                      <a:pPr algn="ctr"/>
                      <a:r>
                        <a:rPr lang="en-US" sz="1800" b="1" kern="1200" baseline="0" dirty="0" smtClean="0">
                          <a:solidFill>
                            <a:schemeClr val="bg1"/>
                          </a:solidFill>
                          <a:latin typeface="+mn-lt"/>
                          <a:ea typeface="+mn-ea"/>
                          <a:cs typeface="+mn-cs"/>
                        </a:rPr>
                        <a:t>5%</a:t>
                      </a:r>
                      <a:endParaRPr lang="en-US" b="1" dirty="0">
                        <a:solidFill>
                          <a:schemeClr val="bg1"/>
                        </a:solidFill>
                      </a:endParaRPr>
                    </a:p>
                  </a:txBody>
                  <a:tcPr/>
                </a:tc>
              </a:tr>
              <a:tr h="370840">
                <a:tc>
                  <a:txBody>
                    <a:bodyPr/>
                    <a:lstStyle/>
                    <a:p>
                      <a:r>
                        <a:rPr lang="en-US" sz="1800" b="1" kern="1200" baseline="0" dirty="0" smtClean="0">
                          <a:solidFill>
                            <a:schemeClr val="bg1"/>
                          </a:solidFill>
                          <a:latin typeface="+mn-lt"/>
                          <a:ea typeface="+mn-ea"/>
                          <a:cs typeface="+mn-cs"/>
                        </a:rPr>
                        <a:t>If monthly electricity bill exceeds Rs. 20,000</a:t>
                      </a:r>
                      <a:endParaRPr lang="en-US" b="1" dirty="0">
                        <a:solidFill>
                          <a:schemeClr val="bg1"/>
                        </a:solidFill>
                      </a:endParaRPr>
                    </a:p>
                  </a:txBody>
                  <a:tcPr/>
                </a:tc>
                <a:tc>
                  <a:txBody>
                    <a:bodyPr/>
                    <a:lstStyle/>
                    <a:p>
                      <a:pPr algn="ctr"/>
                      <a:r>
                        <a:rPr lang="en-US" b="1" dirty="0" smtClean="0">
                          <a:solidFill>
                            <a:schemeClr val="bg1"/>
                          </a:solidFill>
                        </a:rPr>
                        <a:t>7.5%</a:t>
                      </a:r>
                      <a:endParaRPr lang="en-US" b="1" dirty="0">
                        <a:solidFill>
                          <a:schemeClr val="bg1"/>
                        </a:solidFill>
                      </a:endParaRPr>
                    </a:p>
                  </a:txBody>
                  <a:tcPr/>
                </a:tc>
              </a:tr>
            </a:tbl>
          </a:graphicData>
        </a:graphic>
      </p:graphicFrame>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76200"/>
            <a:ext cx="9144001" cy="1371600"/>
          </a:xfrm>
        </p:spPr>
        <p:txBody>
          <a:bodyPr>
            <a:normAutofit/>
          </a:bodyPr>
          <a:lstStyle/>
          <a:p>
            <a:r>
              <a:rPr lang="en-US" dirty="0" smtClean="0"/>
              <a:t>Enhancement of power of FBR and its officers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27</a:t>
            </a:fld>
            <a:endParaRPr lang="en-US"/>
          </a:p>
        </p:txBody>
      </p:sp>
      <p:sp>
        <p:nvSpPr>
          <p:cNvPr id="6" name="Content Placeholder 13"/>
          <p:cNvSpPr>
            <a:spLocks noGrp="1"/>
          </p:cNvSpPr>
          <p:nvPr>
            <p:ph idx="1"/>
          </p:nvPr>
        </p:nvSpPr>
        <p:spPr>
          <a:xfrm>
            <a:off x="608012" y="1981199"/>
            <a:ext cx="10972799" cy="4876801"/>
          </a:xfrm>
        </p:spPr>
        <p:txBody>
          <a:bodyPr>
            <a:noAutofit/>
          </a:bodyPr>
          <a:lstStyle/>
          <a:p>
            <a:pPr algn="just"/>
            <a:r>
              <a:rPr lang="en-US" dirty="0" smtClean="0"/>
              <a:t>Board and its officers have been empowered to search without obtaining warrants from Magistrate  under section 40 of the Sales Tax Act 1990</a:t>
            </a:r>
          </a:p>
          <a:p>
            <a:pPr lvl="1"/>
            <a:endParaRPr lang="en-US" sz="2000" dirty="0"/>
          </a:p>
        </p:txBody>
      </p:sp>
      <p:sp>
        <p:nvSpPr>
          <p:cNvPr id="5" name="Rectangle 4"/>
          <p:cNvSpPr/>
          <p:nvPr/>
        </p:nvSpPr>
        <p:spPr>
          <a:xfrm>
            <a:off x="5789612" y="314980"/>
            <a:ext cx="6092825" cy="523220"/>
          </a:xfrm>
          <a:prstGeom prst="rect">
            <a:avLst/>
          </a:prstGeom>
        </p:spPr>
        <p:txBody>
          <a:bodyPr>
            <a:spAutoFit/>
          </a:bodyPr>
          <a:lstStyle/>
          <a:p>
            <a:pPr algn="r"/>
            <a:r>
              <a:rPr lang="en-US" sz="2800" b="1" dirty="0" smtClean="0"/>
              <a:t>Section 40B</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34" presetClass="entr" presetSubtype="0"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 from="(-#ppt_w/2)" to="(#ppt_x)" calcmode="lin" valueType="num">
                                      <p:cBhvr>
                                        <p:cTn id="20" dur="600" fill="hold">
                                          <p:stCondLst>
                                            <p:cond delay="0"/>
                                          </p:stCondLst>
                                        </p:cTn>
                                        <p:tgtEl>
                                          <p:spTgt spid="6">
                                            <p:txEl>
                                              <p:pRg st="0" end="0"/>
                                            </p:txEl>
                                          </p:spTgt>
                                        </p:tgtEl>
                                        <p:attrNameLst>
                                          <p:attrName>ppt_x</p:attrName>
                                        </p:attrNameLst>
                                      </p:cBhvr>
                                    </p:anim>
                                    <p:anim from="0" to="-1.0" calcmode="lin" valueType="num">
                                      <p:cBhvr>
                                        <p:cTn id="21" dur="200" decel="50000" autoRev="1" fill="hold">
                                          <p:stCondLst>
                                            <p:cond delay="600"/>
                                          </p:stCondLst>
                                        </p:cTn>
                                        <p:tgtEl>
                                          <p:spTgt spid="6">
                                            <p:txEl>
                                              <p:pRg st="0" end="0"/>
                                            </p:txEl>
                                          </p:spTgt>
                                        </p:tgtEl>
                                        <p:attrNameLst>
                                          <p:attrName>xshear</p:attrName>
                                        </p:attrNameLst>
                                      </p:cBhvr>
                                    </p:anim>
                                    <p:animScale>
                                      <p:cBhvr>
                                        <p:cTn id="22" dur="200" decel="100000" autoRev="1" fill="hold">
                                          <p:stCondLst>
                                            <p:cond delay="600"/>
                                          </p:stCondLst>
                                        </p:cTn>
                                        <p:tgtEl>
                                          <p:spTgt spid="6">
                                            <p:txEl>
                                              <p:pRg st="0" end="0"/>
                                            </p:txEl>
                                          </p:spTgt>
                                        </p:tgtEl>
                                      </p:cBhvr>
                                      <p:from x="100000" y="100000"/>
                                      <p:to x="80000" y="100000"/>
                                    </p:animScale>
                                    <p:anim by="(#ppt_h/3+#ppt_w*0.1)" calcmode="lin" valueType="num">
                                      <p:cBhvr additive="sum">
                                        <p:cTn id="23" dur="200" decel="100000" autoRev="1" fill="hold">
                                          <p:stCondLst>
                                            <p:cond delay="600"/>
                                          </p:stCondLst>
                                        </p:cTn>
                                        <p:tgtEl>
                                          <p:spTgt spid="6">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dirty="0" smtClean="0"/>
              <a:t>Federal Excise Act 2005</a:t>
            </a:r>
            <a:endParaRPr lang="en-US"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29</a:t>
            </a:fld>
            <a:endParaRPr lang="en-US"/>
          </a:p>
        </p:txBody>
      </p:sp>
      <p:sp>
        <p:nvSpPr>
          <p:cNvPr id="6" name="Content Placeholder 13"/>
          <p:cNvSpPr>
            <a:spLocks noGrp="1"/>
          </p:cNvSpPr>
          <p:nvPr>
            <p:ph idx="1"/>
          </p:nvPr>
        </p:nvSpPr>
        <p:spPr>
          <a:xfrm>
            <a:off x="608012" y="762000"/>
            <a:ext cx="10972799" cy="4876801"/>
          </a:xfrm>
        </p:spPr>
        <p:txBody>
          <a:bodyPr>
            <a:noAutofit/>
          </a:bodyPr>
          <a:lstStyle/>
          <a:p>
            <a:pPr lvl="0" algn="just"/>
            <a:r>
              <a:rPr lang="en-US" sz="2800" dirty="0" smtClean="0"/>
              <a:t>Board empowered for determining the highest retail price.</a:t>
            </a:r>
          </a:p>
          <a:p>
            <a:pPr lvl="0" algn="just"/>
            <a:r>
              <a:rPr lang="en-US" sz="2800" dirty="0" smtClean="0"/>
              <a:t>The rate of Federal Excise Duty on cigarettes enhanced. </a:t>
            </a:r>
          </a:p>
          <a:p>
            <a:pPr lvl="0" algn="just"/>
            <a:r>
              <a:rPr lang="en-US" sz="2800" dirty="0" smtClean="0"/>
              <a:t>Federal Excise Duty on the cement is redefined from 400 per MT to 5% on retail price. </a:t>
            </a:r>
          </a:p>
          <a:p>
            <a:r>
              <a:rPr lang="en-US" sz="2800" dirty="0" smtClean="0"/>
              <a:t>Withdrawal of duty on the locally manufactured motor vehicles having cylinder capacity of 1800cc or above</a:t>
            </a:r>
          </a:p>
          <a:p>
            <a:pPr lvl="0" algn="just"/>
            <a:r>
              <a:rPr lang="en-US" sz="2800" dirty="0" smtClean="0"/>
              <a:t>Federal Excise Duty on International Travel enhanced.</a:t>
            </a:r>
          </a:p>
          <a:p>
            <a:pPr lvl="0" algn="just"/>
            <a:r>
              <a:rPr lang="en-US" sz="2800" dirty="0" smtClean="0"/>
              <a:t>Federal Excise Duty on chartered flights introduced at the rate of 16%.</a:t>
            </a:r>
          </a:p>
          <a:p>
            <a:pPr lvl="0" algn="just"/>
            <a:r>
              <a:rPr lang="en-US" sz="2800" dirty="0" smtClean="0"/>
              <a:t>Federal Excise Duty on locally manufactured motor vehicle withdrawn. </a:t>
            </a:r>
          </a:p>
          <a:p>
            <a:pPr lvl="0" algn="just"/>
            <a:r>
              <a:rPr lang="en-US" sz="2800" dirty="0" smtClean="0"/>
              <a:t>Federal Excise Duty on Telecommunication services reduced to 18.5% excluding the services taxed by the provinces.</a:t>
            </a:r>
          </a:p>
          <a:p>
            <a:pPr algn="just">
              <a:buNone/>
            </a:pPr>
            <a:r>
              <a:rPr lang="en-US" sz="2800" dirty="0" smtClean="0"/>
              <a:t>    </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dirty="0" smtClean="0"/>
              <a:t>Income Tax Ordinance 2001</a:t>
            </a:r>
            <a:endParaRPr lang="en-US"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sz="5400" dirty="0" smtClean="0"/>
              <a:t>Significant Amendments</a:t>
            </a:r>
            <a:endParaRPr lang="en-US" sz="5400"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Highest Retail Price </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31</a:t>
            </a:fld>
            <a:endParaRPr lang="en-US"/>
          </a:p>
        </p:txBody>
      </p:sp>
      <p:sp>
        <p:nvSpPr>
          <p:cNvPr id="6" name="Content Placeholder 13"/>
          <p:cNvSpPr>
            <a:spLocks noGrp="1"/>
          </p:cNvSpPr>
          <p:nvPr>
            <p:ph idx="1"/>
          </p:nvPr>
        </p:nvSpPr>
        <p:spPr>
          <a:xfrm>
            <a:off x="608012" y="914399"/>
            <a:ext cx="10972799" cy="4876801"/>
          </a:xfrm>
        </p:spPr>
        <p:txBody>
          <a:bodyPr>
            <a:noAutofit/>
          </a:bodyPr>
          <a:lstStyle/>
          <a:p>
            <a:pPr algn="just"/>
            <a:r>
              <a:rPr lang="en-US" sz="2800" dirty="0" smtClean="0"/>
              <a:t>Manufacturers of goods subject to duty on retail price basis are required to pay duty at the highest retail price where more than one retail price is fixed by the manufacturer for any particular brand or variety of such goods. </a:t>
            </a:r>
          </a:p>
          <a:p>
            <a:pPr algn="just"/>
            <a:r>
              <a:rPr lang="en-US" sz="2800" dirty="0" smtClean="0"/>
              <a:t>Through the Finance Act, 2014, the Federal Board of Revenue may through a general order specify zones or areas only for the purposes of determination of highest retail price for any brand or variety of goods. </a:t>
            </a:r>
            <a:endParaRPr lang="en-US" sz="2800" dirty="0"/>
          </a:p>
        </p:txBody>
      </p:sp>
      <p:sp>
        <p:nvSpPr>
          <p:cNvPr id="5" name="Rectangle 4"/>
          <p:cNvSpPr/>
          <p:nvPr/>
        </p:nvSpPr>
        <p:spPr>
          <a:xfrm>
            <a:off x="5408612" y="314980"/>
            <a:ext cx="6092825" cy="523220"/>
          </a:xfrm>
          <a:prstGeom prst="rect">
            <a:avLst/>
          </a:prstGeom>
        </p:spPr>
        <p:txBody>
          <a:bodyPr>
            <a:spAutoFit/>
          </a:bodyPr>
          <a:lstStyle/>
          <a:p>
            <a:pPr algn="r"/>
            <a:r>
              <a:rPr lang="en-US" sz="2800" b="1" dirty="0" smtClean="0"/>
              <a:t>Section 12</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uiExpand="1"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Domestic Travel by Air</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32</a:t>
            </a:fld>
            <a:endParaRPr lang="en-US"/>
          </a:p>
        </p:txBody>
      </p:sp>
      <p:sp>
        <p:nvSpPr>
          <p:cNvPr id="6" name="Content Placeholder 13"/>
          <p:cNvSpPr>
            <a:spLocks noGrp="1"/>
          </p:cNvSpPr>
          <p:nvPr>
            <p:ph idx="1"/>
          </p:nvPr>
        </p:nvSpPr>
        <p:spPr>
          <a:xfrm>
            <a:off x="608012" y="1447799"/>
            <a:ext cx="10972799" cy="4876801"/>
          </a:xfrm>
        </p:spPr>
        <p:txBody>
          <a:bodyPr>
            <a:noAutofit/>
          </a:bodyPr>
          <a:lstStyle/>
          <a:p>
            <a:r>
              <a:rPr lang="en-US" sz="2800" dirty="0" smtClean="0"/>
              <a:t>Through the Finance Act, 2014, the rate of duty has been enhanced as under:</a:t>
            </a:r>
          </a:p>
          <a:p>
            <a:endParaRPr lang="en-US" sz="2800" dirty="0"/>
          </a:p>
        </p:txBody>
      </p:sp>
      <p:sp>
        <p:nvSpPr>
          <p:cNvPr id="5" name="Rectangle 4"/>
          <p:cNvSpPr/>
          <p:nvPr/>
        </p:nvSpPr>
        <p:spPr>
          <a:xfrm>
            <a:off x="5789612" y="314980"/>
            <a:ext cx="6092825" cy="954107"/>
          </a:xfrm>
          <a:prstGeom prst="rect">
            <a:avLst/>
          </a:prstGeom>
        </p:spPr>
        <p:txBody>
          <a:bodyPr>
            <a:spAutoFit/>
          </a:bodyPr>
          <a:lstStyle/>
          <a:p>
            <a:pPr algn="r"/>
            <a:r>
              <a:rPr lang="en-US" sz="2800" b="1" i="1" dirty="0" smtClean="0"/>
              <a:t>S. Nos. 3(a) in Table II of the First Schedule</a:t>
            </a:r>
            <a:endParaRPr lang="en-US" sz="2800" dirty="0"/>
          </a:p>
        </p:txBody>
      </p:sp>
      <p:graphicFrame>
        <p:nvGraphicFramePr>
          <p:cNvPr id="7" name="Table 6"/>
          <p:cNvGraphicFramePr>
            <a:graphicFrameLocks noGrp="1"/>
          </p:cNvGraphicFramePr>
          <p:nvPr/>
        </p:nvGraphicFramePr>
        <p:xfrm>
          <a:off x="1979612" y="2560320"/>
          <a:ext cx="8125884" cy="2194560"/>
        </p:xfrm>
        <a:graphic>
          <a:graphicData uri="http://schemas.openxmlformats.org/drawingml/2006/table">
            <a:tbl>
              <a:tblPr bandRow="1">
                <a:tableStyleId>{5C22544A-7EE6-4342-B048-85BDC9FD1C3A}</a:tableStyleId>
              </a:tblPr>
              <a:tblGrid>
                <a:gridCol w="5486400"/>
                <a:gridCol w="2639484"/>
              </a:tblGrid>
              <a:tr h="370840">
                <a:tc>
                  <a:txBody>
                    <a:bodyPr/>
                    <a:lstStyle/>
                    <a:p>
                      <a:r>
                        <a:rPr lang="en-US" sz="1800" b="1" kern="1200" baseline="0" dirty="0" smtClean="0">
                          <a:solidFill>
                            <a:schemeClr val="bg1"/>
                          </a:solidFill>
                          <a:latin typeface="+mn-lt"/>
                          <a:ea typeface="+mn-ea"/>
                          <a:cs typeface="+mn-cs"/>
                        </a:rPr>
                        <a:t>Long routes</a:t>
                      </a:r>
                    </a:p>
                    <a:p>
                      <a:r>
                        <a:rPr lang="en-US" sz="1800" b="1" kern="1200" baseline="0" dirty="0" smtClean="0">
                          <a:solidFill>
                            <a:schemeClr val="bg1"/>
                          </a:solidFill>
                          <a:latin typeface="+mn-lt"/>
                          <a:ea typeface="+mn-ea"/>
                          <a:cs typeface="+mn-cs"/>
                        </a:rPr>
                        <a:t>(journeys exceeding 500 kilometers)</a:t>
                      </a:r>
                      <a:endParaRPr lang="en-US" b="1" dirty="0">
                        <a:solidFill>
                          <a:schemeClr val="bg1"/>
                        </a:solidFill>
                      </a:endParaRPr>
                    </a:p>
                  </a:txBody>
                  <a:tcPr/>
                </a:tc>
                <a:tc>
                  <a:txBody>
                    <a:bodyPr/>
                    <a:lstStyle/>
                    <a:p>
                      <a:pPr algn="ctr"/>
                      <a:r>
                        <a:rPr lang="en-US" b="1" dirty="0" smtClean="0">
                          <a:solidFill>
                            <a:schemeClr val="bg1"/>
                          </a:solidFill>
                        </a:rPr>
                        <a:t>Rs. 2,500</a:t>
                      </a:r>
                      <a:endParaRPr lang="en-US" b="1" dirty="0">
                        <a:solidFill>
                          <a:schemeClr val="bg1"/>
                        </a:solidFill>
                      </a:endParaRPr>
                    </a:p>
                  </a:txBody>
                  <a:tcPr/>
                </a:tc>
              </a:tr>
              <a:tr h="370840">
                <a:tc>
                  <a:txBody>
                    <a:bodyPr/>
                    <a:lstStyle/>
                    <a:p>
                      <a:r>
                        <a:rPr lang="en-US" sz="1800" b="1" kern="1200" baseline="0" dirty="0" smtClean="0">
                          <a:solidFill>
                            <a:schemeClr val="bg1"/>
                          </a:solidFill>
                          <a:latin typeface="+mn-lt"/>
                          <a:ea typeface="+mn-ea"/>
                          <a:cs typeface="+mn-cs"/>
                        </a:rPr>
                        <a:t>Short routes</a:t>
                      </a:r>
                    </a:p>
                    <a:p>
                      <a:r>
                        <a:rPr lang="en-US" sz="1800" b="1" kern="1200" baseline="0" dirty="0" smtClean="0">
                          <a:solidFill>
                            <a:schemeClr val="bg1"/>
                          </a:solidFill>
                          <a:latin typeface="+mn-lt"/>
                          <a:ea typeface="+mn-ea"/>
                          <a:cs typeface="+mn-cs"/>
                        </a:rPr>
                        <a:t>(remaining journeys other than socioeconomic routes)</a:t>
                      </a:r>
                      <a:endParaRPr lang="en-US" b="1" dirty="0">
                        <a:solidFill>
                          <a:schemeClr val="bg1"/>
                        </a:solidFill>
                      </a:endParaRPr>
                    </a:p>
                  </a:txBody>
                  <a:tcPr/>
                </a:tc>
                <a:tc>
                  <a:txBody>
                    <a:bodyPr/>
                    <a:lstStyle/>
                    <a:p>
                      <a:pPr algn="ctr"/>
                      <a:r>
                        <a:rPr lang="en-US" sz="1800" b="1" kern="1200" baseline="0" dirty="0" smtClean="0">
                          <a:solidFill>
                            <a:schemeClr val="bg1"/>
                          </a:solidFill>
                          <a:latin typeface="+mn-lt"/>
                          <a:ea typeface="+mn-ea"/>
                          <a:cs typeface="+mn-cs"/>
                        </a:rPr>
                        <a:t>Rs. 1,250</a:t>
                      </a:r>
                      <a:endParaRPr lang="en-US" b="1" dirty="0">
                        <a:solidFill>
                          <a:schemeClr val="bg1"/>
                        </a:solidFill>
                      </a:endParaRPr>
                    </a:p>
                  </a:txBody>
                  <a:tcPr/>
                </a:tc>
              </a:tr>
              <a:tr h="370840">
                <a:tc>
                  <a:txBody>
                    <a:bodyPr/>
                    <a:lstStyle/>
                    <a:p>
                      <a:r>
                        <a:rPr lang="en-US" sz="1800" b="1" kern="1200" baseline="0" dirty="0" smtClean="0">
                          <a:solidFill>
                            <a:schemeClr val="bg1"/>
                          </a:solidFill>
                          <a:latin typeface="+mn-lt"/>
                          <a:ea typeface="+mn-ea"/>
                          <a:cs typeface="+mn-cs"/>
                        </a:rPr>
                        <a:t>Socio-economic routes</a:t>
                      </a:r>
                    </a:p>
                    <a:p>
                      <a:r>
                        <a:rPr lang="en-US" sz="1800" b="1" kern="1200" baseline="0" dirty="0" smtClean="0">
                          <a:solidFill>
                            <a:schemeClr val="bg1"/>
                          </a:solidFill>
                          <a:latin typeface="+mn-lt"/>
                          <a:ea typeface="+mn-ea"/>
                          <a:cs typeface="+mn-cs"/>
                        </a:rPr>
                        <a:t>(journeys along the </a:t>
                      </a:r>
                      <a:r>
                        <a:rPr lang="en-US" sz="1800" b="1" kern="1200" baseline="0" dirty="0" err="1" smtClean="0">
                          <a:solidFill>
                            <a:schemeClr val="bg1"/>
                          </a:solidFill>
                          <a:latin typeface="+mn-lt"/>
                          <a:ea typeface="+mn-ea"/>
                          <a:cs typeface="+mn-cs"/>
                        </a:rPr>
                        <a:t>Balochistan</a:t>
                      </a:r>
                      <a:r>
                        <a:rPr lang="en-US" sz="1800" b="1" kern="1200" baseline="0" dirty="0" smtClean="0">
                          <a:solidFill>
                            <a:schemeClr val="bg1"/>
                          </a:solidFill>
                          <a:latin typeface="+mn-lt"/>
                          <a:ea typeface="+mn-ea"/>
                          <a:cs typeface="+mn-cs"/>
                        </a:rPr>
                        <a:t> coastal belt)</a:t>
                      </a:r>
                      <a:endParaRPr lang="en-US" b="1" dirty="0">
                        <a:solidFill>
                          <a:schemeClr val="bg1"/>
                        </a:solidFill>
                      </a:endParaRPr>
                    </a:p>
                  </a:txBody>
                  <a:tcPr/>
                </a:tc>
                <a:tc>
                  <a:txBody>
                    <a:bodyPr/>
                    <a:lstStyle/>
                    <a:p>
                      <a:pPr algn="ctr"/>
                      <a:r>
                        <a:rPr lang="en-US" sz="1800" b="1" kern="1200" baseline="0" dirty="0" smtClean="0">
                          <a:solidFill>
                            <a:schemeClr val="bg1"/>
                          </a:solidFill>
                          <a:latin typeface="+mn-lt"/>
                          <a:ea typeface="+mn-ea"/>
                          <a:cs typeface="+mn-cs"/>
                        </a:rPr>
                        <a:t>Rs. 500</a:t>
                      </a:r>
                      <a:endParaRPr lang="en-US" b="1" dirty="0">
                        <a:solidFill>
                          <a:schemeClr val="bg1"/>
                        </a:solidFill>
                      </a:endParaRPr>
                    </a:p>
                  </a:txBody>
                  <a:tcPr/>
                </a:tc>
              </a:tr>
            </a:tbl>
          </a:graphicData>
        </a:graphic>
      </p:graphicFrame>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b="1" i="1" dirty="0" smtClean="0"/>
              <a:t>International Travel by Air</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33</a:t>
            </a:fld>
            <a:endParaRPr lang="en-US"/>
          </a:p>
        </p:txBody>
      </p:sp>
      <p:sp>
        <p:nvSpPr>
          <p:cNvPr id="6" name="Content Placeholder 13"/>
          <p:cNvSpPr>
            <a:spLocks noGrp="1"/>
          </p:cNvSpPr>
          <p:nvPr>
            <p:ph idx="1"/>
          </p:nvPr>
        </p:nvSpPr>
        <p:spPr>
          <a:xfrm>
            <a:off x="608012" y="1447799"/>
            <a:ext cx="10972799" cy="4876801"/>
          </a:xfrm>
        </p:spPr>
        <p:txBody>
          <a:bodyPr>
            <a:noAutofit/>
          </a:bodyPr>
          <a:lstStyle/>
          <a:p>
            <a:r>
              <a:rPr lang="en-US" sz="2800" dirty="0" smtClean="0"/>
              <a:t>Through the Finance Act, 2014, the rate of duty has been enhanced as under:</a:t>
            </a:r>
          </a:p>
          <a:p>
            <a:endParaRPr lang="en-US" sz="2800" dirty="0"/>
          </a:p>
        </p:txBody>
      </p:sp>
      <p:sp>
        <p:nvSpPr>
          <p:cNvPr id="5" name="Rectangle 4"/>
          <p:cNvSpPr/>
          <p:nvPr/>
        </p:nvSpPr>
        <p:spPr>
          <a:xfrm>
            <a:off x="5789612" y="314980"/>
            <a:ext cx="6092825" cy="954107"/>
          </a:xfrm>
          <a:prstGeom prst="rect">
            <a:avLst/>
          </a:prstGeom>
        </p:spPr>
        <p:txBody>
          <a:bodyPr>
            <a:spAutoFit/>
          </a:bodyPr>
          <a:lstStyle/>
          <a:p>
            <a:pPr algn="r"/>
            <a:r>
              <a:rPr lang="en-US" sz="2800" b="1" i="1" dirty="0" smtClean="0"/>
              <a:t>(S. Nos. 3(b) in Table II of the First Schedule)</a:t>
            </a:r>
            <a:endParaRPr lang="en-US" sz="2800" dirty="0"/>
          </a:p>
        </p:txBody>
      </p:sp>
      <p:graphicFrame>
        <p:nvGraphicFramePr>
          <p:cNvPr id="7" name="Table 6"/>
          <p:cNvGraphicFramePr>
            <a:graphicFrameLocks noGrp="1"/>
          </p:cNvGraphicFramePr>
          <p:nvPr/>
        </p:nvGraphicFramePr>
        <p:xfrm>
          <a:off x="1979612" y="2560320"/>
          <a:ext cx="8125884" cy="792480"/>
        </p:xfrm>
        <a:graphic>
          <a:graphicData uri="http://schemas.openxmlformats.org/drawingml/2006/table">
            <a:tbl>
              <a:tblPr firstRow="1" bandRow="1">
                <a:tableStyleId>{5C22544A-7EE6-4342-B048-85BDC9FD1C3A}</a:tableStyleId>
              </a:tblPr>
              <a:tblGrid>
                <a:gridCol w="5486400"/>
                <a:gridCol w="2639484"/>
              </a:tblGrid>
              <a:tr h="370840">
                <a:tc>
                  <a:txBody>
                    <a:bodyPr/>
                    <a:lstStyle/>
                    <a:p>
                      <a:r>
                        <a:rPr lang="en-US" sz="2000" b="1" kern="1200" baseline="0" dirty="0" smtClean="0">
                          <a:solidFill>
                            <a:schemeClr val="lt1"/>
                          </a:solidFill>
                          <a:latin typeface="+mn-lt"/>
                          <a:ea typeface="+mn-ea"/>
                          <a:cs typeface="+mn-cs"/>
                        </a:rPr>
                        <a:t>For Economy &amp; Economy Plus</a:t>
                      </a:r>
                    </a:p>
                  </a:txBody>
                  <a:tcPr/>
                </a:tc>
                <a:tc>
                  <a:txBody>
                    <a:bodyPr/>
                    <a:lstStyle/>
                    <a:p>
                      <a:pPr algn="ctr"/>
                      <a:r>
                        <a:rPr lang="en-US" sz="2000" b="1" dirty="0" smtClean="0"/>
                        <a:t>Rs. 5,000</a:t>
                      </a:r>
                      <a:endParaRPr lang="en-US" sz="2000" b="1" dirty="0"/>
                    </a:p>
                  </a:txBody>
                  <a:tcPr/>
                </a:tc>
              </a:tr>
              <a:tr h="370840">
                <a:tc>
                  <a:txBody>
                    <a:bodyPr/>
                    <a:lstStyle/>
                    <a:p>
                      <a:r>
                        <a:rPr lang="en-US" sz="2000" b="1" kern="1200" baseline="0" dirty="0" smtClean="0">
                          <a:solidFill>
                            <a:schemeClr val="dk1"/>
                          </a:solidFill>
                          <a:latin typeface="+mn-lt"/>
                          <a:ea typeface="+mn-ea"/>
                          <a:cs typeface="+mn-cs"/>
                        </a:rPr>
                        <a:t>Club, business and first class</a:t>
                      </a:r>
                      <a:endParaRPr lang="en-US" sz="2000" b="1" dirty="0"/>
                    </a:p>
                  </a:txBody>
                  <a:tcPr/>
                </a:tc>
                <a:tc>
                  <a:txBody>
                    <a:bodyPr/>
                    <a:lstStyle/>
                    <a:p>
                      <a:pPr algn="ctr"/>
                      <a:r>
                        <a:rPr lang="en-US" sz="2000" b="1" kern="1200" baseline="0" dirty="0" smtClean="0">
                          <a:solidFill>
                            <a:schemeClr val="dk1"/>
                          </a:solidFill>
                          <a:latin typeface="+mn-lt"/>
                          <a:ea typeface="+mn-ea"/>
                          <a:cs typeface="+mn-cs"/>
                        </a:rPr>
                        <a:t>Rs. 10,000</a:t>
                      </a:r>
                      <a:endParaRPr lang="en-US" sz="2000" b="1" dirty="0"/>
                    </a:p>
                  </a:txBody>
                  <a:tcPr/>
                </a:tc>
              </a:tr>
            </a:tbl>
          </a:graphicData>
        </a:graphic>
      </p:graphicFrame>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from="(-#ppt_w/2)" to="(#ppt_x)" calcmode="lin" valueType="num">
                                      <p:cBhvr>
                                        <p:cTn id="25" dur="600" fill="hold">
                                          <p:stCondLst>
                                            <p:cond delay="0"/>
                                          </p:stCondLst>
                                        </p:cTn>
                                        <p:tgtEl>
                                          <p:spTgt spid="7"/>
                                        </p:tgtEl>
                                        <p:attrNameLst>
                                          <p:attrName>ppt_x</p:attrName>
                                        </p:attrNameLst>
                                      </p:cBhvr>
                                    </p:anim>
                                    <p:anim from="0" to="-1.0" calcmode="lin" valueType="num">
                                      <p:cBhvr>
                                        <p:cTn id="26" dur="200" decel="50000" autoRev="1" fill="hold">
                                          <p:stCondLst>
                                            <p:cond delay="600"/>
                                          </p:stCondLst>
                                        </p:cTn>
                                        <p:tgtEl>
                                          <p:spTgt spid="7"/>
                                        </p:tgtEl>
                                        <p:attrNameLst>
                                          <p:attrName>xshear</p:attrName>
                                        </p:attrNameLst>
                                      </p:cBhvr>
                                    </p:anim>
                                    <p:animScale>
                                      <p:cBhvr>
                                        <p:cTn id="27" dur="200" decel="100000" autoRev="1" fill="hold">
                                          <p:stCondLst>
                                            <p:cond delay="600"/>
                                          </p:stCondLst>
                                        </p:cTn>
                                        <p:tgtEl>
                                          <p:spTgt spid="7"/>
                                        </p:tgtEl>
                                      </p:cBhvr>
                                      <p:from x="100000" y="100000"/>
                                      <p:to x="80000" y="100000"/>
                                    </p:animScale>
                                    <p:anim by="(#ppt_h/3+#ppt_w*0.1)" calcmode="lin" valueType="num">
                                      <p:cBhvr additive="sum">
                                        <p:cTn id="28"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b="1" i="1" dirty="0" smtClean="0"/>
              <a:t>Telecommunication Services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34</a:t>
            </a:fld>
            <a:endParaRPr lang="en-US"/>
          </a:p>
        </p:txBody>
      </p:sp>
      <p:sp>
        <p:nvSpPr>
          <p:cNvPr id="6" name="Content Placeholder 13"/>
          <p:cNvSpPr>
            <a:spLocks noGrp="1"/>
          </p:cNvSpPr>
          <p:nvPr>
            <p:ph idx="1"/>
          </p:nvPr>
        </p:nvSpPr>
        <p:spPr>
          <a:xfrm>
            <a:off x="608012" y="1447799"/>
            <a:ext cx="10972799" cy="4876801"/>
          </a:xfrm>
        </p:spPr>
        <p:txBody>
          <a:bodyPr>
            <a:noAutofit/>
          </a:bodyPr>
          <a:lstStyle/>
          <a:p>
            <a:pPr algn="just"/>
            <a:r>
              <a:rPr lang="en-US" sz="2800" dirty="0" smtClean="0"/>
              <a:t>The rate of duty on telecommunication services has been reduced from 19.5 % to 18.5% of the charges and telecommunication services which are subject to provincial sales tax  excluded from the purview of duty</a:t>
            </a:r>
            <a:endParaRPr lang="en-US" sz="2800" dirty="0"/>
          </a:p>
        </p:txBody>
      </p:sp>
      <p:sp>
        <p:nvSpPr>
          <p:cNvPr id="5" name="Rectangle 4"/>
          <p:cNvSpPr/>
          <p:nvPr/>
        </p:nvSpPr>
        <p:spPr>
          <a:xfrm>
            <a:off x="5789612" y="314980"/>
            <a:ext cx="6092825" cy="954107"/>
          </a:xfrm>
          <a:prstGeom prst="rect">
            <a:avLst/>
          </a:prstGeom>
        </p:spPr>
        <p:txBody>
          <a:bodyPr>
            <a:spAutoFit/>
          </a:bodyPr>
          <a:lstStyle/>
          <a:p>
            <a:pPr algn="r"/>
            <a:r>
              <a:rPr lang="en-US" sz="2800" b="1" i="1" dirty="0" smtClean="0"/>
              <a:t>(S. Nos. 6 in Table II of the First Schedule)</a:t>
            </a: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from="(-#ppt_w/2)" to="(#ppt_x)" calcmode="lin" valueType="num">
                                      <p:cBhvr>
                                        <p:cTn id="12" dur="600" fill="hold">
                                          <p:stCondLst>
                                            <p:cond delay="0"/>
                                          </p:stCondLst>
                                        </p:cTn>
                                        <p:tgtEl>
                                          <p:spTgt spid="5"/>
                                        </p:tgtEl>
                                        <p:attrNameLst>
                                          <p:attrName>ppt_x</p:attrName>
                                        </p:attrNameLst>
                                      </p:cBhvr>
                                    </p:anim>
                                    <p:anim from="0" to="-1.0" calcmode="lin" valueType="num">
                                      <p:cBhvr>
                                        <p:cTn id="13" dur="200" decel="50000" autoRev="1" fill="hold">
                                          <p:stCondLst>
                                            <p:cond delay="600"/>
                                          </p:stCondLst>
                                        </p:cTn>
                                        <p:tgtEl>
                                          <p:spTgt spid="5"/>
                                        </p:tgtEl>
                                        <p:attrNameLst>
                                          <p:attrName>xshear</p:attrName>
                                        </p:attrNameLst>
                                      </p:cBhvr>
                                    </p:anim>
                                    <p:animScale>
                                      <p:cBhvr>
                                        <p:cTn id="14" dur="200" decel="100000" autoRev="1" fill="hold">
                                          <p:stCondLst>
                                            <p:cond delay="600"/>
                                          </p:stCondLst>
                                        </p:cTn>
                                        <p:tgtEl>
                                          <p:spTgt spid="5"/>
                                        </p:tgtEl>
                                      </p:cBhvr>
                                      <p:from x="100000" y="100000"/>
                                      <p:to x="80000" y="100000"/>
                                    </p:animScale>
                                    <p:anim by="(#ppt_h/3+#ppt_w*0.1)" calcmode="lin" valueType="num">
                                      <p:cBhvr additive="sum">
                                        <p:cTn id="15" dur="200" decel="100000" autoRev="1" fill="hold">
                                          <p:stCondLst>
                                            <p:cond delay="600"/>
                                          </p:stCondLst>
                                        </p:cTn>
                                        <p:tgtEl>
                                          <p:spTgt spid="5"/>
                                        </p:tgtEl>
                                        <p:attrNameLst>
                                          <p:attrName>ppt_x</p:attrName>
                                        </p:attrNameLst>
                                      </p:cBhvr>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dirty="0" err="1" smtClean="0"/>
              <a:t>Sindh</a:t>
            </a:r>
            <a:r>
              <a:rPr lang="en-US" dirty="0" smtClean="0"/>
              <a:t> Sales Tax on Services Act 2011</a:t>
            </a:r>
            <a:endParaRPr lang="en-US"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36</a:t>
            </a:fld>
            <a:endParaRPr lang="en-US"/>
          </a:p>
        </p:txBody>
      </p:sp>
      <p:sp>
        <p:nvSpPr>
          <p:cNvPr id="6" name="Content Placeholder 13"/>
          <p:cNvSpPr>
            <a:spLocks noGrp="1"/>
          </p:cNvSpPr>
          <p:nvPr>
            <p:ph idx="1"/>
          </p:nvPr>
        </p:nvSpPr>
        <p:spPr>
          <a:xfrm>
            <a:off x="608012" y="1066799"/>
            <a:ext cx="10972799" cy="4876801"/>
          </a:xfrm>
        </p:spPr>
        <p:txBody>
          <a:bodyPr>
            <a:noAutofit/>
          </a:bodyPr>
          <a:lstStyle/>
          <a:p>
            <a:pPr lvl="0"/>
            <a:r>
              <a:rPr lang="en-US" sz="2800" cap="small" dirty="0" smtClean="0"/>
              <a:t>Tax Rates reduced form 16% to 15%</a:t>
            </a:r>
            <a:endParaRPr lang="en-US" sz="2800" dirty="0" smtClean="0"/>
          </a:p>
          <a:p>
            <a:pPr lvl="0"/>
            <a:r>
              <a:rPr lang="en-US" sz="2800" cap="small" dirty="0" smtClean="0"/>
              <a:t>Amount of penalty enhanced </a:t>
            </a:r>
            <a:endParaRPr lang="en-US" sz="2800" dirty="0" smtClean="0"/>
          </a:p>
          <a:p>
            <a:pPr lvl="0"/>
            <a:r>
              <a:rPr lang="en-US" sz="2800" cap="small" dirty="0" smtClean="0"/>
              <a:t>Exemption on classified advertisement withdrawn.</a:t>
            </a:r>
            <a:endParaRPr lang="en-US" sz="2800" dirty="0" smtClean="0"/>
          </a:p>
          <a:p>
            <a:pPr lvl="0" algn="just"/>
            <a:r>
              <a:rPr lang="en-US" sz="2800" cap="small" dirty="0" smtClean="0"/>
              <a:t>Sales Tax on services of legal practitioners, consultants, accountants &amp; auditors, tax consultants and construction contractors has been increased from 4% to 5%</a:t>
            </a:r>
            <a:endParaRPr lang="en-US" sz="2800" dirty="0" smtClean="0"/>
          </a:p>
          <a:p>
            <a:pPr lvl="0" algn="just"/>
            <a:r>
              <a:rPr lang="en-US" sz="2800" cap="small" dirty="0" err="1" smtClean="0"/>
              <a:t>Sindh</a:t>
            </a:r>
            <a:r>
              <a:rPr lang="en-US" sz="2800" cap="small" dirty="0" smtClean="0"/>
              <a:t> Sales Tax Special Procedure (Withholding) Rules, 2014 introduced.</a:t>
            </a:r>
            <a:endParaRPr lang="en-US" sz="28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37</a:t>
            </a:fld>
            <a:endParaRPr lang="en-US"/>
          </a:p>
        </p:txBody>
      </p:sp>
      <p:graphicFrame>
        <p:nvGraphicFramePr>
          <p:cNvPr id="5" name="Table 4"/>
          <p:cNvGraphicFramePr>
            <a:graphicFrameLocks noGrp="1"/>
          </p:cNvGraphicFramePr>
          <p:nvPr/>
        </p:nvGraphicFramePr>
        <p:xfrm>
          <a:off x="684212" y="914400"/>
          <a:ext cx="11201399" cy="5544577"/>
        </p:xfrm>
        <a:graphic>
          <a:graphicData uri="http://schemas.openxmlformats.org/drawingml/2006/table">
            <a:tbl>
              <a:tblPr firstCol="1">
                <a:tableStyleId>{2D5ABB26-0587-4C30-8999-92F81FD0307C}</a:tableStyleId>
              </a:tblPr>
              <a:tblGrid>
                <a:gridCol w="622299"/>
                <a:gridCol w="6540501"/>
                <a:gridCol w="1869241"/>
                <a:gridCol w="2169358"/>
              </a:tblGrid>
              <a:tr h="979970">
                <a:tc>
                  <a:txBody>
                    <a:bodyPr/>
                    <a:lstStyle/>
                    <a:p>
                      <a:pPr>
                        <a:lnSpc>
                          <a:spcPct val="115000"/>
                        </a:lnSpc>
                      </a:pPr>
                      <a:endParaRPr lang="en-US" sz="1600" dirty="0">
                        <a:solidFill>
                          <a:schemeClr val="tx1"/>
                        </a:solidFill>
                        <a:latin typeface="+mj-lt"/>
                        <a:ea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Withholding Agent</a:t>
                      </a:r>
                      <a:endParaRPr lang="en-US" sz="1600" dirty="0">
                        <a:solidFill>
                          <a:srgbClr val="0070C0"/>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Invoices issued by SRB-registered persons</a:t>
                      </a:r>
                      <a:endParaRPr lang="en-US" sz="1600" dirty="0">
                        <a:solidFill>
                          <a:srgbClr val="0070C0"/>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Taxable services received from unregistered persons</a:t>
                      </a:r>
                      <a:endParaRPr lang="en-US" sz="1600" dirty="0">
                        <a:solidFill>
                          <a:srgbClr val="0070C0"/>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5904">
                <a:tc>
                  <a:txBody>
                    <a:bodyPr/>
                    <a:lstStyle/>
                    <a:p>
                      <a:pPr marL="0" marR="0" algn="r">
                        <a:lnSpc>
                          <a:spcPct val="115000"/>
                        </a:lnSpc>
                        <a:spcBef>
                          <a:spcPts val="0"/>
                        </a:spcBef>
                        <a:spcAft>
                          <a:spcPts val="0"/>
                        </a:spcAft>
                      </a:pPr>
                      <a:r>
                        <a:rPr lang="en-US" sz="1600" dirty="0"/>
                        <a:t>a)</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Offices and departments of Federal Government, Provincial Governments, and Local or District Governments (located in </a:t>
                      </a:r>
                      <a:r>
                        <a:rPr lang="en-US" sz="1600" dirty="0" err="1"/>
                        <a:t>Sindh</a:t>
                      </a:r>
                      <a:r>
                        <a:rPr lang="en-US" sz="1600" dirty="0"/>
                        <a:t>)</a:t>
                      </a:r>
                      <a:endParaRPr lang="en-US" sz="1600" dirty="0">
                        <a:solidFill>
                          <a:schemeClr val="tx1"/>
                        </a:solidFill>
                        <a:latin typeface="+mj-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marL="0" marR="0" algn="ctr">
                        <a:lnSpc>
                          <a:spcPct val="115000"/>
                        </a:lnSpc>
                        <a:spcBef>
                          <a:spcPts val="0"/>
                        </a:spcBef>
                        <a:spcAft>
                          <a:spcPts val="0"/>
                        </a:spcAft>
                      </a:pPr>
                      <a:r>
                        <a:rPr lang="en-US" sz="1600" dirty="0"/>
                        <a:t>1/5th of the sales tax shown in the sales tax invoice</a:t>
                      </a:r>
                      <a:endParaRPr lang="en-US" sz="1600" dirty="0">
                        <a:solidFill>
                          <a:schemeClr val="tx1"/>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marL="0" marR="0" algn="ctr">
                        <a:lnSpc>
                          <a:spcPct val="115000"/>
                        </a:lnSpc>
                        <a:spcBef>
                          <a:spcPts val="0"/>
                        </a:spcBef>
                        <a:spcAft>
                          <a:spcPts val="0"/>
                        </a:spcAft>
                      </a:pPr>
                      <a:r>
                        <a:rPr lang="en-US" sz="1600" dirty="0"/>
                        <a:t>Amount of sales tax at the applicable rate (15%)</a:t>
                      </a:r>
                      <a:endParaRPr lang="en-US" sz="1600" dirty="0">
                        <a:solidFill>
                          <a:schemeClr val="tx1"/>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871">
                <a:tc>
                  <a:txBody>
                    <a:bodyPr/>
                    <a:lstStyle/>
                    <a:p>
                      <a:pPr marL="0" marR="0" algn="r">
                        <a:lnSpc>
                          <a:spcPct val="115000"/>
                        </a:lnSpc>
                        <a:spcBef>
                          <a:spcPts val="0"/>
                        </a:spcBef>
                        <a:spcAft>
                          <a:spcPts val="0"/>
                        </a:spcAft>
                      </a:pPr>
                      <a:r>
                        <a:rPr lang="en-US" sz="1600" dirty="0"/>
                        <a:t>b)</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Autonomous bodies (located in </a:t>
                      </a:r>
                      <a:r>
                        <a:rPr lang="en-US" sz="1600" dirty="0" err="1"/>
                        <a:t>Sindh</a:t>
                      </a:r>
                      <a:r>
                        <a:rPr lang="en-US" sz="1600" dirty="0"/>
                        <a:t>)</a:t>
                      </a:r>
                      <a:endParaRPr lang="en-US" sz="1600" dirty="0">
                        <a:solidFill>
                          <a:schemeClr val="tx1"/>
                        </a:solidFill>
                        <a:latin typeface="+mj-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869471">
                <a:tc>
                  <a:txBody>
                    <a:bodyPr/>
                    <a:lstStyle/>
                    <a:p>
                      <a:pPr marL="0" marR="0" algn="r">
                        <a:lnSpc>
                          <a:spcPct val="115000"/>
                        </a:lnSpc>
                        <a:spcBef>
                          <a:spcPts val="0"/>
                        </a:spcBef>
                        <a:spcAft>
                          <a:spcPts val="0"/>
                        </a:spcAft>
                      </a:pPr>
                      <a:r>
                        <a:rPr lang="en-US" sz="1600" dirty="0"/>
                        <a:t>c)</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600" dirty="0"/>
                        <a:t>Public sector organizations, including public corporations, state-owned enterprises and regulatory bodies and authorities (located in </a:t>
                      </a:r>
                      <a:r>
                        <a:rPr lang="en-US" sz="1600" dirty="0" err="1"/>
                        <a:t>Sindh</a:t>
                      </a:r>
                      <a:r>
                        <a:rPr lang="en-US" sz="1600" dirty="0"/>
                        <a:t>)</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725904">
                <a:tc>
                  <a:txBody>
                    <a:bodyPr/>
                    <a:lstStyle/>
                    <a:p>
                      <a:pPr marL="0" marR="0" algn="r">
                        <a:lnSpc>
                          <a:spcPct val="115000"/>
                        </a:lnSpc>
                        <a:spcBef>
                          <a:spcPts val="0"/>
                        </a:spcBef>
                        <a:spcAft>
                          <a:spcPts val="0"/>
                        </a:spcAft>
                      </a:pPr>
                      <a:r>
                        <a:rPr lang="en-US" sz="1600" dirty="0"/>
                        <a:t>d)</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t>Organizations which are funded, fully or partially, out of the budget grants of the federal or provincial governments</a:t>
                      </a:r>
                      <a:endParaRPr lang="en-US" sz="1600">
                        <a:solidFill>
                          <a:schemeClr val="tx1"/>
                        </a:solidFill>
                        <a:latin typeface="+mj-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489743">
                <a:tc>
                  <a:txBody>
                    <a:bodyPr/>
                    <a:lstStyle/>
                    <a:p>
                      <a:pPr marL="0" marR="0" algn="r">
                        <a:lnSpc>
                          <a:spcPct val="115000"/>
                        </a:lnSpc>
                        <a:spcBef>
                          <a:spcPts val="0"/>
                        </a:spcBef>
                        <a:spcAft>
                          <a:spcPts val="0"/>
                        </a:spcAft>
                      </a:pPr>
                      <a:r>
                        <a:rPr lang="en-US" sz="1600" dirty="0"/>
                        <a:t>e)</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t>Companies, as defined in clause (28) of section 2 of the Sindh Sales Tax on Services Act, 2011</a:t>
                      </a:r>
                      <a:endParaRPr lang="en-US" sz="1600">
                        <a:solidFill>
                          <a:schemeClr val="tx1"/>
                        </a:solidFill>
                        <a:latin typeface="+mj-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725904">
                <a:tc>
                  <a:txBody>
                    <a:bodyPr/>
                    <a:lstStyle/>
                    <a:p>
                      <a:pPr marL="0" marR="0" algn="r">
                        <a:lnSpc>
                          <a:spcPct val="115000"/>
                        </a:lnSpc>
                        <a:spcBef>
                          <a:spcPts val="0"/>
                        </a:spcBef>
                        <a:spcAft>
                          <a:spcPts val="0"/>
                        </a:spcAft>
                      </a:pPr>
                      <a:r>
                        <a:rPr lang="en-US" sz="1600" dirty="0"/>
                        <a:t>f)</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FBR-registered or SRB-registered persons (registered for sales tax purpose) receiving the services of advertisements</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Amount of sales tax at the applicable rate (15%)</a:t>
                      </a:r>
                      <a:endParaRPr lang="en-US" sz="1600" dirty="0">
                        <a:solidFill>
                          <a:schemeClr val="tx1"/>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496034">
                <a:tc>
                  <a:txBody>
                    <a:bodyPr/>
                    <a:lstStyle/>
                    <a:p>
                      <a:pPr marL="0" marR="0" algn="r">
                        <a:lnSpc>
                          <a:spcPct val="115000"/>
                        </a:lnSpc>
                        <a:spcBef>
                          <a:spcPts val="0"/>
                        </a:spcBef>
                        <a:spcAft>
                          <a:spcPts val="0"/>
                        </a:spcAft>
                      </a:pPr>
                      <a:r>
                        <a:rPr lang="en-US" sz="1600" dirty="0"/>
                        <a:t>g)</a:t>
                      </a:r>
                      <a:endParaRPr lang="en-US" sz="1600" dirty="0">
                        <a:solidFill>
                          <a:schemeClr val="tx1"/>
                        </a:solidFill>
                        <a:latin typeface="+mj-lt"/>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t>SRB-registered persons receiving taxable services from unregistered persons.</a:t>
                      </a:r>
                      <a:endParaRPr lang="en-US" sz="1600" dirty="0">
                        <a:solidFill>
                          <a:schemeClr val="tx1"/>
                        </a:solidFill>
                        <a:latin typeface="+mj-lt"/>
                        <a:ea typeface="Calibri"/>
                        <a:cs typeface="Times New Roman"/>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t>Not Applicable</a:t>
                      </a:r>
                      <a:endParaRPr lang="en-US" sz="1600" dirty="0">
                        <a:solidFill>
                          <a:schemeClr val="tx1"/>
                        </a:solidFill>
                        <a:latin typeface="+mj-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New Services introduces @ 15%</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38</a:t>
            </a:fld>
            <a:endParaRPr lang="en-US"/>
          </a:p>
        </p:txBody>
      </p:sp>
      <p:sp>
        <p:nvSpPr>
          <p:cNvPr id="6" name="Content Placeholder 13"/>
          <p:cNvSpPr>
            <a:spLocks noGrp="1"/>
          </p:cNvSpPr>
          <p:nvPr>
            <p:ph idx="1"/>
          </p:nvPr>
        </p:nvSpPr>
        <p:spPr>
          <a:xfrm>
            <a:off x="608012" y="838200"/>
            <a:ext cx="10972799" cy="4876801"/>
          </a:xfrm>
        </p:spPr>
        <p:txBody>
          <a:bodyPr>
            <a:noAutofit/>
          </a:bodyPr>
          <a:lstStyle/>
          <a:p>
            <a:pPr algn="just">
              <a:lnSpc>
                <a:spcPct val="80000"/>
              </a:lnSpc>
              <a:spcBef>
                <a:spcPts val="1000"/>
              </a:spcBef>
            </a:pPr>
            <a:r>
              <a:rPr lang="en-US" sz="2800" dirty="0" smtClean="0"/>
              <a:t>Recruiting Agent</a:t>
            </a:r>
          </a:p>
          <a:p>
            <a:pPr lvl="0" algn="just">
              <a:lnSpc>
                <a:spcPct val="80000"/>
              </a:lnSpc>
              <a:spcBef>
                <a:spcPts val="1000"/>
              </a:spcBef>
            </a:pPr>
            <a:r>
              <a:rPr lang="en-US" sz="2800" dirty="0" smtClean="0"/>
              <a:t>Share Transfer Agent </a:t>
            </a:r>
          </a:p>
          <a:p>
            <a:pPr algn="just">
              <a:lnSpc>
                <a:spcPct val="80000"/>
              </a:lnSpc>
              <a:spcBef>
                <a:spcPts val="1000"/>
              </a:spcBef>
            </a:pPr>
            <a:r>
              <a:rPr lang="en-US" sz="2800" dirty="0" smtClean="0"/>
              <a:t>Services provided and rendered by laundries and dry cleaners : located in hotels, clubs and guest houses; or are franchisers or franchisees, or are having branches or more than one outlet</a:t>
            </a:r>
          </a:p>
          <a:p>
            <a:pPr algn="just">
              <a:lnSpc>
                <a:spcPct val="80000"/>
              </a:lnSpc>
              <a:spcBef>
                <a:spcPts val="1000"/>
              </a:spcBef>
            </a:pPr>
            <a:r>
              <a:rPr lang="en-US" sz="2800" dirty="0" smtClean="0"/>
              <a:t>Interior Decorators </a:t>
            </a:r>
          </a:p>
          <a:p>
            <a:pPr lvl="0" algn="just">
              <a:lnSpc>
                <a:spcPct val="80000"/>
              </a:lnSpc>
              <a:spcBef>
                <a:spcPts val="1000"/>
              </a:spcBef>
            </a:pPr>
            <a:r>
              <a:rPr lang="en-US" sz="2800" dirty="0" smtClean="0"/>
              <a:t>Technical, scientific and engineering consultants</a:t>
            </a:r>
          </a:p>
          <a:p>
            <a:pPr lvl="0" algn="just">
              <a:lnSpc>
                <a:spcPct val="80000"/>
              </a:lnSpc>
              <a:spcBef>
                <a:spcPts val="1000"/>
              </a:spcBef>
            </a:pPr>
            <a:r>
              <a:rPr lang="en-US" sz="2800" dirty="0" smtClean="0"/>
              <a:t>Technical testing and analysis service</a:t>
            </a:r>
          </a:p>
          <a:p>
            <a:pPr algn="just">
              <a:lnSpc>
                <a:spcPct val="80000"/>
              </a:lnSpc>
              <a:spcBef>
                <a:spcPts val="1000"/>
              </a:spcBef>
            </a:pPr>
            <a:r>
              <a:rPr lang="en-US" sz="2800" dirty="0" smtClean="0"/>
              <a:t>Services provided or  rendered by a registrar to an issue</a:t>
            </a:r>
          </a:p>
          <a:p>
            <a:pPr lvl="0" algn="just">
              <a:lnSpc>
                <a:spcPct val="80000"/>
              </a:lnSpc>
              <a:spcBef>
                <a:spcPts val="1000"/>
              </a:spcBef>
            </a:pPr>
            <a:r>
              <a:rPr lang="en-US" sz="2800" dirty="0" smtClean="0"/>
              <a:t>Workshops for electric or electronic equipments or appliances, etc., including computer hardware (3.6 Million threshold)</a:t>
            </a:r>
          </a:p>
          <a:p>
            <a:pPr algn="just">
              <a:lnSpc>
                <a:spcPct val="80000"/>
              </a:lnSpc>
              <a:spcBef>
                <a:spcPts val="1000"/>
              </a:spcBef>
            </a:pPr>
            <a:r>
              <a:rPr lang="en-US" sz="2800" dirty="0" smtClean="0"/>
              <a:t>Car or automobile washing or similar service stations (3.6 Million threshold)</a:t>
            </a:r>
          </a:p>
          <a:p>
            <a:pPr lvl="0" algn="just">
              <a:lnSpc>
                <a:spcPct val="80000"/>
              </a:lnSpc>
              <a:spcBef>
                <a:spcPts val="1000"/>
              </a:spcBef>
            </a:pPr>
            <a:r>
              <a:rPr lang="en-US" sz="2800" dirty="0" smtClean="0"/>
              <a:t>Services provided or rendered by call </a:t>
            </a:r>
            <a:r>
              <a:rPr lang="en-US" sz="2800" dirty="0" err="1" smtClean="0"/>
              <a:t>centres</a:t>
            </a:r>
            <a:r>
              <a:rPr lang="en-US" sz="2800" dirty="0" smtClean="0"/>
              <a:t> </a:t>
            </a:r>
          </a:p>
          <a:p>
            <a:pPr algn="just">
              <a:lnSpc>
                <a:spcPct val="80000"/>
              </a:lnSpc>
              <a:spcBef>
                <a:spcPts val="1000"/>
              </a:spcBef>
            </a:pPr>
            <a:endParaRPr lang="en-US" sz="2800" dirty="0" smtClean="0"/>
          </a:p>
          <a:p>
            <a:pPr algn="just">
              <a:lnSpc>
                <a:spcPct val="80000"/>
              </a:lnSpc>
              <a:spcBef>
                <a:spcPts val="1000"/>
              </a:spcBef>
            </a:pPr>
            <a:endParaRPr lang="en-US" sz="2800"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ox(in)">
                                      <p:cBhvr>
                                        <p:cTn id="57"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228600"/>
            <a:ext cx="10744200" cy="1371600"/>
          </a:xfrm>
        </p:spPr>
        <p:txBody>
          <a:bodyPr/>
          <a:lstStyle/>
          <a:p>
            <a:r>
              <a:rPr lang="en-US" dirty="0" smtClean="0"/>
              <a:t>New Services introduces @ 10% where no input tax credit /adjustment is allowed</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39</a:t>
            </a:fld>
            <a:endParaRPr lang="en-US"/>
          </a:p>
        </p:txBody>
      </p:sp>
      <p:sp>
        <p:nvSpPr>
          <p:cNvPr id="6" name="Content Placeholder 13"/>
          <p:cNvSpPr>
            <a:spLocks noGrp="1"/>
          </p:cNvSpPr>
          <p:nvPr>
            <p:ph idx="1"/>
          </p:nvPr>
        </p:nvSpPr>
        <p:spPr>
          <a:xfrm>
            <a:off x="608012" y="1188719"/>
            <a:ext cx="10972799" cy="4876801"/>
          </a:xfrm>
        </p:spPr>
        <p:txBody>
          <a:bodyPr>
            <a:noAutofit/>
          </a:bodyPr>
          <a:lstStyle/>
          <a:p>
            <a:pPr>
              <a:lnSpc>
                <a:spcPct val="80000"/>
              </a:lnSpc>
              <a:spcBef>
                <a:spcPts val="1200"/>
              </a:spcBef>
            </a:pPr>
            <a:r>
              <a:rPr lang="en-US" sz="2800" dirty="0" smtClean="0"/>
              <a:t>Tour Operators </a:t>
            </a:r>
            <a:r>
              <a:rPr lang="en-US" dirty="0" smtClean="0"/>
              <a:t>(excluding Hajj &amp; </a:t>
            </a:r>
            <a:r>
              <a:rPr lang="en-US" dirty="0" err="1" smtClean="0"/>
              <a:t>Umrah</a:t>
            </a:r>
            <a:r>
              <a:rPr lang="en-US" dirty="0" smtClean="0"/>
              <a:t> tour Packages)</a:t>
            </a:r>
          </a:p>
          <a:p>
            <a:pPr lvl="0">
              <a:lnSpc>
                <a:spcPct val="80000"/>
              </a:lnSpc>
              <a:spcBef>
                <a:spcPts val="1200"/>
              </a:spcBef>
            </a:pPr>
            <a:r>
              <a:rPr lang="en-US" sz="2800" dirty="0" smtClean="0"/>
              <a:t>Purchase or sale or hire of immovable property </a:t>
            </a:r>
          </a:p>
          <a:p>
            <a:pPr>
              <a:lnSpc>
                <a:spcPct val="80000"/>
              </a:lnSpc>
              <a:spcBef>
                <a:spcPts val="1200"/>
              </a:spcBef>
            </a:pPr>
            <a:r>
              <a:rPr lang="en-US" sz="2800" dirty="0" smtClean="0"/>
              <a:t>Property Dealers</a:t>
            </a:r>
          </a:p>
          <a:p>
            <a:pPr lvl="0">
              <a:lnSpc>
                <a:spcPct val="80000"/>
              </a:lnSpc>
              <a:spcBef>
                <a:spcPts val="1200"/>
              </a:spcBef>
            </a:pPr>
            <a:r>
              <a:rPr lang="en-US" sz="2800" dirty="0" smtClean="0"/>
              <a:t>Car or Automobiles Dealers</a:t>
            </a:r>
          </a:p>
          <a:p>
            <a:pPr lvl="0">
              <a:lnSpc>
                <a:spcPct val="80000"/>
              </a:lnSpc>
              <a:spcBef>
                <a:spcPts val="1200"/>
              </a:spcBef>
            </a:pPr>
            <a:r>
              <a:rPr lang="en-US" sz="2800" dirty="0" smtClean="0"/>
              <a:t>Rent a car and automobile rental services</a:t>
            </a:r>
          </a:p>
          <a:p>
            <a:pPr lvl="0">
              <a:lnSpc>
                <a:spcPct val="80000"/>
              </a:lnSpc>
              <a:spcBef>
                <a:spcPts val="1200"/>
              </a:spcBef>
            </a:pPr>
            <a:r>
              <a:rPr lang="en-US" sz="2800" dirty="0" smtClean="0"/>
              <a:t>Cable TV operators</a:t>
            </a:r>
          </a:p>
          <a:p>
            <a:pPr>
              <a:lnSpc>
                <a:spcPct val="80000"/>
              </a:lnSpc>
              <a:spcBef>
                <a:spcPts val="1200"/>
              </a:spcBef>
            </a:pPr>
            <a:r>
              <a:rPr lang="en-US" sz="2800" dirty="0" smtClean="0"/>
              <a:t>Fumigation services</a:t>
            </a:r>
          </a:p>
          <a:p>
            <a:pPr>
              <a:lnSpc>
                <a:spcPct val="80000"/>
              </a:lnSpc>
              <a:spcBef>
                <a:spcPts val="1200"/>
              </a:spcBef>
            </a:pPr>
            <a:r>
              <a:rPr lang="en-US" sz="2800" dirty="0" smtClean="0"/>
              <a:t>Maintenance or cleaning services </a:t>
            </a:r>
          </a:p>
          <a:p>
            <a:pPr lvl="0">
              <a:lnSpc>
                <a:spcPct val="80000"/>
              </a:lnSpc>
              <a:spcBef>
                <a:spcPts val="1200"/>
              </a:spcBef>
            </a:pPr>
            <a:r>
              <a:rPr lang="en-US" sz="2800" dirty="0" smtClean="0"/>
              <a:t>Janitorial services</a:t>
            </a:r>
          </a:p>
          <a:p>
            <a:pPr>
              <a:lnSpc>
                <a:spcPct val="80000"/>
              </a:lnSpc>
              <a:spcBef>
                <a:spcPts val="1200"/>
              </a:spcBef>
            </a:pPr>
            <a:r>
              <a:rPr lang="en-US" sz="2800" dirty="0" smtClean="0"/>
              <a:t>Services provided or rendered by </a:t>
            </a:r>
            <a:r>
              <a:rPr lang="en-US" sz="2800" dirty="0" err="1" smtClean="0"/>
              <a:t>programme</a:t>
            </a:r>
            <a:r>
              <a:rPr lang="en-US" sz="2800" dirty="0" smtClean="0"/>
              <a:t> producers and production houses </a:t>
            </a:r>
          </a:p>
          <a:p>
            <a:pPr lvl="0">
              <a:lnSpc>
                <a:spcPct val="80000"/>
              </a:lnSpc>
              <a:spcBef>
                <a:spcPts val="1200"/>
              </a:spcBef>
            </a:pPr>
            <a:r>
              <a:rPr lang="en-US" sz="2800" dirty="0" smtClean="0"/>
              <a:t>Services provided or rendered by fashion designers</a:t>
            </a:r>
          </a:p>
          <a:p>
            <a:pPr>
              <a:lnSpc>
                <a:spcPct val="80000"/>
              </a:lnSpc>
              <a:spcBef>
                <a:spcPts val="1200"/>
              </a:spcBef>
              <a:buNone/>
            </a:pPr>
            <a:endParaRPr lang="en-US" sz="2800" dirty="0" smtClean="0"/>
          </a:p>
          <a:p>
            <a:pPr lvl="0">
              <a:lnSpc>
                <a:spcPct val="80000"/>
              </a:lnSpc>
              <a:spcBef>
                <a:spcPts val="1200"/>
              </a:spcBef>
            </a:pPr>
            <a:endParaRPr lang="en-US" sz="2800" dirty="0" smtClean="0"/>
          </a:p>
          <a:p>
            <a:pPr>
              <a:lnSpc>
                <a:spcPct val="80000"/>
              </a:lnSpc>
              <a:spcBef>
                <a:spcPts val="1200"/>
              </a:spcBef>
            </a:pPr>
            <a:endParaRPr lang="en-US" sz="2800" dirty="0" smtClean="0"/>
          </a:p>
          <a:p>
            <a:pPr lvl="0">
              <a:lnSpc>
                <a:spcPct val="80000"/>
              </a:lnSpc>
              <a:spcBef>
                <a:spcPts val="1200"/>
              </a:spcBef>
            </a:pPr>
            <a:endParaRPr lang="en-US" sz="2800" dirty="0" smtClean="0"/>
          </a:p>
          <a:p>
            <a:pPr lvl="0">
              <a:lnSpc>
                <a:spcPct val="80000"/>
              </a:lnSpc>
              <a:spcBef>
                <a:spcPts val="1200"/>
              </a:spcBef>
            </a:pPr>
            <a:endParaRPr lang="en-US" sz="28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ox(in)">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ox(in)">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600" dirty="0" smtClean="0"/>
              <a:t>DISTINCTION B/W TAX FILERS AND NON-FILERS---ESTABLISHED. </a:t>
            </a:r>
          </a:p>
          <a:p>
            <a:pPr lvl="0"/>
            <a:r>
              <a:rPr lang="en-US" sz="2600" dirty="0" smtClean="0"/>
              <a:t>TAX ON BONUS SHARES---LEVIED</a:t>
            </a:r>
            <a:r>
              <a:rPr lang="en-US" sz="2000" dirty="0" smtClean="0"/>
              <a:t>. </a:t>
            </a:r>
            <a:endParaRPr lang="en-US" sz="2600" dirty="0" smtClean="0"/>
          </a:p>
          <a:p>
            <a:pPr lvl="0"/>
            <a:r>
              <a:rPr lang="en-US" sz="2600" dirty="0" smtClean="0"/>
              <a:t> STOCK FUNDS---DEFINED. </a:t>
            </a:r>
            <a:endParaRPr lang="en-US" sz="2000" dirty="0" smtClean="0"/>
          </a:p>
          <a:p>
            <a:pPr lvl="0"/>
            <a:r>
              <a:rPr lang="en-US" sz="2800" b="1" i="1" dirty="0" smtClean="0"/>
              <a:t> </a:t>
            </a:r>
            <a:r>
              <a:rPr lang="en-US" sz="2600" dirty="0" smtClean="0"/>
              <a:t>SPECTRUM LICENCES INCOME. </a:t>
            </a:r>
          </a:p>
          <a:p>
            <a:pPr lvl="0"/>
            <a:r>
              <a:rPr lang="en-US" sz="2600" dirty="0" smtClean="0"/>
              <a:t>JOINT VENTURE TAXABILITY---AMENDMENTS. </a:t>
            </a:r>
          </a:p>
          <a:p>
            <a:pPr lvl="0" algn="just"/>
            <a:r>
              <a:rPr lang="en-US" sz="2600" dirty="0" smtClean="0"/>
              <a:t>NON-PROFIT ORGANIZATION, TRUSTS ETC-FILING OF RETURN MANDATORY TO AVAIL TAX BENEFITS. </a:t>
            </a:r>
          </a:p>
          <a:p>
            <a:pPr lvl="0"/>
            <a:r>
              <a:rPr lang="en-US" sz="2600" dirty="0" smtClean="0"/>
              <a:t>ALTERNATE CORPORATE TAX---INTRODUCED. </a:t>
            </a:r>
          </a:p>
          <a:p>
            <a:pPr lvl="0">
              <a:buNone/>
            </a:pPr>
            <a:endParaRPr lang="en-US" sz="2600" dirty="0" smtClean="0"/>
          </a:p>
        </p:txBody>
      </p:sp>
      <p:sp>
        <p:nvSpPr>
          <p:cNvPr id="5" name="Rectangle 4"/>
          <p:cNvSpPr/>
          <p:nvPr/>
        </p:nvSpPr>
        <p:spPr>
          <a:xfrm>
            <a:off x="8685212" y="1524000"/>
            <a:ext cx="2652777" cy="369332"/>
          </a:xfrm>
          <a:prstGeom prst="rect">
            <a:avLst/>
          </a:prstGeom>
        </p:spPr>
        <p:txBody>
          <a:bodyPr wrap="none">
            <a:spAutoFit/>
          </a:bodyPr>
          <a:lstStyle/>
          <a:p>
            <a:r>
              <a:rPr lang="en-US" dirty="0" smtClean="0"/>
              <a:t>(Sections 2(23A) &amp; 2(35C))</a:t>
            </a:r>
            <a:endParaRPr lang="en-US" dirty="0"/>
          </a:p>
        </p:txBody>
      </p:sp>
      <p:sp>
        <p:nvSpPr>
          <p:cNvPr id="7" name="Rectangle 6"/>
          <p:cNvSpPr/>
          <p:nvPr/>
        </p:nvSpPr>
        <p:spPr>
          <a:xfrm>
            <a:off x="5789612" y="1764268"/>
            <a:ext cx="3056414" cy="369332"/>
          </a:xfrm>
          <a:prstGeom prst="rect">
            <a:avLst/>
          </a:prstGeom>
        </p:spPr>
        <p:txBody>
          <a:bodyPr wrap="none">
            <a:spAutoFit/>
          </a:bodyPr>
          <a:lstStyle/>
          <a:p>
            <a:r>
              <a:rPr lang="en-US" dirty="0" smtClean="0"/>
              <a:t>(Sections 2(29), 236M &amp; 236N)</a:t>
            </a:r>
            <a:endParaRPr lang="en-US" dirty="0"/>
          </a:p>
        </p:txBody>
      </p:sp>
      <p:sp>
        <p:nvSpPr>
          <p:cNvPr id="8" name="Rectangle 7"/>
          <p:cNvSpPr/>
          <p:nvPr/>
        </p:nvSpPr>
        <p:spPr>
          <a:xfrm>
            <a:off x="5027612" y="2362200"/>
            <a:ext cx="1458861" cy="369332"/>
          </a:xfrm>
          <a:prstGeom prst="rect">
            <a:avLst/>
          </a:prstGeom>
        </p:spPr>
        <p:txBody>
          <a:bodyPr wrap="none">
            <a:spAutoFit/>
          </a:bodyPr>
          <a:lstStyle/>
          <a:p>
            <a:r>
              <a:rPr lang="en-US" dirty="0" smtClean="0"/>
              <a:t>(Section 61A)</a:t>
            </a:r>
            <a:endParaRPr lang="en-US" dirty="0"/>
          </a:p>
        </p:txBody>
      </p:sp>
      <p:sp>
        <p:nvSpPr>
          <p:cNvPr id="9" name="Rectangle 8"/>
          <p:cNvSpPr/>
          <p:nvPr/>
        </p:nvSpPr>
        <p:spPr>
          <a:xfrm>
            <a:off x="5452797" y="2983468"/>
            <a:ext cx="1327415" cy="369332"/>
          </a:xfrm>
          <a:prstGeom prst="rect">
            <a:avLst/>
          </a:prstGeom>
        </p:spPr>
        <p:txBody>
          <a:bodyPr wrap="none">
            <a:spAutoFit/>
          </a:bodyPr>
          <a:lstStyle/>
          <a:p>
            <a:r>
              <a:rPr lang="en-US" dirty="0" smtClean="0"/>
              <a:t>(Section 49)</a:t>
            </a:r>
            <a:endParaRPr lang="en-US" dirty="0"/>
          </a:p>
        </p:txBody>
      </p:sp>
      <p:sp>
        <p:nvSpPr>
          <p:cNvPr id="10" name="Rectangle 9"/>
          <p:cNvSpPr/>
          <p:nvPr/>
        </p:nvSpPr>
        <p:spPr>
          <a:xfrm>
            <a:off x="7618412" y="3505200"/>
            <a:ext cx="1327415" cy="369332"/>
          </a:xfrm>
          <a:prstGeom prst="rect">
            <a:avLst/>
          </a:prstGeom>
        </p:spPr>
        <p:txBody>
          <a:bodyPr wrap="none">
            <a:spAutoFit/>
          </a:bodyPr>
          <a:lstStyle/>
          <a:p>
            <a:r>
              <a:rPr lang="en-US" dirty="0" smtClean="0"/>
              <a:t>(Section 92)</a:t>
            </a:r>
            <a:endParaRPr lang="en-US" dirty="0"/>
          </a:p>
        </p:txBody>
      </p:sp>
      <p:sp>
        <p:nvSpPr>
          <p:cNvPr id="11" name="Rectangle 10"/>
          <p:cNvSpPr/>
          <p:nvPr/>
        </p:nvSpPr>
        <p:spPr>
          <a:xfrm>
            <a:off x="6475412" y="4495800"/>
            <a:ext cx="1428404" cy="369332"/>
          </a:xfrm>
          <a:prstGeom prst="rect">
            <a:avLst/>
          </a:prstGeom>
        </p:spPr>
        <p:txBody>
          <a:bodyPr wrap="none">
            <a:spAutoFit/>
          </a:bodyPr>
          <a:lstStyle/>
          <a:p>
            <a:r>
              <a:rPr lang="en-US" dirty="0" smtClean="0"/>
              <a:t>(Section 100)</a:t>
            </a:r>
            <a:endParaRPr lang="en-US" dirty="0"/>
          </a:p>
        </p:txBody>
      </p:sp>
      <p:sp>
        <p:nvSpPr>
          <p:cNvPr id="12" name="Rectangle 11"/>
          <p:cNvSpPr/>
          <p:nvPr/>
        </p:nvSpPr>
        <p:spPr>
          <a:xfrm>
            <a:off x="7618412" y="5074920"/>
            <a:ext cx="1530162" cy="369332"/>
          </a:xfrm>
          <a:prstGeom prst="rect">
            <a:avLst/>
          </a:prstGeom>
        </p:spPr>
        <p:txBody>
          <a:bodyPr wrap="none">
            <a:spAutoFit/>
          </a:bodyPr>
          <a:lstStyle/>
          <a:p>
            <a:r>
              <a:rPr lang="en-US" dirty="0" smtClean="0"/>
              <a:t>(Section 113C)</a:t>
            </a:r>
            <a:endParaRPr lang="en-US"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ox(in)">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box(in)">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box(in)">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5"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1000" fill="hold"/>
                                        <p:tgtEl>
                                          <p:spTgt spid="9"/>
                                        </p:tgtEl>
                                        <p:attrNameLst>
                                          <p:attrName>ppt_w</p:attrName>
                                        </p:attrNameLst>
                                      </p:cBhvr>
                                      <p:tavLst>
                                        <p:tav tm="0">
                                          <p:val>
                                            <p:fltVal val="0"/>
                                          </p:val>
                                        </p:tav>
                                        <p:tav tm="100000">
                                          <p:val>
                                            <p:strVal val="#ppt_w"/>
                                          </p:val>
                                        </p:tav>
                                      </p:tavLst>
                                    </p:anim>
                                    <p:anim calcmode="lin" valueType="num">
                                      <p:cBhvr>
                                        <p:cTn id="55" dur="1000" fill="hold"/>
                                        <p:tgtEl>
                                          <p:spTgt spid="9"/>
                                        </p:tgtEl>
                                        <p:attrNameLst>
                                          <p:attrName>ppt_h</p:attrName>
                                        </p:attrNameLst>
                                      </p:cBhvr>
                                      <p:tavLst>
                                        <p:tav tm="0">
                                          <p:val>
                                            <p:fltVal val="0"/>
                                          </p:val>
                                        </p:tav>
                                        <p:tav tm="100000">
                                          <p:val>
                                            <p:strVal val="#ppt_h"/>
                                          </p:val>
                                        </p:tav>
                                      </p:tavLst>
                                    </p:anim>
                                    <p:anim calcmode="lin" valueType="num">
                                      <p:cBhvr>
                                        <p:cTn id="5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
                                            <p:txEl>
                                              <p:pRg st="4" end="4"/>
                                            </p:txEl>
                                          </p:spTgt>
                                        </p:tgtEl>
                                        <p:attrNameLst>
                                          <p:attrName>style.visibility</p:attrName>
                                        </p:attrNameLst>
                                      </p:cBhvr>
                                      <p:to>
                                        <p:strVal val="visible"/>
                                      </p:to>
                                    </p:set>
                                    <p:animEffect transition="in" filter="box(in)">
                                      <p:cBhvr>
                                        <p:cTn id="62" dur="500"/>
                                        <p:tgtEl>
                                          <p:spTgt spid="6">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4"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from="(-#ppt_w/2)" to="(#ppt_x)" calcmode="lin" valueType="num">
                                      <p:cBhvr>
                                        <p:cTn id="67" dur="600" fill="hold">
                                          <p:stCondLst>
                                            <p:cond delay="0"/>
                                          </p:stCondLst>
                                        </p:cTn>
                                        <p:tgtEl>
                                          <p:spTgt spid="10"/>
                                        </p:tgtEl>
                                        <p:attrNameLst>
                                          <p:attrName>ppt_x</p:attrName>
                                        </p:attrNameLst>
                                      </p:cBhvr>
                                    </p:anim>
                                    <p:anim from="0" to="-1.0" calcmode="lin" valueType="num">
                                      <p:cBhvr>
                                        <p:cTn id="68" dur="200" decel="50000" autoRev="1" fill="hold">
                                          <p:stCondLst>
                                            <p:cond delay="600"/>
                                          </p:stCondLst>
                                        </p:cTn>
                                        <p:tgtEl>
                                          <p:spTgt spid="10"/>
                                        </p:tgtEl>
                                        <p:attrNameLst>
                                          <p:attrName>xshear</p:attrName>
                                        </p:attrNameLst>
                                      </p:cBhvr>
                                    </p:anim>
                                    <p:animScale>
                                      <p:cBhvr>
                                        <p:cTn id="69" dur="200" decel="100000" autoRev="1" fill="hold">
                                          <p:stCondLst>
                                            <p:cond delay="600"/>
                                          </p:stCondLst>
                                        </p:cTn>
                                        <p:tgtEl>
                                          <p:spTgt spid="10"/>
                                        </p:tgtEl>
                                      </p:cBhvr>
                                      <p:from x="100000" y="100000"/>
                                      <p:to x="80000" y="100000"/>
                                    </p:animScale>
                                    <p:anim by="(#ppt_h/3+#ppt_w*0.1)" calcmode="lin" valueType="num">
                                      <p:cBhvr additive="sum">
                                        <p:cTn id="70" dur="200" decel="100000" autoRev="1" fill="hold">
                                          <p:stCondLst>
                                            <p:cond delay="600"/>
                                          </p:stCondLst>
                                        </p:cTn>
                                        <p:tgtEl>
                                          <p:spTgt spid="10"/>
                                        </p:tgtEl>
                                        <p:attrNameLst>
                                          <p:attrName>ppt_x</p:attrName>
                                        </p:attrNameLst>
                                      </p:cBhvr>
                                    </p:anim>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6">
                                            <p:txEl>
                                              <p:pRg st="5" end="5"/>
                                            </p:txEl>
                                          </p:spTgt>
                                        </p:tgtEl>
                                        <p:attrNameLst>
                                          <p:attrName>style.visibility</p:attrName>
                                        </p:attrNameLst>
                                      </p:cBhvr>
                                      <p:to>
                                        <p:strVal val="visible"/>
                                      </p:to>
                                    </p:set>
                                    <p:animEffect transition="in" filter="box(in)">
                                      <p:cBhvr>
                                        <p:cTn id="75" dur="500"/>
                                        <p:tgtEl>
                                          <p:spTgt spid="6">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
                                            <p:txEl>
                                              <p:pRg st="6" end="6"/>
                                            </p:txEl>
                                          </p:spTgt>
                                        </p:tgtEl>
                                        <p:attrNameLst>
                                          <p:attrName>style.visibility</p:attrName>
                                        </p:attrNameLst>
                                      </p:cBhvr>
                                      <p:to>
                                        <p:strVal val="visible"/>
                                      </p:to>
                                    </p:set>
                                    <p:animEffect transition="in" filter="box(in)">
                                      <p:cBhvr>
                                        <p:cTn id="86" dur="500"/>
                                        <p:tgtEl>
                                          <p:spTgt spid="6">
                                            <p:txEl>
                                              <p:pRg st="6" end="6"/>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0" presetClass="entr" presetSubtype="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fade">
                                      <p:cBhvr>
                                        <p:cTn id="91" dur="800" decel="100000"/>
                                        <p:tgtEl>
                                          <p:spTgt spid="12"/>
                                        </p:tgtEl>
                                      </p:cBhvr>
                                    </p:animEffect>
                                    <p:anim calcmode="lin" valueType="num">
                                      <p:cBhvr>
                                        <p:cTn id="92" dur="800" decel="100000" fill="hold"/>
                                        <p:tgtEl>
                                          <p:spTgt spid="12"/>
                                        </p:tgtEl>
                                        <p:attrNameLst>
                                          <p:attrName>style.rotation</p:attrName>
                                        </p:attrNameLst>
                                      </p:cBhvr>
                                      <p:tavLst>
                                        <p:tav tm="0">
                                          <p:val>
                                            <p:fltVal val="-90"/>
                                          </p:val>
                                        </p:tav>
                                        <p:tav tm="100000">
                                          <p:val>
                                            <p:fltVal val="0"/>
                                          </p:val>
                                        </p:tav>
                                      </p:tavLst>
                                    </p:anim>
                                    <p:anim calcmode="lin" valueType="num">
                                      <p:cBhvr>
                                        <p:cTn id="93" dur="800" decel="100000" fill="hold"/>
                                        <p:tgtEl>
                                          <p:spTgt spid="12"/>
                                        </p:tgtEl>
                                        <p:attrNameLst>
                                          <p:attrName>ppt_x</p:attrName>
                                        </p:attrNameLst>
                                      </p:cBhvr>
                                      <p:tavLst>
                                        <p:tav tm="0">
                                          <p:val>
                                            <p:strVal val="#ppt_x+0.4"/>
                                          </p:val>
                                        </p:tav>
                                        <p:tav tm="100000">
                                          <p:val>
                                            <p:strVal val="#ppt_x-0.05"/>
                                          </p:val>
                                        </p:tav>
                                      </p:tavLst>
                                    </p:anim>
                                    <p:anim calcmode="lin" valueType="num">
                                      <p:cBhvr>
                                        <p:cTn id="94" dur="800" decel="100000" fill="hold"/>
                                        <p:tgtEl>
                                          <p:spTgt spid="12"/>
                                        </p:tgtEl>
                                        <p:attrNameLst>
                                          <p:attrName>ppt_y</p:attrName>
                                        </p:attrNameLst>
                                      </p:cBhvr>
                                      <p:tavLst>
                                        <p:tav tm="0">
                                          <p:val>
                                            <p:strVal val="#ppt_y-0.4"/>
                                          </p:val>
                                        </p:tav>
                                        <p:tav tm="100000">
                                          <p:val>
                                            <p:strVal val="#ppt_y+0.1"/>
                                          </p:val>
                                        </p:tav>
                                      </p:tavLst>
                                    </p:anim>
                                    <p:anim calcmode="lin" valueType="num">
                                      <p:cBhvr>
                                        <p:cTn id="95"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96"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uiExpand="1" build="p"/>
      <p:bldP spid="5" grpId="0"/>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40</a:t>
            </a:fld>
            <a:endParaRPr lang="en-US"/>
          </a:p>
        </p:txBody>
      </p:sp>
      <p:sp>
        <p:nvSpPr>
          <p:cNvPr id="6" name="Content Placeholder 13"/>
          <p:cNvSpPr>
            <a:spLocks noGrp="1"/>
          </p:cNvSpPr>
          <p:nvPr>
            <p:ph idx="1"/>
          </p:nvPr>
        </p:nvSpPr>
        <p:spPr>
          <a:xfrm>
            <a:off x="608012" y="1447799"/>
            <a:ext cx="10972799" cy="4876801"/>
          </a:xfrm>
        </p:spPr>
        <p:txBody>
          <a:bodyPr>
            <a:noAutofit/>
          </a:bodyPr>
          <a:lstStyle/>
          <a:p>
            <a:pPr lvl="0" algn="just"/>
            <a:r>
              <a:rPr lang="en-US" sz="2800" dirty="0" smtClean="0"/>
              <a:t>Services provided or rendered by corporate law consultants</a:t>
            </a:r>
          </a:p>
          <a:p>
            <a:pPr algn="just"/>
            <a:r>
              <a:rPr lang="en-US" sz="2800" dirty="0" smtClean="0"/>
              <a:t>Services provided or rendered by persons engaged in inter-city transportation or carriage of goods by road or through pipeline or conduit</a:t>
            </a:r>
          </a:p>
          <a:p>
            <a:pPr lvl="0" algn="just"/>
            <a:endParaRPr lang="en-US" sz="2800" dirty="0" smtClean="0"/>
          </a:p>
        </p:txBody>
      </p:sp>
      <p:sp>
        <p:nvSpPr>
          <p:cNvPr id="5" name="Title 12"/>
          <p:cNvSpPr txBox="1">
            <a:spLocks/>
          </p:cNvSpPr>
          <p:nvPr/>
        </p:nvSpPr>
        <p:spPr>
          <a:xfrm>
            <a:off x="608012" y="-76200"/>
            <a:ext cx="10744200"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tx1"/>
                </a:solidFill>
                <a:effectLst/>
                <a:uLnTx/>
                <a:uFillTx/>
                <a:latin typeface="+mj-lt"/>
                <a:ea typeface="+mj-ea"/>
                <a:cs typeface="+mj-cs"/>
              </a:rPr>
              <a:t>New Services introduces @ 5% where no input tax credit /adjustment is allowed</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a:bodyPr>
          <a:lstStyle/>
          <a:p>
            <a:pPr algn="ctr"/>
            <a:r>
              <a:rPr lang="en-US" dirty="0" smtClean="0"/>
              <a:t>Punjab Sales Tax on Services Act 2012</a:t>
            </a:r>
            <a:endParaRPr lang="en-US"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2484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42</a:t>
            </a:fld>
            <a:endParaRPr lang="en-US"/>
          </a:p>
        </p:txBody>
      </p:sp>
      <p:sp>
        <p:nvSpPr>
          <p:cNvPr id="6" name="Content Placeholder 13"/>
          <p:cNvSpPr>
            <a:spLocks noGrp="1"/>
          </p:cNvSpPr>
          <p:nvPr>
            <p:ph idx="1"/>
          </p:nvPr>
        </p:nvSpPr>
        <p:spPr>
          <a:xfrm>
            <a:off x="608012" y="716280"/>
            <a:ext cx="11201400" cy="4876801"/>
          </a:xfrm>
        </p:spPr>
        <p:txBody>
          <a:bodyPr>
            <a:noAutofit/>
          </a:bodyPr>
          <a:lstStyle/>
          <a:p>
            <a:r>
              <a:rPr lang="en-US" sz="2700" b="1" cap="small" dirty="0" smtClean="0"/>
              <a:t>Amount of penalty enhanced  from 10,000 to 50,000 regarding failure to make an application for registration</a:t>
            </a:r>
          </a:p>
          <a:p>
            <a:pPr lvl="0">
              <a:buNone/>
            </a:pPr>
            <a:r>
              <a:rPr lang="en-US" sz="2700" b="1" cap="small" dirty="0" smtClean="0"/>
              <a:t>Following new services have been included within the ambit of sales tax </a:t>
            </a:r>
          </a:p>
          <a:p>
            <a:r>
              <a:rPr lang="en-US" sz="2700" cap="small" dirty="0" smtClean="0"/>
              <a:t>Race clubs </a:t>
            </a:r>
          </a:p>
          <a:p>
            <a:pPr algn="just"/>
            <a:r>
              <a:rPr lang="en-US" sz="2700" cap="small" dirty="0" smtClean="0"/>
              <a:t>Services provided by specialized workshops or undertakings (auto – workshops; workshops for industrial machinery, construction and earth moving machinery or other special purpose machinery etc.; workshops for electric or electronic equipment or appliances etc. including computer hardware; car washing or similar service stations and other workshops) </a:t>
            </a:r>
          </a:p>
          <a:p>
            <a:pPr algn="just"/>
            <a:r>
              <a:rPr lang="en-US" sz="2700" cap="small" dirty="0" smtClean="0"/>
              <a:t>Services provided for specified purposes including fumigation services, maintenance and repair (including building and equipment maintenance and repair including after sale services) or cleaning services, janitorial services, dredging or de-silting services and other similar services etc</a:t>
            </a:r>
          </a:p>
          <a:p>
            <a:pPr lvl="0" algn="just"/>
            <a:endParaRPr lang="en-US" sz="2700" b="1"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43</a:t>
            </a:fld>
            <a:endParaRPr lang="en-US"/>
          </a:p>
        </p:txBody>
      </p:sp>
      <p:sp>
        <p:nvSpPr>
          <p:cNvPr id="6" name="Content Placeholder 13"/>
          <p:cNvSpPr>
            <a:spLocks noGrp="1"/>
          </p:cNvSpPr>
          <p:nvPr>
            <p:ph idx="1"/>
          </p:nvPr>
        </p:nvSpPr>
        <p:spPr>
          <a:xfrm>
            <a:off x="608012" y="701040"/>
            <a:ext cx="11201400" cy="4876801"/>
          </a:xfrm>
        </p:spPr>
        <p:txBody>
          <a:bodyPr>
            <a:noAutofit/>
          </a:bodyPr>
          <a:lstStyle/>
          <a:p>
            <a:pPr>
              <a:spcBef>
                <a:spcPts val="1200"/>
              </a:spcBef>
            </a:pPr>
            <a:r>
              <a:rPr lang="en-US" sz="2800" cap="small" dirty="0" smtClean="0"/>
              <a:t>Brokerage (other than stock) and indenting services including commission agents, underwriters and auctioneers</a:t>
            </a:r>
          </a:p>
          <a:p>
            <a:pPr>
              <a:spcBef>
                <a:spcPts val="1200"/>
              </a:spcBef>
            </a:pPr>
            <a:r>
              <a:rPr lang="en-US" sz="2800" cap="small" dirty="0" smtClean="0"/>
              <a:t>Call centers</a:t>
            </a:r>
          </a:p>
          <a:p>
            <a:pPr>
              <a:spcBef>
                <a:spcPts val="1200"/>
              </a:spcBef>
            </a:pPr>
            <a:r>
              <a:rPr lang="en-US" sz="2800" cap="small" dirty="0" smtClean="0"/>
              <a:t>Services provided by laboratories other than services related to technological or diagnostic services for patients</a:t>
            </a:r>
          </a:p>
          <a:p>
            <a:pPr>
              <a:spcBef>
                <a:spcPts val="1200"/>
              </a:spcBef>
            </a:pPr>
            <a:r>
              <a:rPr lang="en-US" sz="2800" cap="small" dirty="0" smtClean="0"/>
              <a:t>Services provided in specified fields such as healthcare, gym, physical fitness, indoor sports, games and body or sauna massage etc</a:t>
            </a:r>
          </a:p>
          <a:p>
            <a:pPr>
              <a:spcBef>
                <a:spcPts val="1200"/>
              </a:spcBef>
            </a:pPr>
            <a:r>
              <a:rPr lang="en-US" sz="2800" cap="small" dirty="0" smtClean="0"/>
              <a:t>Services provided by laundries and dry cleaners </a:t>
            </a:r>
          </a:p>
          <a:p>
            <a:pPr>
              <a:spcBef>
                <a:spcPts val="1200"/>
              </a:spcBef>
            </a:pPr>
            <a:r>
              <a:rPr lang="en-US" sz="2800" cap="small" dirty="0" smtClean="0"/>
              <a:t>Services provided by cable TV operators </a:t>
            </a:r>
          </a:p>
          <a:p>
            <a:pPr>
              <a:spcBef>
                <a:spcPts val="1200"/>
              </a:spcBef>
            </a:pPr>
            <a:r>
              <a:rPr lang="en-US" sz="2800" cap="small" dirty="0" smtClean="0"/>
              <a:t>Services provided by TV or radio program producers or production houses </a:t>
            </a:r>
          </a:p>
          <a:p>
            <a:pPr>
              <a:spcBef>
                <a:spcPts val="1200"/>
              </a:spcBef>
            </a:pPr>
            <a:r>
              <a:rPr lang="en-US" sz="2800" cap="small" dirty="0" smtClean="0"/>
              <a:t>Advertisements (including classified ads) in newspapers, magazines, journals and periodicals</a:t>
            </a:r>
            <a:endParaRPr lang="en-US" sz="2800" cap="small"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44</a:t>
            </a:fld>
            <a:endParaRPr lang="en-US"/>
          </a:p>
        </p:txBody>
      </p:sp>
      <p:sp>
        <p:nvSpPr>
          <p:cNvPr id="6" name="Content Placeholder 13"/>
          <p:cNvSpPr>
            <a:spLocks noGrp="1"/>
          </p:cNvSpPr>
          <p:nvPr>
            <p:ph idx="1"/>
          </p:nvPr>
        </p:nvSpPr>
        <p:spPr>
          <a:xfrm>
            <a:off x="608012" y="914399"/>
            <a:ext cx="11201400" cy="4876801"/>
          </a:xfrm>
        </p:spPr>
        <p:txBody>
          <a:bodyPr>
            <a:noAutofit/>
          </a:bodyPr>
          <a:lstStyle/>
          <a:p>
            <a:pPr algn="just"/>
            <a:r>
              <a:rPr lang="en-US" sz="2800" cap="small" dirty="0" smtClean="0"/>
              <a:t>Cargo services by road passenger transportation business and transportation through pipe line and conduit services</a:t>
            </a:r>
          </a:p>
          <a:p>
            <a:pPr algn="just"/>
            <a:r>
              <a:rPr lang="en-US" sz="2800" cap="small" dirty="0" smtClean="0"/>
              <a:t>Cafes, food (including ice-cream) parlors, coffee houses, coffee shops, degas, food huts, eateries, resorts and similar cooked, prepared or ready-to-eat food service outlets etc. </a:t>
            </a:r>
          </a:p>
          <a:p>
            <a:pPr algn="just"/>
            <a:r>
              <a:rPr lang="en-US" sz="2800" cap="small" dirty="0" smtClean="0"/>
              <a:t>Intellectual property rights services</a:t>
            </a:r>
          </a:p>
          <a:p>
            <a:pPr algn="just"/>
            <a:r>
              <a:rPr lang="en-US" sz="2800" cap="small" dirty="0" smtClean="0"/>
              <a:t>Investment management services</a:t>
            </a:r>
          </a:p>
          <a:p>
            <a:pPr algn="just"/>
            <a:r>
              <a:rPr lang="en-US" sz="2800" cap="small" dirty="0" smtClean="0"/>
              <a:t>Technical inspection and certification services, quality control (standards' certification), technical analysis and testing, erection, commissioning and installation services.</a:t>
            </a: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45</a:t>
            </a:fld>
            <a:endParaRPr lang="en-US"/>
          </a:p>
        </p:txBody>
      </p:sp>
      <p:sp>
        <p:nvSpPr>
          <p:cNvPr id="6" name="Content Placeholder 13"/>
          <p:cNvSpPr>
            <a:spLocks noGrp="1"/>
          </p:cNvSpPr>
          <p:nvPr>
            <p:ph idx="1"/>
          </p:nvPr>
        </p:nvSpPr>
        <p:spPr>
          <a:xfrm>
            <a:off x="608012" y="838199"/>
            <a:ext cx="11201400" cy="4876801"/>
          </a:xfrm>
        </p:spPr>
        <p:txBody>
          <a:bodyPr>
            <a:noAutofit/>
          </a:bodyPr>
          <a:lstStyle/>
          <a:p>
            <a:pPr algn="just"/>
            <a:r>
              <a:rPr lang="en-US" sz="2800" cap="small" dirty="0" smtClean="0"/>
              <a:t>Other consultants including but not limited to human resource and personnel development services, exhibition or convention services, event management services, valuation services (including competency and eligibility testing services), market research services and credit rating services. </a:t>
            </a:r>
          </a:p>
          <a:p>
            <a:pPr algn="just"/>
            <a:r>
              <a:rPr lang="en-US" sz="2800" cap="small" dirty="0" smtClean="0"/>
              <a:t>Travel agents including all their allied services or facilities</a:t>
            </a:r>
          </a:p>
          <a:p>
            <a:pPr algn="just"/>
            <a:r>
              <a:rPr lang="en-US" sz="2800" cap="small" dirty="0" smtClean="0"/>
              <a:t>Labor and manpower supplies</a:t>
            </a:r>
          </a:p>
          <a:p>
            <a:pPr algn="just"/>
            <a:r>
              <a:rPr lang="en-US" sz="2800" cap="small" dirty="0" smtClean="0"/>
              <a:t>Services provided by depository agents including services provided through manual or electronic book-entry system used to record and maintain securities and to register the transfer of shares, securities and derivatives.</a:t>
            </a:r>
          </a:p>
          <a:p>
            <a:pPr algn="just"/>
            <a:r>
              <a:rPr lang="en-US" sz="2800" cap="small" dirty="0" smtClean="0"/>
              <a:t>Services by Realtors</a:t>
            </a: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46</a:t>
            </a:fld>
            <a:endParaRPr lang="en-US"/>
          </a:p>
        </p:txBody>
      </p:sp>
      <p:sp>
        <p:nvSpPr>
          <p:cNvPr id="6" name="Content Placeholder 13"/>
          <p:cNvSpPr>
            <a:spLocks noGrp="1"/>
          </p:cNvSpPr>
          <p:nvPr>
            <p:ph idx="1"/>
          </p:nvPr>
        </p:nvSpPr>
        <p:spPr>
          <a:xfrm>
            <a:off x="608012" y="990599"/>
            <a:ext cx="11201400" cy="4876801"/>
          </a:xfrm>
        </p:spPr>
        <p:txBody>
          <a:bodyPr>
            <a:noAutofit/>
          </a:bodyPr>
          <a:lstStyle/>
          <a:p>
            <a:pPr algn="just"/>
            <a:r>
              <a:rPr lang="en-US" sz="2800" cap="small" dirty="0" smtClean="0"/>
              <a:t>Services provided by fashion designers whether relating to textile, leather, jewelry or other product regimes including allied services such as cutting, stitching, printing, manufacturing, fabrication, assembly, embellishment, adornments, display (including marketing, packing and delivery etc.)</a:t>
            </a:r>
          </a:p>
          <a:p>
            <a:pPr algn="just"/>
            <a:r>
              <a:rPr lang="en-US" sz="2800" cap="small" dirty="0" smtClean="0"/>
              <a:t>Services by automobile dealers</a:t>
            </a:r>
          </a:p>
          <a:p>
            <a:pPr algn="just"/>
            <a:r>
              <a:rPr lang="en-US" sz="2800" cap="small" dirty="0" smtClean="0"/>
              <a:t>Industrial and commercial packaging services and similar outsourcing of industrial or commercial processes </a:t>
            </a:r>
          </a:p>
          <a:p>
            <a:pPr algn="just"/>
            <a:endParaRPr lang="en-US" sz="2800" cap="small"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2412" y="1752600"/>
            <a:ext cx="8229600" cy="1981200"/>
          </a:xfrm>
        </p:spPr>
        <p:txBody>
          <a:bodyPr>
            <a:normAutofit fontScale="90000"/>
          </a:bodyPr>
          <a:lstStyle/>
          <a:p>
            <a:pPr algn="ctr"/>
            <a:r>
              <a:rPr lang="en-US" b="1" dirty="0" smtClean="0"/>
              <a:t>Khyber </a:t>
            </a:r>
            <a:r>
              <a:rPr lang="en-US" b="1" dirty="0" err="1" smtClean="0"/>
              <a:t>Pakhtunkhwa</a:t>
            </a:r>
            <a:r>
              <a:rPr lang="en-US" b="1" dirty="0" smtClean="0"/>
              <a:t> Act No. XXI of 2013</a:t>
            </a:r>
            <a:endParaRPr lang="en-US" dirty="0"/>
          </a:p>
        </p:txBody>
      </p:sp>
    </p:spTree>
    <p:extLst>
      <p:ext uri="{BB962C8B-B14F-4D97-AF65-F5344CB8AC3E}">
        <p14:creationId xmlns:p14="http://schemas.microsoft.com/office/powerpoint/2010/main" xmlns="" val="2808920126"/>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48</a:t>
            </a:fld>
            <a:endParaRPr lang="en-US"/>
          </a:p>
        </p:txBody>
      </p:sp>
      <p:sp>
        <p:nvSpPr>
          <p:cNvPr id="6" name="Content Placeholder 13"/>
          <p:cNvSpPr>
            <a:spLocks noGrp="1"/>
          </p:cNvSpPr>
          <p:nvPr>
            <p:ph idx="1"/>
          </p:nvPr>
        </p:nvSpPr>
        <p:spPr>
          <a:xfrm>
            <a:off x="608012" y="685800"/>
            <a:ext cx="11201400" cy="4876801"/>
          </a:xfrm>
        </p:spPr>
        <p:txBody>
          <a:bodyPr>
            <a:noAutofit/>
          </a:bodyPr>
          <a:lstStyle/>
          <a:p>
            <a:pPr lvl="0" algn="just">
              <a:buNone/>
            </a:pPr>
            <a:r>
              <a:rPr lang="en-US" sz="2800" cap="small" dirty="0" smtClean="0"/>
              <a:t>Following new services have been included within the ambit of sales tax </a:t>
            </a:r>
          </a:p>
          <a:p>
            <a:pPr algn="just"/>
            <a:r>
              <a:rPr lang="en-US" sz="2800" dirty="0" smtClean="0"/>
              <a:t>Advertisements on poles</a:t>
            </a:r>
          </a:p>
          <a:p>
            <a:pPr algn="just"/>
            <a:r>
              <a:rPr lang="en-US" sz="2800" dirty="0" smtClean="0"/>
              <a:t>Advertisements on billboards.</a:t>
            </a:r>
          </a:p>
          <a:p>
            <a:r>
              <a:rPr lang="en-US" sz="2800" dirty="0" smtClean="0"/>
              <a:t>Sale of Space for Advertisement Services</a:t>
            </a:r>
          </a:p>
          <a:p>
            <a:r>
              <a:rPr lang="en-US" sz="2800" dirty="0" smtClean="0"/>
              <a:t>TV, Radio &amp; Production Services</a:t>
            </a:r>
          </a:p>
          <a:p>
            <a:r>
              <a:rPr lang="en-US" sz="2800" dirty="0" smtClean="0"/>
              <a:t>Broadcasting Services</a:t>
            </a:r>
          </a:p>
          <a:p>
            <a:pPr algn="just"/>
            <a:r>
              <a:rPr lang="en-US" sz="2800" dirty="0" smtClean="0"/>
              <a:t>Contracting services rendered by the contractors of buildings, electromechanical works, turn-key projects and similar other works, excluding individual house construction contracts.</a:t>
            </a:r>
          </a:p>
          <a:p>
            <a:pPr algn="just"/>
            <a:r>
              <a:rPr lang="en-US" sz="2800" dirty="0" smtClean="0"/>
              <a:t>Cosmetic and Plastic Surgery Services</a:t>
            </a:r>
          </a:p>
          <a:p>
            <a:pPr algn="just"/>
            <a:r>
              <a:rPr lang="en-US" sz="2800" dirty="0" smtClean="0"/>
              <a:t>Video Tape and Production Services</a:t>
            </a:r>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685800"/>
            <a:ext cx="9144001" cy="1371600"/>
          </a:xfrm>
        </p:spPr>
        <p:txBody>
          <a:bodyPr/>
          <a:lstStyle/>
          <a:p>
            <a:r>
              <a:rPr lang="en-US" dirty="0" smtClean="0"/>
              <a:t>Amendments</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49</a:t>
            </a:fld>
            <a:endParaRPr lang="en-US"/>
          </a:p>
        </p:txBody>
      </p:sp>
      <p:sp>
        <p:nvSpPr>
          <p:cNvPr id="6" name="Content Placeholder 13"/>
          <p:cNvSpPr>
            <a:spLocks noGrp="1"/>
          </p:cNvSpPr>
          <p:nvPr>
            <p:ph idx="1"/>
          </p:nvPr>
        </p:nvSpPr>
        <p:spPr>
          <a:xfrm>
            <a:off x="608012" y="762000"/>
            <a:ext cx="11201400" cy="4876801"/>
          </a:xfrm>
        </p:spPr>
        <p:txBody>
          <a:bodyPr>
            <a:noAutofit/>
          </a:bodyPr>
          <a:lstStyle/>
          <a:p>
            <a:pPr algn="just"/>
            <a:r>
              <a:rPr lang="en-US" sz="2800" dirty="0" smtClean="0"/>
              <a:t>Copy Right Services</a:t>
            </a:r>
          </a:p>
          <a:p>
            <a:pPr algn="just"/>
            <a:r>
              <a:rPr lang="en-US" sz="2800" dirty="0" smtClean="0"/>
              <a:t>Sound Record Service</a:t>
            </a:r>
          </a:p>
          <a:p>
            <a:pPr algn="just"/>
            <a:r>
              <a:rPr lang="en-US" sz="2800" dirty="0" smtClean="0"/>
              <a:t>Services provided by motor vehicle workshops, mechanic shops, air conditioning fitting service and cleaning </a:t>
            </a:r>
            <a:r>
              <a:rPr lang="en-US" sz="2800" dirty="0" err="1" smtClean="0"/>
              <a:t>centres</a:t>
            </a:r>
            <a:endParaRPr lang="en-US" sz="2800" dirty="0" smtClean="0"/>
          </a:p>
          <a:p>
            <a:pPr algn="just"/>
            <a:r>
              <a:rPr lang="en-US" sz="2800" dirty="0" smtClean="0"/>
              <a:t>Container terminal services.</a:t>
            </a:r>
          </a:p>
          <a:p>
            <a:r>
              <a:rPr lang="en-US" sz="2800" dirty="0" smtClean="0"/>
              <a:t>Manpower recruitment and </a:t>
            </a:r>
            <a:r>
              <a:rPr lang="en-US" sz="2800" dirty="0" err="1" smtClean="0"/>
              <a:t>labour</a:t>
            </a:r>
            <a:r>
              <a:rPr lang="en-US" sz="2800" dirty="0" smtClean="0"/>
              <a:t> supply services.</a:t>
            </a:r>
          </a:p>
          <a:p>
            <a:r>
              <a:rPr lang="en-US" sz="2800" dirty="0" smtClean="0"/>
              <a:t>Port operating services.</a:t>
            </a:r>
          </a:p>
          <a:p>
            <a:r>
              <a:rPr lang="en-US" sz="2800" dirty="0" smtClean="0"/>
              <a:t>Public Bonded Warehouse</a:t>
            </a:r>
          </a:p>
          <a:p>
            <a:r>
              <a:rPr lang="en-US" sz="2800" dirty="0" smtClean="0"/>
              <a:t>Services provided in respect of mining of minerals, oil and gas including related surveys and allied activities</a:t>
            </a:r>
          </a:p>
          <a:p>
            <a:r>
              <a:rPr lang="en-US" sz="2800" dirty="0" smtClean="0"/>
              <a:t>Event Management Services</a:t>
            </a:r>
            <a:endParaRPr lang="en-US" sz="2800" cap="small"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ox(in)">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ox(in)">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ox(in)">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ox(in)">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ox(in)">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33400"/>
            <a:ext cx="9144001" cy="1371600"/>
          </a:xfrm>
        </p:spPr>
        <p:txBody>
          <a:bodyPr/>
          <a:lstStyle/>
          <a:p>
            <a:r>
              <a:rPr lang="en-US" dirty="0" smtClean="0"/>
              <a:t>Amendment</a:t>
            </a:r>
            <a:endParaRPr lang="en-US" dirty="0"/>
          </a:p>
        </p:txBody>
      </p:sp>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5</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800" dirty="0" smtClean="0"/>
              <a:t>DEBT SECURITIES---TAXATION. </a:t>
            </a:r>
            <a:endParaRPr lang="en-US" sz="2000" dirty="0" smtClean="0"/>
          </a:p>
          <a:p>
            <a:pPr lvl="0"/>
            <a:r>
              <a:rPr lang="en-US" sz="2800" dirty="0" smtClean="0"/>
              <a:t>APPELLATE TRIBUNAL---APPOINTMENT EXTENDED. </a:t>
            </a:r>
          </a:p>
          <a:p>
            <a:pPr lvl="0"/>
            <a:r>
              <a:rPr lang="en-US" sz="2800" dirty="0" smtClean="0"/>
              <a:t>SHIP-BREAKERS---FINAL TAXATION. </a:t>
            </a:r>
          </a:p>
          <a:p>
            <a:pPr lvl="0"/>
            <a:r>
              <a:rPr lang="en-US" sz="2800" dirty="0" smtClean="0"/>
              <a:t>NTN MANDATORY FOR COMMERCIAL ELECTRICITY AND GAS CONNECTION. </a:t>
            </a:r>
          </a:p>
          <a:p>
            <a:pPr lvl="0"/>
            <a:r>
              <a:rPr lang="en-US" sz="2800" dirty="0" smtClean="0"/>
              <a:t>APPOINTMENT OF SPECIAL JUDGE.</a:t>
            </a:r>
          </a:p>
          <a:p>
            <a:pPr algn="just"/>
            <a:r>
              <a:rPr lang="en-US" sz="2800" dirty="0" smtClean="0"/>
              <a:t>THE RATE OF INITIAL ALLOWANCE ON BUILDING HAS BEEN REDUCED FROM 25% TO 15%. </a:t>
            </a:r>
          </a:p>
        </p:txBody>
      </p:sp>
      <p:sp>
        <p:nvSpPr>
          <p:cNvPr id="5" name="Rectangle 4"/>
          <p:cNvSpPr/>
          <p:nvPr/>
        </p:nvSpPr>
        <p:spPr>
          <a:xfrm>
            <a:off x="5789612" y="1173480"/>
            <a:ext cx="1436419" cy="369332"/>
          </a:xfrm>
          <a:prstGeom prst="rect">
            <a:avLst/>
          </a:prstGeom>
        </p:spPr>
        <p:txBody>
          <a:bodyPr wrap="none">
            <a:spAutoFit/>
          </a:bodyPr>
          <a:lstStyle/>
          <a:p>
            <a:r>
              <a:rPr lang="en-US" dirty="0" smtClean="0"/>
              <a:t>(Section 37A)</a:t>
            </a:r>
            <a:endParaRPr lang="en-US" dirty="0"/>
          </a:p>
        </p:txBody>
      </p:sp>
      <p:sp>
        <p:nvSpPr>
          <p:cNvPr id="7" name="Rectangle 6"/>
          <p:cNvSpPr/>
          <p:nvPr/>
        </p:nvSpPr>
        <p:spPr>
          <a:xfrm>
            <a:off x="9066212" y="1828800"/>
            <a:ext cx="1408334" cy="369332"/>
          </a:xfrm>
          <a:prstGeom prst="rect">
            <a:avLst/>
          </a:prstGeom>
        </p:spPr>
        <p:txBody>
          <a:bodyPr wrap="none">
            <a:spAutoFit/>
          </a:bodyPr>
          <a:lstStyle/>
          <a:p>
            <a:r>
              <a:rPr lang="en-US" dirty="0" smtClean="0"/>
              <a:t>(Section 130)</a:t>
            </a:r>
            <a:endParaRPr lang="en-US" dirty="0"/>
          </a:p>
        </p:txBody>
      </p:sp>
      <p:sp>
        <p:nvSpPr>
          <p:cNvPr id="8" name="Rectangle 7"/>
          <p:cNvSpPr/>
          <p:nvPr/>
        </p:nvSpPr>
        <p:spPr>
          <a:xfrm>
            <a:off x="6780212" y="2438400"/>
            <a:ext cx="1761829" cy="369332"/>
          </a:xfrm>
          <a:prstGeom prst="rect">
            <a:avLst/>
          </a:prstGeom>
        </p:spPr>
        <p:txBody>
          <a:bodyPr wrap="none">
            <a:spAutoFit/>
          </a:bodyPr>
          <a:lstStyle/>
          <a:p>
            <a:r>
              <a:rPr lang="en-US" dirty="0" smtClean="0"/>
              <a:t>(Section 148(8A)</a:t>
            </a:r>
            <a:endParaRPr lang="en-US" dirty="0"/>
          </a:p>
        </p:txBody>
      </p:sp>
      <p:sp>
        <p:nvSpPr>
          <p:cNvPr id="9" name="Rectangle 8"/>
          <p:cNvSpPr/>
          <p:nvPr/>
        </p:nvSpPr>
        <p:spPr>
          <a:xfrm>
            <a:off x="3625532" y="3444240"/>
            <a:ext cx="1851597" cy="369332"/>
          </a:xfrm>
          <a:prstGeom prst="rect">
            <a:avLst/>
          </a:prstGeom>
        </p:spPr>
        <p:txBody>
          <a:bodyPr wrap="square">
            <a:spAutoFit/>
          </a:bodyPr>
          <a:lstStyle/>
          <a:p>
            <a:r>
              <a:rPr lang="en-US" dirty="0" smtClean="0"/>
              <a:t>(Section 181AAA)</a:t>
            </a:r>
            <a:endParaRPr lang="en-US" dirty="0"/>
          </a:p>
        </p:txBody>
      </p:sp>
      <p:sp>
        <p:nvSpPr>
          <p:cNvPr id="10" name="Rectangle 9"/>
          <p:cNvSpPr/>
          <p:nvPr/>
        </p:nvSpPr>
        <p:spPr>
          <a:xfrm>
            <a:off x="6627812" y="3962400"/>
            <a:ext cx="2127955" cy="369332"/>
          </a:xfrm>
          <a:prstGeom prst="rect">
            <a:avLst/>
          </a:prstGeom>
        </p:spPr>
        <p:txBody>
          <a:bodyPr wrap="none">
            <a:spAutoFit/>
          </a:bodyPr>
          <a:lstStyle/>
          <a:p>
            <a:r>
              <a:rPr lang="en-US" dirty="0" smtClean="0"/>
              <a:t>(Sections 59B &amp; 203)</a:t>
            </a:r>
            <a:endParaRPr lang="en-US" dirty="0"/>
          </a:p>
        </p:txBody>
      </p:sp>
      <p:sp>
        <p:nvSpPr>
          <p:cNvPr id="11" name="Rectangle 10"/>
          <p:cNvSpPr/>
          <p:nvPr/>
        </p:nvSpPr>
        <p:spPr>
          <a:xfrm>
            <a:off x="5528662" y="5059680"/>
            <a:ext cx="4375750" cy="369332"/>
          </a:xfrm>
          <a:prstGeom prst="rect">
            <a:avLst/>
          </a:prstGeom>
        </p:spPr>
        <p:txBody>
          <a:bodyPr wrap="none">
            <a:spAutoFit/>
          </a:bodyPr>
          <a:lstStyle/>
          <a:p>
            <a:r>
              <a:rPr lang="en-US" dirty="0" smtClean="0"/>
              <a:t>(Section 23 and Part II of the Third Schedule)</a:t>
            </a:r>
            <a:endParaRPr lang="en-US" sz="24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ox(i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box(in)">
                                      <p:cBhvr>
                                        <p:cTn id="34" dur="500"/>
                                        <p:tgtEl>
                                          <p:spTgt spid="6">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box(in)">
                                      <p:cBhvr>
                                        <p:cTn id="45" dur="500"/>
                                        <p:tgtEl>
                                          <p:spTgt spid="6">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6">
                                            <p:txEl>
                                              <p:pRg st="4" end="4"/>
                                            </p:txEl>
                                          </p:spTgt>
                                        </p:tgtEl>
                                        <p:attrNameLst>
                                          <p:attrName>style.visibility</p:attrName>
                                        </p:attrNameLst>
                                      </p:cBhvr>
                                      <p:to>
                                        <p:strVal val="visible"/>
                                      </p:to>
                                    </p:set>
                                    <p:animEffect transition="in" filter="box(in)">
                                      <p:cBhvr>
                                        <p:cTn id="56" dur="500"/>
                                        <p:tgtEl>
                                          <p:spTgt spid="6">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box(in)">
                                      <p:cBhvr>
                                        <p:cTn id="67" dur="500"/>
                                        <p:tgtEl>
                                          <p:spTgt spid="6">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uiExpand="1" build="p"/>
      <p:bldP spid="5" grpId="0"/>
      <p:bldP spid="7" grpId="0"/>
      <p:bldP spid="8" grpId="0"/>
      <p:bldP spid="9" grpId="0"/>
      <p:bldP spid="10"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ank-you-different-languages.png"/>
          <p:cNvPicPr>
            <a:picLocks noChangeAspect="1"/>
          </p:cNvPicPr>
          <p:nvPr/>
        </p:nvPicPr>
        <p:blipFill>
          <a:blip r:embed="rId2"/>
          <a:stretch>
            <a:fillRect/>
          </a:stretch>
        </p:blipFill>
        <p:spPr>
          <a:xfrm>
            <a:off x="1927724" y="822960"/>
            <a:ext cx="8333377" cy="5212080"/>
          </a:xfrm>
          <a:prstGeom prst="rect">
            <a:avLst/>
          </a:prstGeom>
        </p:spPr>
      </p:pic>
      <p:sp>
        <p:nvSpPr>
          <p:cNvPr id="3" name="Slide Number Placeholder 2"/>
          <p:cNvSpPr>
            <a:spLocks noGrp="1"/>
          </p:cNvSpPr>
          <p:nvPr>
            <p:ph type="sldNum" sz="quarter" idx="12"/>
          </p:nvPr>
        </p:nvSpPr>
        <p:spPr/>
        <p:txBody>
          <a:bodyPr/>
          <a:lstStyle/>
          <a:p>
            <a:fld id="{2A013F82-EE5E-44EE-A61D-E31C6657F26F}" type="slidenum">
              <a:rPr lang="en-US" smtClean="0"/>
              <a:pPr/>
              <a:t>50</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vertic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6</a:t>
            </a:fld>
            <a:endParaRPr lang="en-US"/>
          </a:p>
        </p:txBody>
      </p:sp>
      <p:sp>
        <p:nvSpPr>
          <p:cNvPr id="6" name="Content Placeholder 13"/>
          <p:cNvSpPr>
            <a:spLocks noGrp="1"/>
          </p:cNvSpPr>
          <p:nvPr>
            <p:ph idx="1"/>
          </p:nvPr>
        </p:nvSpPr>
        <p:spPr>
          <a:xfrm>
            <a:off x="608013" y="838200"/>
            <a:ext cx="10972799" cy="4876801"/>
          </a:xfrm>
        </p:spPr>
        <p:txBody>
          <a:bodyPr>
            <a:noAutofit/>
          </a:bodyPr>
          <a:lstStyle/>
          <a:p>
            <a:pPr algn="just"/>
            <a:r>
              <a:rPr lang="en-US" sz="2800" dirty="0" smtClean="0"/>
              <a:t>WITHHOLDING TAX ON PURCHASE OF MOTOR VEHICLES FROM MANUFACTURERS.</a:t>
            </a:r>
          </a:p>
          <a:p>
            <a:endParaRPr lang="en-US" sz="2800" dirty="0" smtClean="0"/>
          </a:p>
          <a:p>
            <a:endParaRPr lang="en-US" sz="3200" dirty="0" smtClean="0"/>
          </a:p>
          <a:p>
            <a:pPr algn="just"/>
            <a:r>
              <a:rPr lang="en-US" sz="2800" dirty="0" smtClean="0"/>
              <a:t>ADVANCE TAX ON WITHDRAWL OF CASH BY NON-FILERS-ENHANCED. </a:t>
            </a:r>
          </a:p>
          <a:p>
            <a:pPr algn="just"/>
            <a:endParaRPr lang="en-US" sz="3600" dirty="0" smtClean="0"/>
          </a:p>
          <a:p>
            <a:pPr lvl="0"/>
            <a:r>
              <a:rPr lang="en-US" sz="2800" dirty="0" smtClean="0"/>
              <a:t>WITHHOLDING TAX ON DOMESTIC ELECTRICITY CONSUMPTION-ENHANCED. </a:t>
            </a:r>
          </a:p>
          <a:p>
            <a:pPr lvl="0"/>
            <a:endParaRPr lang="en-US" sz="2800" dirty="0" smtClean="0"/>
          </a:p>
          <a:p>
            <a:pPr lvl="0">
              <a:buNone/>
            </a:pPr>
            <a:endParaRPr lang="en-US" sz="2800" dirty="0" smtClean="0"/>
          </a:p>
          <a:p>
            <a:pPr lvl="0">
              <a:buNone/>
            </a:pPr>
            <a:endParaRPr lang="en-US" sz="2800" dirty="0" smtClean="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graphicFrame>
        <p:nvGraphicFramePr>
          <p:cNvPr id="8" name="Table 7"/>
          <p:cNvGraphicFramePr>
            <a:graphicFrameLocks noGrp="1"/>
          </p:cNvGraphicFramePr>
          <p:nvPr/>
        </p:nvGraphicFramePr>
        <p:xfrm>
          <a:off x="1778528" y="5715000"/>
          <a:ext cx="8887884" cy="741680"/>
        </p:xfrm>
        <a:graphic>
          <a:graphicData uri="http://schemas.openxmlformats.org/drawingml/2006/table">
            <a:tbl>
              <a:tblPr firstRow="1" bandRow="1">
                <a:tableStyleId>{5C22544A-7EE6-4342-B048-85BDC9FD1C3A}</a:tableStyleId>
              </a:tblPr>
              <a:tblGrid>
                <a:gridCol w="5306484"/>
                <a:gridCol w="3581400"/>
              </a:tblGrid>
              <a:tr h="370840">
                <a:tc>
                  <a:txBody>
                    <a:bodyPr/>
                    <a:lstStyle/>
                    <a:p>
                      <a:r>
                        <a:rPr lang="en-US" sz="1800" b="1" kern="1200" dirty="0" smtClean="0">
                          <a:solidFill>
                            <a:schemeClr val="bg2"/>
                          </a:solidFill>
                          <a:latin typeface="+mn-lt"/>
                          <a:ea typeface="+mn-ea"/>
                          <a:cs typeface="+mn-cs"/>
                        </a:rPr>
                        <a:t>the amount of monthly bill is less than </a:t>
                      </a:r>
                      <a:r>
                        <a:rPr lang="en-US" sz="1800" b="1" kern="1200" baseline="0" dirty="0" smtClean="0">
                          <a:solidFill>
                            <a:schemeClr val="bg2"/>
                          </a:solidFill>
                          <a:latin typeface="+mn-lt"/>
                          <a:ea typeface="+mn-ea"/>
                          <a:cs typeface="+mn-cs"/>
                        </a:rPr>
                        <a:t> </a:t>
                      </a:r>
                      <a:r>
                        <a:rPr lang="en-US" sz="1800" b="1" kern="1200" dirty="0" smtClean="0">
                          <a:solidFill>
                            <a:schemeClr val="bg2"/>
                          </a:solidFill>
                          <a:latin typeface="+mn-lt"/>
                          <a:ea typeface="+mn-ea"/>
                          <a:cs typeface="+mn-cs"/>
                        </a:rPr>
                        <a:t>Rs.100,000</a:t>
                      </a:r>
                      <a:endParaRPr lang="en-US" b="1" dirty="0">
                        <a:solidFill>
                          <a:schemeClr val="bg2"/>
                        </a:solidFill>
                      </a:endParaRPr>
                    </a:p>
                  </a:txBody>
                  <a:tcPr/>
                </a:tc>
                <a:tc>
                  <a:txBody>
                    <a:bodyPr/>
                    <a:lstStyle/>
                    <a:p>
                      <a:pPr algn="ctr"/>
                      <a:r>
                        <a:rPr lang="en-US" b="1" dirty="0" smtClean="0">
                          <a:solidFill>
                            <a:schemeClr val="bg2"/>
                          </a:solidFill>
                        </a:rPr>
                        <a:t>0%</a:t>
                      </a:r>
                      <a:endParaRPr lang="en-US" b="1" dirty="0">
                        <a:solidFill>
                          <a:schemeClr val="bg2"/>
                        </a:solidFill>
                      </a:endParaRPr>
                    </a:p>
                  </a:txBody>
                  <a:tcPr/>
                </a:tc>
              </a:tr>
              <a:tr h="370840">
                <a:tc>
                  <a:txBody>
                    <a:bodyPr/>
                    <a:lstStyle/>
                    <a:p>
                      <a:r>
                        <a:rPr lang="en-US" sz="1800" b="1" kern="1200" dirty="0" smtClean="0">
                          <a:solidFill>
                            <a:schemeClr val="bg2"/>
                          </a:solidFill>
                          <a:latin typeface="+mn-lt"/>
                          <a:ea typeface="+mn-ea"/>
                          <a:cs typeface="+mn-cs"/>
                        </a:rPr>
                        <a:t>the amount of monthly bill is Rs.100,000 or more</a:t>
                      </a:r>
                      <a:endParaRPr lang="en-US" b="1" dirty="0">
                        <a:solidFill>
                          <a:schemeClr val="bg2"/>
                        </a:solidFill>
                      </a:endParaRPr>
                    </a:p>
                  </a:txBody>
                  <a:tcPr/>
                </a:tc>
                <a:tc>
                  <a:txBody>
                    <a:bodyPr/>
                    <a:lstStyle/>
                    <a:p>
                      <a:pPr algn="ctr"/>
                      <a:r>
                        <a:rPr lang="en-US" b="1" dirty="0" smtClean="0">
                          <a:solidFill>
                            <a:schemeClr val="bg2"/>
                          </a:solidFill>
                        </a:rPr>
                        <a:t>7.5%</a:t>
                      </a:r>
                      <a:endParaRPr lang="en-US" b="1" dirty="0">
                        <a:solidFill>
                          <a:schemeClr val="bg2"/>
                        </a:solidFill>
                      </a:endParaRPr>
                    </a:p>
                  </a:txBody>
                  <a:tcPr/>
                </a:tc>
              </a:tr>
            </a:tbl>
          </a:graphicData>
        </a:graphic>
      </p:graphicFrame>
      <p:graphicFrame>
        <p:nvGraphicFramePr>
          <p:cNvPr id="9" name="Table 8"/>
          <p:cNvGraphicFramePr>
            <a:graphicFrameLocks noGrp="1"/>
          </p:cNvGraphicFramePr>
          <p:nvPr/>
        </p:nvGraphicFramePr>
        <p:xfrm>
          <a:off x="4189412" y="3987800"/>
          <a:ext cx="4495800" cy="736600"/>
        </p:xfrm>
        <a:graphic>
          <a:graphicData uri="http://schemas.openxmlformats.org/drawingml/2006/table">
            <a:tbl>
              <a:tblPr firstRow="1" bandRow="1">
                <a:tableStyleId>{5C22544A-7EE6-4342-B048-85BDC9FD1C3A}</a:tableStyleId>
              </a:tblPr>
              <a:tblGrid>
                <a:gridCol w="2209800"/>
                <a:gridCol w="2286000"/>
              </a:tblGrid>
              <a:tr h="137160">
                <a:tc>
                  <a:txBody>
                    <a:bodyPr/>
                    <a:lstStyle/>
                    <a:p>
                      <a:pPr algn="ctr"/>
                      <a:r>
                        <a:rPr lang="en-US" b="1" dirty="0" smtClean="0"/>
                        <a:t>Filer </a:t>
                      </a:r>
                      <a:endParaRPr lang="en-US" b="1" dirty="0"/>
                    </a:p>
                  </a:txBody>
                  <a:tcPr/>
                </a:tc>
                <a:tc>
                  <a:txBody>
                    <a:bodyPr/>
                    <a:lstStyle/>
                    <a:p>
                      <a:pPr algn="ctr"/>
                      <a:r>
                        <a:rPr lang="en-US" b="1" dirty="0" smtClean="0"/>
                        <a:t>Non Filer </a:t>
                      </a:r>
                      <a:endParaRPr lang="en-US" b="1" dirty="0"/>
                    </a:p>
                  </a:txBody>
                  <a:tcPr/>
                </a:tc>
              </a:tr>
              <a:tr h="370840">
                <a:tc>
                  <a:txBody>
                    <a:bodyPr/>
                    <a:lstStyle/>
                    <a:p>
                      <a:pPr algn="ctr"/>
                      <a:r>
                        <a:rPr lang="en-US" sz="1800" b="1" kern="1200" dirty="0" smtClean="0">
                          <a:solidFill>
                            <a:schemeClr val="dk1"/>
                          </a:solidFill>
                          <a:latin typeface="+mn-lt"/>
                          <a:ea typeface="+mn-ea"/>
                          <a:cs typeface="+mn-cs"/>
                        </a:rPr>
                        <a:t>0.3%</a:t>
                      </a:r>
                      <a:endParaRPr lang="en-US" b="1" dirty="0"/>
                    </a:p>
                  </a:txBody>
                  <a:tcPr/>
                </a:tc>
                <a:tc>
                  <a:txBody>
                    <a:bodyPr/>
                    <a:lstStyle/>
                    <a:p>
                      <a:pPr algn="ctr"/>
                      <a:r>
                        <a:rPr lang="en-US" b="1" dirty="0" smtClean="0"/>
                        <a:t>0.5%</a:t>
                      </a:r>
                      <a:endParaRPr lang="en-US" b="1" dirty="0"/>
                    </a:p>
                  </a:txBody>
                  <a:tcPr/>
                </a:tc>
              </a:tr>
            </a:tbl>
          </a:graphicData>
        </a:graphic>
      </p:graphicFrame>
      <p:graphicFrame>
        <p:nvGraphicFramePr>
          <p:cNvPr id="11" name="Table 10"/>
          <p:cNvGraphicFramePr>
            <a:graphicFrameLocks noGrp="1"/>
          </p:cNvGraphicFramePr>
          <p:nvPr/>
        </p:nvGraphicFramePr>
        <p:xfrm>
          <a:off x="2513012" y="1752600"/>
          <a:ext cx="6781800" cy="1107440"/>
        </p:xfrm>
        <a:graphic>
          <a:graphicData uri="http://schemas.openxmlformats.org/drawingml/2006/table">
            <a:tbl>
              <a:tblPr firstRow="1" bandRow="1">
                <a:tableStyleId>{5C22544A-7EE6-4342-B048-85BDC9FD1C3A}</a:tableStyleId>
              </a:tblPr>
              <a:tblGrid>
                <a:gridCol w="2234911"/>
                <a:gridCol w="2234911"/>
                <a:gridCol w="2311978"/>
              </a:tblGrid>
              <a:tr h="137160">
                <a:tc>
                  <a:txBody>
                    <a:bodyPr/>
                    <a:lstStyle/>
                    <a:p>
                      <a:pPr algn="ctr"/>
                      <a:r>
                        <a:rPr lang="en-US" b="1" dirty="0" smtClean="0"/>
                        <a:t>Engine Capacity</a:t>
                      </a:r>
                      <a:endParaRPr lang="en-US" b="1" dirty="0"/>
                    </a:p>
                  </a:txBody>
                  <a:tcPr/>
                </a:tc>
                <a:tc>
                  <a:txBody>
                    <a:bodyPr/>
                    <a:lstStyle/>
                    <a:p>
                      <a:pPr algn="ctr"/>
                      <a:r>
                        <a:rPr lang="en-US" b="1" dirty="0" smtClean="0"/>
                        <a:t>Filer </a:t>
                      </a:r>
                      <a:endParaRPr lang="en-US" b="1" dirty="0"/>
                    </a:p>
                  </a:txBody>
                  <a:tcPr/>
                </a:tc>
                <a:tc>
                  <a:txBody>
                    <a:bodyPr/>
                    <a:lstStyle/>
                    <a:p>
                      <a:pPr algn="ctr"/>
                      <a:r>
                        <a:rPr lang="en-US" b="1" dirty="0" smtClean="0"/>
                        <a:t>Non Filer </a:t>
                      </a:r>
                      <a:endParaRPr lang="en-US" b="1" dirty="0"/>
                    </a:p>
                  </a:txBody>
                  <a:tcPr/>
                </a:tc>
              </a:tr>
              <a:tr h="370840">
                <a:tc>
                  <a:txBody>
                    <a:bodyPr/>
                    <a:lstStyle/>
                    <a:p>
                      <a:pPr algn="ctr"/>
                      <a:r>
                        <a:rPr lang="en-US" sz="1600" b="1" kern="1200" dirty="0" err="1" smtClean="0">
                          <a:solidFill>
                            <a:schemeClr val="dk1"/>
                          </a:solidFill>
                          <a:latin typeface="+mn-lt"/>
                          <a:ea typeface="+mn-ea"/>
                          <a:cs typeface="+mn-cs"/>
                        </a:rPr>
                        <a:t>upto</a:t>
                      </a:r>
                      <a:r>
                        <a:rPr lang="en-US" sz="1600" b="1" kern="1200" dirty="0" smtClean="0">
                          <a:solidFill>
                            <a:schemeClr val="dk1"/>
                          </a:solidFill>
                          <a:latin typeface="+mn-lt"/>
                          <a:ea typeface="+mn-ea"/>
                          <a:cs typeface="+mn-cs"/>
                        </a:rPr>
                        <a:t> 850cc </a:t>
                      </a:r>
                      <a:endParaRPr lang="en-US" sz="1600" b="1" dirty="0">
                        <a:latin typeface="+mn-lt"/>
                      </a:endParaRPr>
                    </a:p>
                  </a:txBody>
                  <a:tcPr/>
                </a:tc>
                <a:tc>
                  <a:txBody>
                    <a:bodyPr/>
                    <a:lstStyle/>
                    <a:p>
                      <a:pPr marL="914400" marR="0" indent="-914400" algn="ctr">
                        <a:spcBef>
                          <a:spcPts val="0"/>
                        </a:spcBef>
                        <a:spcAft>
                          <a:spcPts val="0"/>
                        </a:spcAft>
                      </a:pPr>
                      <a:r>
                        <a:rPr lang="en-US" sz="1600" b="1" spc="-20">
                          <a:solidFill>
                            <a:srgbClr val="000000"/>
                          </a:solidFill>
                          <a:latin typeface="+mn-lt"/>
                          <a:ea typeface="Times New Roman"/>
                        </a:rPr>
                        <a:t>Rs.10,000</a:t>
                      </a:r>
                      <a:endParaRPr lang="en-US" sz="1600" b="1">
                        <a:solidFill>
                          <a:srgbClr val="000000"/>
                        </a:solidFill>
                        <a:latin typeface="+mn-lt"/>
                        <a:ea typeface="Times New Roman"/>
                      </a:endParaRPr>
                    </a:p>
                  </a:txBody>
                  <a:tcPr marL="68580" marR="68580" marT="0" marB="0"/>
                </a:tc>
                <a:tc>
                  <a:txBody>
                    <a:bodyPr/>
                    <a:lstStyle/>
                    <a:p>
                      <a:pPr marL="914400" marR="0" indent="-914400" algn="ctr">
                        <a:spcBef>
                          <a:spcPts val="0"/>
                        </a:spcBef>
                        <a:spcAft>
                          <a:spcPts val="0"/>
                        </a:spcAft>
                      </a:pPr>
                      <a:r>
                        <a:rPr lang="en-US" sz="1600" b="1" spc="-20" dirty="0">
                          <a:solidFill>
                            <a:srgbClr val="000000"/>
                          </a:solidFill>
                          <a:latin typeface="+mn-lt"/>
                          <a:ea typeface="Times New Roman"/>
                        </a:rPr>
                        <a:t>Rs.10,000</a:t>
                      </a:r>
                      <a:endParaRPr lang="en-US" sz="1600" b="1" dirty="0">
                        <a:solidFill>
                          <a:srgbClr val="000000"/>
                        </a:solidFill>
                        <a:latin typeface="+mn-lt"/>
                        <a:ea typeface="Times New Roman"/>
                      </a:endParaRPr>
                    </a:p>
                  </a:txBody>
                  <a:tcPr marL="68580" marR="68580" marT="0" marB="0"/>
                </a:tc>
              </a:tr>
              <a:tr h="370840">
                <a:tc>
                  <a:txBody>
                    <a:bodyPr/>
                    <a:lstStyle/>
                    <a:p>
                      <a:pPr algn="ctr"/>
                      <a:r>
                        <a:rPr lang="en-US" sz="1600" b="1" dirty="0" smtClean="0">
                          <a:latin typeface="+mn-lt"/>
                        </a:rPr>
                        <a:t>Above 3000 cc</a:t>
                      </a:r>
                      <a:endParaRPr lang="en-US" sz="1600" b="1" dirty="0">
                        <a:latin typeface="+mn-lt"/>
                      </a:endParaRPr>
                    </a:p>
                  </a:txBody>
                  <a:tcPr/>
                </a:tc>
                <a:tc>
                  <a:txBody>
                    <a:bodyPr/>
                    <a:lstStyle/>
                    <a:p>
                      <a:pPr marL="914400" marR="0" indent="-914400" algn="ctr">
                        <a:spcBef>
                          <a:spcPts val="0"/>
                        </a:spcBef>
                        <a:spcAft>
                          <a:spcPts val="0"/>
                        </a:spcAft>
                      </a:pPr>
                      <a:r>
                        <a:rPr lang="en-US" sz="1600" b="1" dirty="0" smtClean="0">
                          <a:solidFill>
                            <a:srgbClr val="000000"/>
                          </a:solidFill>
                          <a:latin typeface="+mn-lt"/>
                          <a:ea typeface="Times New Roman"/>
                        </a:rPr>
                        <a:t>Rs. 250,000</a:t>
                      </a:r>
                      <a:endParaRPr lang="en-US" sz="1600" b="1" dirty="0">
                        <a:solidFill>
                          <a:srgbClr val="000000"/>
                        </a:solidFill>
                        <a:latin typeface="+mn-lt"/>
                        <a:ea typeface="Times New Roman"/>
                      </a:endParaRPr>
                    </a:p>
                  </a:txBody>
                  <a:tcPr marL="68580" marR="68580" marT="0" marB="0"/>
                </a:tc>
                <a:tc>
                  <a:txBody>
                    <a:bodyPr/>
                    <a:lstStyle/>
                    <a:p>
                      <a:pPr marL="914400" marR="0" indent="-914400" algn="ctr">
                        <a:spcBef>
                          <a:spcPts val="0"/>
                        </a:spcBef>
                        <a:spcAft>
                          <a:spcPts val="0"/>
                        </a:spcAft>
                      </a:pPr>
                      <a:r>
                        <a:rPr lang="en-US" sz="1600" b="1" dirty="0" smtClean="0">
                          <a:solidFill>
                            <a:srgbClr val="000000"/>
                          </a:solidFill>
                          <a:latin typeface="+mn-lt"/>
                          <a:ea typeface="Times New Roman"/>
                        </a:rPr>
                        <a:t>Rs. 450,000</a:t>
                      </a:r>
                      <a:endParaRPr lang="en-US" sz="1600" b="1" dirty="0">
                        <a:solidFill>
                          <a:srgbClr val="000000"/>
                        </a:solidFill>
                        <a:latin typeface="+mn-lt"/>
                        <a:ea typeface="Times New Roman"/>
                      </a:endParaRPr>
                    </a:p>
                  </a:txBody>
                  <a:tcPr marL="68580" marR="68580" marT="0" marB="0"/>
                </a:tc>
              </a:tr>
            </a:tbl>
          </a:graphicData>
        </a:graphic>
      </p:graphicFrame>
      <p:sp>
        <p:nvSpPr>
          <p:cNvPr id="10" name="Rectangle 9"/>
          <p:cNvSpPr/>
          <p:nvPr/>
        </p:nvSpPr>
        <p:spPr>
          <a:xfrm>
            <a:off x="3938683" y="1295400"/>
            <a:ext cx="1696234" cy="400110"/>
          </a:xfrm>
          <a:prstGeom prst="rect">
            <a:avLst/>
          </a:prstGeom>
        </p:spPr>
        <p:txBody>
          <a:bodyPr wrap="none">
            <a:spAutoFit/>
          </a:bodyPr>
          <a:lstStyle/>
          <a:p>
            <a:pPr algn="just"/>
            <a:r>
              <a:rPr lang="en-US" sz="2000" dirty="0" smtClean="0"/>
              <a:t>(Section 231B)</a:t>
            </a:r>
            <a:endParaRPr lang="en-US" sz="2400" dirty="0" smtClean="0"/>
          </a:p>
        </p:txBody>
      </p:sp>
      <p:sp>
        <p:nvSpPr>
          <p:cNvPr id="12" name="Rectangle 11"/>
          <p:cNvSpPr/>
          <p:nvPr/>
        </p:nvSpPr>
        <p:spPr>
          <a:xfrm>
            <a:off x="2863532" y="3550920"/>
            <a:ext cx="6628738" cy="400110"/>
          </a:xfrm>
          <a:prstGeom prst="rect">
            <a:avLst/>
          </a:prstGeom>
        </p:spPr>
        <p:txBody>
          <a:bodyPr wrap="none">
            <a:spAutoFit/>
          </a:bodyPr>
          <a:lstStyle/>
          <a:p>
            <a:pPr algn="just"/>
            <a:r>
              <a:rPr lang="en-US" sz="2000" dirty="0" smtClean="0"/>
              <a:t>(Section 231A and Division VI of Part IV of the First Schedule)</a:t>
            </a:r>
            <a:endParaRPr lang="en-US" sz="2400" dirty="0" smtClean="0"/>
          </a:p>
        </p:txBody>
      </p:sp>
      <p:sp>
        <p:nvSpPr>
          <p:cNvPr id="13" name="Rectangle 12"/>
          <p:cNvSpPr/>
          <p:nvPr/>
        </p:nvSpPr>
        <p:spPr>
          <a:xfrm>
            <a:off x="2817812" y="5257800"/>
            <a:ext cx="6060377" cy="369332"/>
          </a:xfrm>
          <a:prstGeom prst="rect">
            <a:avLst/>
          </a:prstGeom>
        </p:spPr>
        <p:txBody>
          <a:bodyPr wrap="none">
            <a:spAutoFit/>
          </a:bodyPr>
          <a:lstStyle/>
          <a:p>
            <a:pPr lvl="0"/>
            <a:r>
              <a:rPr lang="en-US" dirty="0" smtClean="0"/>
              <a:t>(Section 235A and Division XIX of Part IV of the First Schedule)</a:t>
            </a:r>
            <a:endParaRPr lang="en-US" sz="24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800" decel="100000"/>
                                        <p:tgtEl>
                                          <p:spTgt spid="10"/>
                                        </p:tgtEl>
                                      </p:cBhvr>
                                    </p:animEffect>
                                    <p:anim calcmode="lin" valueType="num">
                                      <p:cBhvr>
                                        <p:cTn id="18" dur="800" decel="100000" fill="hold"/>
                                        <p:tgtEl>
                                          <p:spTgt spid="10"/>
                                        </p:tgtEl>
                                        <p:attrNameLst>
                                          <p:attrName>style.rotation</p:attrName>
                                        </p:attrNameLst>
                                      </p:cBhvr>
                                      <p:tavLst>
                                        <p:tav tm="0">
                                          <p:val>
                                            <p:fltVal val="-90"/>
                                          </p:val>
                                        </p:tav>
                                        <p:tav tm="100000">
                                          <p:val>
                                            <p:fltVal val="0"/>
                                          </p:val>
                                        </p:tav>
                                      </p:tavLst>
                                    </p:anim>
                                    <p:anim calcmode="lin" valueType="num">
                                      <p:cBhvr>
                                        <p:cTn id="19" dur="800" decel="100000" fill="hold"/>
                                        <p:tgtEl>
                                          <p:spTgt spid="10"/>
                                        </p:tgtEl>
                                        <p:attrNameLst>
                                          <p:attrName>ppt_x</p:attrName>
                                        </p:attrNameLst>
                                      </p:cBhvr>
                                      <p:tavLst>
                                        <p:tav tm="0">
                                          <p:val>
                                            <p:strVal val="#ppt_x+0.4"/>
                                          </p:val>
                                        </p:tav>
                                        <p:tav tm="100000">
                                          <p:val>
                                            <p:strVal val="#ppt_x-0.05"/>
                                          </p:val>
                                        </p:tav>
                                      </p:tavLst>
                                    </p:anim>
                                    <p:anim calcmode="lin" valueType="num">
                                      <p:cBhvr>
                                        <p:cTn id="20" dur="800" decel="100000" fill="hold"/>
                                        <p:tgtEl>
                                          <p:spTgt spid="1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box(i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800" decel="100000"/>
                                        <p:tgtEl>
                                          <p:spTgt spid="12"/>
                                        </p:tgtEl>
                                      </p:cBhvr>
                                    </p:animEffect>
                                    <p:anim calcmode="lin" valueType="num">
                                      <p:cBhvr>
                                        <p:cTn id="41" dur="800" decel="100000" fill="hold"/>
                                        <p:tgtEl>
                                          <p:spTgt spid="12"/>
                                        </p:tgtEl>
                                        <p:attrNameLst>
                                          <p:attrName>style.rotation</p:attrName>
                                        </p:attrNameLst>
                                      </p:cBhvr>
                                      <p:tavLst>
                                        <p:tav tm="0">
                                          <p:val>
                                            <p:fltVal val="-90"/>
                                          </p:val>
                                        </p:tav>
                                        <p:tav tm="100000">
                                          <p:val>
                                            <p:fltVal val="0"/>
                                          </p:val>
                                        </p:tav>
                                      </p:tavLst>
                                    </p:anim>
                                    <p:anim calcmode="lin" valueType="num">
                                      <p:cBhvr>
                                        <p:cTn id="42" dur="800" decel="100000" fill="hold"/>
                                        <p:tgtEl>
                                          <p:spTgt spid="12"/>
                                        </p:tgtEl>
                                        <p:attrNameLst>
                                          <p:attrName>ppt_x</p:attrName>
                                        </p:attrNameLst>
                                      </p:cBhvr>
                                      <p:tavLst>
                                        <p:tav tm="0">
                                          <p:val>
                                            <p:strVal val="#ppt_x+0.4"/>
                                          </p:val>
                                        </p:tav>
                                        <p:tav tm="100000">
                                          <p:val>
                                            <p:strVal val="#ppt_x-0.05"/>
                                          </p:val>
                                        </p:tav>
                                      </p:tavLst>
                                    </p:anim>
                                    <p:anim calcmode="lin" valueType="num">
                                      <p:cBhvr>
                                        <p:cTn id="43" dur="800" decel="100000" fill="hold"/>
                                        <p:tgtEl>
                                          <p:spTgt spid="12"/>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0-#ppt_w/2"/>
                                          </p:val>
                                        </p:tav>
                                        <p:tav tm="100000">
                                          <p:val>
                                            <p:strVal val="#ppt_x"/>
                                          </p:val>
                                        </p:tav>
                                      </p:tavLst>
                                    </p:anim>
                                    <p:anim calcmode="lin" valueType="num">
                                      <p:cBhvr additive="base">
                                        <p:cTn id="5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box(in)">
                                      <p:cBhvr>
                                        <p:cTn id="56" dur="500"/>
                                        <p:tgtEl>
                                          <p:spTgt spid="6">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4"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from="(-#ppt_w/2)" to="(#ppt_x)" calcmode="lin" valueType="num">
                                      <p:cBhvr>
                                        <p:cTn id="61" dur="600" fill="hold">
                                          <p:stCondLst>
                                            <p:cond delay="0"/>
                                          </p:stCondLst>
                                        </p:cTn>
                                        <p:tgtEl>
                                          <p:spTgt spid="13"/>
                                        </p:tgtEl>
                                        <p:attrNameLst>
                                          <p:attrName>ppt_x</p:attrName>
                                        </p:attrNameLst>
                                      </p:cBhvr>
                                    </p:anim>
                                    <p:anim from="0" to="-1.0" calcmode="lin" valueType="num">
                                      <p:cBhvr>
                                        <p:cTn id="62" dur="200" decel="50000" autoRev="1" fill="hold">
                                          <p:stCondLst>
                                            <p:cond delay="600"/>
                                          </p:stCondLst>
                                        </p:cTn>
                                        <p:tgtEl>
                                          <p:spTgt spid="13"/>
                                        </p:tgtEl>
                                        <p:attrNameLst>
                                          <p:attrName>xshear</p:attrName>
                                        </p:attrNameLst>
                                      </p:cBhvr>
                                    </p:anim>
                                    <p:animScale>
                                      <p:cBhvr>
                                        <p:cTn id="63" dur="200" decel="100000" autoRev="1" fill="hold">
                                          <p:stCondLst>
                                            <p:cond delay="600"/>
                                          </p:stCondLst>
                                        </p:cTn>
                                        <p:tgtEl>
                                          <p:spTgt spid="13"/>
                                        </p:tgtEl>
                                      </p:cBhvr>
                                      <p:from x="100000" y="100000"/>
                                      <p:to x="80000" y="100000"/>
                                    </p:animScale>
                                    <p:anim by="(#ppt_h/3+#ppt_w*0.1)" calcmode="lin" valueType="num">
                                      <p:cBhvr additive="sum">
                                        <p:cTn id="64" dur="200" decel="100000" autoRev="1" fill="hold">
                                          <p:stCondLst>
                                            <p:cond delay="600"/>
                                          </p:stCondLst>
                                        </p:cTn>
                                        <p:tgtEl>
                                          <p:spTgt spid="13"/>
                                        </p:tgtEl>
                                        <p:attrNameLst>
                                          <p:attrName>ppt_x</p:attrName>
                                        </p:attrNameLst>
                                      </p:cBhvr>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nodeType="click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1000" fill="hold"/>
                                        <p:tgtEl>
                                          <p:spTgt spid="8"/>
                                        </p:tgtEl>
                                        <p:attrNameLst>
                                          <p:attrName>ppt_w</p:attrName>
                                        </p:attrNameLst>
                                      </p:cBhvr>
                                      <p:tavLst>
                                        <p:tav tm="0">
                                          <p:val>
                                            <p:fltVal val="0"/>
                                          </p:val>
                                        </p:tav>
                                        <p:tav tm="100000">
                                          <p:val>
                                            <p:strVal val="#ppt_w"/>
                                          </p:val>
                                        </p:tav>
                                      </p:tavLst>
                                    </p:anim>
                                    <p:anim calcmode="lin" valueType="num">
                                      <p:cBhvr>
                                        <p:cTn id="70" dur="1000" fill="hold"/>
                                        <p:tgtEl>
                                          <p:spTgt spid="8"/>
                                        </p:tgtEl>
                                        <p:attrNameLst>
                                          <p:attrName>ppt_h</p:attrName>
                                        </p:attrNameLst>
                                      </p:cBhvr>
                                      <p:tavLst>
                                        <p:tav tm="0">
                                          <p:val>
                                            <p:fltVal val="0"/>
                                          </p:val>
                                        </p:tav>
                                        <p:tav tm="100000">
                                          <p:val>
                                            <p:strVal val="#ppt_h"/>
                                          </p:val>
                                        </p:tav>
                                      </p:tavLst>
                                    </p:anim>
                                    <p:anim calcmode="lin" valueType="num">
                                      <p:cBhvr>
                                        <p:cTn id="7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7</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lgn="just"/>
            <a:r>
              <a:rPr lang="en-US" sz="2800" dirty="0" smtClean="0"/>
              <a:t>ADVANCE TAX ON CELLULAR PHONE BILLS HAS BEEN REDUCED FROM 15% TO 14%.</a:t>
            </a:r>
          </a:p>
          <a:p>
            <a:pPr lvl="0" algn="just"/>
            <a:r>
              <a:rPr lang="en-US" sz="2800" dirty="0" smtClean="0"/>
              <a:t>WITHHOLDING TAX ON PURCHASE, SALE OR TRANSFER OF IMMOVABLE PROPERTY</a:t>
            </a:r>
          </a:p>
          <a:p>
            <a:pPr lvl="0" algn="just"/>
            <a:endParaRPr lang="en-US" sz="2800" dirty="0" smtClean="0"/>
          </a:p>
          <a:p>
            <a:pPr lvl="0" algn="just"/>
            <a:endParaRPr lang="en-US" sz="2800" dirty="0" smtClean="0"/>
          </a:p>
          <a:p>
            <a:pPr lvl="0" algn="just"/>
            <a:endParaRPr lang="en-US" sz="2800" dirty="0" smtClean="0"/>
          </a:p>
          <a:p>
            <a:pPr lvl="0" algn="just"/>
            <a:endParaRPr lang="en-US" sz="2800" dirty="0" smtClean="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graphicFrame>
        <p:nvGraphicFramePr>
          <p:cNvPr id="10" name="Table 9"/>
          <p:cNvGraphicFramePr>
            <a:graphicFrameLocks noGrp="1"/>
          </p:cNvGraphicFramePr>
          <p:nvPr/>
        </p:nvGraphicFramePr>
        <p:xfrm>
          <a:off x="2360612" y="3429000"/>
          <a:ext cx="6781800" cy="736600"/>
        </p:xfrm>
        <a:graphic>
          <a:graphicData uri="http://schemas.openxmlformats.org/drawingml/2006/table">
            <a:tbl>
              <a:tblPr firstRow="1" bandRow="1">
                <a:tableStyleId>{5C22544A-7EE6-4342-B048-85BDC9FD1C3A}</a:tableStyleId>
              </a:tblPr>
              <a:tblGrid>
                <a:gridCol w="2234911"/>
                <a:gridCol w="2234911"/>
                <a:gridCol w="2311978"/>
              </a:tblGrid>
              <a:tr h="137160">
                <a:tc>
                  <a:txBody>
                    <a:bodyPr/>
                    <a:lstStyle/>
                    <a:p>
                      <a:pPr algn="ctr"/>
                      <a:r>
                        <a:rPr lang="en-US" b="1" dirty="0" smtClean="0"/>
                        <a:t>Description</a:t>
                      </a:r>
                      <a:r>
                        <a:rPr lang="en-US" b="1" baseline="0" dirty="0" smtClean="0"/>
                        <a:t> </a:t>
                      </a:r>
                      <a:endParaRPr lang="en-US" b="1" dirty="0"/>
                    </a:p>
                  </a:txBody>
                  <a:tcPr/>
                </a:tc>
                <a:tc>
                  <a:txBody>
                    <a:bodyPr/>
                    <a:lstStyle/>
                    <a:p>
                      <a:pPr algn="ctr"/>
                      <a:r>
                        <a:rPr lang="en-US" b="1" dirty="0" smtClean="0"/>
                        <a:t>Filer </a:t>
                      </a:r>
                      <a:endParaRPr lang="en-US" b="1" dirty="0"/>
                    </a:p>
                  </a:txBody>
                  <a:tcPr/>
                </a:tc>
                <a:tc>
                  <a:txBody>
                    <a:bodyPr/>
                    <a:lstStyle/>
                    <a:p>
                      <a:pPr algn="ctr"/>
                      <a:r>
                        <a:rPr lang="en-US" b="1" dirty="0" smtClean="0"/>
                        <a:t>Non Filer </a:t>
                      </a:r>
                      <a:endParaRPr lang="en-US" b="1" dirty="0"/>
                    </a:p>
                  </a:txBody>
                  <a:tcPr/>
                </a:tc>
              </a:tr>
              <a:tr h="370840">
                <a:tc>
                  <a:txBody>
                    <a:bodyPr/>
                    <a:lstStyle/>
                    <a:p>
                      <a:pPr algn="ctr"/>
                      <a:r>
                        <a:rPr lang="en-US" sz="1600" b="1" kern="1200" dirty="0" smtClean="0">
                          <a:solidFill>
                            <a:schemeClr val="dk1"/>
                          </a:solidFill>
                          <a:latin typeface="+mn-lt"/>
                          <a:ea typeface="+mn-ea"/>
                          <a:cs typeface="+mn-cs"/>
                        </a:rPr>
                        <a:t>Seller</a:t>
                      </a:r>
                      <a:r>
                        <a:rPr lang="en-US" sz="1600" b="1" kern="1200" baseline="0" dirty="0" smtClean="0">
                          <a:solidFill>
                            <a:schemeClr val="dk1"/>
                          </a:solidFill>
                          <a:latin typeface="+mn-lt"/>
                          <a:ea typeface="+mn-ea"/>
                          <a:cs typeface="+mn-cs"/>
                        </a:rPr>
                        <a:t> /transferor</a:t>
                      </a:r>
                      <a:endParaRPr lang="en-US" sz="1600" b="1" dirty="0">
                        <a:latin typeface="+mn-lt"/>
                      </a:endParaRPr>
                    </a:p>
                  </a:txBody>
                  <a:tcPr/>
                </a:tc>
                <a:tc>
                  <a:txBody>
                    <a:bodyPr/>
                    <a:lstStyle/>
                    <a:p>
                      <a:pPr marL="914400" marR="0" indent="-914400" algn="ctr">
                        <a:spcBef>
                          <a:spcPts val="0"/>
                        </a:spcBef>
                        <a:spcAft>
                          <a:spcPts val="0"/>
                        </a:spcAft>
                      </a:pPr>
                      <a:r>
                        <a:rPr lang="en-US" sz="1600" b="1" spc="-20" dirty="0" smtClean="0">
                          <a:solidFill>
                            <a:srgbClr val="000000"/>
                          </a:solidFill>
                          <a:latin typeface="+mn-lt"/>
                          <a:ea typeface="Times New Roman"/>
                        </a:rPr>
                        <a:t>0.5%</a:t>
                      </a:r>
                      <a:endParaRPr lang="en-US" sz="1600" b="1" dirty="0">
                        <a:solidFill>
                          <a:srgbClr val="000000"/>
                        </a:solidFill>
                        <a:latin typeface="+mn-lt"/>
                        <a:ea typeface="Times New Roman"/>
                      </a:endParaRPr>
                    </a:p>
                  </a:txBody>
                  <a:tcPr marL="68580" marR="68580" marT="0" marB="0"/>
                </a:tc>
                <a:tc>
                  <a:txBody>
                    <a:bodyPr/>
                    <a:lstStyle/>
                    <a:p>
                      <a:pPr marL="914400" marR="0" indent="-914400" algn="ctr">
                        <a:spcBef>
                          <a:spcPts val="0"/>
                        </a:spcBef>
                        <a:spcAft>
                          <a:spcPts val="0"/>
                        </a:spcAft>
                      </a:pPr>
                      <a:r>
                        <a:rPr lang="en-US" sz="1600" b="1" spc="-20" dirty="0" smtClean="0">
                          <a:solidFill>
                            <a:srgbClr val="000000"/>
                          </a:solidFill>
                          <a:latin typeface="+mn-lt"/>
                          <a:ea typeface="Times New Roman"/>
                        </a:rPr>
                        <a:t>1%</a:t>
                      </a:r>
                      <a:endParaRPr lang="en-US" sz="1600" b="1" dirty="0">
                        <a:solidFill>
                          <a:srgbClr val="000000"/>
                        </a:solidFill>
                        <a:latin typeface="+mn-lt"/>
                        <a:ea typeface="Times New Roman"/>
                      </a:endParaRPr>
                    </a:p>
                  </a:txBody>
                  <a:tcPr marL="68580" marR="68580" marT="0" marB="0"/>
                </a:tc>
              </a:tr>
            </a:tbl>
          </a:graphicData>
        </a:graphic>
      </p:graphicFrame>
      <p:graphicFrame>
        <p:nvGraphicFramePr>
          <p:cNvPr id="11" name="Table 10"/>
          <p:cNvGraphicFramePr>
            <a:graphicFrameLocks noGrp="1"/>
          </p:cNvGraphicFramePr>
          <p:nvPr/>
        </p:nvGraphicFramePr>
        <p:xfrm>
          <a:off x="2360612" y="4445000"/>
          <a:ext cx="6781801" cy="2011680"/>
        </p:xfrm>
        <a:graphic>
          <a:graphicData uri="http://schemas.openxmlformats.org/drawingml/2006/table">
            <a:tbl>
              <a:tblPr firstRow="1" bandRow="1">
                <a:tableStyleId>{5C22544A-7EE6-4342-B048-85BDC9FD1C3A}</a:tableStyleId>
              </a:tblPr>
              <a:tblGrid>
                <a:gridCol w="1524000"/>
                <a:gridCol w="2286000"/>
                <a:gridCol w="1232877"/>
                <a:gridCol w="1738924"/>
              </a:tblGrid>
              <a:tr h="137160">
                <a:tc>
                  <a:txBody>
                    <a:bodyPr/>
                    <a:lstStyle/>
                    <a:p>
                      <a:pPr algn="ctr"/>
                      <a:endParaRPr lang="en-US" b="1" dirty="0"/>
                    </a:p>
                  </a:txBody>
                  <a:tcPr/>
                </a:tc>
                <a:tc>
                  <a:txBody>
                    <a:bodyPr/>
                    <a:lstStyle/>
                    <a:p>
                      <a:pPr algn="ctr"/>
                      <a:r>
                        <a:rPr lang="en-US" b="1" dirty="0" smtClean="0"/>
                        <a:t>Description</a:t>
                      </a:r>
                      <a:r>
                        <a:rPr lang="en-US" b="1" baseline="0" dirty="0" smtClean="0"/>
                        <a:t> </a:t>
                      </a:r>
                      <a:endParaRPr lang="en-US" b="1" dirty="0"/>
                    </a:p>
                  </a:txBody>
                  <a:tcPr/>
                </a:tc>
                <a:tc>
                  <a:txBody>
                    <a:bodyPr/>
                    <a:lstStyle/>
                    <a:p>
                      <a:pPr algn="ctr"/>
                      <a:r>
                        <a:rPr lang="en-US" b="1" dirty="0" smtClean="0"/>
                        <a:t>Filer </a:t>
                      </a:r>
                      <a:endParaRPr lang="en-US" b="1" dirty="0"/>
                    </a:p>
                  </a:txBody>
                  <a:tcPr/>
                </a:tc>
                <a:tc>
                  <a:txBody>
                    <a:bodyPr/>
                    <a:lstStyle/>
                    <a:p>
                      <a:pPr algn="ctr"/>
                      <a:r>
                        <a:rPr lang="en-US" b="1" dirty="0" smtClean="0"/>
                        <a:t>Non Filer </a:t>
                      </a:r>
                      <a:endParaRPr lang="en-US" b="1" dirty="0"/>
                    </a:p>
                  </a:txBody>
                  <a:tcPr/>
                </a:tc>
              </a:tr>
              <a:tr h="370840">
                <a:tc rowSpan="2">
                  <a:txBody>
                    <a:bodyPr/>
                    <a:lstStyle/>
                    <a:p>
                      <a:pPr algn="ctr"/>
                      <a:r>
                        <a:rPr lang="en-US" sz="1600" b="1" dirty="0" smtClean="0">
                          <a:latin typeface="+mn-lt"/>
                        </a:rPr>
                        <a:t>Purchaser /Transferor </a:t>
                      </a:r>
                      <a:endParaRPr lang="en-US" sz="1600" b="1" dirty="0">
                        <a:latin typeface="+mn-lt"/>
                      </a:endParaRPr>
                    </a:p>
                  </a:txBody>
                  <a:tcPr anchor="ctr"/>
                </a:tc>
                <a:tc>
                  <a:txBody>
                    <a:bodyPr/>
                    <a:lstStyle/>
                    <a:p>
                      <a:pPr algn="ctr"/>
                      <a:r>
                        <a:rPr lang="en-US" sz="1600" b="1" kern="1200" dirty="0" smtClean="0">
                          <a:solidFill>
                            <a:schemeClr val="dk1"/>
                          </a:solidFill>
                          <a:latin typeface="+mn-lt"/>
                          <a:ea typeface="+mn-ea"/>
                          <a:cs typeface="+mn-cs"/>
                        </a:rPr>
                        <a:t>Where value of immovable property is </a:t>
                      </a:r>
                      <a:r>
                        <a:rPr lang="en-US" sz="1600" b="1" kern="1200" dirty="0" err="1" smtClean="0">
                          <a:solidFill>
                            <a:schemeClr val="dk1"/>
                          </a:solidFill>
                          <a:latin typeface="+mn-lt"/>
                          <a:ea typeface="+mn-ea"/>
                          <a:cs typeface="+mn-cs"/>
                        </a:rPr>
                        <a:t>upto</a:t>
                      </a:r>
                      <a:r>
                        <a:rPr lang="en-US" sz="1600" b="1" kern="1200" dirty="0" smtClean="0">
                          <a:solidFill>
                            <a:schemeClr val="dk1"/>
                          </a:solidFill>
                          <a:latin typeface="+mn-lt"/>
                          <a:ea typeface="+mn-ea"/>
                          <a:cs typeface="+mn-cs"/>
                        </a:rPr>
                        <a:t> Rs. 3 million</a:t>
                      </a:r>
                      <a:endParaRPr lang="en-US" sz="1600" b="1" dirty="0">
                        <a:latin typeface="+mn-lt"/>
                      </a:endParaRPr>
                    </a:p>
                  </a:txBody>
                  <a:tcPr/>
                </a:tc>
                <a:tc gridSpan="2">
                  <a:txBody>
                    <a:bodyPr/>
                    <a:lstStyle/>
                    <a:p>
                      <a:pPr marL="914400" marR="0" indent="-914400" algn="ctr">
                        <a:spcBef>
                          <a:spcPts val="0"/>
                        </a:spcBef>
                        <a:spcAft>
                          <a:spcPts val="0"/>
                        </a:spcAft>
                      </a:pPr>
                      <a:r>
                        <a:rPr lang="en-US" sz="1600" b="1" spc="-20" dirty="0" smtClean="0">
                          <a:solidFill>
                            <a:srgbClr val="000000"/>
                          </a:solidFill>
                          <a:latin typeface="+mn-lt"/>
                          <a:ea typeface="Times New Roman"/>
                        </a:rPr>
                        <a:t>0%</a:t>
                      </a:r>
                      <a:endParaRPr lang="en-US" sz="1600" b="1" dirty="0">
                        <a:solidFill>
                          <a:srgbClr val="000000"/>
                        </a:solidFill>
                        <a:latin typeface="+mn-lt"/>
                        <a:ea typeface="Times New Roman"/>
                      </a:endParaRPr>
                    </a:p>
                  </a:txBody>
                  <a:tcPr marL="68580" marR="68580" marT="0" marB="0" anchor="ctr"/>
                </a:tc>
                <a:tc hMerge="1">
                  <a:txBody>
                    <a:bodyPr/>
                    <a:lstStyle/>
                    <a:p>
                      <a:pPr marL="914400" marR="0" indent="-914400" algn="ctr">
                        <a:spcBef>
                          <a:spcPts val="0"/>
                        </a:spcBef>
                        <a:spcAft>
                          <a:spcPts val="0"/>
                        </a:spcAft>
                      </a:pPr>
                      <a:endParaRPr lang="en-US" sz="1600" b="1" dirty="0">
                        <a:solidFill>
                          <a:srgbClr val="000000"/>
                        </a:solidFill>
                        <a:latin typeface="+mn-lt"/>
                        <a:ea typeface="Times New Roman"/>
                      </a:endParaRPr>
                    </a:p>
                  </a:txBody>
                  <a:tcPr marL="68580" marR="68580" marT="0" marB="0"/>
                </a:tc>
              </a:tr>
              <a:tr h="370840">
                <a:tc vMerge="1">
                  <a:txBody>
                    <a:bodyPr/>
                    <a:lstStyle/>
                    <a:p>
                      <a:pPr algn="ctr"/>
                      <a:endParaRPr lang="en-US" sz="1600" b="1" dirty="0">
                        <a:latin typeface="+mn-lt"/>
                      </a:endParaRPr>
                    </a:p>
                  </a:txBody>
                  <a:tcPr/>
                </a:tc>
                <a:tc>
                  <a:txBody>
                    <a:bodyPr/>
                    <a:lstStyle/>
                    <a:p>
                      <a:pPr algn="just"/>
                      <a:r>
                        <a:rPr lang="en-US" sz="1600" b="1" dirty="0" smtClean="0">
                          <a:latin typeface="+mn-lt"/>
                        </a:rPr>
                        <a:t>Where the value  of immovable property is more than Rs. 3</a:t>
                      </a:r>
                      <a:r>
                        <a:rPr lang="en-US" sz="1600" b="1" baseline="0" dirty="0" smtClean="0">
                          <a:latin typeface="+mn-lt"/>
                        </a:rPr>
                        <a:t> </a:t>
                      </a:r>
                      <a:r>
                        <a:rPr lang="en-US" sz="1600" b="1" dirty="0" smtClean="0">
                          <a:latin typeface="+mn-lt"/>
                        </a:rPr>
                        <a:t>million</a:t>
                      </a:r>
                      <a:endParaRPr lang="en-US" sz="1600" b="1" dirty="0">
                        <a:latin typeface="+mn-lt"/>
                      </a:endParaRPr>
                    </a:p>
                  </a:txBody>
                  <a:tcPr/>
                </a:tc>
                <a:tc>
                  <a:txBody>
                    <a:bodyPr/>
                    <a:lstStyle/>
                    <a:p>
                      <a:pPr marL="914400" marR="0" indent="-914400" algn="ctr">
                        <a:spcBef>
                          <a:spcPts val="0"/>
                        </a:spcBef>
                        <a:spcAft>
                          <a:spcPts val="0"/>
                        </a:spcAft>
                      </a:pPr>
                      <a:r>
                        <a:rPr lang="en-US" sz="1600" b="1" dirty="0" smtClean="0">
                          <a:solidFill>
                            <a:srgbClr val="000000"/>
                          </a:solidFill>
                          <a:latin typeface="+mn-lt"/>
                          <a:ea typeface="Times New Roman"/>
                        </a:rPr>
                        <a:t>1%</a:t>
                      </a:r>
                      <a:endParaRPr lang="en-US" sz="1600" b="1" dirty="0">
                        <a:solidFill>
                          <a:srgbClr val="000000"/>
                        </a:solidFill>
                        <a:latin typeface="+mn-lt"/>
                        <a:ea typeface="Times New Roman"/>
                      </a:endParaRPr>
                    </a:p>
                  </a:txBody>
                  <a:tcPr marL="68580" marR="68580" marT="0" marB="0" anchor="ctr"/>
                </a:tc>
                <a:tc>
                  <a:txBody>
                    <a:bodyPr/>
                    <a:lstStyle/>
                    <a:p>
                      <a:pPr marL="914400" marR="0" indent="-914400" algn="ctr">
                        <a:spcBef>
                          <a:spcPts val="0"/>
                        </a:spcBef>
                        <a:spcAft>
                          <a:spcPts val="0"/>
                        </a:spcAft>
                      </a:pPr>
                      <a:r>
                        <a:rPr lang="en-US" sz="1600" b="1" dirty="0" smtClean="0">
                          <a:solidFill>
                            <a:srgbClr val="000000"/>
                          </a:solidFill>
                          <a:latin typeface="+mn-lt"/>
                          <a:ea typeface="Times New Roman"/>
                        </a:rPr>
                        <a:t>2%</a:t>
                      </a:r>
                      <a:endParaRPr lang="en-US" sz="1600" b="1" dirty="0">
                        <a:solidFill>
                          <a:srgbClr val="000000"/>
                        </a:solidFill>
                        <a:latin typeface="+mn-lt"/>
                        <a:ea typeface="Times New Roman"/>
                      </a:endParaRPr>
                    </a:p>
                  </a:txBody>
                  <a:tcPr marL="68580" marR="68580" marT="0" marB="0" anchor="ctr"/>
                </a:tc>
              </a:tr>
            </a:tbl>
          </a:graphicData>
        </a:graphic>
      </p:graphicFrame>
      <p:sp>
        <p:nvSpPr>
          <p:cNvPr id="8" name="Rectangle 7"/>
          <p:cNvSpPr/>
          <p:nvPr/>
        </p:nvSpPr>
        <p:spPr>
          <a:xfrm>
            <a:off x="3884612" y="1600200"/>
            <a:ext cx="7219925" cy="369332"/>
          </a:xfrm>
          <a:prstGeom prst="rect">
            <a:avLst/>
          </a:prstGeom>
        </p:spPr>
        <p:txBody>
          <a:bodyPr wrap="none">
            <a:spAutoFit/>
          </a:bodyPr>
          <a:lstStyle/>
          <a:p>
            <a:r>
              <a:rPr lang="en-US" dirty="0" smtClean="0"/>
              <a:t>(Section 236 and Division V of Part IV of the First Schedule Section 148(8A))</a:t>
            </a:r>
            <a:endParaRPr lang="en-US" dirty="0"/>
          </a:p>
        </p:txBody>
      </p:sp>
      <p:sp>
        <p:nvSpPr>
          <p:cNvPr id="9" name="Rectangle 8"/>
          <p:cNvSpPr/>
          <p:nvPr/>
        </p:nvSpPr>
        <p:spPr>
          <a:xfrm>
            <a:off x="4613954" y="2590800"/>
            <a:ext cx="7500258" cy="369332"/>
          </a:xfrm>
          <a:prstGeom prst="rect">
            <a:avLst/>
          </a:prstGeom>
        </p:spPr>
        <p:txBody>
          <a:bodyPr wrap="none">
            <a:spAutoFit/>
          </a:bodyPr>
          <a:lstStyle/>
          <a:p>
            <a:r>
              <a:rPr lang="en-US" dirty="0" smtClean="0"/>
              <a:t>(Sections 236 C &amp; 236K and Divisions X &amp; XVIII of Part IV of the First Schedule)</a:t>
            </a:r>
            <a:endParaRPr lang="en-US"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ox(in)">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0-#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8</a:t>
            </a:fld>
            <a:endParaRPr lang="en-US"/>
          </a:p>
        </p:txBody>
      </p:sp>
      <p:sp>
        <p:nvSpPr>
          <p:cNvPr id="6" name="Content Placeholder 13"/>
          <p:cNvSpPr>
            <a:spLocks noGrp="1"/>
          </p:cNvSpPr>
          <p:nvPr>
            <p:ph idx="1"/>
          </p:nvPr>
        </p:nvSpPr>
        <p:spPr>
          <a:xfrm>
            <a:off x="608012" y="1142999"/>
            <a:ext cx="10972799" cy="4876801"/>
          </a:xfrm>
        </p:spPr>
        <p:txBody>
          <a:bodyPr>
            <a:noAutofit/>
          </a:bodyPr>
          <a:lstStyle/>
          <a:p>
            <a:r>
              <a:rPr lang="en-US" sz="2800" dirty="0" smtClean="0"/>
              <a:t> ADVANCE TAX ON INTERNATIONAL TICKET </a:t>
            </a:r>
            <a:endParaRPr lang="en-US" sz="2000" dirty="0" smtClean="0"/>
          </a:p>
          <a:p>
            <a:endParaRPr lang="en-US" sz="2000" dirty="0" smtClean="0"/>
          </a:p>
          <a:p>
            <a:endParaRPr lang="en-US" sz="2000" dirty="0" smtClean="0"/>
          </a:p>
          <a:p>
            <a:endParaRPr lang="en-US" sz="2000" dirty="0" smtClean="0"/>
          </a:p>
          <a:p>
            <a:endParaRPr lang="en-US" sz="2000" dirty="0" smtClean="0"/>
          </a:p>
          <a:p>
            <a:pPr algn="just"/>
            <a:r>
              <a:rPr lang="en-US" sz="2800" dirty="0" smtClean="0"/>
              <a:t>THE RATE OF WITHHOLDING TAX ON FUNCTIONS AND GATHERINGS HAS BEEN REDUCED FROM 10% TO 5%. </a:t>
            </a:r>
            <a:endParaRPr lang="en-US" sz="2000" i="1" dirty="0" smtClean="0"/>
          </a:p>
          <a:p>
            <a:pPr algn="just"/>
            <a:endParaRPr lang="en-US" sz="1100" dirty="0" smtClean="0"/>
          </a:p>
          <a:p>
            <a:pPr algn="just"/>
            <a:r>
              <a:rPr lang="en-US" sz="2800" dirty="0" smtClean="0"/>
              <a:t>TAX ON DIVIDEND HAS BEEN ENHANCED FROM 10% TO 15% IN CASE OF NON-FILER  EXCEPT WHERE SPECIAL RATE OF TAX IS PRESCRIBED @ 7.5%</a:t>
            </a:r>
            <a:endParaRPr lang="en-US" sz="2800" dirty="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dirty="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1907481" y="2057400"/>
          <a:ext cx="7234931" cy="1381760"/>
        </p:xfrm>
        <a:graphic>
          <a:graphicData uri="http://schemas.openxmlformats.org/drawingml/2006/table">
            <a:tbl>
              <a:tblPr firstRow="1" bandRow="1">
                <a:tableStyleId>{5C22544A-7EE6-4342-B048-85BDC9FD1C3A}</a:tableStyleId>
              </a:tblPr>
              <a:tblGrid>
                <a:gridCol w="5448528"/>
                <a:gridCol w="1786403"/>
              </a:tblGrid>
              <a:tr h="370840">
                <a:tc>
                  <a:txBody>
                    <a:bodyPr/>
                    <a:lstStyle/>
                    <a:p>
                      <a:pPr algn="ctr"/>
                      <a:r>
                        <a:rPr lang="en-US" dirty="0" smtClean="0"/>
                        <a:t>Description</a:t>
                      </a:r>
                      <a:endParaRPr lang="en-US" dirty="0"/>
                    </a:p>
                  </a:txBody>
                  <a:tcPr/>
                </a:tc>
                <a:tc>
                  <a:txBody>
                    <a:bodyPr/>
                    <a:lstStyle/>
                    <a:p>
                      <a:pPr algn="ctr"/>
                      <a:r>
                        <a:rPr lang="en-US" dirty="0" smtClean="0"/>
                        <a:t>Tax withholding Rate</a:t>
                      </a:r>
                      <a:endParaRPr lang="en-US" dirty="0"/>
                    </a:p>
                  </a:txBody>
                  <a:tcPr/>
                </a:tc>
              </a:tr>
              <a:tr h="370840">
                <a:tc>
                  <a:txBody>
                    <a:bodyPr/>
                    <a:lstStyle/>
                    <a:p>
                      <a:r>
                        <a:rPr lang="en-US" dirty="0" smtClean="0"/>
                        <a:t>Economy</a:t>
                      </a:r>
                      <a:endParaRPr lang="en-US" dirty="0"/>
                    </a:p>
                  </a:txBody>
                  <a:tcPr/>
                </a:tc>
                <a:tc>
                  <a:txBody>
                    <a:bodyPr/>
                    <a:lstStyle/>
                    <a:p>
                      <a:pPr algn="ctr"/>
                      <a:r>
                        <a:rPr lang="en-US" dirty="0" smtClean="0"/>
                        <a:t>0%</a:t>
                      </a:r>
                      <a:endParaRPr lang="en-US" dirty="0"/>
                    </a:p>
                  </a:txBody>
                  <a:tcPr/>
                </a:tc>
              </a:tr>
              <a:tr h="370840">
                <a:tc>
                  <a:txBody>
                    <a:bodyPr/>
                    <a:lstStyle/>
                    <a:p>
                      <a:r>
                        <a:rPr lang="en-US" dirty="0" smtClean="0"/>
                        <a:t>Other than Economy</a:t>
                      </a:r>
                      <a:endParaRPr lang="en-US" dirty="0"/>
                    </a:p>
                  </a:txBody>
                  <a:tcPr/>
                </a:tc>
                <a:tc>
                  <a:txBody>
                    <a:bodyPr/>
                    <a:lstStyle/>
                    <a:p>
                      <a:pPr algn="ctr"/>
                      <a:r>
                        <a:rPr lang="en-US" dirty="0" smtClean="0"/>
                        <a:t>4%</a:t>
                      </a:r>
                      <a:endParaRPr lang="en-US" dirty="0"/>
                    </a:p>
                  </a:txBody>
                  <a:tcPr/>
                </a:tc>
              </a:tr>
            </a:tbl>
          </a:graphicData>
        </a:graphic>
      </p:graphicFrame>
      <p:sp>
        <p:nvSpPr>
          <p:cNvPr id="9" name="Rectangle 8"/>
          <p:cNvSpPr/>
          <p:nvPr/>
        </p:nvSpPr>
        <p:spPr>
          <a:xfrm>
            <a:off x="7999412" y="1143000"/>
            <a:ext cx="3976986" cy="646331"/>
          </a:xfrm>
          <a:prstGeom prst="rect">
            <a:avLst/>
          </a:prstGeom>
        </p:spPr>
        <p:txBody>
          <a:bodyPr wrap="none">
            <a:spAutoFit/>
          </a:bodyPr>
          <a:lstStyle/>
          <a:p>
            <a:r>
              <a:rPr lang="en-US" dirty="0" smtClean="0"/>
              <a:t>(Section 236L and Division XX of Part IV </a:t>
            </a:r>
          </a:p>
          <a:p>
            <a:r>
              <a:rPr lang="en-US" dirty="0" smtClean="0"/>
              <a:t>of the First Schedule)</a:t>
            </a:r>
            <a:endParaRPr lang="en-US" dirty="0"/>
          </a:p>
        </p:txBody>
      </p:sp>
      <p:sp>
        <p:nvSpPr>
          <p:cNvPr id="11" name="Rectangle 10"/>
          <p:cNvSpPr/>
          <p:nvPr/>
        </p:nvSpPr>
        <p:spPr>
          <a:xfrm>
            <a:off x="6932612" y="4267200"/>
            <a:ext cx="4075218" cy="646331"/>
          </a:xfrm>
          <a:prstGeom prst="rect">
            <a:avLst/>
          </a:prstGeom>
        </p:spPr>
        <p:txBody>
          <a:bodyPr wrap="none">
            <a:spAutoFit/>
          </a:bodyPr>
          <a:lstStyle/>
          <a:p>
            <a:r>
              <a:rPr lang="en-US" dirty="0" smtClean="0"/>
              <a:t>(</a:t>
            </a:r>
            <a:r>
              <a:rPr lang="en-US" i="1" dirty="0" smtClean="0"/>
              <a:t>Section 236D and Division XI of Part IV of </a:t>
            </a:r>
          </a:p>
          <a:p>
            <a:r>
              <a:rPr lang="en-US" i="1" dirty="0" smtClean="0"/>
              <a:t>the First Schedule)</a:t>
            </a:r>
            <a:endParaRPr lang="en-US" dirty="0"/>
          </a:p>
        </p:txBody>
      </p:sp>
      <p:sp>
        <p:nvSpPr>
          <p:cNvPr id="12" name="Rectangle 11"/>
          <p:cNvSpPr/>
          <p:nvPr/>
        </p:nvSpPr>
        <p:spPr>
          <a:xfrm>
            <a:off x="4265612" y="6019800"/>
            <a:ext cx="1469248" cy="369332"/>
          </a:xfrm>
          <a:prstGeom prst="rect">
            <a:avLst/>
          </a:prstGeom>
        </p:spPr>
        <p:txBody>
          <a:bodyPr wrap="none">
            <a:spAutoFit/>
          </a:bodyPr>
          <a:lstStyle/>
          <a:p>
            <a:pPr algn="just"/>
            <a:r>
              <a:rPr lang="en-US" i="1" dirty="0" smtClean="0"/>
              <a:t>(Sections 150)</a:t>
            </a:r>
            <a:endParaRPr lang="en-US" dirty="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linds(horizontal)">
                                      <p:cBhvr>
                                        <p:cTn id="33" dur="500"/>
                                        <p:tgtEl>
                                          <p:spTgt spid="6">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
                                            <p:txEl>
                                              <p:pRg st="7" end="7"/>
                                            </p:txEl>
                                          </p:spTgt>
                                        </p:tgtEl>
                                        <p:attrNameLst>
                                          <p:attrName>style.visibility</p:attrName>
                                        </p:attrNameLst>
                                      </p:cBhvr>
                                      <p:to>
                                        <p:strVal val="visible"/>
                                      </p:to>
                                    </p:set>
                                    <p:animEffect transition="in" filter="blinds(horizontal)">
                                      <p:cBhvr>
                                        <p:cTn id="44" dur="500"/>
                                        <p:tgtEl>
                                          <p:spTgt spid="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5"/>
      <p:bldP spid="7" grpId="0"/>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77000"/>
            <a:ext cx="838201" cy="276228"/>
          </a:xfrm>
        </p:spPr>
        <p:txBody>
          <a:bodyPr/>
          <a:lstStyle/>
          <a:p>
            <a:fld id="{2A013F82-EE5E-44EE-A61D-E31C6657F26F}" type="slidenum">
              <a:rPr lang="en-US" smtClean="0"/>
              <a:pPr/>
              <a:t>9</a:t>
            </a:fld>
            <a:endParaRPr lang="en-US"/>
          </a:p>
        </p:txBody>
      </p:sp>
      <p:sp>
        <p:nvSpPr>
          <p:cNvPr id="6" name="Content Placeholder 13"/>
          <p:cNvSpPr>
            <a:spLocks noGrp="1"/>
          </p:cNvSpPr>
          <p:nvPr>
            <p:ph idx="1"/>
          </p:nvPr>
        </p:nvSpPr>
        <p:spPr>
          <a:xfrm>
            <a:off x="608012" y="1142999"/>
            <a:ext cx="10972799" cy="4876801"/>
          </a:xfrm>
        </p:spPr>
        <p:txBody>
          <a:bodyPr>
            <a:noAutofit/>
          </a:bodyPr>
          <a:lstStyle/>
          <a:p>
            <a:pPr lvl="0"/>
            <a:r>
              <a:rPr lang="en-US" sz="2800" dirty="0" smtClean="0"/>
              <a:t> WITHHOLDING TAX RATES ENHANCED</a:t>
            </a:r>
          </a:p>
          <a:p>
            <a:pPr lvl="0">
              <a:buNone/>
            </a:pPr>
            <a:endParaRPr lang="en-US" sz="2800" dirty="0" smtClean="0"/>
          </a:p>
          <a:p>
            <a:pPr lvl="0"/>
            <a:endParaRPr lang="en-US" sz="2800" dirty="0"/>
          </a:p>
        </p:txBody>
      </p:sp>
      <p:sp>
        <p:nvSpPr>
          <p:cNvPr id="7" name="Title 12"/>
          <p:cNvSpPr txBox="1">
            <a:spLocks/>
          </p:cNvSpPr>
          <p:nvPr/>
        </p:nvSpPr>
        <p:spPr>
          <a:xfrm>
            <a:off x="608012" y="-533400"/>
            <a:ext cx="9144001" cy="13716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100" normalizeH="0" baseline="0" noProof="0" smtClean="0">
                <a:ln>
                  <a:noFill/>
                </a:ln>
                <a:solidFill>
                  <a:schemeClr val="tx1"/>
                </a:solidFill>
                <a:effectLst/>
                <a:uLnTx/>
                <a:uFillTx/>
                <a:latin typeface="+mj-lt"/>
                <a:ea typeface="+mj-ea"/>
                <a:cs typeface="+mj-cs"/>
              </a:rPr>
              <a:t>Amendments</a:t>
            </a:r>
            <a:endParaRPr kumimoji="0" lang="en-US" sz="3600" b="0" i="0" u="none" strike="noStrike" kern="1200" cap="none" spc="100" normalizeH="0" baseline="0" noProof="0" dirty="0">
              <a:ln>
                <a:noFill/>
              </a:ln>
              <a:solidFill>
                <a:schemeClr val="tx1"/>
              </a:solidFill>
              <a:effectLst/>
              <a:uLnTx/>
              <a:uFillTx/>
              <a:latin typeface="+mj-lt"/>
              <a:ea typeface="+mj-ea"/>
              <a:cs typeface="+mj-cs"/>
            </a:endParaRPr>
          </a:p>
        </p:txBody>
      </p:sp>
      <p:graphicFrame>
        <p:nvGraphicFramePr>
          <p:cNvPr id="5" name="Table 4"/>
          <p:cNvGraphicFramePr>
            <a:graphicFrameLocks noGrp="1"/>
          </p:cNvGraphicFramePr>
          <p:nvPr/>
        </p:nvGraphicFramePr>
        <p:xfrm>
          <a:off x="989011" y="1940560"/>
          <a:ext cx="9525001" cy="4450080"/>
        </p:xfrm>
        <a:graphic>
          <a:graphicData uri="http://schemas.openxmlformats.org/drawingml/2006/table">
            <a:tbl>
              <a:tblPr firstRow="1" bandRow="1">
                <a:tableStyleId>{5C22544A-7EE6-4342-B048-85BDC9FD1C3A}</a:tableStyleId>
              </a:tblPr>
              <a:tblGrid>
                <a:gridCol w="5448528"/>
                <a:gridCol w="1786403"/>
                <a:gridCol w="2290070"/>
              </a:tblGrid>
              <a:tr h="370840">
                <a:tc>
                  <a:txBody>
                    <a:bodyPr/>
                    <a:lstStyle/>
                    <a:p>
                      <a:pPr algn="ctr"/>
                      <a:r>
                        <a:rPr lang="en-US" dirty="0" smtClean="0"/>
                        <a:t>Description</a:t>
                      </a:r>
                      <a:endParaRPr lang="en-US" dirty="0"/>
                    </a:p>
                  </a:txBody>
                  <a:tcPr/>
                </a:tc>
                <a:tc gridSpan="2">
                  <a:txBody>
                    <a:bodyPr/>
                    <a:lstStyle/>
                    <a:p>
                      <a:pPr algn="ctr"/>
                      <a:r>
                        <a:rPr lang="en-US" dirty="0" smtClean="0"/>
                        <a:t>Tax withholding Rate</a:t>
                      </a:r>
                      <a:endParaRPr lang="en-US" dirty="0"/>
                    </a:p>
                  </a:txBody>
                  <a:tcPr/>
                </a:tc>
                <a:tc hMerge="1">
                  <a:txBody>
                    <a:bodyPr/>
                    <a:lstStyle/>
                    <a:p>
                      <a:endParaRPr lang="en-US" dirty="0"/>
                    </a:p>
                  </a:txBody>
                  <a:tcPr/>
                </a:tc>
              </a:tr>
              <a:tr h="370840">
                <a:tc>
                  <a:txBody>
                    <a:bodyPr/>
                    <a:lstStyle/>
                    <a:p>
                      <a:endParaRPr lang="en-US" dirty="0"/>
                    </a:p>
                  </a:txBody>
                  <a:tcPr/>
                </a:tc>
                <a:tc>
                  <a:txBody>
                    <a:bodyPr/>
                    <a:lstStyle/>
                    <a:p>
                      <a:pPr algn="ctr"/>
                      <a:r>
                        <a:rPr lang="en-US" b="1" dirty="0" smtClean="0"/>
                        <a:t>Previous</a:t>
                      </a:r>
                      <a:endParaRPr lang="en-US" b="1" dirty="0"/>
                    </a:p>
                  </a:txBody>
                  <a:tcPr/>
                </a:tc>
                <a:tc>
                  <a:txBody>
                    <a:bodyPr/>
                    <a:lstStyle/>
                    <a:p>
                      <a:pPr algn="ctr"/>
                      <a:r>
                        <a:rPr lang="en-US" b="1" dirty="0" smtClean="0"/>
                        <a:t>Revised </a:t>
                      </a:r>
                      <a:endParaRPr lang="en-US" b="1" dirty="0"/>
                    </a:p>
                  </a:txBody>
                  <a:tcPr/>
                </a:tc>
              </a:tr>
              <a:tr h="370840">
                <a:tc>
                  <a:txBody>
                    <a:bodyPr/>
                    <a:lstStyle/>
                    <a:p>
                      <a:r>
                        <a:rPr lang="en-US" dirty="0" smtClean="0"/>
                        <a:t>Supply of goods by Companies</a:t>
                      </a:r>
                      <a:endParaRPr lang="en-US" dirty="0"/>
                    </a:p>
                  </a:txBody>
                  <a:tcPr/>
                </a:tc>
                <a:tc>
                  <a:txBody>
                    <a:bodyPr/>
                    <a:lstStyle/>
                    <a:p>
                      <a:pPr algn="ctr"/>
                      <a:r>
                        <a:rPr lang="en-US" dirty="0" smtClean="0"/>
                        <a:t>3.5% </a:t>
                      </a:r>
                      <a:endParaRPr lang="en-US" dirty="0"/>
                    </a:p>
                  </a:txBody>
                  <a:tcPr/>
                </a:tc>
                <a:tc>
                  <a:txBody>
                    <a:bodyPr/>
                    <a:lstStyle/>
                    <a:p>
                      <a:pPr algn="ctr"/>
                      <a:r>
                        <a:rPr lang="en-US" dirty="0" smtClean="0"/>
                        <a:t>4%</a:t>
                      </a:r>
                      <a:endParaRPr lang="en-US" dirty="0"/>
                    </a:p>
                  </a:txBody>
                  <a:tcPr/>
                </a:tc>
              </a:tr>
              <a:tr h="370840">
                <a:tc>
                  <a:txBody>
                    <a:bodyPr/>
                    <a:lstStyle/>
                    <a:p>
                      <a:r>
                        <a:rPr lang="en-US" dirty="0" smtClean="0"/>
                        <a:t>Supply of goods by other than</a:t>
                      </a:r>
                      <a:r>
                        <a:rPr lang="en-US" baseline="0" dirty="0" smtClean="0"/>
                        <a:t> </a:t>
                      </a:r>
                      <a:r>
                        <a:rPr lang="en-US" dirty="0" smtClean="0"/>
                        <a:t>companies</a:t>
                      </a:r>
                      <a:endParaRPr lang="en-US" dirty="0"/>
                    </a:p>
                  </a:txBody>
                  <a:tcPr/>
                </a:tc>
                <a:tc>
                  <a:txBody>
                    <a:bodyPr/>
                    <a:lstStyle/>
                    <a:p>
                      <a:pPr algn="ctr"/>
                      <a:r>
                        <a:rPr lang="en-US" dirty="0" smtClean="0"/>
                        <a:t>4%</a:t>
                      </a:r>
                      <a:endParaRPr lang="en-US" dirty="0"/>
                    </a:p>
                  </a:txBody>
                  <a:tcPr/>
                </a:tc>
                <a:tc>
                  <a:txBody>
                    <a:bodyPr/>
                    <a:lstStyle/>
                    <a:p>
                      <a:pPr algn="ctr"/>
                      <a:r>
                        <a:rPr lang="en-US" dirty="0" smtClean="0"/>
                        <a:t>4.5%</a:t>
                      </a:r>
                      <a:endParaRPr lang="en-US" dirty="0"/>
                    </a:p>
                  </a:txBody>
                  <a:tcPr/>
                </a:tc>
              </a:tr>
              <a:tr h="370840">
                <a:tc>
                  <a:txBody>
                    <a:bodyPr/>
                    <a:lstStyle/>
                    <a:p>
                      <a:r>
                        <a:rPr lang="en-US" dirty="0" smtClean="0"/>
                        <a:t>Services rendered by Companies</a:t>
                      </a:r>
                      <a:endParaRPr lang="en-US" dirty="0"/>
                    </a:p>
                  </a:txBody>
                  <a:tcPr/>
                </a:tc>
                <a:tc>
                  <a:txBody>
                    <a:bodyPr/>
                    <a:lstStyle/>
                    <a:p>
                      <a:pPr algn="ctr"/>
                      <a:r>
                        <a:rPr lang="en-US" dirty="0" smtClean="0"/>
                        <a:t>6%</a:t>
                      </a:r>
                      <a:endParaRPr lang="en-US" dirty="0"/>
                    </a:p>
                  </a:txBody>
                  <a:tcPr/>
                </a:tc>
                <a:tc>
                  <a:txBody>
                    <a:bodyPr/>
                    <a:lstStyle/>
                    <a:p>
                      <a:pPr algn="ctr"/>
                      <a:r>
                        <a:rPr lang="en-US" dirty="0" smtClean="0"/>
                        <a:t>8%</a:t>
                      </a:r>
                      <a:endParaRPr lang="en-US" dirty="0"/>
                    </a:p>
                  </a:txBody>
                  <a:tcPr/>
                </a:tc>
              </a:tr>
              <a:tr h="370840">
                <a:tc>
                  <a:txBody>
                    <a:bodyPr/>
                    <a:lstStyle/>
                    <a:p>
                      <a:r>
                        <a:rPr lang="en-US" dirty="0" smtClean="0"/>
                        <a:t>Services rendered by other</a:t>
                      </a:r>
                      <a:r>
                        <a:rPr lang="en-US" baseline="0" dirty="0" smtClean="0"/>
                        <a:t> </a:t>
                      </a:r>
                      <a:r>
                        <a:rPr lang="en-US" dirty="0" smtClean="0"/>
                        <a:t>than companies</a:t>
                      </a:r>
                      <a:endParaRPr lang="en-US" dirty="0"/>
                    </a:p>
                  </a:txBody>
                  <a:tcPr/>
                </a:tc>
                <a:tc>
                  <a:txBody>
                    <a:bodyPr/>
                    <a:lstStyle/>
                    <a:p>
                      <a:pPr algn="ctr"/>
                      <a:r>
                        <a:rPr lang="en-US" dirty="0" smtClean="0"/>
                        <a:t>7%</a:t>
                      </a:r>
                      <a:endParaRPr lang="en-US" dirty="0"/>
                    </a:p>
                  </a:txBody>
                  <a:tcPr/>
                </a:tc>
                <a:tc>
                  <a:txBody>
                    <a:bodyPr/>
                    <a:lstStyle/>
                    <a:p>
                      <a:pPr algn="ctr"/>
                      <a:r>
                        <a:rPr lang="en-US" dirty="0" smtClean="0"/>
                        <a:t>10%</a:t>
                      </a:r>
                      <a:endParaRPr lang="en-US" dirty="0"/>
                    </a:p>
                  </a:txBody>
                  <a:tcPr/>
                </a:tc>
              </a:tr>
              <a:tr h="370840">
                <a:tc>
                  <a:txBody>
                    <a:bodyPr/>
                    <a:lstStyle/>
                    <a:p>
                      <a:r>
                        <a:rPr lang="en-US" dirty="0" smtClean="0"/>
                        <a:t>Execution of contract by</a:t>
                      </a:r>
                      <a:r>
                        <a:rPr lang="en-US" baseline="0" dirty="0" smtClean="0"/>
                        <a:t> </a:t>
                      </a:r>
                      <a:r>
                        <a:rPr lang="en-US" dirty="0" smtClean="0"/>
                        <a:t>Companies</a:t>
                      </a:r>
                      <a:endParaRPr lang="en-US" dirty="0"/>
                    </a:p>
                  </a:txBody>
                  <a:tcPr/>
                </a:tc>
                <a:tc>
                  <a:txBody>
                    <a:bodyPr/>
                    <a:lstStyle/>
                    <a:p>
                      <a:pPr algn="ctr"/>
                      <a:r>
                        <a:rPr lang="en-US" dirty="0" smtClean="0"/>
                        <a:t>6%</a:t>
                      </a:r>
                      <a:endParaRPr lang="en-US" dirty="0"/>
                    </a:p>
                  </a:txBody>
                  <a:tcPr/>
                </a:tc>
                <a:tc>
                  <a:txBody>
                    <a:bodyPr/>
                    <a:lstStyle/>
                    <a:p>
                      <a:pPr algn="ctr"/>
                      <a:r>
                        <a:rPr lang="en-US" dirty="0" smtClean="0"/>
                        <a:t>7%</a:t>
                      </a:r>
                      <a:endParaRPr lang="en-US" dirty="0"/>
                    </a:p>
                  </a:txBody>
                  <a:tcPr/>
                </a:tc>
              </a:tr>
              <a:tr h="370840">
                <a:tc>
                  <a:txBody>
                    <a:bodyPr/>
                    <a:lstStyle/>
                    <a:p>
                      <a:r>
                        <a:rPr lang="en-US" dirty="0" smtClean="0"/>
                        <a:t>Execution of contract by other than companies</a:t>
                      </a:r>
                      <a:endParaRPr lang="en-US" dirty="0"/>
                    </a:p>
                  </a:txBody>
                  <a:tcPr/>
                </a:tc>
                <a:tc>
                  <a:txBody>
                    <a:bodyPr/>
                    <a:lstStyle/>
                    <a:p>
                      <a:pPr algn="ctr"/>
                      <a:r>
                        <a:rPr lang="en-US" dirty="0" smtClean="0"/>
                        <a:t>6.5%</a:t>
                      </a:r>
                      <a:endParaRPr lang="en-US" dirty="0"/>
                    </a:p>
                  </a:txBody>
                  <a:tcPr/>
                </a:tc>
                <a:tc>
                  <a:txBody>
                    <a:bodyPr/>
                    <a:lstStyle/>
                    <a:p>
                      <a:pPr algn="ctr"/>
                      <a:r>
                        <a:rPr lang="en-US" dirty="0" smtClean="0"/>
                        <a:t>7.5%</a:t>
                      </a:r>
                      <a:endParaRPr lang="en-US" dirty="0"/>
                    </a:p>
                  </a:txBody>
                  <a:tcPr/>
                </a:tc>
              </a:tr>
              <a:tr h="370840">
                <a:tc>
                  <a:txBody>
                    <a:bodyPr/>
                    <a:lstStyle/>
                    <a:p>
                      <a:r>
                        <a:rPr lang="en-US" dirty="0" smtClean="0"/>
                        <a:t> Export oriented service</a:t>
                      </a:r>
                      <a:endParaRPr lang="en-US" dirty="0"/>
                    </a:p>
                  </a:txBody>
                  <a:tcPr/>
                </a:tc>
                <a:tc>
                  <a:txBody>
                    <a:bodyPr/>
                    <a:lstStyle/>
                    <a:p>
                      <a:pPr algn="ctr"/>
                      <a:r>
                        <a:rPr lang="en-US" dirty="0" smtClean="0"/>
                        <a:t>0.5%</a:t>
                      </a:r>
                      <a:endParaRPr lang="en-US" dirty="0"/>
                    </a:p>
                  </a:txBody>
                  <a:tcPr/>
                </a:tc>
                <a:tc>
                  <a:txBody>
                    <a:bodyPr/>
                    <a:lstStyle/>
                    <a:p>
                      <a:pPr algn="ctr"/>
                      <a:r>
                        <a:rPr lang="en-US" dirty="0" smtClean="0"/>
                        <a:t>1%</a:t>
                      </a:r>
                      <a:endParaRPr lang="en-US" dirty="0"/>
                    </a:p>
                  </a:txBody>
                  <a:tcPr/>
                </a:tc>
              </a:tr>
              <a:tr h="370840">
                <a:tc>
                  <a:txBody>
                    <a:bodyPr/>
                    <a:lstStyle/>
                    <a:p>
                      <a:pPr algn="just"/>
                      <a:r>
                        <a:rPr lang="en-US" dirty="0" smtClean="0"/>
                        <a:t>Commission or discount on Petrol Pump Operator</a:t>
                      </a:r>
                      <a:endParaRPr lang="en-US" dirty="0"/>
                    </a:p>
                  </a:txBody>
                  <a:tcPr/>
                </a:tc>
                <a:tc>
                  <a:txBody>
                    <a:bodyPr/>
                    <a:lstStyle/>
                    <a:p>
                      <a:pPr algn="ctr"/>
                      <a:r>
                        <a:rPr lang="en-US" dirty="0" smtClean="0"/>
                        <a:t>10%</a:t>
                      </a:r>
                      <a:endParaRPr lang="en-US" dirty="0"/>
                    </a:p>
                  </a:txBody>
                  <a:tcPr/>
                </a:tc>
                <a:tc>
                  <a:txBody>
                    <a:bodyPr/>
                    <a:lstStyle/>
                    <a:p>
                      <a:pPr algn="ctr"/>
                      <a:r>
                        <a:rPr lang="en-US" dirty="0" smtClean="0"/>
                        <a:t>12%</a:t>
                      </a:r>
                      <a:endParaRPr lang="en-US" dirty="0"/>
                    </a:p>
                  </a:txBody>
                  <a:tcPr/>
                </a:tc>
              </a:tr>
              <a:tr h="370840">
                <a:tc>
                  <a:txBody>
                    <a:bodyPr/>
                    <a:lstStyle/>
                    <a:p>
                      <a:pPr algn="just"/>
                      <a:r>
                        <a:rPr lang="en-US" dirty="0" smtClean="0"/>
                        <a:t>Commission or brokerage other than advertising agents</a:t>
                      </a:r>
                      <a:endParaRPr lang="en-US" dirty="0"/>
                    </a:p>
                  </a:txBody>
                  <a:tcPr/>
                </a:tc>
                <a:tc>
                  <a:txBody>
                    <a:bodyPr/>
                    <a:lstStyle/>
                    <a:p>
                      <a:pPr algn="ctr"/>
                      <a:r>
                        <a:rPr lang="en-US" dirty="0" smtClean="0"/>
                        <a:t>10%</a:t>
                      </a:r>
                      <a:endParaRPr lang="en-US" dirty="0"/>
                    </a:p>
                  </a:txBody>
                  <a:tcPr/>
                </a:tc>
                <a:tc>
                  <a:txBody>
                    <a:bodyPr/>
                    <a:lstStyle/>
                    <a:p>
                      <a:pPr algn="ctr"/>
                      <a:r>
                        <a:rPr lang="en-US" dirty="0" smtClean="0"/>
                        <a:t>12%</a:t>
                      </a:r>
                      <a:endParaRPr lang="en-US" dirty="0"/>
                    </a:p>
                  </a:txBody>
                  <a:tcPr/>
                </a:tc>
              </a:tr>
              <a:tr h="370840">
                <a:tc>
                  <a:txBody>
                    <a:bodyPr/>
                    <a:lstStyle/>
                    <a:p>
                      <a:r>
                        <a:rPr lang="en-US" sz="1800" b="0" kern="1200" dirty="0" smtClean="0">
                          <a:solidFill>
                            <a:schemeClr val="dk1"/>
                          </a:solidFill>
                          <a:latin typeface="+mn-lt"/>
                          <a:ea typeface="+mn-ea"/>
                          <a:cs typeface="+mn-cs"/>
                        </a:rPr>
                        <a:t>Sports persons</a:t>
                      </a:r>
                      <a:endParaRPr lang="en-US" b="0" dirty="0"/>
                    </a:p>
                  </a:txBody>
                  <a:tcPr/>
                </a:tc>
                <a:tc>
                  <a:txBody>
                    <a:bodyPr/>
                    <a:lstStyle/>
                    <a:p>
                      <a:pPr algn="ctr"/>
                      <a:endParaRPr lang="en-US" dirty="0"/>
                    </a:p>
                  </a:txBody>
                  <a:tcPr/>
                </a:tc>
                <a:tc>
                  <a:txBody>
                    <a:bodyPr/>
                    <a:lstStyle/>
                    <a:p>
                      <a:pPr algn="ctr"/>
                      <a:r>
                        <a:rPr lang="en-US" dirty="0" smtClean="0"/>
                        <a:t>10%</a:t>
                      </a:r>
                      <a:endParaRPr lang="en-US" dirty="0"/>
                    </a:p>
                  </a:txBody>
                  <a:tcPr/>
                </a:tc>
              </a:tr>
            </a:tbl>
          </a:graphicData>
        </a:graphic>
      </p:graphicFrame>
      <p:sp>
        <p:nvSpPr>
          <p:cNvPr id="8" name="Rectangle 7"/>
          <p:cNvSpPr/>
          <p:nvPr/>
        </p:nvSpPr>
        <p:spPr>
          <a:xfrm>
            <a:off x="6932612" y="905470"/>
            <a:ext cx="5103813" cy="923330"/>
          </a:xfrm>
          <a:prstGeom prst="rect">
            <a:avLst/>
          </a:prstGeom>
        </p:spPr>
        <p:txBody>
          <a:bodyPr wrap="square">
            <a:spAutoFit/>
          </a:bodyPr>
          <a:lstStyle/>
          <a:p>
            <a:pPr algn="just"/>
            <a:r>
              <a:rPr lang="en-US" dirty="0" smtClean="0"/>
              <a:t>(Sections 153,156A &amp; 233; Divisions III, IV &amp; IVA of Part III and Division II of Part IV of the First Schedule)</a:t>
            </a:r>
            <a:endParaRPr lang="en-US" sz="2400" dirty="0" smtClean="0"/>
          </a:p>
        </p:txBody>
      </p:sp>
    </p:spTree>
    <p:extLst>
      <p:ext uri="{BB962C8B-B14F-4D97-AF65-F5344CB8AC3E}">
        <p14:creationId xmlns:p14="http://schemas.microsoft.com/office/powerpoint/2010/main" xmlns="" val="213913258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from="(-#ppt_w/2)" to="(#ppt_x)" calcmode="lin" valueType="num">
                                      <p:cBhvr>
                                        <p:cTn id="17" dur="600" fill="hold">
                                          <p:stCondLst>
                                            <p:cond delay="0"/>
                                          </p:stCondLst>
                                        </p:cTn>
                                        <p:tgtEl>
                                          <p:spTgt spid="8"/>
                                        </p:tgtEl>
                                        <p:attrNameLst>
                                          <p:attrName>ppt_x</p:attrName>
                                        </p:attrNameLst>
                                      </p:cBhvr>
                                    </p:anim>
                                    <p:anim from="0" to="-1.0" calcmode="lin" valueType="num">
                                      <p:cBhvr>
                                        <p:cTn id="18" dur="200" decel="50000" autoRev="1" fill="hold">
                                          <p:stCondLst>
                                            <p:cond delay="600"/>
                                          </p:stCondLst>
                                        </p:cTn>
                                        <p:tgtEl>
                                          <p:spTgt spid="8"/>
                                        </p:tgtEl>
                                        <p:attrNameLst>
                                          <p:attrName>xshear</p:attrName>
                                        </p:attrNameLst>
                                      </p:cBhvr>
                                    </p:anim>
                                    <p:animScale>
                                      <p:cBhvr>
                                        <p:cTn id="19" dur="200" decel="100000" autoRev="1" fill="hold">
                                          <p:stCondLst>
                                            <p:cond delay="600"/>
                                          </p:stCondLst>
                                        </p:cTn>
                                        <p:tgtEl>
                                          <p:spTgt spid="8"/>
                                        </p:tgtEl>
                                      </p:cBhvr>
                                      <p:from x="100000" y="100000"/>
                                      <p:to x="80000" y="100000"/>
                                    </p:animScale>
                                    <p:anim by="(#ppt_h/3+#ppt_w*0.1)" calcmode="lin" valueType="num">
                                      <p:cBhvr additive="sum">
                                        <p:cTn id="20" dur="200" decel="100000" autoRev="1" fill="hold">
                                          <p:stCondLst>
                                            <p:cond delay="600"/>
                                          </p:stCondLst>
                                        </p:cTn>
                                        <p:tgtEl>
                                          <p:spTgt spid="8"/>
                                        </p:tgtEl>
                                        <p:attrNameLst>
                                          <p:attrName>ppt_x</p:attrName>
                                        </p:attrNameLst>
                                      </p:cBhvr>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TS102895261">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TS102895261</Template>
  <TotalTime>0</TotalTime>
  <Words>3389</Words>
  <Application>Microsoft Office PowerPoint</Application>
  <PresentationFormat>Custom</PresentationFormat>
  <Paragraphs>474</Paragraphs>
  <Slides>50</Slides>
  <Notes>10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TS102895261</vt:lpstr>
      <vt:lpstr>Finance Acts 2014</vt:lpstr>
      <vt:lpstr>Promulgation of Finance Act through Money Bill</vt:lpstr>
      <vt:lpstr>Income Tax Ordinance 2001</vt:lpstr>
      <vt:lpstr>Amendments</vt:lpstr>
      <vt:lpstr>Amendment</vt:lpstr>
      <vt:lpstr>Slide 6</vt:lpstr>
      <vt:lpstr>Slide 7</vt:lpstr>
      <vt:lpstr>Slide 8</vt:lpstr>
      <vt:lpstr>Slide 9</vt:lpstr>
      <vt:lpstr>Slide 10</vt:lpstr>
      <vt:lpstr>Slide 11</vt:lpstr>
      <vt:lpstr>Significant Amendments</vt:lpstr>
      <vt:lpstr>Filer &amp; Non-Filer     </vt:lpstr>
      <vt:lpstr>Bonus Shares     </vt:lpstr>
      <vt:lpstr>Tax Credit for certain Persons     </vt:lpstr>
      <vt:lpstr>Alternate Corporate Tax (ACT)    </vt:lpstr>
      <vt:lpstr>Advance Tax on Private Motor Vehicle</vt:lpstr>
      <vt:lpstr>Foreign Direct Investment</vt:lpstr>
      <vt:lpstr>Sales Tax Act 1990 (Goods)</vt:lpstr>
      <vt:lpstr>Amendments</vt:lpstr>
      <vt:lpstr>Slide 21</vt:lpstr>
      <vt:lpstr>Amendments</vt:lpstr>
      <vt:lpstr>Significant Amendments</vt:lpstr>
      <vt:lpstr>Retailers</vt:lpstr>
      <vt:lpstr>Retailers</vt:lpstr>
      <vt:lpstr>Retailers</vt:lpstr>
      <vt:lpstr>Enhancement of power of FBR and its officers</vt:lpstr>
      <vt:lpstr>Federal Excise Act 2005</vt:lpstr>
      <vt:lpstr>Amendments</vt:lpstr>
      <vt:lpstr>Significant Amendments</vt:lpstr>
      <vt:lpstr>Highest Retail Price </vt:lpstr>
      <vt:lpstr>Domestic Travel by Air</vt:lpstr>
      <vt:lpstr>International Travel by Air</vt:lpstr>
      <vt:lpstr>Telecommunication Services</vt:lpstr>
      <vt:lpstr>Sindh Sales Tax on Services Act 2011</vt:lpstr>
      <vt:lpstr>Amendments</vt:lpstr>
      <vt:lpstr>Amendments</vt:lpstr>
      <vt:lpstr>New Services introduces @ 15%</vt:lpstr>
      <vt:lpstr>New Services introduces @ 10% where no input tax credit /adjustment is allowed</vt:lpstr>
      <vt:lpstr>Slide 40</vt:lpstr>
      <vt:lpstr>Punjab Sales Tax on Services Act 2012</vt:lpstr>
      <vt:lpstr>Amendments</vt:lpstr>
      <vt:lpstr>Amendments</vt:lpstr>
      <vt:lpstr>Amendments</vt:lpstr>
      <vt:lpstr>Amendments</vt:lpstr>
      <vt:lpstr>Amendments</vt:lpstr>
      <vt:lpstr>Khyber Pakhtunkhwa Act No. XXI of 2013</vt:lpstr>
      <vt:lpstr>Amendments</vt:lpstr>
      <vt:lpstr>Amendments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2013-11-30T12:57:40Z</dcterms:created>
  <dcterms:modified xsi:type="dcterms:W3CDTF">2014-08-25T06:03:20Z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