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82" r:id="rId6"/>
    <p:sldId id="261" r:id="rId7"/>
    <p:sldId id="262" r:id="rId8"/>
    <p:sldId id="263" r:id="rId9"/>
    <p:sldId id="264" r:id="rId10"/>
    <p:sldId id="265" r:id="rId11"/>
    <p:sldId id="266" r:id="rId12"/>
    <p:sldId id="272" r:id="rId13"/>
    <p:sldId id="273" r:id="rId14"/>
    <p:sldId id="274" r:id="rId15"/>
    <p:sldId id="275" r:id="rId16"/>
    <p:sldId id="276" r:id="rId17"/>
    <p:sldId id="277" r:id="rId18"/>
    <p:sldId id="278" r:id="rId19"/>
    <p:sldId id="279" r:id="rId20"/>
    <p:sldId id="267" r:id="rId21"/>
    <p:sldId id="280" r:id="rId22"/>
    <p:sldId id="268" r:id="rId23"/>
    <p:sldId id="269" r:id="rId24"/>
    <p:sldId id="270" r:id="rId25"/>
    <p:sldId id="271" r:id="rId26"/>
    <p:sldId id="283" r:id="rId27"/>
    <p:sldId id="284" r:id="rId28"/>
    <p:sldId id="285" r:id="rId29"/>
    <p:sldId id="286" r:id="rId30"/>
    <p:sldId id="287" r:id="rId31"/>
    <p:sldId id="292" r:id="rId32"/>
    <p:sldId id="293" r:id="rId33"/>
    <p:sldId id="291" r:id="rId34"/>
    <p:sldId id="281" r:id="rId35"/>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1300"/>
    <a:srgbClr val="5C1F00"/>
    <a:srgbClr val="421600"/>
    <a:srgbClr val="304527"/>
    <a:srgbClr val="2B8109"/>
    <a:srgbClr val="420042"/>
    <a:srgbClr val="060988"/>
    <a:srgbClr val="2A0000"/>
    <a:srgbClr val="4C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94" y="-15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8F5B8E-5787-403F-B9DA-20A2D0A07D1A}" type="datetimeFigureOut">
              <a:rPr lang="en-US" smtClean="0"/>
              <a:pPr/>
              <a:t>12/23/2015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790BA-43FB-4ED8-AE5D-9AC35EE74E46}" type="slidenum">
              <a:rPr lang="en-US" smtClean="0"/>
              <a:pPr/>
              <a:t>‹#›</a:t>
            </a:fld>
            <a:endParaRPr lang="en-US"/>
          </a:p>
        </p:txBody>
      </p:sp>
    </p:spTree>
  </p:cSld>
  <p:clrMapOvr>
    <a:masterClrMapping/>
  </p:clrMapOvr>
  <p:transition>
    <p:checke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8F5B8E-5787-403F-B9DA-20A2D0A07D1A}" type="datetimeFigureOut">
              <a:rPr lang="en-US" smtClean="0"/>
              <a:pPr/>
              <a:t>12/23/2015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790BA-43FB-4ED8-AE5D-9AC35EE74E46}" type="slidenum">
              <a:rPr lang="en-US" smtClean="0"/>
              <a:pPr/>
              <a:t>‹#›</a:t>
            </a:fld>
            <a:endParaRPr lang="en-US"/>
          </a:p>
        </p:txBody>
      </p:sp>
    </p:spTree>
  </p:cSld>
  <p:clrMapOvr>
    <a:masterClrMapping/>
  </p:clrMapOvr>
  <p:transition>
    <p:checke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8F5B8E-5787-403F-B9DA-20A2D0A07D1A}" type="datetimeFigureOut">
              <a:rPr lang="en-US" smtClean="0"/>
              <a:pPr/>
              <a:t>12/23/2015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790BA-43FB-4ED8-AE5D-9AC35EE74E46}" type="slidenum">
              <a:rPr lang="en-US" smtClean="0"/>
              <a:pPr/>
              <a:t>‹#›</a:t>
            </a:fld>
            <a:endParaRPr lang="en-US"/>
          </a:p>
        </p:txBody>
      </p:sp>
    </p:spTree>
  </p:cSld>
  <p:clrMapOvr>
    <a:masterClrMapping/>
  </p:clrMapOvr>
  <p:transition>
    <p:checke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65000"/>
                  </a:schemeClr>
                </a:solidFill>
                <a:latin typeface="Algerian" pitchFamily="82"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lumMod val="75000"/>
                  </a:schemeClr>
                </a:solidFill>
                <a:latin typeface="BatangChe" pitchFamily="49" charset="-127"/>
                <a:ea typeface="BatangChe" pitchFamily="49" charset="-127"/>
              </a:defRPr>
            </a:lvl1pPr>
            <a:lvl2pPr>
              <a:defRPr>
                <a:solidFill>
                  <a:schemeClr val="tx1">
                    <a:lumMod val="75000"/>
                  </a:schemeClr>
                </a:solidFill>
                <a:latin typeface="BatangChe" pitchFamily="49" charset="-127"/>
                <a:ea typeface="BatangChe" pitchFamily="49" charset="-127"/>
              </a:defRPr>
            </a:lvl2pPr>
            <a:lvl3pPr>
              <a:defRPr>
                <a:solidFill>
                  <a:schemeClr val="tx1">
                    <a:lumMod val="75000"/>
                  </a:schemeClr>
                </a:solidFill>
                <a:latin typeface="BatangChe" pitchFamily="49" charset="-127"/>
                <a:ea typeface="BatangChe" pitchFamily="49" charset="-127"/>
              </a:defRPr>
            </a:lvl3pPr>
            <a:lvl4pPr>
              <a:defRPr>
                <a:solidFill>
                  <a:schemeClr val="tx1">
                    <a:lumMod val="75000"/>
                  </a:schemeClr>
                </a:solidFill>
                <a:latin typeface="BatangChe" pitchFamily="49" charset="-127"/>
                <a:ea typeface="BatangChe" pitchFamily="49" charset="-127"/>
              </a:defRPr>
            </a:lvl4pPr>
            <a:lvl5pPr>
              <a:defRPr>
                <a:solidFill>
                  <a:schemeClr val="tx1">
                    <a:lumMod val="75000"/>
                  </a:schemeClr>
                </a:solidFill>
                <a:latin typeface="BatangChe" pitchFamily="49" charset="-127"/>
                <a:ea typeface="BatangChe" pitchFamily="49" charset="-127"/>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C8F5B8E-5787-403F-B9DA-20A2D0A07D1A}" type="datetimeFigureOut">
              <a:rPr lang="en-US" smtClean="0"/>
              <a:pPr/>
              <a:t>12/23/2015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790BA-43FB-4ED8-AE5D-9AC35EE74E46}" type="slidenum">
              <a:rPr lang="en-US" smtClean="0"/>
              <a:pPr/>
              <a:t>‹#›</a:t>
            </a:fld>
            <a:endParaRPr lang="en-US"/>
          </a:p>
        </p:txBody>
      </p:sp>
    </p:spTree>
  </p:cSld>
  <p:clrMapOvr>
    <a:masterClrMapping/>
  </p:clrMapOvr>
  <p:transition>
    <p:checke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8F5B8E-5787-403F-B9DA-20A2D0A07D1A}" type="datetimeFigureOut">
              <a:rPr lang="en-US" smtClean="0"/>
              <a:pPr/>
              <a:t>12/23/2015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790BA-43FB-4ED8-AE5D-9AC35EE74E46}" type="slidenum">
              <a:rPr lang="en-US" smtClean="0"/>
              <a:pPr/>
              <a:t>‹#›</a:t>
            </a:fld>
            <a:endParaRPr lang="en-US"/>
          </a:p>
        </p:txBody>
      </p:sp>
    </p:spTree>
  </p:cSld>
  <p:clrMapOvr>
    <a:masterClrMapping/>
  </p:clrMapOvr>
  <p:transition>
    <p:checke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8F5B8E-5787-403F-B9DA-20A2D0A07D1A}" type="datetimeFigureOut">
              <a:rPr lang="en-US" smtClean="0"/>
              <a:pPr/>
              <a:t>12/23/2015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F790BA-43FB-4ED8-AE5D-9AC35EE74E46}" type="slidenum">
              <a:rPr lang="en-US" smtClean="0"/>
              <a:pPr/>
              <a:t>‹#›</a:t>
            </a:fld>
            <a:endParaRPr lang="en-US"/>
          </a:p>
        </p:txBody>
      </p:sp>
    </p:spTree>
  </p:cSld>
  <p:clrMapOvr>
    <a:masterClrMapping/>
  </p:clrMapOvr>
  <p:transition>
    <p:checke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8F5B8E-5787-403F-B9DA-20A2D0A07D1A}" type="datetimeFigureOut">
              <a:rPr lang="en-US" smtClean="0"/>
              <a:pPr/>
              <a:t>12/23/2015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F790BA-43FB-4ED8-AE5D-9AC35EE74E46}" type="slidenum">
              <a:rPr lang="en-US" smtClean="0"/>
              <a:pPr/>
              <a:t>‹#›</a:t>
            </a:fld>
            <a:endParaRPr lang="en-US"/>
          </a:p>
        </p:txBody>
      </p:sp>
    </p:spTree>
  </p:cSld>
  <p:clrMapOvr>
    <a:masterClrMapping/>
  </p:clrMapOvr>
  <p:transition>
    <p:checke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8F5B8E-5787-403F-B9DA-20A2D0A07D1A}" type="datetimeFigureOut">
              <a:rPr lang="en-US" smtClean="0"/>
              <a:pPr/>
              <a:t>12/23/2015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F790BA-43FB-4ED8-AE5D-9AC35EE74E46}" type="slidenum">
              <a:rPr lang="en-US" smtClean="0"/>
              <a:pPr/>
              <a:t>‹#›</a:t>
            </a:fld>
            <a:endParaRPr lang="en-US"/>
          </a:p>
        </p:txBody>
      </p:sp>
    </p:spTree>
  </p:cSld>
  <p:clrMapOvr>
    <a:masterClrMapping/>
  </p:clrMapOvr>
  <p:transition>
    <p:checke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8F5B8E-5787-403F-B9DA-20A2D0A07D1A}" type="datetimeFigureOut">
              <a:rPr lang="en-US" smtClean="0"/>
              <a:pPr/>
              <a:t>12/23/2015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F790BA-43FB-4ED8-AE5D-9AC35EE74E46}" type="slidenum">
              <a:rPr lang="en-US" smtClean="0"/>
              <a:pPr/>
              <a:t>‹#›</a:t>
            </a:fld>
            <a:endParaRPr lang="en-US"/>
          </a:p>
        </p:txBody>
      </p:sp>
    </p:spTree>
  </p:cSld>
  <p:clrMapOvr>
    <a:masterClrMapping/>
  </p:clrMapOvr>
  <p:transition>
    <p:checke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8F5B8E-5787-403F-B9DA-20A2D0A07D1A}" type="datetimeFigureOut">
              <a:rPr lang="en-US" smtClean="0"/>
              <a:pPr/>
              <a:t>12/23/2015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F790BA-43FB-4ED8-AE5D-9AC35EE74E46}" type="slidenum">
              <a:rPr lang="en-US" smtClean="0"/>
              <a:pPr/>
              <a:t>‹#›</a:t>
            </a:fld>
            <a:endParaRPr lang="en-US"/>
          </a:p>
        </p:txBody>
      </p:sp>
    </p:spTree>
  </p:cSld>
  <p:clrMapOvr>
    <a:masterClrMapping/>
  </p:clrMapOvr>
  <p:transition>
    <p:checke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8F5B8E-5787-403F-B9DA-20A2D0A07D1A}" type="datetimeFigureOut">
              <a:rPr lang="en-US" smtClean="0"/>
              <a:pPr/>
              <a:t>12/23/2015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F790BA-43FB-4ED8-AE5D-9AC35EE74E46}" type="slidenum">
              <a:rPr lang="en-US" smtClean="0"/>
              <a:pPr/>
              <a:t>‹#›</a:t>
            </a:fld>
            <a:endParaRPr lang="en-US"/>
          </a:p>
        </p:txBody>
      </p:sp>
    </p:spTree>
  </p:cSld>
  <p:clrMapOvr>
    <a:masterClrMapping/>
  </p:clrMapOvr>
  <p:transition>
    <p:checke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8F5B8E-5787-403F-B9DA-20A2D0A07D1A}" type="datetimeFigureOut">
              <a:rPr lang="en-US" smtClean="0"/>
              <a:pPr/>
              <a:t>12/23/2015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F790BA-43FB-4ED8-AE5D-9AC35EE74E4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checker dir="ver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http://s5.picofile.com/file/8115576192/Ashampoo_Snap_2014_02_10_15h51m59s_003_.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1828800" y="609601"/>
            <a:ext cx="5486400" cy="1904999"/>
          </a:xfrm>
        </p:spPr>
        <p:txBody>
          <a:bodyPr>
            <a:normAutofit/>
          </a:bodyPr>
          <a:lstStyle/>
          <a:p>
            <a:r>
              <a:rPr lang="en-US" sz="2800" b="1" dirty="0" smtClean="0">
                <a:solidFill>
                  <a:srgbClr val="421600"/>
                </a:solidFill>
                <a:latin typeface="Algerian" pitchFamily="82" charset="0"/>
              </a:rPr>
              <a:t>Lecture on Registration of SOLE </a:t>
            </a:r>
            <a:r>
              <a:rPr lang="en-US" sz="2800" b="1" dirty="0" err="1" smtClean="0">
                <a:solidFill>
                  <a:srgbClr val="421600"/>
                </a:solidFill>
                <a:latin typeface="Algerian" pitchFamily="82" charset="0"/>
              </a:rPr>
              <a:t>ProprietorsHIP</a:t>
            </a:r>
            <a:r>
              <a:rPr lang="en-US" sz="2800" b="1" dirty="0" smtClean="0">
                <a:solidFill>
                  <a:srgbClr val="421600"/>
                </a:solidFill>
                <a:latin typeface="Algerian" pitchFamily="82" charset="0"/>
              </a:rPr>
              <a:t>, Partnership and Companies</a:t>
            </a:r>
            <a:endParaRPr lang="en-US" sz="2800" b="1" dirty="0">
              <a:solidFill>
                <a:srgbClr val="421600"/>
              </a:solidFill>
              <a:latin typeface="Algerian" pitchFamily="82" charset="0"/>
            </a:endParaRPr>
          </a:p>
        </p:txBody>
      </p:sp>
      <p:sp>
        <p:nvSpPr>
          <p:cNvPr id="3" name="Subtitle 2"/>
          <p:cNvSpPr>
            <a:spLocks noGrp="1"/>
          </p:cNvSpPr>
          <p:nvPr>
            <p:ph type="subTitle" idx="1"/>
          </p:nvPr>
        </p:nvSpPr>
        <p:spPr>
          <a:xfrm>
            <a:off x="1752600" y="2362200"/>
            <a:ext cx="5791200" cy="1143000"/>
          </a:xfrm>
        </p:spPr>
        <p:txBody>
          <a:bodyPr>
            <a:normAutofit/>
          </a:bodyPr>
          <a:lstStyle/>
          <a:p>
            <a:r>
              <a:rPr lang="en-US" sz="2800" b="1" dirty="0">
                <a:solidFill>
                  <a:srgbClr val="5C1F00"/>
                </a:solidFill>
                <a:latin typeface="Algerian" pitchFamily="82" charset="0"/>
                <a:ea typeface="+mj-ea"/>
                <a:cs typeface="+mj-cs"/>
              </a:rPr>
              <a:t>Filing of Statutory Return/Forms and Winding up/Liquidation/Dissolution</a:t>
            </a:r>
          </a:p>
          <a:p>
            <a:endParaRPr lang="en-US" dirty="0">
              <a:solidFill>
                <a:schemeClr val="accent6">
                  <a:lumMod val="75000"/>
                </a:schemeClr>
              </a:solidFill>
            </a:endParaRPr>
          </a:p>
        </p:txBody>
      </p:sp>
      <p:sp>
        <p:nvSpPr>
          <p:cNvPr id="4" name="TextBox 3"/>
          <p:cNvSpPr txBox="1"/>
          <p:nvPr/>
        </p:nvSpPr>
        <p:spPr>
          <a:xfrm>
            <a:off x="1752600" y="3581400"/>
            <a:ext cx="5867400" cy="1169551"/>
          </a:xfrm>
          <a:prstGeom prst="rect">
            <a:avLst/>
          </a:prstGeom>
          <a:noFill/>
        </p:spPr>
        <p:txBody>
          <a:bodyPr wrap="square" rtlCol="0">
            <a:spAutoFit/>
          </a:bodyPr>
          <a:lstStyle/>
          <a:p>
            <a:pPr algn="ctr"/>
            <a:r>
              <a:rPr lang="en-US" sz="2600" b="1" dirty="0">
                <a:solidFill>
                  <a:srgbClr val="3A1300"/>
                </a:solidFill>
                <a:latin typeface="Algerian" pitchFamily="82" charset="0"/>
                <a:ea typeface="+mj-ea"/>
                <a:cs typeface="+mj-cs"/>
              </a:rPr>
              <a:t>In Professional Development Programme 2015</a:t>
            </a:r>
          </a:p>
          <a:p>
            <a:pPr algn="ctr"/>
            <a:endParaRPr lang="en-US" dirty="0"/>
          </a:p>
        </p:txBody>
      </p:sp>
      <p:sp>
        <p:nvSpPr>
          <p:cNvPr id="5" name="TextBox 4"/>
          <p:cNvSpPr txBox="1"/>
          <p:nvPr/>
        </p:nvSpPr>
        <p:spPr>
          <a:xfrm>
            <a:off x="4419600" y="4648200"/>
            <a:ext cx="3124200" cy="1621085"/>
          </a:xfrm>
          <a:prstGeom prst="rect">
            <a:avLst/>
          </a:prstGeom>
          <a:noFill/>
        </p:spPr>
        <p:txBody>
          <a:bodyPr wrap="square" rtlCol="0">
            <a:spAutoFit/>
          </a:bodyPr>
          <a:lstStyle/>
          <a:p>
            <a:pPr algn="r">
              <a:lnSpc>
                <a:spcPct val="70000"/>
              </a:lnSpc>
            </a:pPr>
            <a:r>
              <a:rPr lang="en-GB" sz="1400" dirty="0">
                <a:solidFill>
                  <a:srgbClr val="3A1300"/>
                </a:solidFill>
                <a:latin typeface="Algerian" pitchFamily="82" charset="0"/>
                <a:ea typeface="+mj-ea"/>
                <a:cs typeface="+mj-cs"/>
              </a:rPr>
              <a:t>Presented by</a:t>
            </a:r>
            <a:r>
              <a:rPr lang="en-GB" sz="1400" dirty="0" smtClean="0">
                <a:solidFill>
                  <a:srgbClr val="3A1300"/>
                </a:solidFill>
                <a:latin typeface="Algerian" pitchFamily="82" charset="0"/>
                <a:ea typeface="+mj-ea"/>
                <a:cs typeface="+mj-cs"/>
              </a:rPr>
              <a:t>:</a:t>
            </a:r>
          </a:p>
          <a:p>
            <a:pPr algn="r">
              <a:lnSpc>
                <a:spcPct val="70000"/>
              </a:lnSpc>
            </a:pPr>
            <a:endParaRPr lang="en-GB" sz="1400" dirty="0">
              <a:solidFill>
                <a:srgbClr val="3A1300"/>
              </a:solidFill>
              <a:latin typeface="Algerian" pitchFamily="82" charset="0"/>
              <a:ea typeface="+mj-ea"/>
              <a:cs typeface="+mj-cs"/>
            </a:endParaRPr>
          </a:p>
          <a:p>
            <a:pPr>
              <a:lnSpc>
                <a:spcPct val="0"/>
              </a:lnSpc>
            </a:pPr>
            <a:endParaRPr lang="en-GB" sz="1400" dirty="0">
              <a:solidFill>
                <a:srgbClr val="3A1300"/>
              </a:solidFill>
              <a:latin typeface="Algerian" pitchFamily="82" charset="0"/>
              <a:ea typeface="+mj-ea"/>
              <a:cs typeface="+mj-cs"/>
            </a:endParaRPr>
          </a:p>
          <a:p>
            <a:pPr algn="r">
              <a:lnSpc>
                <a:spcPct val="70000"/>
              </a:lnSpc>
            </a:pPr>
            <a:r>
              <a:rPr lang="en-GB" sz="1400" b="1" dirty="0" err="1">
                <a:solidFill>
                  <a:srgbClr val="3A1300"/>
                </a:solidFill>
                <a:latin typeface="Baskerville Old Face" pitchFamily="18" charset="0"/>
                <a:ea typeface="+mj-ea"/>
                <a:cs typeface="+mj-cs"/>
              </a:rPr>
              <a:t>Naeem</a:t>
            </a:r>
            <a:r>
              <a:rPr lang="en-GB" sz="1400" b="1" dirty="0">
                <a:solidFill>
                  <a:srgbClr val="3A1300"/>
                </a:solidFill>
                <a:latin typeface="Baskerville Old Face" pitchFamily="18" charset="0"/>
                <a:ea typeface="+mj-ea"/>
                <a:cs typeface="+mj-cs"/>
              </a:rPr>
              <a:t> </a:t>
            </a:r>
            <a:r>
              <a:rPr lang="en-GB" sz="1400" b="1" dirty="0" err="1">
                <a:solidFill>
                  <a:srgbClr val="3A1300"/>
                </a:solidFill>
                <a:latin typeface="Baskerville Old Face" pitchFamily="18" charset="0"/>
                <a:ea typeface="+mj-ea"/>
                <a:cs typeface="+mj-cs"/>
              </a:rPr>
              <a:t>Mahmood</a:t>
            </a:r>
            <a:endParaRPr lang="en-GB" sz="1400" b="1" dirty="0">
              <a:solidFill>
                <a:srgbClr val="3A1300"/>
              </a:solidFill>
              <a:latin typeface="Baskerville Old Face" pitchFamily="18" charset="0"/>
              <a:ea typeface="+mj-ea"/>
              <a:cs typeface="+mj-cs"/>
            </a:endParaRPr>
          </a:p>
          <a:p>
            <a:pPr algn="r">
              <a:lnSpc>
                <a:spcPct val="70000"/>
              </a:lnSpc>
            </a:pPr>
            <a:r>
              <a:rPr lang="en-GB" sz="1400" dirty="0">
                <a:solidFill>
                  <a:srgbClr val="3A1300"/>
                </a:solidFill>
                <a:latin typeface="Baskerville Old Face" pitchFamily="18" charset="0"/>
                <a:ea typeface="+mj-ea"/>
                <a:cs typeface="+mj-cs"/>
              </a:rPr>
              <a:t>Head of Corporate </a:t>
            </a:r>
            <a:r>
              <a:rPr lang="en-GB" sz="1400" dirty="0" smtClean="0">
                <a:solidFill>
                  <a:srgbClr val="3A1300"/>
                </a:solidFill>
                <a:latin typeface="Baskerville Old Face" pitchFamily="18" charset="0"/>
                <a:ea typeface="+mj-ea"/>
                <a:cs typeface="+mj-cs"/>
              </a:rPr>
              <a:t>Department</a:t>
            </a:r>
          </a:p>
          <a:p>
            <a:pPr algn="r">
              <a:lnSpc>
                <a:spcPct val="70000"/>
              </a:lnSpc>
            </a:pPr>
            <a:r>
              <a:rPr lang="en-GB" sz="1400" dirty="0" smtClean="0">
                <a:solidFill>
                  <a:srgbClr val="3A1300"/>
                </a:solidFill>
                <a:latin typeface="Baskerville Old Face" pitchFamily="18" charset="0"/>
                <a:ea typeface="+mj-ea"/>
                <a:cs typeface="+mj-cs"/>
              </a:rPr>
              <a:t>Baker </a:t>
            </a:r>
            <a:r>
              <a:rPr lang="en-GB" sz="1400" dirty="0" err="1" smtClean="0">
                <a:solidFill>
                  <a:srgbClr val="3A1300"/>
                </a:solidFill>
                <a:latin typeface="Baskerville Old Face" pitchFamily="18" charset="0"/>
                <a:ea typeface="+mj-ea"/>
                <a:cs typeface="+mj-cs"/>
              </a:rPr>
              <a:t>Tilly</a:t>
            </a:r>
            <a:r>
              <a:rPr lang="en-GB" sz="1400" dirty="0" smtClean="0">
                <a:solidFill>
                  <a:srgbClr val="3A1300"/>
                </a:solidFill>
                <a:latin typeface="Baskerville Old Face" pitchFamily="18" charset="0"/>
                <a:ea typeface="+mj-ea"/>
                <a:cs typeface="+mj-cs"/>
              </a:rPr>
              <a:t>  </a:t>
            </a:r>
            <a:r>
              <a:rPr lang="en-GB" sz="1400" dirty="0" err="1" smtClean="0">
                <a:solidFill>
                  <a:srgbClr val="3A1300"/>
                </a:solidFill>
                <a:latin typeface="Baskerville Old Face" pitchFamily="18" charset="0"/>
                <a:ea typeface="+mj-ea"/>
                <a:cs typeface="+mj-cs"/>
              </a:rPr>
              <a:t>Mehmood</a:t>
            </a:r>
            <a:r>
              <a:rPr lang="en-GB" sz="1400" dirty="0" smtClean="0">
                <a:solidFill>
                  <a:srgbClr val="3A1300"/>
                </a:solidFill>
                <a:latin typeface="Baskerville Old Face" pitchFamily="18" charset="0"/>
                <a:ea typeface="+mj-ea"/>
                <a:cs typeface="+mj-cs"/>
              </a:rPr>
              <a:t> </a:t>
            </a:r>
            <a:r>
              <a:rPr lang="en-GB" sz="1400" dirty="0" err="1" smtClean="0">
                <a:solidFill>
                  <a:srgbClr val="3A1300"/>
                </a:solidFill>
                <a:latin typeface="Baskerville Old Face" pitchFamily="18" charset="0"/>
                <a:ea typeface="+mj-ea"/>
                <a:cs typeface="+mj-cs"/>
              </a:rPr>
              <a:t>Idrees</a:t>
            </a:r>
            <a:r>
              <a:rPr lang="en-GB" sz="1400" dirty="0" smtClean="0">
                <a:solidFill>
                  <a:srgbClr val="3A1300"/>
                </a:solidFill>
                <a:latin typeface="Baskerville Old Face" pitchFamily="18" charset="0"/>
                <a:ea typeface="+mj-ea"/>
                <a:cs typeface="+mj-cs"/>
              </a:rPr>
              <a:t> </a:t>
            </a:r>
            <a:r>
              <a:rPr lang="en-GB" sz="1400" dirty="0" err="1" smtClean="0">
                <a:solidFill>
                  <a:srgbClr val="3A1300"/>
                </a:solidFill>
                <a:latin typeface="Baskerville Old Face" pitchFamily="18" charset="0"/>
                <a:ea typeface="+mj-ea"/>
                <a:cs typeface="+mj-cs"/>
              </a:rPr>
              <a:t>Qamar</a:t>
            </a:r>
            <a:r>
              <a:rPr lang="en-GB" sz="1400" dirty="0" smtClean="0">
                <a:solidFill>
                  <a:srgbClr val="3A1300"/>
                </a:solidFill>
                <a:latin typeface="Baskerville Old Face" pitchFamily="18" charset="0"/>
                <a:ea typeface="+mj-ea"/>
                <a:cs typeface="+mj-cs"/>
              </a:rPr>
              <a:t> </a:t>
            </a:r>
            <a:r>
              <a:rPr lang="en-GB" sz="1400" i="1" dirty="0" smtClean="0">
                <a:solidFill>
                  <a:srgbClr val="3A1300"/>
                </a:solidFill>
                <a:latin typeface="Baskerville Old Face" pitchFamily="18" charset="0"/>
                <a:ea typeface="+mj-ea"/>
                <a:cs typeface="+mj-cs"/>
              </a:rPr>
              <a:t>Chartered Accountants</a:t>
            </a:r>
            <a:endParaRPr lang="en-GB" sz="1400" i="1" dirty="0">
              <a:solidFill>
                <a:srgbClr val="3A1300"/>
              </a:solidFill>
              <a:latin typeface="Baskerville Old Face" pitchFamily="18" charset="0"/>
              <a:ea typeface="+mj-ea"/>
              <a:cs typeface="+mj-cs"/>
            </a:endParaRPr>
          </a:p>
          <a:p>
            <a:pPr algn="r">
              <a:lnSpc>
                <a:spcPct val="70000"/>
              </a:lnSpc>
            </a:pPr>
            <a:r>
              <a:rPr lang="en-US" sz="1400" dirty="0">
                <a:solidFill>
                  <a:srgbClr val="3A1300"/>
                </a:solidFill>
                <a:latin typeface="Baskerville Old Face" pitchFamily="18" charset="0"/>
                <a:ea typeface="+mj-ea"/>
                <a:cs typeface="+mj-cs"/>
              </a:rPr>
              <a:t>Cell #: </a:t>
            </a:r>
            <a:r>
              <a:rPr lang="en-US" sz="1400" b="1" dirty="0">
                <a:solidFill>
                  <a:srgbClr val="3A1300"/>
                </a:solidFill>
                <a:latin typeface="Baskerville Old Face" pitchFamily="18" charset="0"/>
                <a:ea typeface="+mj-ea"/>
                <a:cs typeface="+mj-cs"/>
              </a:rPr>
              <a:t>0300- 8276-323</a:t>
            </a:r>
          </a:p>
          <a:p>
            <a:pPr algn="r">
              <a:lnSpc>
                <a:spcPct val="70000"/>
              </a:lnSpc>
            </a:pPr>
            <a:endParaRPr lang="en-GB" dirty="0" smtClean="0">
              <a:latin typeface="Garamond" pitchFamily="18" charset="0"/>
            </a:endParaRPr>
          </a:p>
          <a:p>
            <a:endParaRPr lang="en-US" dirty="0"/>
          </a:p>
        </p:txBody>
      </p:sp>
    </p:spTree>
  </p:cSld>
  <p:clrMapOvr>
    <a:masterClrMapping/>
  </p:clrMapOvr>
  <p:transition>
    <p:checke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www.pptclipart.com/download/Abstract-metal-free-ppt-backgrounds.jpg"/>
          <p:cNvPicPr>
            <a:picLocks noChangeAspect="1" noChangeArrowheads="1"/>
          </p:cNvPicPr>
          <p:nvPr/>
        </p:nvPicPr>
        <p:blipFill>
          <a:blip r:embed="rId2" cstate="print"/>
          <a:srcRect/>
          <a:stretch>
            <a:fillRect/>
          </a:stretch>
        </p:blipFill>
        <p:spPr bwMode="auto">
          <a:xfrm>
            <a:off x="0" y="0"/>
            <a:ext cx="9144000" cy="6934200"/>
          </a:xfrm>
          <a:prstGeom prst="rect">
            <a:avLst/>
          </a:prstGeom>
          <a:noFill/>
        </p:spPr>
      </p:pic>
      <p:sp>
        <p:nvSpPr>
          <p:cNvPr id="2" name="Title 1"/>
          <p:cNvSpPr>
            <a:spLocks noGrp="1"/>
          </p:cNvSpPr>
          <p:nvPr>
            <p:ph type="ctrTitle"/>
          </p:nvPr>
        </p:nvSpPr>
        <p:spPr>
          <a:xfrm>
            <a:off x="304800" y="228601"/>
            <a:ext cx="8610600" cy="609599"/>
          </a:xfrm>
        </p:spPr>
        <p:txBody>
          <a:bodyPr>
            <a:normAutofit/>
          </a:bodyPr>
          <a:lstStyle/>
          <a:p>
            <a:r>
              <a:rPr lang="en-US" sz="3200" dirty="0" smtClean="0">
                <a:solidFill>
                  <a:srgbClr val="421600"/>
                </a:solidFill>
                <a:latin typeface="Algerian" pitchFamily="82" charset="0"/>
              </a:rPr>
              <a:t>POST INCORPORATION COMPLIANCES</a:t>
            </a:r>
            <a:endParaRPr lang="en-US" sz="3200" dirty="0">
              <a:solidFill>
                <a:srgbClr val="421600"/>
              </a:solidFill>
            </a:endParaRPr>
          </a:p>
        </p:txBody>
      </p:sp>
      <p:graphicFrame>
        <p:nvGraphicFramePr>
          <p:cNvPr id="4" name="Table 3"/>
          <p:cNvGraphicFramePr>
            <a:graphicFrameLocks noGrp="1"/>
          </p:cNvGraphicFramePr>
          <p:nvPr/>
        </p:nvGraphicFramePr>
        <p:xfrm>
          <a:off x="381000" y="1143000"/>
          <a:ext cx="8458202" cy="5475676"/>
        </p:xfrm>
        <a:graphic>
          <a:graphicData uri="http://schemas.openxmlformats.org/drawingml/2006/table">
            <a:tbl>
              <a:tblPr>
                <a:tableStyleId>{7E9639D4-E3E2-4D34-9284-5A2195B3D0D7}</a:tableStyleId>
              </a:tblPr>
              <a:tblGrid>
                <a:gridCol w="609600"/>
                <a:gridCol w="2971800"/>
                <a:gridCol w="1866365"/>
                <a:gridCol w="3010437"/>
              </a:tblGrid>
              <a:tr h="254941">
                <a:tc>
                  <a:txBody>
                    <a:bodyPr/>
                    <a:lstStyle/>
                    <a:p>
                      <a:pPr marL="0" marR="0">
                        <a:spcBef>
                          <a:spcPts val="0"/>
                        </a:spcBef>
                        <a:spcAft>
                          <a:spcPts val="0"/>
                        </a:spcAft>
                      </a:pPr>
                      <a:r>
                        <a:rPr lang="en-US" sz="1200" dirty="0" smtClean="0">
                          <a:solidFill>
                            <a:srgbClr val="421600"/>
                          </a:solidFill>
                          <a:latin typeface="Algerian" pitchFamily="82" charset="0"/>
                          <a:ea typeface="Times New Roman"/>
                        </a:rPr>
                        <a:t>S.</a:t>
                      </a:r>
                      <a:r>
                        <a:rPr lang="en-US" sz="1200" baseline="0" dirty="0" smtClean="0">
                          <a:solidFill>
                            <a:srgbClr val="421600"/>
                          </a:solidFill>
                          <a:latin typeface="Algerian" pitchFamily="82" charset="0"/>
                          <a:ea typeface="Times New Roman"/>
                        </a:rPr>
                        <a:t> No</a:t>
                      </a:r>
                      <a:endParaRPr lang="en-US" sz="1200" dirty="0">
                        <a:solidFill>
                          <a:srgbClr val="421600"/>
                        </a:solidFill>
                        <a:latin typeface="Algerian" pitchFamily="82" charset="0"/>
                        <a:ea typeface="Times New Roman"/>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smtClean="0">
                          <a:solidFill>
                            <a:srgbClr val="421600"/>
                          </a:solidFill>
                          <a:latin typeface="Algerian" pitchFamily="82" charset="0"/>
                          <a:ea typeface="Times New Roman"/>
                        </a:rPr>
                        <a:t>EVENT</a:t>
                      </a:r>
                      <a:endParaRPr lang="en-US" sz="1200" dirty="0">
                        <a:solidFill>
                          <a:srgbClr val="421600"/>
                        </a:solidFill>
                        <a:latin typeface="Algerian" pitchFamily="82" charset="0"/>
                        <a:ea typeface="Times New Roman"/>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smtClean="0">
                          <a:solidFill>
                            <a:srgbClr val="421600"/>
                          </a:solidFill>
                          <a:latin typeface="Algerian" pitchFamily="82" charset="0"/>
                          <a:ea typeface="Times New Roman"/>
                        </a:rPr>
                        <a:t>TIMEFRAME</a:t>
                      </a:r>
                      <a:endParaRPr lang="en-US" sz="1200" dirty="0">
                        <a:solidFill>
                          <a:srgbClr val="421600"/>
                        </a:solidFill>
                        <a:latin typeface="Algerian" pitchFamily="82" charset="0"/>
                        <a:ea typeface="Times New Roman"/>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smtClean="0">
                          <a:solidFill>
                            <a:srgbClr val="421600"/>
                          </a:solidFill>
                          <a:latin typeface="Algerian" pitchFamily="82" charset="0"/>
                          <a:ea typeface="Times New Roman"/>
                        </a:rPr>
                        <a:t>RETURNS TO BE FILED WITH REGISTERAR</a:t>
                      </a:r>
                      <a:endParaRPr lang="en-US" sz="1200" dirty="0">
                        <a:solidFill>
                          <a:srgbClr val="421600"/>
                        </a:solidFill>
                        <a:latin typeface="Algerian" pitchFamily="82" charset="0"/>
                        <a:ea typeface="Times New Roman"/>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2074">
                <a:tc>
                  <a:txBody>
                    <a:bodyPr/>
                    <a:lstStyle/>
                    <a:p>
                      <a:pPr marL="0" marR="0">
                        <a:spcBef>
                          <a:spcPts val="0"/>
                        </a:spcBef>
                        <a:spcAft>
                          <a:spcPts val="0"/>
                        </a:spcAft>
                      </a:pPr>
                      <a:r>
                        <a:rPr lang="en-US" sz="1100" dirty="0" smtClean="0">
                          <a:solidFill>
                            <a:srgbClr val="421600"/>
                          </a:solidFill>
                          <a:latin typeface="Batang" pitchFamily="18" charset="-127"/>
                          <a:ea typeface="Batang" pitchFamily="18" charset="-127"/>
                        </a:rPr>
                        <a:t>1</a:t>
                      </a:r>
                      <a:endParaRPr lang="en-US" sz="1100" dirty="0">
                        <a:solidFill>
                          <a:srgbClr val="421600"/>
                        </a:solidFill>
                        <a:latin typeface="Batang" pitchFamily="18" charset="-127"/>
                        <a:ea typeface="Batang" pitchFamily="18" charset="-127"/>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100" dirty="0">
                          <a:solidFill>
                            <a:srgbClr val="421600"/>
                          </a:solidFill>
                        </a:rPr>
                        <a:t>Appointment of first Chief Executive</a:t>
                      </a:r>
                      <a:endParaRPr lang="en-US" sz="1100" dirty="0">
                        <a:solidFill>
                          <a:srgbClr val="421600"/>
                        </a:solidFill>
                        <a:latin typeface="Batang" pitchFamily="18" charset="-127"/>
                        <a:ea typeface="Batang" pitchFamily="18" charset="-127"/>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100">
                          <a:solidFill>
                            <a:srgbClr val="421600"/>
                          </a:solidFill>
                        </a:rPr>
                        <a:t>within 15 days from the date of incorporation of the company.</a:t>
                      </a:r>
                      <a:endParaRPr lang="en-US" sz="1100">
                        <a:solidFill>
                          <a:srgbClr val="421600"/>
                        </a:solidFill>
                        <a:latin typeface="Batang" pitchFamily="18" charset="-127"/>
                        <a:ea typeface="Batang" pitchFamily="18" charset="-127"/>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100" dirty="0">
                          <a:solidFill>
                            <a:srgbClr val="421600"/>
                          </a:solidFill>
                        </a:rPr>
                        <a:t>Form-29 within 14 days from the date of appointment of Chief Executive. </a:t>
                      </a:r>
                      <a:r>
                        <a:rPr lang="en-US" sz="1100" dirty="0" smtClean="0">
                          <a:solidFill>
                            <a:srgbClr val="421600"/>
                          </a:solidFill>
                        </a:rPr>
                        <a:t>Public </a:t>
                      </a:r>
                      <a:r>
                        <a:rPr lang="en-US" sz="1100" dirty="0">
                          <a:solidFill>
                            <a:srgbClr val="421600"/>
                          </a:solidFill>
                        </a:rPr>
                        <a:t>Companies are also required to file Form-28 within 14 days from the date of appointment of Chief Executive.</a:t>
                      </a:r>
                      <a:endParaRPr lang="en-US" sz="1100" dirty="0">
                        <a:solidFill>
                          <a:srgbClr val="421600"/>
                        </a:solidFill>
                        <a:latin typeface="Batang" pitchFamily="18" charset="-127"/>
                        <a:ea typeface="Batang" pitchFamily="18" charset="-127"/>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037">
                <a:tc>
                  <a:txBody>
                    <a:bodyPr/>
                    <a:lstStyle/>
                    <a:p>
                      <a:pPr marL="0" marR="0">
                        <a:spcBef>
                          <a:spcPts val="0"/>
                        </a:spcBef>
                        <a:spcAft>
                          <a:spcPts val="0"/>
                        </a:spcAft>
                      </a:pPr>
                      <a:r>
                        <a:rPr lang="en-US" sz="1100" dirty="0" smtClean="0">
                          <a:solidFill>
                            <a:srgbClr val="421600"/>
                          </a:solidFill>
                          <a:latin typeface="Batang" pitchFamily="18" charset="-127"/>
                          <a:ea typeface="Batang" pitchFamily="18" charset="-127"/>
                        </a:rPr>
                        <a:t>2</a:t>
                      </a:r>
                      <a:endParaRPr lang="en-US" sz="1100" dirty="0">
                        <a:solidFill>
                          <a:srgbClr val="421600"/>
                        </a:solidFill>
                        <a:latin typeface="Batang" pitchFamily="18" charset="-127"/>
                        <a:ea typeface="Batang" pitchFamily="18" charset="-127"/>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100" dirty="0">
                          <a:solidFill>
                            <a:srgbClr val="421600"/>
                          </a:solidFill>
                        </a:rPr>
                        <a:t>Appointment of first </a:t>
                      </a:r>
                      <a:r>
                        <a:rPr lang="en-US" sz="1100" dirty="0" smtClean="0">
                          <a:solidFill>
                            <a:srgbClr val="421600"/>
                          </a:solidFill>
                        </a:rPr>
                        <a:t>Auditors</a:t>
                      </a:r>
                      <a:endParaRPr lang="en-US" sz="1100" dirty="0">
                        <a:solidFill>
                          <a:srgbClr val="421600"/>
                        </a:solidFill>
                        <a:latin typeface="Batang" pitchFamily="18" charset="-127"/>
                        <a:ea typeface="Batang" pitchFamily="18" charset="-127"/>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100" dirty="0">
                          <a:solidFill>
                            <a:srgbClr val="421600"/>
                          </a:solidFill>
                        </a:rPr>
                        <a:t>within 60 days from </a:t>
                      </a:r>
                      <a:r>
                        <a:rPr lang="en-US" sz="1100" dirty="0" smtClean="0">
                          <a:solidFill>
                            <a:srgbClr val="421600"/>
                          </a:solidFill>
                        </a:rPr>
                        <a:t>the </a:t>
                      </a:r>
                      <a:r>
                        <a:rPr lang="en-US" sz="1100" dirty="0">
                          <a:solidFill>
                            <a:srgbClr val="421600"/>
                          </a:solidFill>
                        </a:rPr>
                        <a:t>date of incorporation of the company</a:t>
                      </a:r>
                      <a:endParaRPr lang="en-US" sz="1100" dirty="0">
                        <a:solidFill>
                          <a:srgbClr val="421600"/>
                        </a:solidFill>
                        <a:latin typeface="Batang" pitchFamily="18" charset="-127"/>
                        <a:ea typeface="Batang" pitchFamily="18" charset="-127"/>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100" dirty="0">
                          <a:solidFill>
                            <a:srgbClr val="421600"/>
                          </a:solidFill>
                        </a:rPr>
                        <a:t>Form-29 within 14 days from the date of appointment of </a:t>
                      </a:r>
                      <a:r>
                        <a:rPr lang="en-US" sz="1100" dirty="0" smtClean="0">
                          <a:solidFill>
                            <a:srgbClr val="421600"/>
                          </a:solidFill>
                        </a:rPr>
                        <a:t>Auditors</a:t>
                      </a:r>
                      <a:endParaRPr lang="en-US" sz="1100" dirty="0">
                        <a:solidFill>
                          <a:srgbClr val="421600"/>
                        </a:solidFill>
                        <a:latin typeface="Batang" pitchFamily="18" charset="-127"/>
                        <a:ea typeface="Batang" pitchFamily="18" charset="-127"/>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6815">
                <a:tc>
                  <a:txBody>
                    <a:bodyPr/>
                    <a:lstStyle/>
                    <a:p>
                      <a:pPr marL="0" marR="0">
                        <a:spcBef>
                          <a:spcPts val="0"/>
                        </a:spcBef>
                        <a:spcAft>
                          <a:spcPts val="0"/>
                        </a:spcAft>
                      </a:pPr>
                      <a:r>
                        <a:rPr lang="en-US" sz="1100" dirty="0" smtClean="0">
                          <a:solidFill>
                            <a:srgbClr val="421600"/>
                          </a:solidFill>
                          <a:latin typeface="Batang" pitchFamily="18" charset="-127"/>
                          <a:ea typeface="Batang" pitchFamily="18" charset="-127"/>
                        </a:rPr>
                        <a:t>3</a:t>
                      </a:r>
                      <a:endParaRPr lang="en-US" sz="1100" dirty="0">
                        <a:solidFill>
                          <a:srgbClr val="421600"/>
                        </a:solidFill>
                        <a:latin typeface="Batang" pitchFamily="18" charset="-127"/>
                        <a:ea typeface="Batang" pitchFamily="18" charset="-127"/>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100" dirty="0">
                          <a:solidFill>
                            <a:srgbClr val="421600"/>
                          </a:solidFill>
                        </a:rPr>
                        <a:t>Appointment of company secretary by a listed and single member company (SMC)</a:t>
                      </a:r>
                      <a:endParaRPr lang="en-US" sz="1100" dirty="0">
                        <a:solidFill>
                          <a:srgbClr val="421600"/>
                        </a:solidFill>
                        <a:latin typeface="Batang" pitchFamily="18" charset="-127"/>
                        <a:ea typeface="Batang" pitchFamily="18" charset="-127"/>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100">
                          <a:solidFill>
                            <a:srgbClr val="421600"/>
                          </a:solidFill>
                        </a:rPr>
                        <a:t>within 14 days of incorporation of SMC and from the date of listing for listed companies</a:t>
                      </a:r>
                      <a:endParaRPr lang="en-US" sz="1100">
                        <a:solidFill>
                          <a:srgbClr val="421600"/>
                        </a:solidFill>
                        <a:latin typeface="Batang" pitchFamily="18" charset="-127"/>
                        <a:ea typeface="Batang" pitchFamily="18" charset="-127"/>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100" dirty="0">
                          <a:solidFill>
                            <a:srgbClr val="421600"/>
                          </a:solidFill>
                        </a:rPr>
                        <a:t>Form-29 within 14 days from the date of appointment of Company Secretary</a:t>
                      </a:r>
                      <a:endParaRPr lang="en-US" sz="1100" dirty="0">
                        <a:solidFill>
                          <a:srgbClr val="421600"/>
                        </a:solidFill>
                        <a:latin typeface="Batang" pitchFamily="18" charset="-127"/>
                        <a:ea typeface="Batang" pitchFamily="18" charset="-127"/>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1556">
                <a:tc>
                  <a:txBody>
                    <a:bodyPr/>
                    <a:lstStyle/>
                    <a:p>
                      <a:pPr marL="0" marR="0">
                        <a:spcBef>
                          <a:spcPts val="0"/>
                        </a:spcBef>
                        <a:spcAft>
                          <a:spcPts val="0"/>
                        </a:spcAft>
                      </a:pPr>
                      <a:r>
                        <a:rPr lang="en-US" sz="1100" dirty="0" smtClean="0">
                          <a:solidFill>
                            <a:srgbClr val="421600"/>
                          </a:solidFill>
                          <a:latin typeface="Batang" pitchFamily="18" charset="-127"/>
                          <a:ea typeface="Batang" pitchFamily="18" charset="-127"/>
                        </a:rPr>
                        <a:t>4</a:t>
                      </a:r>
                      <a:endParaRPr lang="en-US" sz="1100" dirty="0">
                        <a:solidFill>
                          <a:srgbClr val="421600"/>
                        </a:solidFill>
                        <a:latin typeface="Batang" pitchFamily="18" charset="-127"/>
                        <a:ea typeface="Batang" pitchFamily="18" charset="-127"/>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100" dirty="0">
                          <a:solidFill>
                            <a:srgbClr val="421600"/>
                          </a:solidFill>
                        </a:rPr>
                        <a:t>Appointment of Legal advisor</a:t>
                      </a:r>
                      <a:endParaRPr lang="en-US" sz="1100" dirty="0">
                        <a:solidFill>
                          <a:srgbClr val="421600"/>
                        </a:solidFill>
                        <a:latin typeface="Batang" pitchFamily="18" charset="-127"/>
                        <a:ea typeface="Batang" pitchFamily="18" charset="-127"/>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100" dirty="0">
                          <a:solidFill>
                            <a:srgbClr val="421600"/>
                          </a:solidFill>
                        </a:rPr>
                        <a:t>Every company having paid up capital of Rs. 5 </a:t>
                      </a:r>
                      <a:r>
                        <a:rPr lang="en-US" sz="1100" dirty="0" err="1">
                          <a:solidFill>
                            <a:srgbClr val="421600"/>
                          </a:solidFill>
                        </a:rPr>
                        <a:t>Lakh</a:t>
                      </a:r>
                      <a:r>
                        <a:rPr lang="en-US" sz="1100" dirty="0">
                          <a:solidFill>
                            <a:srgbClr val="421600"/>
                          </a:solidFill>
                        </a:rPr>
                        <a:t> and above shall appoint a legal adviser</a:t>
                      </a:r>
                      <a:endParaRPr lang="en-US" sz="1100" dirty="0">
                        <a:solidFill>
                          <a:srgbClr val="421600"/>
                        </a:solidFill>
                        <a:latin typeface="Batang" pitchFamily="18" charset="-127"/>
                        <a:ea typeface="Batang" pitchFamily="18" charset="-127"/>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100" dirty="0">
                          <a:solidFill>
                            <a:srgbClr val="421600"/>
                          </a:solidFill>
                        </a:rPr>
                        <a:t>Form-29 as and when company's paid up capital reaches Rs. 5 </a:t>
                      </a:r>
                      <a:r>
                        <a:rPr lang="en-US" sz="1100" dirty="0" err="1">
                          <a:solidFill>
                            <a:srgbClr val="421600"/>
                          </a:solidFill>
                        </a:rPr>
                        <a:t>Lakh</a:t>
                      </a:r>
                      <a:r>
                        <a:rPr lang="en-US" sz="1100" dirty="0">
                          <a:solidFill>
                            <a:srgbClr val="421600"/>
                          </a:solidFill>
                        </a:rPr>
                        <a:t> </a:t>
                      </a:r>
                      <a:r>
                        <a:rPr lang="en-US" sz="1100" dirty="0" smtClean="0">
                          <a:solidFill>
                            <a:srgbClr val="421600"/>
                          </a:solidFill>
                        </a:rPr>
                        <a:t>and </a:t>
                      </a:r>
                      <a:r>
                        <a:rPr lang="en-US" sz="1100" dirty="0">
                          <a:solidFill>
                            <a:srgbClr val="421600"/>
                          </a:solidFill>
                        </a:rPr>
                        <a:t>above</a:t>
                      </a:r>
                      <a:endParaRPr lang="en-US" sz="1100" dirty="0">
                        <a:solidFill>
                          <a:srgbClr val="421600"/>
                        </a:solidFill>
                        <a:latin typeface="Batang" pitchFamily="18" charset="-127"/>
                        <a:ea typeface="Batang" pitchFamily="18" charset="-127"/>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07259">
                <a:tc>
                  <a:txBody>
                    <a:bodyPr/>
                    <a:lstStyle/>
                    <a:p>
                      <a:pPr marL="0" marR="0">
                        <a:spcBef>
                          <a:spcPts val="0"/>
                        </a:spcBef>
                        <a:spcAft>
                          <a:spcPts val="0"/>
                        </a:spcAft>
                      </a:pPr>
                      <a:r>
                        <a:rPr lang="en-US" sz="1100" dirty="0" smtClean="0">
                          <a:solidFill>
                            <a:srgbClr val="421600"/>
                          </a:solidFill>
                          <a:latin typeface="Batang" pitchFamily="18" charset="-127"/>
                          <a:ea typeface="Batang" pitchFamily="18" charset="-127"/>
                        </a:rPr>
                        <a:t>5</a:t>
                      </a:r>
                      <a:endParaRPr lang="en-US" sz="1100" dirty="0">
                        <a:solidFill>
                          <a:srgbClr val="421600"/>
                        </a:solidFill>
                        <a:latin typeface="Batang" pitchFamily="18" charset="-127"/>
                        <a:ea typeface="Batang" pitchFamily="18" charset="-127"/>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100" dirty="0">
                          <a:solidFill>
                            <a:srgbClr val="421600"/>
                          </a:solidFill>
                        </a:rPr>
                        <a:t>Holding of Annual General Meeting (AGM) for                                </a:t>
                      </a:r>
                      <a:r>
                        <a:rPr lang="en-US" sz="1100" dirty="0" err="1">
                          <a:solidFill>
                            <a:srgbClr val="421600"/>
                          </a:solidFill>
                        </a:rPr>
                        <a:t>i</a:t>
                      </a:r>
                      <a:r>
                        <a:rPr lang="en-US" sz="1100" dirty="0">
                          <a:solidFill>
                            <a:srgbClr val="421600"/>
                          </a:solidFill>
                        </a:rPr>
                        <a:t>. presentation of annual audited account </a:t>
                      </a:r>
                      <a:r>
                        <a:rPr lang="en-US" sz="1100" dirty="0" err="1" smtClean="0">
                          <a:solidFill>
                            <a:srgbClr val="421600"/>
                          </a:solidFill>
                        </a:rPr>
                        <a:t>befor</a:t>
                      </a:r>
                      <a:r>
                        <a:rPr lang="en-US" sz="1100" dirty="0" smtClean="0">
                          <a:solidFill>
                            <a:srgbClr val="421600"/>
                          </a:solidFill>
                        </a:rPr>
                        <a:t> </a:t>
                      </a:r>
                      <a:r>
                        <a:rPr lang="en-US" sz="1100" dirty="0">
                          <a:solidFill>
                            <a:srgbClr val="421600"/>
                          </a:solidFill>
                        </a:rPr>
                        <a:t>the members;              </a:t>
                      </a:r>
                      <a:endParaRPr lang="en-US" sz="1100" dirty="0" smtClean="0">
                        <a:solidFill>
                          <a:srgbClr val="421600"/>
                        </a:solidFill>
                      </a:endParaRPr>
                    </a:p>
                    <a:p>
                      <a:pPr marL="0" marR="0">
                        <a:spcBef>
                          <a:spcPts val="0"/>
                        </a:spcBef>
                        <a:spcAft>
                          <a:spcPts val="0"/>
                        </a:spcAft>
                      </a:pPr>
                      <a:r>
                        <a:rPr lang="en-US" sz="1100" dirty="0" smtClean="0">
                          <a:solidFill>
                            <a:srgbClr val="421600"/>
                          </a:solidFill>
                        </a:rPr>
                        <a:t> </a:t>
                      </a:r>
                      <a:r>
                        <a:rPr lang="en-US" sz="1100" dirty="0">
                          <a:solidFill>
                            <a:srgbClr val="421600"/>
                          </a:solidFill>
                        </a:rPr>
                        <a:t>ii. Appointment of auditor;        </a:t>
                      </a:r>
                      <a:endParaRPr lang="en-US" sz="1100" dirty="0" smtClean="0">
                        <a:solidFill>
                          <a:srgbClr val="421600"/>
                        </a:solidFill>
                      </a:endParaRPr>
                    </a:p>
                    <a:p>
                      <a:pPr marL="0" marR="0">
                        <a:spcBef>
                          <a:spcPts val="0"/>
                        </a:spcBef>
                        <a:spcAft>
                          <a:spcPts val="0"/>
                        </a:spcAft>
                      </a:pPr>
                      <a:r>
                        <a:rPr lang="en-US" sz="1100" dirty="0" smtClean="0">
                          <a:solidFill>
                            <a:srgbClr val="421600"/>
                          </a:solidFill>
                        </a:rPr>
                        <a:t>iii</a:t>
                      </a:r>
                      <a:r>
                        <a:rPr lang="en-US" sz="1100" dirty="0">
                          <a:solidFill>
                            <a:srgbClr val="421600"/>
                          </a:solidFill>
                        </a:rPr>
                        <a:t>. Election of directors and      </a:t>
                      </a:r>
                      <a:endParaRPr lang="en-US" sz="1100" dirty="0" smtClean="0">
                        <a:solidFill>
                          <a:srgbClr val="421600"/>
                        </a:solidFill>
                      </a:endParaRPr>
                    </a:p>
                    <a:p>
                      <a:pPr marL="0" marR="0">
                        <a:spcBef>
                          <a:spcPts val="0"/>
                        </a:spcBef>
                        <a:spcAft>
                          <a:spcPts val="0"/>
                        </a:spcAft>
                      </a:pPr>
                      <a:r>
                        <a:rPr lang="en-US" sz="1100" dirty="0" smtClean="0">
                          <a:solidFill>
                            <a:srgbClr val="421600"/>
                          </a:solidFill>
                        </a:rPr>
                        <a:t>iv</a:t>
                      </a:r>
                      <a:r>
                        <a:rPr lang="en-US" sz="1100" dirty="0">
                          <a:solidFill>
                            <a:srgbClr val="421600"/>
                          </a:solidFill>
                        </a:rPr>
                        <a:t>. Declaration of dividend if any</a:t>
                      </a:r>
                      <a:endParaRPr lang="en-US" sz="1100" dirty="0">
                        <a:solidFill>
                          <a:srgbClr val="421600"/>
                        </a:solidFill>
                        <a:latin typeface="Batang" pitchFamily="18" charset="-127"/>
                        <a:ea typeface="Batang" pitchFamily="18" charset="-127"/>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100" dirty="0">
                          <a:solidFill>
                            <a:srgbClr val="421600"/>
                          </a:solidFill>
                        </a:rPr>
                        <a:t>First AGM is required to be held within 18 months from the date of incorporation of the company and thereafter in each </a:t>
                      </a:r>
                      <a:r>
                        <a:rPr lang="en-US" sz="1100" dirty="0" smtClean="0">
                          <a:solidFill>
                            <a:srgbClr val="421600"/>
                          </a:solidFill>
                        </a:rPr>
                        <a:t>calendar </a:t>
                      </a:r>
                      <a:r>
                        <a:rPr lang="en-US" sz="1100" dirty="0">
                          <a:solidFill>
                            <a:srgbClr val="421600"/>
                          </a:solidFill>
                        </a:rPr>
                        <a:t>year </a:t>
                      </a:r>
                      <a:r>
                        <a:rPr lang="en-US" sz="1100" dirty="0" smtClean="0">
                          <a:solidFill>
                            <a:srgbClr val="421600"/>
                          </a:solidFill>
                        </a:rPr>
                        <a:t>within period</a:t>
                      </a:r>
                      <a:r>
                        <a:rPr lang="en-US" sz="1100" baseline="0" dirty="0" smtClean="0">
                          <a:solidFill>
                            <a:srgbClr val="421600"/>
                          </a:solidFill>
                        </a:rPr>
                        <a:t> of</a:t>
                      </a:r>
                      <a:r>
                        <a:rPr lang="en-US" sz="1100" dirty="0" smtClean="0">
                          <a:solidFill>
                            <a:srgbClr val="421600"/>
                          </a:solidFill>
                        </a:rPr>
                        <a:t> </a:t>
                      </a:r>
                      <a:r>
                        <a:rPr lang="en-US" sz="1100" dirty="0">
                          <a:solidFill>
                            <a:srgbClr val="421600"/>
                          </a:solidFill>
                        </a:rPr>
                        <a:t>4 months from the close of the annual accounts and not more than 15 months after the holding of its last preceding annual general meeting.                   First election of directors is to be held in first AGM and </a:t>
                      </a:r>
                      <a:r>
                        <a:rPr lang="en-US" sz="1100" dirty="0" smtClean="0">
                          <a:solidFill>
                            <a:srgbClr val="421600"/>
                          </a:solidFill>
                        </a:rPr>
                        <a:t>than after every </a:t>
                      </a:r>
                      <a:r>
                        <a:rPr lang="en-US" sz="1100" dirty="0">
                          <a:solidFill>
                            <a:srgbClr val="421600"/>
                          </a:solidFill>
                        </a:rPr>
                        <a:t>three years</a:t>
                      </a:r>
                      <a:endParaRPr lang="en-US" sz="1100" dirty="0">
                        <a:solidFill>
                          <a:srgbClr val="421600"/>
                        </a:solidFill>
                        <a:latin typeface="Batang" pitchFamily="18" charset="-127"/>
                        <a:ea typeface="Batang" pitchFamily="18" charset="-127"/>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100" dirty="0">
                          <a:solidFill>
                            <a:srgbClr val="421600"/>
                          </a:solidFill>
                        </a:rPr>
                        <a:t>Form-A by companies having share capital within 45 days in case of listed companies and within 30 days in case of other companies.     </a:t>
                      </a:r>
                      <a:endParaRPr lang="en-US" sz="1100" dirty="0" smtClean="0">
                        <a:solidFill>
                          <a:srgbClr val="421600"/>
                        </a:solidFill>
                      </a:endParaRPr>
                    </a:p>
                    <a:p>
                      <a:pPr marL="0" marR="0">
                        <a:spcBef>
                          <a:spcPts val="0"/>
                        </a:spcBef>
                        <a:spcAft>
                          <a:spcPts val="0"/>
                        </a:spcAft>
                      </a:pPr>
                      <a:endParaRPr lang="en-US" sz="1100" dirty="0" smtClean="0">
                        <a:solidFill>
                          <a:srgbClr val="421600"/>
                        </a:solidFill>
                      </a:endParaRPr>
                    </a:p>
                    <a:p>
                      <a:pPr marL="0" marR="0">
                        <a:spcBef>
                          <a:spcPts val="0"/>
                        </a:spcBef>
                        <a:spcAft>
                          <a:spcPts val="0"/>
                        </a:spcAft>
                      </a:pPr>
                      <a:r>
                        <a:rPr lang="en-US" sz="1100" dirty="0" smtClean="0">
                          <a:solidFill>
                            <a:srgbClr val="421600"/>
                          </a:solidFill>
                        </a:rPr>
                        <a:t>Form-B </a:t>
                      </a:r>
                      <a:r>
                        <a:rPr lang="en-US" sz="1100" dirty="0">
                          <a:solidFill>
                            <a:srgbClr val="421600"/>
                          </a:solidFill>
                        </a:rPr>
                        <a:t>by companies not having share capital within 30 days of AGM.    </a:t>
                      </a:r>
                      <a:endParaRPr lang="en-US" sz="1100" dirty="0" smtClean="0">
                        <a:solidFill>
                          <a:srgbClr val="421600"/>
                        </a:solidFill>
                      </a:endParaRPr>
                    </a:p>
                    <a:p>
                      <a:pPr marL="0" marR="0">
                        <a:spcBef>
                          <a:spcPts val="0"/>
                        </a:spcBef>
                        <a:spcAft>
                          <a:spcPts val="0"/>
                        </a:spcAft>
                      </a:pPr>
                      <a:endParaRPr lang="en-US" sz="1100" dirty="0" smtClean="0">
                        <a:solidFill>
                          <a:srgbClr val="421600"/>
                        </a:solidFill>
                      </a:endParaRPr>
                    </a:p>
                    <a:p>
                      <a:pPr marL="0" marR="0">
                        <a:spcBef>
                          <a:spcPts val="0"/>
                        </a:spcBef>
                        <a:spcAft>
                          <a:spcPts val="0"/>
                        </a:spcAft>
                      </a:pPr>
                      <a:r>
                        <a:rPr lang="en-US" sz="1100" dirty="0" smtClean="0">
                          <a:solidFill>
                            <a:srgbClr val="421600"/>
                          </a:solidFill>
                        </a:rPr>
                        <a:t> </a:t>
                      </a:r>
                      <a:r>
                        <a:rPr lang="en-US" sz="1100" dirty="0">
                          <a:solidFill>
                            <a:srgbClr val="421600"/>
                          </a:solidFill>
                        </a:rPr>
                        <a:t>Annual Accounts: Three copies of the audited annual accounts in case of listed company and two copies in case of public unlisted company and any other company having share capital of Rs. 7.5 million and above, are required to file within 30 days from holding of </a:t>
                      </a:r>
                      <a:r>
                        <a:rPr lang="en-US" sz="1100" dirty="0" smtClean="0">
                          <a:solidFill>
                            <a:srgbClr val="421600"/>
                          </a:solidFill>
                        </a:rPr>
                        <a:t>AGM. </a:t>
                      </a:r>
                    </a:p>
                    <a:p>
                      <a:pPr marL="0" marR="0">
                        <a:spcBef>
                          <a:spcPts val="0"/>
                        </a:spcBef>
                        <a:spcAft>
                          <a:spcPts val="0"/>
                        </a:spcAft>
                      </a:pPr>
                      <a:endParaRPr lang="en-US" sz="1100" dirty="0" smtClean="0">
                        <a:solidFill>
                          <a:srgbClr val="421600"/>
                        </a:solidFill>
                      </a:endParaRPr>
                    </a:p>
                    <a:p>
                      <a:pPr marL="0" marR="0">
                        <a:spcBef>
                          <a:spcPts val="0"/>
                        </a:spcBef>
                        <a:spcAft>
                          <a:spcPts val="0"/>
                        </a:spcAft>
                      </a:pPr>
                      <a:r>
                        <a:rPr lang="en-US" sz="1100" dirty="0" smtClean="0">
                          <a:solidFill>
                            <a:srgbClr val="421600"/>
                          </a:solidFill>
                        </a:rPr>
                        <a:t>Form-29 </a:t>
                      </a:r>
                      <a:r>
                        <a:rPr lang="en-US" sz="1100" dirty="0">
                          <a:solidFill>
                            <a:srgbClr val="421600"/>
                          </a:solidFill>
                        </a:rPr>
                        <a:t>within 14 days from the date appointment of </a:t>
                      </a:r>
                      <a:r>
                        <a:rPr lang="en-US" sz="1100" dirty="0" smtClean="0">
                          <a:solidFill>
                            <a:srgbClr val="421600"/>
                          </a:solidFill>
                        </a:rPr>
                        <a:t>auditors </a:t>
                      </a:r>
                      <a:r>
                        <a:rPr lang="en-US" sz="1100" dirty="0">
                          <a:solidFill>
                            <a:srgbClr val="421600"/>
                          </a:solidFill>
                        </a:rPr>
                        <a:t>and in case of directors from the date of election of directors. Public companies are also required to file Form-27 and Form-28 within 14 days from the date of election of directors</a:t>
                      </a:r>
                      <a:endParaRPr lang="en-US" sz="1100" dirty="0">
                        <a:solidFill>
                          <a:srgbClr val="421600"/>
                        </a:solidFill>
                        <a:latin typeface="Batang" pitchFamily="18" charset="-127"/>
                        <a:ea typeface="Batang" pitchFamily="18" charset="-127"/>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checke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www.pptclipart.com/download/Abstract-metal-free-ppt-backgrounds.jpg"/>
          <p:cNvPicPr>
            <a:picLocks noChangeAspect="1" noChangeArrowheads="1"/>
          </p:cNvPicPr>
          <p:nvPr/>
        </p:nvPicPr>
        <p:blipFill>
          <a:blip r:embed="rId2" cstate="print"/>
          <a:srcRect/>
          <a:stretch>
            <a:fillRect/>
          </a:stretch>
        </p:blipFill>
        <p:spPr bwMode="auto">
          <a:xfrm>
            <a:off x="0" y="0"/>
            <a:ext cx="9144000" cy="6934200"/>
          </a:xfrm>
          <a:prstGeom prst="rect">
            <a:avLst/>
          </a:prstGeom>
          <a:noFill/>
        </p:spPr>
      </p:pic>
      <p:sp>
        <p:nvSpPr>
          <p:cNvPr id="2" name="Title 1"/>
          <p:cNvSpPr>
            <a:spLocks noGrp="1"/>
          </p:cNvSpPr>
          <p:nvPr>
            <p:ph type="ctrTitle"/>
          </p:nvPr>
        </p:nvSpPr>
        <p:spPr>
          <a:xfrm>
            <a:off x="304800" y="228601"/>
            <a:ext cx="8610600" cy="609599"/>
          </a:xfrm>
        </p:spPr>
        <p:txBody>
          <a:bodyPr>
            <a:normAutofit/>
          </a:bodyPr>
          <a:lstStyle/>
          <a:p>
            <a:r>
              <a:rPr lang="en-US" sz="3200" dirty="0" smtClean="0">
                <a:solidFill>
                  <a:srgbClr val="3A1300"/>
                </a:solidFill>
                <a:latin typeface="Algerian" pitchFamily="82" charset="0"/>
              </a:rPr>
              <a:t>POST INCORPORATION COMPLIANCES</a:t>
            </a:r>
            <a:endParaRPr lang="en-US" sz="3200" dirty="0">
              <a:solidFill>
                <a:srgbClr val="3A1300"/>
              </a:solidFill>
            </a:endParaRPr>
          </a:p>
        </p:txBody>
      </p:sp>
      <p:graphicFrame>
        <p:nvGraphicFramePr>
          <p:cNvPr id="4" name="Table 3"/>
          <p:cNvGraphicFramePr>
            <a:graphicFrameLocks noGrp="1"/>
          </p:cNvGraphicFramePr>
          <p:nvPr/>
        </p:nvGraphicFramePr>
        <p:xfrm>
          <a:off x="304800" y="1223510"/>
          <a:ext cx="8534402" cy="3119890"/>
        </p:xfrm>
        <a:graphic>
          <a:graphicData uri="http://schemas.openxmlformats.org/drawingml/2006/table">
            <a:tbl>
              <a:tblPr>
                <a:tableStyleId>{7E9639D4-E3E2-4D34-9284-5A2195B3D0D7}</a:tableStyleId>
              </a:tblPr>
              <a:tblGrid>
                <a:gridCol w="685800"/>
                <a:gridCol w="2895600"/>
                <a:gridCol w="1942565"/>
                <a:gridCol w="3010437"/>
              </a:tblGrid>
              <a:tr h="193810">
                <a:tc>
                  <a:txBody>
                    <a:bodyPr/>
                    <a:lstStyle/>
                    <a:p>
                      <a:pPr marL="0" marR="0">
                        <a:spcBef>
                          <a:spcPts val="0"/>
                        </a:spcBef>
                        <a:spcAft>
                          <a:spcPts val="0"/>
                        </a:spcAft>
                      </a:pPr>
                      <a:r>
                        <a:rPr lang="en-US" sz="1200" dirty="0" smtClean="0">
                          <a:solidFill>
                            <a:srgbClr val="3A1300"/>
                          </a:solidFill>
                          <a:latin typeface="Algerian" pitchFamily="82" charset="0"/>
                          <a:ea typeface="Times New Roman"/>
                        </a:rPr>
                        <a:t>S.</a:t>
                      </a:r>
                      <a:r>
                        <a:rPr lang="en-US" sz="1200" baseline="0" dirty="0" smtClean="0">
                          <a:solidFill>
                            <a:srgbClr val="3A1300"/>
                          </a:solidFill>
                          <a:latin typeface="Algerian" pitchFamily="82" charset="0"/>
                          <a:ea typeface="Times New Roman"/>
                        </a:rPr>
                        <a:t> No</a:t>
                      </a:r>
                      <a:endParaRPr lang="en-US" sz="1200" dirty="0">
                        <a:solidFill>
                          <a:srgbClr val="3A1300"/>
                        </a:solidFill>
                        <a:latin typeface="Algerian" pitchFamily="82" charset="0"/>
                        <a:ea typeface="Times New Roman"/>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smtClean="0">
                          <a:solidFill>
                            <a:srgbClr val="3A1300"/>
                          </a:solidFill>
                          <a:latin typeface="Algerian" pitchFamily="82" charset="0"/>
                          <a:ea typeface="Times New Roman"/>
                        </a:rPr>
                        <a:t>EVENT</a:t>
                      </a:r>
                      <a:endParaRPr lang="en-US" sz="1200" dirty="0">
                        <a:solidFill>
                          <a:srgbClr val="3A1300"/>
                        </a:solidFill>
                        <a:latin typeface="Algerian" pitchFamily="82" charset="0"/>
                        <a:ea typeface="Times New Roman"/>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smtClean="0">
                          <a:solidFill>
                            <a:srgbClr val="3A1300"/>
                          </a:solidFill>
                          <a:latin typeface="Algerian" pitchFamily="82" charset="0"/>
                          <a:ea typeface="Times New Roman"/>
                        </a:rPr>
                        <a:t>TIMEFRAME</a:t>
                      </a:r>
                      <a:endParaRPr lang="en-US" sz="1200" dirty="0">
                        <a:solidFill>
                          <a:srgbClr val="3A1300"/>
                        </a:solidFill>
                        <a:latin typeface="Algerian" pitchFamily="82" charset="0"/>
                        <a:ea typeface="Times New Roman"/>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smtClean="0">
                          <a:solidFill>
                            <a:srgbClr val="3A1300"/>
                          </a:solidFill>
                          <a:latin typeface="Algerian" pitchFamily="82" charset="0"/>
                          <a:ea typeface="Times New Roman"/>
                        </a:rPr>
                        <a:t>RETURNS TO BE FILED WITH REGISTERAR</a:t>
                      </a:r>
                      <a:endParaRPr lang="en-US" sz="1200" dirty="0">
                        <a:solidFill>
                          <a:srgbClr val="3A1300"/>
                        </a:solidFill>
                        <a:latin typeface="Algerian" pitchFamily="82" charset="0"/>
                        <a:ea typeface="Times New Roman"/>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73293">
                <a:tc>
                  <a:txBody>
                    <a:bodyPr/>
                    <a:lstStyle/>
                    <a:p>
                      <a:pPr marL="0" marR="0">
                        <a:spcBef>
                          <a:spcPts val="0"/>
                        </a:spcBef>
                        <a:spcAft>
                          <a:spcPts val="0"/>
                        </a:spcAft>
                      </a:pPr>
                      <a:r>
                        <a:rPr lang="en-US" sz="1100" dirty="0" smtClean="0">
                          <a:solidFill>
                            <a:srgbClr val="3A1300"/>
                          </a:solidFill>
                          <a:latin typeface="Batang" pitchFamily="18" charset="-127"/>
                          <a:ea typeface="Batang" pitchFamily="18" charset="-127"/>
                        </a:rPr>
                        <a:t>6</a:t>
                      </a:r>
                      <a:endParaRPr lang="en-US" sz="1100" dirty="0">
                        <a:solidFill>
                          <a:srgbClr val="3A1300"/>
                        </a:solidFill>
                        <a:latin typeface="Batang" pitchFamily="18" charset="-127"/>
                        <a:ea typeface="Batang" pitchFamily="18" charset="-127"/>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200" dirty="0">
                          <a:solidFill>
                            <a:srgbClr val="3A1300"/>
                          </a:solidFill>
                          <a:latin typeface="Times New Roman"/>
                          <a:ea typeface="Times New Roman"/>
                        </a:rPr>
                        <a:t>Appointment of subsequent Chief Executive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200" dirty="0">
                          <a:solidFill>
                            <a:srgbClr val="3A1300"/>
                          </a:solidFill>
                          <a:latin typeface="Times New Roman"/>
                          <a:ea typeface="Times New Roman"/>
                        </a:rPr>
                        <a:t>Within 14 days from the date of election of directors of the office of Chief Executive falling vacant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200" dirty="0">
                          <a:solidFill>
                            <a:srgbClr val="3A1300"/>
                          </a:solidFill>
                          <a:latin typeface="Times New Roman"/>
                          <a:ea typeface="Times New Roman"/>
                        </a:rPr>
                        <a:t>Form-29 within 14 days from the date of </a:t>
                      </a:r>
                      <a:r>
                        <a:rPr lang="en-US" sz="1200" dirty="0" smtClean="0">
                          <a:solidFill>
                            <a:srgbClr val="3A1300"/>
                          </a:solidFill>
                          <a:latin typeface="Times New Roman"/>
                          <a:ea typeface="Times New Roman"/>
                        </a:rPr>
                        <a:t>appointment </a:t>
                      </a:r>
                      <a:r>
                        <a:rPr lang="en-US" sz="1200" dirty="0">
                          <a:solidFill>
                            <a:srgbClr val="3A1300"/>
                          </a:solidFill>
                          <a:latin typeface="Times New Roman"/>
                          <a:ea typeface="Times New Roman"/>
                        </a:rPr>
                        <a:t>of subsequent Chief </a:t>
                      </a:r>
                      <a:r>
                        <a:rPr lang="en-US" sz="1200" dirty="0" smtClean="0">
                          <a:solidFill>
                            <a:srgbClr val="3A1300"/>
                          </a:solidFill>
                          <a:latin typeface="Times New Roman"/>
                          <a:ea typeface="Times New Roman"/>
                        </a:rPr>
                        <a:t>Executive</a:t>
                      </a:r>
                    </a:p>
                    <a:p>
                      <a:pPr marL="0" marR="0" algn="just">
                        <a:spcBef>
                          <a:spcPts val="0"/>
                        </a:spcBef>
                        <a:spcAft>
                          <a:spcPts val="0"/>
                        </a:spcAft>
                      </a:pPr>
                      <a:endParaRPr lang="en-US" sz="1200" dirty="0" smtClean="0">
                        <a:solidFill>
                          <a:srgbClr val="3A1300"/>
                        </a:solidFill>
                        <a:latin typeface="Times New Roman"/>
                        <a:ea typeface="Times New Roman"/>
                      </a:endParaRPr>
                    </a:p>
                    <a:p>
                      <a:pPr marL="0" marR="0" algn="just">
                        <a:spcBef>
                          <a:spcPts val="0"/>
                        </a:spcBef>
                        <a:spcAft>
                          <a:spcPts val="0"/>
                        </a:spcAft>
                      </a:pPr>
                      <a:r>
                        <a:rPr lang="en-US" sz="1200" dirty="0" smtClean="0">
                          <a:solidFill>
                            <a:srgbClr val="3A1300"/>
                          </a:solidFill>
                          <a:latin typeface="Times New Roman"/>
                          <a:ea typeface="Times New Roman"/>
                        </a:rPr>
                        <a:t>Public companies are also required to file Form-28 within 14 days from</a:t>
                      </a:r>
                      <a:r>
                        <a:rPr lang="en-US" sz="1200" baseline="0" dirty="0" smtClean="0">
                          <a:solidFill>
                            <a:srgbClr val="3A1300"/>
                          </a:solidFill>
                          <a:latin typeface="Times New Roman"/>
                          <a:ea typeface="Times New Roman"/>
                        </a:rPr>
                        <a:t> the appointment of subsequent chief executive.</a:t>
                      </a:r>
                      <a:endParaRPr lang="en-US" sz="1200" dirty="0">
                        <a:solidFill>
                          <a:srgbClr val="3A130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41616">
                <a:tc>
                  <a:txBody>
                    <a:bodyPr/>
                    <a:lstStyle/>
                    <a:p>
                      <a:pPr marL="0" marR="0">
                        <a:spcBef>
                          <a:spcPts val="0"/>
                        </a:spcBef>
                        <a:spcAft>
                          <a:spcPts val="0"/>
                        </a:spcAft>
                      </a:pPr>
                      <a:r>
                        <a:rPr lang="en-US" sz="1100" dirty="0" smtClean="0">
                          <a:solidFill>
                            <a:srgbClr val="3A1300"/>
                          </a:solidFill>
                          <a:latin typeface="Batang" pitchFamily="18" charset="-127"/>
                          <a:ea typeface="Batang" pitchFamily="18" charset="-127"/>
                        </a:rPr>
                        <a:t>7</a:t>
                      </a:r>
                      <a:endParaRPr lang="en-US" sz="1100" dirty="0">
                        <a:solidFill>
                          <a:srgbClr val="3A1300"/>
                        </a:solidFill>
                        <a:latin typeface="Batang" pitchFamily="18" charset="-127"/>
                        <a:ea typeface="Batang" pitchFamily="18" charset="-127"/>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200" dirty="0">
                          <a:solidFill>
                            <a:srgbClr val="3A1300"/>
                          </a:solidFill>
                          <a:latin typeface="Times New Roman"/>
                          <a:ea typeface="Times New Roman"/>
                        </a:rPr>
                        <a:t>Commencement of Business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200" dirty="0">
                          <a:solidFill>
                            <a:srgbClr val="3A1300"/>
                          </a:solidFill>
                          <a:latin typeface="Times New Roman"/>
                          <a:ea typeface="Times New Roman"/>
                        </a:rPr>
                        <a:t>Public company shall commence its business after obtaining certificate of commencement of business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200" dirty="0">
                          <a:solidFill>
                            <a:srgbClr val="3A1300"/>
                          </a:solidFill>
                          <a:latin typeface="Times New Roman"/>
                          <a:ea typeface="Times New Roman"/>
                        </a:rPr>
                        <a:t>Form-23, alongwith statement in lieu of prospectus by all public unlisted companies. </a:t>
                      </a:r>
                      <a:endParaRPr lang="en-US" sz="1200" dirty="0" smtClean="0">
                        <a:solidFill>
                          <a:srgbClr val="3A1300"/>
                        </a:solidFill>
                        <a:latin typeface="Times New Roman"/>
                        <a:ea typeface="Times New Roman"/>
                      </a:endParaRPr>
                    </a:p>
                    <a:p>
                      <a:pPr marL="0" marR="0" algn="just">
                        <a:spcBef>
                          <a:spcPts val="0"/>
                        </a:spcBef>
                        <a:spcAft>
                          <a:spcPts val="0"/>
                        </a:spcAft>
                      </a:pPr>
                      <a:endParaRPr lang="en-US" sz="1200" dirty="0" smtClean="0">
                        <a:solidFill>
                          <a:srgbClr val="3A1300"/>
                        </a:solidFill>
                        <a:latin typeface="Times New Roman"/>
                        <a:ea typeface="Times New Roman"/>
                      </a:endParaRPr>
                    </a:p>
                    <a:p>
                      <a:pPr marL="0" marR="0" algn="just">
                        <a:spcBef>
                          <a:spcPts val="0"/>
                        </a:spcBef>
                        <a:spcAft>
                          <a:spcPts val="0"/>
                        </a:spcAft>
                      </a:pPr>
                      <a:r>
                        <a:rPr lang="en-US" sz="1200" dirty="0" smtClean="0">
                          <a:solidFill>
                            <a:srgbClr val="3A1300"/>
                          </a:solidFill>
                          <a:latin typeface="Times New Roman"/>
                          <a:ea typeface="Times New Roman"/>
                        </a:rPr>
                        <a:t>Form-22 </a:t>
                      </a:r>
                      <a:r>
                        <a:rPr lang="en-US" sz="1200" dirty="0">
                          <a:solidFill>
                            <a:srgbClr val="3A1300"/>
                          </a:solidFill>
                          <a:latin typeface="Times New Roman"/>
                          <a:ea typeface="Times New Roman"/>
                        </a:rPr>
                        <a:t>alongwith prospectus by all listed companies and all other relevant returns/documents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73293">
                <a:tc>
                  <a:txBody>
                    <a:bodyPr/>
                    <a:lstStyle/>
                    <a:p>
                      <a:pPr marL="0" marR="0">
                        <a:spcBef>
                          <a:spcPts val="0"/>
                        </a:spcBef>
                        <a:spcAft>
                          <a:spcPts val="0"/>
                        </a:spcAft>
                      </a:pPr>
                      <a:r>
                        <a:rPr lang="en-US" sz="1100" dirty="0" smtClean="0">
                          <a:solidFill>
                            <a:srgbClr val="3A1300"/>
                          </a:solidFill>
                          <a:latin typeface="Batang" pitchFamily="18" charset="-127"/>
                          <a:ea typeface="Batang" pitchFamily="18" charset="-127"/>
                        </a:rPr>
                        <a:t>8</a:t>
                      </a:r>
                      <a:endParaRPr lang="en-US" sz="1100" dirty="0">
                        <a:solidFill>
                          <a:srgbClr val="3A1300"/>
                        </a:solidFill>
                        <a:latin typeface="Batang" pitchFamily="18" charset="-127"/>
                        <a:ea typeface="Batang" pitchFamily="18" charset="-127"/>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200" dirty="0">
                          <a:solidFill>
                            <a:srgbClr val="3A1300"/>
                          </a:solidFill>
                          <a:latin typeface="Times New Roman"/>
                          <a:ea typeface="Times New Roman"/>
                        </a:rPr>
                        <a:t>Statutory meeting by a public company having share capital</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200">
                          <a:solidFill>
                            <a:srgbClr val="3A1300"/>
                          </a:solidFill>
                          <a:latin typeface="Times New Roman"/>
                          <a:ea typeface="Times New Roman"/>
                        </a:rPr>
                        <a:t>Within three to six months from the date at which the company is entitled to commence business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200" dirty="0">
                          <a:solidFill>
                            <a:srgbClr val="3A1300"/>
                          </a:solidFill>
                          <a:latin typeface="Times New Roman"/>
                          <a:ea typeface="Times New Roman"/>
                        </a:rPr>
                        <a:t>Five copies of statutory report on Form-25 certified in the prescribed manner, </a:t>
                      </a:r>
                      <a:r>
                        <a:rPr lang="en-US" sz="1200" dirty="0" err="1" smtClean="0">
                          <a:solidFill>
                            <a:srgbClr val="3A1300"/>
                          </a:solidFill>
                          <a:latin typeface="Times New Roman"/>
                          <a:ea typeface="Times New Roman"/>
                        </a:rPr>
                        <a:t>atleast</a:t>
                      </a:r>
                      <a:r>
                        <a:rPr lang="en-US" sz="1200" dirty="0" smtClean="0">
                          <a:solidFill>
                            <a:srgbClr val="3A1300"/>
                          </a:solidFill>
                          <a:latin typeface="Times New Roman"/>
                          <a:ea typeface="Times New Roman"/>
                        </a:rPr>
                        <a:t> </a:t>
                      </a:r>
                      <a:r>
                        <a:rPr lang="en-US" sz="1200" dirty="0">
                          <a:solidFill>
                            <a:srgbClr val="3A1300"/>
                          </a:solidFill>
                          <a:latin typeface="Times New Roman"/>
                          <a:ea typeface="Times New Roman"/>
                        </a:rPr>
                        <a:t>21 days before the date of Statutory Meeting</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checke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www.pptclipart.com/download/Abstract-metal-free-ppt-backgrounds.jpg"/>
          <p:cNvPicPr>
            <a:picLocks noChangeAspect="1" noChangeArrowheads="1"/>
          </p:cNvPicPr>
          <p:nvPr/>
        </p:nvPicPr>
        <p:blipFill>
          <a:blip r:embed="rId2" cstate="print"/>
          <a:srcRect/>
          <a:stretch>
            <a:fillRect/>
          </a:stretch>
        </p:blipFill>
        <p:spPr bwMode="auto">
          <a:xfrm>
            <a:off x="0" y="0"/>
            <a:ext cx="9144000" cy="6934200"/>
          </a:xfrm>
          <a:prstGeom prst="rect">
            <a:avLst/>
          </a:prstGeom>
          <a:noFill/>
        </p:spPr>
      </p:pic>
      <p:sp>
        <p:nvSpPr>
          <p:cNvPr id="2" name="Title 1"/>
          <p:cNvSpPr>
            <a:spLocks noGrp="1"/>
          </p:cNvSpPr>
          <p:nvPr>
            <p:ph type="ctrTitle"/>
          </p:nvPr>
        </p:nvSpPr>
        <p:spPr>
          <a:xfrm>
            <a:off x="0" y="228600"/>
            <a:ext cx="9144000" cy="1470025"/>
          </a:xfrm>
        </p:spPr>
        <p:txBody>
          <a:bodyPr>
            <a:noAutofit/>
          </a:bodyPr>
          <a:lstStyle/>
          <a:p>
            <a:r>
              <a:rPr lang="en-US" sz="3200" dirty="0" smtClean="0">
                <a:solidFill>
                  <a:srgbClr val="5C1F00"/>
                </a:solidFill>
                <a:latin typeface="Algerian" pitchFamily="82" charset="0"/>
              </a:rPr>
              <a:t>REGISTRATION OF ASSOCIATION NOT FOR PROFIT GRANTED LICENCE UNDER SECTION 42 OF THE COMPANIES ORDIANCE, 1984</a:t>
            </a:r>
          </a:p>
        </p:txBody>
      </p:sp>
      <p:sp>
        <p:nvSpPr>
          <p:cNvPr id="3" name="Subtitle 2"/>
          <p:cNvSpPr>
            <a:spLocks noGrp="1"/>
          </p:cNvSpPr>
          <p:nvPr>
            <p:ph type="subTitle" idx="1"/>
          </p:nvPr>
        </p:nvSpPr>
        <p:spPr>
          <a:xfrm>
            <a:off x="533400" y="1981200"/>
            <a:ext cx="8153400" cy="4572000"/>
          </a:xfrm>
        </p:spPr>
        <p:txBody>
          <a:bodyPr>
            <a:normAutofit fontScale="25000" lnSpcReduction="20000"/>
          </a:bodyPr>
          <a:lstStyle/>
          <a:p>
            <a:pPr algn="l">
              <a:lnSpc>
                <a:spcPct val="80000"/>
              </a:lnSpc>
            </a:pPr>
            <a:r>
              <a:rPr lang="en-US" sz="9600" dirty="0" smtClean="0">
                <a:solidFill>
                  <a:srgbClr val="5C1F00"/>
                </a:solidFill>
                <a:latin typeface="BatangChe" pitchFamily="49" charset="-127"/>
                <a:ea typeface="BatangChe" pitchFamily="49" charset="-127"/>
              </a:rPr>
              <a:t>OBJECTS</a:t>
            </a:r>
          </a:p>
          <a:p>
            <a:pPr algn="l">
              <a:lnSpc>
                <a:spcPct val="80000"/>
              </a:lnSpc>
            </a:pPr>
            <a:endParaRPr lang="en-US" sz="7200" dirty="0" smtClean="0">
              <a:solidFill>
                <a:srgbClr val="5C1F00"/>
              </a:solidFill>
              <a:latin typeface="BatangChe" pitchFamily="49" charset="-127"/>
              <a:ea typeface="BatangChe" pitchFamily="49" charset="-127"/>
            </a:endParaRPr>
          </a:p>
          <a:p>
            <a:pPr marL="457200" indent="-457200" algn="l">
              <a:lnSpc>
                <a:spcPct val="120000"/>
              </a:lnSpc>
              <a:buFont typeface="Wingdings" pitchFamily="2" charset="2"/>
              <a:buChar char="Ø"/>
            </a:pPr>
            <a:r>
              <a:rPr lang="en-US" sz="7200" dirty="0" smtClean="0">
                <a:solidFill>
                  <a:srgbClr val="5C1F00"/>
                </a:solidFill>
                <a:latin typeface="BatangChe" pitchFamily="49" charset="-127"/>
                <a:ea typeface="BatangChe" pitchFamily="49" charset="-127"/>
              </a:rPr>
              <a:t>It is established for the promotion of any or all of the following objects:</a:t>
            </a:r>
          </a:p>
          <a:p>
            <a:pPr algn="l">
              <a:lnSpc>
                <a:spcPct val="120000"/>
              </a:lnSpc>
            </a:pPr>
            <a:endParaRPr lang="en-US" sz="7200" dirty="0" smtClean="0">
              <a:solidFill>
                <a:srgbClr val="5C1F00"/>
              </a:solidFill>
              <a:latin typeface="BatangChe" pitchFamily="49" charset="-127"/>
              <a:ea typeface="BatangChe" pitchFamily="49" charset="-127"/>
            </a:endParaRPr>
          </a:p>
          <a:p>
            <a:pPr lvl="1" algn="l">
              <a:lnSpc>
                <a:spcPct val="120000"/>
              </a:lnSpc>
              <a:buFont typeface="Wingdings" pitchFamily="2" charset="2"/>
              <a:buChar char="v"/>
            </a:pPr>
            <a:r>
              <a:rPr lang="en-US" sz="7200" dirty="0" smtClean="0">
                <a:solidFill>
                  <a:srgbClr val="5C1F00"/>
                </a:solidFill>
                <a:latin typeface="BatangChe" pitchFamily="49" charset="-127"/>
                <a:ea typeface="BatangChe" pitchFamily="49" charset="-127"/>
              </a:rPr>
              <a:t>    COMMERCE</a:t>
            </a:r>
          </a:p>
          <a:p>
            <a:pPr lvl="1" algn="l">
              <a:lnSpc>
                <a:spcPct val="120000"/>
              </a:lnSpc>
              <a:buFont typeface="Wingdings" pitchFamily="2" charset="2"/>
              <a:buChar char="v"/>
            </a:pPr>
            <a:r>
              <a:rPr lang="en-US" sz="7200" dirty="0" smtClean="0">
                <a:solidFill>
                  <a:srgbClr val="5C1F00"/>
                </a:solidFill>
                <a:latin typeface="BatangChe" pitchFamily="49" charset="-127"/>
                <a:ea typeface="BatangChe" pitchFamily="49" charset="-127"/>
              </a:rPr>
              <a:t>    ART</a:t>
            </a:r>
          </a:p>
          <a:p>
            <a:pPr lvl="1" algn="l">
              <a:lnSpc>
                <a:spcPct val="120000"/>
              </a:lnSpc>
              <a:buFont typeface="Wingdings" pitchFamily="2" charset="2"/>
              <a:buChar char="v"/>
            </a:pPr>
            <a:r>
              <a:rPr lang="en-US" sz="7200" dirty="0" smtClean="0">
                <a:solidFill>
                  <a:srgbClr val="5C1F00"/>
                </a:solidFill>
                <a:latin typeface="BatangChe" pitchFamily="49" charset="-127"/>
                <a:ea typeface="BatangChe" pitchFamily="49" charset="-127"/>
              </a:rPr>
              <a:t>    SCIENCE</a:t>
            </a:r>
          </a:p>
          <a:p>
            <a:pPr lvl="1" algn="l">
              <a:lnSpc>
                <a:spcPct val="120000"/>
              </a:lnSpc>
              <a:buFont typeface="Wingdings" pitchFamily="2" charset="2"/>
              <a:buChar char="v"/>
            </a:pPr>
            <a:r>
              <a:rPr lang="en-US" sz="7200" dirty="0" smtClean="0">
                <a:solidFill>
                  <a:srgbClr val="5C1F00"/>
                </a:solidFill>
                <a:latin typeface="BatangChe" pitchFamily="49" charset="-127"/>
                <a:ea typeface="BatangChe" pitchFamily="49" charset="-127"/>
              </a:rPr>
              <a:t>    RELIGION</a:t>
            </a:r>
          </a:p>
          <a:p>
            <a:pPr lvl="1" algn="l">
              <a:lnSpc>
                <a:spcPct val="120000"/>
              </a:lnSpc>
              <a:buFont typeface="Wingdings" pitchFamily="2" charset="2"/>
              <a:buChar char="v"/>
            </a:pPr>
            <a:r>
              <a:rPr lang="en-US" sz="7200" dirty="0" smtClean="0">
                <a:solidFill>
                  <a:srgbClr val="5C1F00"/>
                </a:solidFill>
                <a:latin typeface="BatangChe" pitchFamily="49" charset="-127"/>
                <a:ea typeface="BatangChe" pitchFamily="49" charset="-127"/>
              </a:rPr>
              <a:t>    SPORTS</a:t>
            </a:r>
          </a:p>
          <a:p>
            <a:pPr lvl="1" algn="l">
              <a:lnSpc>
                <a:spcPct val="120000"/>
              </a:lnSpc>
              <a:buFont typeface="Wingdings" pitchFamily="2" charset="2"/>
              <a:buChar char="v"/>
            </a:pPr>
            <a:r>
              <a:rPr lang="en-US" sz="7200" dirty="0" smtClean="0">
                <a:solidFill>
                  <a:srgbClr val="5C1F00"/>
                </a:solidFill>
                <a:latin typeface="BatangChe" pitchFamily="49" charset="-127"/>
                <a:ea typeface="BatangChe" pitchFamily="49" charset="-127"/>
              </a:rPr>
              <a:t>    SOCIAL SERVICES</a:t>
            </a:r>
          </a:p>
          <a:p>
            <a:pPr lvl="1" algn="l">
              <a:lnSpc>
                <a:spcPct val="120000"/>
              </a:lnSpc>
              <a:buFont typeface="Wingdings" pitchFamily="2" charset="2"/>
              <a:buChar char="v"/>
            </a:pPr>
            <a:r>
              <a:rPr lang="en-US" sz="7200" dirty="0" smtClean="0">
                <a:solidFill>
                  <a:srgbClr val="5C1F00"/>
                </a:solidFill>
                <a:latin typeface="BatangChe" pitchFamily="49" charset="-127"/>
                <a:ea typeface="BatangChe" pitchFamily="49" charset="-127"/>
              </a:rPr>
              <a:t>    CHARITY</a:t>
            </a:r>
          </a:p>
          <a:p>
            <a:pPr lvl="1" algn="l">
              <a:lnSpc>
                <a:spcPct val="120000"/>
              </a:lnSpc>
              <a:buFont typeface="Wingdings" pitchFamily="2" charset="2"/>
              <a:buChar char="v"/>
            </a:pPr>
            <a:r>
              <a:rPr lang="en-US" sz="7200" dirty="0" smtClean="0">
                <a:solidFill>
                  <a:srgbClr val="5C1F00"/>
                </a:solidFill>
                <a:latin typeface="BatangChe" pitchFamily="49" charset="-127"/>
                <a:ea typeface="BatangChe" pitchFamily="49" charset="-127"/>
              </a:rPr>
              <a:t>    ANY OTHER USEFUL OBJECT</a:t>
            </a:r>
          </a:p>
          <a:p>
            <a:pPr algn="l"/>
            <a:endParaRPr lang="en-US" dirty="0">
              <a:solidFill>
                <a:srgbClr val="5C1F00"/>
              </a:solidFill>
            </a:endParaRPr>
          </a:p>
        </p:txBody>
      </p:sp>
    </p:spTree>
  </p:cSld>
  <p:clrMapOvr>
    <a:masterClrMapping/>
  </p:clrMapOvr>
  <p:transition>
    <p:checke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www.pptclipart.com/download/Abstract-metal-free-ppt-backgrounds.jpg"/>
          <p:cNvPicPr>
            <a:picLocks noChangeAspect="1" noChangeArrowheads="1"/>
          </p:cNvPicPr>
          <p:nvPr/>
        </p:nvPicPr>
        <p:blipFill>
          <a:blip r:embed="rId2" cstate="print"/>
          <a:srcRect/>
          <a:stretch>
            <a:fillRect/>
          </a:stretch>
        </p:blipFill>
        <p:spPr bwMode="auto">
          <a:xfrm>
            <a:off x="0" y="0"/>
            <a:ext cx="9144000" cy="6934200"/>
          </a:xfrm>
          <a:prstGeom prst="rect">
            <a:avLst/>
          </a:prstGeom>
          <a:noFill/>
        </p:spPr>
      </p:pic>
      <p:sp>
        <p:nvSpPr>
          <p:cNvPr id="3" name="Content Placeholder 2"/>
          <p:cNvSpPr>
            <a:spLocks noGrp="1"/>
          </p:cNvSpPr>
          <p:nvPr>
            <p:ph idx="1"/>
          </p:nvPr>
        </p:nvSpPr>
        <p:spPr>
          <a:xfrm>
            <a:off x="457200" y="609600"/>
            <a:ext cx="8458200" cy="4525963"/>
          </a:xfrm>
        </p:spPr>
        <p:txBody>
          <a:bodyPr>
            <a:normAutofit/>
          </a:bodyPr>
          <a:lstStyle/>
          <a:p>
            <a:pPr>
              <a:lnSpc>
                <a:spcPct val="80000"/>
              </a:lnSpc>
              <a:buFont typeface="Wingdings" pitchFamily="2" charset="2"/>
              <a:buChar char="Ø"/>
            </a:pPr>
            <a:r>
              <a:rPr lang="en-US" sz="2100" dirty="0" smtClean="0">
                <a:solidFill>
                  <a:srgbClr val="421600"/>
                </a:solidFill>
              </a:rPr>
              <a:t>AVAILABILITY OF NAME</a:t>
            </a:r>
          </a:p>
          <a:p>
            <a:pPr>
              <a:lnSpc>
                <a:spcPct val="40000"/>
              </a:lnSpc>
              <a:buFont typeface="Wingdings" pitchFamily="2" charset="2"/>
              <a:buChar char="Ø"/>
            </a:pPr>
            <a:endParaRPr lang="en-US" sz="2100" dirty="0" smtClean="0">
              <a:solidFill>
                <a:srgbClr val="421600"/>
              </a:solidFill>
            </a:endParaRPr>
          </a:p>
          <a:p>
            <a:pPr>
              <a:lnSpc>
                <a:spcPct val="80000"/>
              </a:lnSpc>
              <a:buFont typeface="Wingdings" pitchFamily="2" charset="2"/>
              <a:buChar char="Ø"/>
            </a:pPr>
            <a:r>
              <a:rPr lang="en-US" sz="2100" dirty="0" smtClean="0">
                <a:solidFill>
                  <a:srgbClr val="421600"/>
                </a:solidFill>
              </a:rPr>
              <a:t>LICENCE UNDER SECTION 42 OF THE COMPANIES ORDINANCE, 1984 FROM SECP</a:t>
            </a:r>
          </a:p>
          <a:p>
            <a:pPr>
              <a:lnSpc>
                <a:spcPct val="50000"/>
              </a:lnSpc>
              <a:buFont typeface="Wingdings" pitchFamily="2" charset="2"/>
              <a:buChar char="Ø"/>
            </a:pPr>
            <a:endParaRPr lang="en-US" sz="2100" dirty="0" smtClean="0">
              <a:solidFill>
                <a:srgbClr val="421600"/>
              </a:solidFill>
            </a:endParaRPr>
          </a:p>
          <a:p>
            <a:pPr>
              <a:lnSpc>
                <a:spcPct val="80000"/>
              </a:lnSpc>
              <a:buFont typeface="Wingdings" pitchFamily="2" charset="2"/>
              <a:buChar char="Ø"/>
            </a:pPr>
            <a:r>
              <a:rPr lang="en-US" sz="2100" dirty="0" smtClean="0">
                <a:solidFill>
                  <a:srgbClr val="421600"/>
                </a:solidFill>
              </a:rPr>
              <a:t>OBTAINING DIGITAL SIGNATURE CERTIFICATES OF ALL THE PROMOTERS FROM NIFT </a:t>
            </a:r>
          </a:p>
          <a:p>
            <a:pPr>
              <a:lnSpc>
                <a:spcPct val="50000"/>
              </a:lnSpc>
              <a:buFont typeface="Wingdings" pitchFamily="2" charset="2"/>
              <a:buChar char="Ø"/>
            </a:pPr>
            <a:endParaRPr lang="en-US" sz="2100" dirty="0" smtClean="0">
              <a:solidFill>
                <a:srgbClr val="421600"/>
              </a:solidFill>
            </a:endParaRPr>
          </a:p>
          <a:p>
            <a:pPr>
              <a:lnSpc>
                <a:spcPct val="80000"/>
              </a:lnSpc>
              <a:buFont typeface="Wingdings" pitchFamily="2" charset="2"/>
              <a:buChar char="Ø"/>
            </a:pPr>
            <a:r>
              <a:rPr lang="en-US" sz="2100" dirty="0" smtClean="0">
                <a:solidFill>
                  <a:srgbClr val="421600"/>
                </a:solidFill>
              </a:rPr>
              <a:t>FILING OF DOCUMENTS WITH COMPANY REGISTRATION OFFICE</a:t>
            </a:r>
          </a:p>
          <a:p>
            <a:pPr>
              <a:lnSpc>
                <a:spcPct val="80000"/>
              </a:lnSpc>
              <a:buNone/>
            </a:pPr>
            <a:r>
              <a:rPr lang="en-US" sz="2100" dirty="0" smtClean="0">
                <a:solidFill>
                  <a:srgbClr val="421600"/>
                </a:solidFill>
              </a:rPr>
              <a:t>	FOR REGISTRATION OF ASSOCIATION NOT FOR PROFIT GRANTED LICENCE UNDER SECTION 42 OF THE COMPANIES ORDINANCE, 1984</a:t>
            </a:r>
          </a:p>
          <a:p>
            <a:pPr>
              <a:lnSpc>
                <a:spcPct val="50000"/>
              </a:lnSpc>
              <a:buFont typeface="Wingdings" pitchFamily="2" charset="2"/>
              <a:buChar char="Ø"/>
            </a:pPr>
            <a:endParaRPr lang="en-US" sz="2100" dirty="0" smtClean="0">
              <a:solidFill>
                <a:srgbClr val="421600"/>
              </a:solidFill>
            </a:endParaRPr>
          </a:p>
          <a:p>
            <a:pPr>
              <a:lnSpc>
                <a:spcPct val="80000"/>
              </a:lnSpc>
              <a:buFont typeface="Wingdings" pitchFamily="2" charset="2"/>
              <a:buChar char="Ø"/>
            </a:pPr>
            <a:r>
              <a:rPr lang="en-US" sz="2100" dirty="0" smtClean="0">
                <a:solidFill>
                  <a:srgbClr val="421600"/>
                </a:solidFill>
              </a:rPr>
              <a:t>CERTIFICATE OF INCORPORATION</a:t>
            </a:r>
          </a:p>
          <a:p>
            <a:pPr>
              <a:lnSpc>
                <a:spcPct val="50000"/>
              </a:lnSpc>
              <a:buFont typeface="Wingdings" pitchFamily="2" charset="2"/>
              <a:buChar char="Ø"/>
            </a:pPr>
            <a:endParaRPr lang="en-US" sz="2100" dirty="0" smtClean="0"/>
          </a:p>
          <a:p>
            <a:pPr>
              <a:buNone/>
            </a:pPr>
            <a:endParaRPr lang="en-US" dirty="0"/>
          </a:p>
        </p:txBody>
      </p:sp>
    </p:spTree>
  </p:cSld>
  <p:clrMapOvr>
    <a:masterClrMapping/>
  </p:clrMapOvr>
  <p:transition>
    <p:checke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www.pptclipart.com/download/Abstract-metal-free-ppt-backgrounds.jpg"/>
          <p:cNvPicPr>
            <a:picLocks noChangeAspect="1" noChangeArrowheads="1"/>
          </p:cNvPicPr>
          <p:nvPr/>
        </p:nvPicPr>
        <p:blipFill>
          <a:blip r:embed="rId2" cstate="print"/>
          <a:srcRect/>
          <a:stretch>
            <a:fillRect/>
          </a:stretch>
        </p:blipFill>
        <p:spPr bwMode="auto">
          <a:xfrm>
            <a:off x="0" y="0"/>
            <a:ext cx="9144000" cy="6934200"/>
          </a:xfrm>
          <a:prstGeom prst="rect">
            <a:avLst/>
          </a:prstGeom>
          <a:noFill/>
        </p:spPr>
      </p:pic>
      <p:sp>
        <p:nvSpPr>
          <p:cNvPr id="2" name="Title 1"/>
          <p:cNvSpPr>
            <a:spLocks noGrp="1"/>
          </p:cNvSpPr>
          <p:nvPr>
            <p:ph type="title"/>
          </p:nvPr>
        </p:nvSpPr>
        <p:spPr>
          <a:xfrm>
            <a:off x="152400" y="609600"/>
            <a:ext cx="8991600" cy="1143000"/>
          </a:xfrm>
        </p:spPr>
        <p:txBody>
          <a:bodyPr>
            <a:noAutofit/>
          </a:bodyPr>
          <a:lstStyle/>
          <a:p>
            <a:r>
              <a:rPr lang="en-US" sz="2400" dirty="0" smtClean="0">
                <a:solidFill>
                  <a:srgbClr val="421600"/>
                </a:solidFill>
              </a:rPr>
              <a:t>REGISTRATION OF COMPANIES LIMITED BY GUARANTEE  UNDER SECTION 43 OF THE COMPANIES ORDIANCE, 1984</a:t>
            </a:r>
            <a:r>
              <a:rPr lang="en-US" sz="2800" dirty="0" smtClean="0">
                <a:solidFill>
                  <a:srgbClr val="421600"/>
                </a:solidFill>
              </a:rPr>
              <a:t/>
            </a:r>
            <a:br>
              <a:rPr lang="en-US" sz="2800" dirty="0" smtClean="0">
                <a:solidFill>
                  <a:srgbClr val="421600"/>
                </a:solidFill>
              </a:rPr>
            </a:br>
            <a:endParaRPr lang="en-US" sz="2800" dirty="0" smtClean="0">
              <a:solidFill>
                <a:srgbClr val="421600"/>
              </a:solidFill>
            </a:endParaRPr>
          </a:p>
        </p:txBody>
      </p:sp>
      <p:sp>
        <p:nvSpPr>
          <p:cNvPr id="3" name="Content Placeholder 2"/>
          <p:cNvSpPr>
            <a:spLocks noGrp="1"/>
          </p:cNvSpPr>
          <p:nvPr>
            <p:ph idx="1"/>
          </p:nvPr>
        </p:nvSpPr>
        <p:spPr>
          <a:xfrm>
            <a:off x="457200" y="2027237"/>
            <a:ext cx="8534400" cy="4525963"/>
          </a:xfrm>
        </p:spPr>
        <p:txBody>
          <a:bodyPr>
            <a:normAutofit/>
          </a:bodyPr>
          <a:lstStyle/>
          <a:p>
            <a:pPr>
              <a:lnSpc>
                <a:spcPct val="80000"/>
              </a:lnSpc>
              <a:buFont typeface="Wingdings" pitchFamily="2" charset="2"/>
              <a:buChar char="v"/>
            </a:pPr>
            <a:r>
              <a:rPr lang="en-US" sz="2100" dirty="0" smtClean="0">
                <a:solidFill>
                  <a:srgbClr val="421600"/>
                </a:solidFill>
              </a:rPr>
              <a:t>AVAILABILITY OF NAME</a:t>
            </a:r>
          </a:p>
          <a:p>
            <a:pPr>
              <a:lnSpc>
                <a:spcPct val="80000"/>
              </a:lnSpc>
              <a:buFont typeface="Wingdings" pitchFamily="2" charset="2"/>
              <a:buChar char="v"/>
            </a:pPr>
            <a:endParaRPr lang="en-US" sz="2100" dirty="0" smtClean="0">
              <a:solidFill>
                <a:srgbClr val="421600"/>
              </a:solidFill>
            </a:endParaRPr>
          </a:p>
          <a:p>
            <a:pPr>
              <a:lnSpc>
                <a:spcPct val="80000"/>
              </a:lnSpc>
              <a:buFont typeface="Wingdings" pitchFamily="2" charset="2"/>
              <a:buChar char="v"/>
            </a:pPr>
            <a:r>
              <a:rPr lang="en-US" sz="2100" dirty="0" smtClean="0">
                <a:solidFill>
                  <a:srgbClr val="421600"/>
                </a:solidFill>
              </a:rPr>
              <a:t>OBTAINING DIGITAL SIGNATURE CERTIFICATES OF ALL THE PROMOTERS FROM NIFT</a:t>
            </a:r>
          </a:p>
          <a:p>
            <a:pPr>
              <a:lnSpc>
                <a:spcPct val="80000"/>
              </a:lnSpc>
              <a:buFont typeface="Wingdings" pitchFamily="2" charset="2"/>
              <a:buChar char="v"/>
            </a:pPr>
            <a:endParaRPr lang="en-US" sz="2100" dirty="0" smtClean="0">
              <a:solidFill>
                <a:srgbClr val="421600"/>
              </a:solidFill>
            </a:endParaRPr>
          </a:p>
          <a:p>
            <a:pPr>
              <a:lnSpc>
                <a:spcPct val="80000"/>
              </a:lnSpc>
              <a:buFont typeface="Wingdings" pitchFamily="2" charset="2"/>
              <a:buChar char="v"/>
            </a:pPr>
            <a:r>
              <a:rPr lang="en-US" sz="2100" dirty="0" smtClean="0">
                <a:solidFill>
                  <a:srgbClr val="421600"/>
                </a:solidFill>
              </a:rPr>
              <a:t>FILING OF DOCUMENTS WITH COMPANY REGISTRATION OFFICE FOR THE REGISTRATION OF COMPANY</a:t>
            </a:r>
          </a:p>
          <a:p>
            <a:pPr>
              <a:lnSpc>
                <a:spcPct val="80000"/>
              </a:lnSpc>
              <a:buFont typeface="Wingdings" pitchFamily="2" charset="2"/>
              <a:buChar char="v"/>
            </a:pPr>
            <a:endParaRPr lang="en-US" sz="2100" dirty="0" smtClean="0">
              <a:solidFill>
                <a:srgbClr val="421600"/>
              </a:solidFill>
            </a:endParaRPr>
          </a:p>
          <a:p>
            <a:pPr>
              <a:lnSpc>
                <a:spcPct val="80000"/>
              </a:lnSpc>
              <a:buFont typeface="Wingdings" pitchFamily="2" charset="2"/>
              <a:buChar char="v"/>
            </a:pPr>
            <a:r>
              <a:rPr lang="en-US" sz="2100" dirty="0" smtClean="0">
                <a:solidFill>
                  <a:srgbClr val="421600"/>
                </a:solidFill>
              </a:rPr>
              <a:t>CERTIFICATE OF INCORPORATION</a:t>
            </a:r>
          </a:p>
          <a:p>
            <a:pPr>
              <a:lnSpc>
                <a:spcPct val="80000"/>
              </a:lnSpc>
              <a:buFont typeface="Wingdings" pitchFamily="2" charset="2"/>
              <a:buChar char="v"/>
            </a:pPr>
            <a:endParaRPr lang="en-US" sz="2100" dirty="0" smtClean="0">
              <a:solidFill>
                <a:srgbClr val="421600"/>
              </a:solidFill>
            </a:endParaRPr>
          </a:p>
          <a:p>
            <a:pPr>
              <a:lnSpc>
                <a:spcPct val="80000"/>
              </a:lnSpc>
              <a:buFont typeface="Wingdings" pitchFamily="2" charset="2"/>
              <a:buChar char="v"/>
            </a:pPr>
            <a:r>
              <a:rPr lang="en-US" sz="2100" dirty="0" smtClean="0">
                <a:solidFill>
                  <a:srgbClr val="421600"/>
                </a:solidFill>
              </a:rPr>
              <a:t>CERTIFICATE FOR COMMENCEMENT OF BUSINESS</a:t>
            </a:r>
          </a:p>
          <a:p>
            <a:pPr>
              <a:buNone/>
            </a:pPr>
            <a:endParaRPr lang="en-US" dirty="0">
              <a:solidFill>
                <a:schemeClr val="bg1">
                  <a:lumMod val="95000"/>
                  <a:lumOff val="5000"/>
                </a:schemeClr>
              </a:solidFill>
            </a:endParaRPr>
          </a:p>
        </p:txBody>
      </p:sp>
    </p:spTree>
  </p:cSld>
  <p:clrMapOvr>
    <a:masterClrMapping/>
  </p:clrMapOvr>
  <p:transition>
    <p:checke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www.pptclipart.com/download/Abstract-metal-free-ppt-backgrounds.jpg"/>
          <p:cNvPicPr>
            <a:picLocks noChangeAspect="1" noChangeArrowheads="1"/>
          </p:cNvPicPr>
          <p:nvPr/>
        </p:nvPicPr>
        <p:blipFill>
          <a:blip r:embed="rId2" cstate="print"/>
          <a:srcRect/>
          <a:stretch>
            <a:fillRect/>
          </a:stretch>
        </p:blipFill>
        <p:spPr bwMode="auto">
          <a:xfrm>
            <a:off x="0" y="0"/>
            <a:ext cx="9144000" cy="6934200"/>
          </a:xfrm>
          <a:prstGeom prst="rect">
            <a:avLst/>
          </a:prstGeom>
          <a:noFill/>
        </p:spPr>
      </p:pic>
      <p:sp>
        <p:nvSpPr>
          <p:cNvPr id="2" name="Title 1"/>
          <p:cNvSpPr>
            <a:spLocks noGrp="1"/>
          </p:cNvSpPr>
          <p:nvPr>
            <p:ph type="title"/>
          </p:nvPr>
        </p:nvSpPr>
        <p:spPr/>
        <p:txBody>
          <a:bodyPr>
            <a:normAutofit/>
          </a:bodyPr>
          <a:lstStyle/>
          <a:p>
            <a:r>
              <a:rPr lang="en-US" dirty="0" smtClean="0">
                <a:solidFill>
                  <a:srgbClr val="421600"/>
                </a:solidFill>
              </a:rPr>
              <a:t>NON-BANKING FINANCE COMPANIES</a:t>
            </a:r>
            <a:endParaRPr lang="en-US" dirty="0">
              <a:solidFill>
                <a:srgbClr val="421600"/>
              </a:solidFill>
            </a:endParaRPr>
          </a:p>
        </p:txBody>
      </p:sp>
      <p:sp>
        <p:nvSpPr>
          <p:cNvPr id="3" name="Content Placeholder 2"/>
          <p:cNvSpPr>
            <a:spLocks noGrp="1"/>
          </p:cNvSpPr>
          <p:nvPr>
            <p:ph idx="1"/>
          </p:nvPr>
        </p:nvSpPr>
        <p:spPr>
          <a:xfrm>
            <a:off x="228600" y="1600200"/>
            <a:ext cx="8686800" cy="4953000"/>
          </a:xfrm>
        </p:spPr>
        <p:txBody>
          <a:bodyPr>
            <a:noAutofit/>
          </a:bodyPr>
          <a:lstStyle/>
          <a:p>
            <a:pPr marL="457200" indent="-457200" algn="just">
              <a:lnSpc>
                <a:spcPct val="120000"/>
              </a:lnSpc>
              <a:buFont typeface="Wingdings" pitchFamily="2" charset="2"/>
              <a:buChar char="Ø"/>
            </a:pPr>
            <a:r>
              <a:rPr lang="en-US" sz="1600" dirty="0" smtClean="0">
                <a:solidFill>
                  <a:srgbClr val="421600"/>
                </a:solidFill>
              </a:rPr>
              <a:t>TYPES OF SERVICES THAT FALL UNDER THE DOMAIN OF NON- BANKING FINANCE SERVICES INCLUDE THE FOLLOWING:</a:t>
            </a:r>
          </a:p>
          <a:p>
            <a:pPr marL="457200" indent="-457200" algn="just">
              <a:lnSpc>
                <a:spcPct val="120000"/>
              </a:lnSpc>
              <a:buNone/>
            </a:pPr>
            <a:endParaRPr lang="en-US" sz="1600" dirty="0" smtClean="0">
              <a:solidFill>
                <a:srgbClr val="421600"/>
              </a:solidFill>
            </a:endParaRPr>
          </a:p>
          <a:p>
            <a:pPr marL="914400" indent="-457200" algn="just">
              <a:lnSpc>
                <a:spcPct val="120000"/>
              </a:lnSpc>
              <a:buFont typeface="Wingdings" pitchFamily="2" charset="2"/>
              <a:buChar char="v"/>
            </a:pPr>
            <a:r>
              <a:rPr lang="en-US" sz="1600" dirty="0" smtClean="0">
                <a:solidFill>
                  <a:srgbClr val="421600"/>
                </a:solidFill>
              </a:rPr>
              <a:t>ASSET MANAGEMENT SERVICES</a:t>
            </a:r>
          </a:p>
          <a:p>
            <a:pPr marL="914400" indent="-457200" algn="just">
              <a:lnSpc>
                <a:spcPct val="120000"/>
              </a:lnSpc>
              <a:buFont typeface="Wingdings" pitchFamily="2" charset="2"/>
              <a:buChar char="v"/>
            </a:pPr>
            <a:r>
              <a:rPr lang="en-US" sz="1600" dirty="0" smtClean="0">
                <a:solidFill>
                  <a:srgbClr val="421600"/>
                </a:solidFill>
              </a:rPr>
              <a:t>DISCOUNTING SERVICES</a:t>
            </a:r>
          </a:p>
          <a:p>
            <a:pPr marL="914400" indent="-457200" algn="just">
              <a:lnSpc>
                <a:spcPct val="120000"/>
              </a:lnSpc>
              <a:buFont typeface="Wingdings" pitchFamily="2" charset="2"/>
              <a:buChar char="v"/>
            </a:pPr>
            <a:r>
              <a:rPr lang="en-US" sz="1600" dirty="0" smtClean="0">
                <a:solidFill>
                  <a:srgbClr val="421600"/>
                </a:solidFill>
              </a:rPr>
              <a:t>HOUSING FINANCE SERVICES</a:t>
            </a:r>
          </a:p>
          <a:p>
            <a:pPr marL="914400" indent="-457200" algn="just">
              <a:lnSpc>
                <a:spcPct val="120000"/>
              </a:lnSpc>
              <a:buFont typeface="Wingdings" pitchFamily="2" charset="2"/>
              <a:buChar char="v"/>
            </a:pPr>
            <a:r>
              <a:rPr lang="en-US" sz="1600" dirty="0" smtClean="0">
                <a:solidFill>
                  <a:srgbClr val="421600"/>
                </a:solidFill>
              </a:rPr>
              <a:t>INVESTMENT ADVISORY SERVICES</a:t>
            </a:r>
          </a:p>
          <a:p>
            <a:pPr marL="914400" lvl="1" indent="-457200" algn="just">
              <a:lnSpc>
                <a:spcPct val="120000"/>
              </a:lnSpc>
              <a:buFont typeface="Wingdings" pitchFamily="2" charset="2"/>
              <a:buChar char="v"/>
            </a:pPr>
            <a:r>
              <a:rPr lang="en-US" sz="1600" dirty="0" smtClean="0">
                <a:solidFill>
                  <a:srgbClr val="421600"/>
                </a:solidFill>
              </a:rPr>
              <a:t>INVESTMENT FINANCE SERVICES</a:t>
            </a:r>
          </a:p>
          <a:p>
            <a:pPr marL="914400" lvl="1" indent="-457200" algn="just">
              <a:lnSpc>
                <a:spcPct val="120000"/>
              </a:lnSpc>
              <a:buFont typeface="Wingdings" pitchFamily="2" charset="2"/>
              <a:buChar char="v"/>
            </a:pPr>
            <a:r>
              <a:rPr lang="en-US" sz="1600" dirty="0" smtClean="0">
                <a:solidFill>
                  <a:srgbClr val="421600"/>
                </a:solidFill>
              </a:rPr>
              <a:t>LEASING</a:t>
            </a:r>
          </a:p>
          <a:p>
            <a:pPr marL="914400" lvl="1" indent="-457200" algn="just">
              <a:lnSpc>
                <a:spcPct val="120000"/>
              </a:lnSpc>
              <a:buFont typeface="Wingdings" pitchFamily="2" charset="2"/>
              <a:buChar char="v"/>
            </a:pPr>
            <a:r>
              <a:rPr lang="en-US" sz="1600" dirty="0" smtClean="0">
                <a:solidFill>
                  <a:srgbClr val="421600"/>
                </a:solidFill>
              </a:rPr>
              <a:t>PENSION FUND SCHEME BUSINESS</a:t>
            </a:r>
          </a:p>
          <a:p>
            <a:pPr marL="914400" lvl="1" indent="-457200" algn="just">
              <a:lnSpc>
                <a:spcPct val="120000"/>
              </a:lnSpc>
              <a:buFont typeface="Wingdings" pitchFamily="2" charset="2"/>
              <a:buChar char="v"/>
            </a:pPr>
            <a:r>
              <a:rPr lang="en-US" sz="1600" dirty="0" smtClean="0">
                <a:solidFill>
                  <a:srgbClr val="421600"/>
                </a:solidFill>
              </a:rPr>
              <a:t>PRIVATE EQUITY AND VENTURE CAPITAL FUND MANAGMEMENT SERVICES</a:t>
            </a:r>
          </a:p>
          <a:p>
            <a:pPr marL="914400" lvl="1" indent="-457200" algn="just">
              <a:lnSpc>
                <a:spcPct val="120000"/>
              </a:lnSpc>
              <a:buFont typeface="Wingdings" pitchFamily="2" charset="2"/>
              <a:buChar char="v"/>
            </a:pPr>
            <a:r>
              <a:rPr lang="en-US" sz="1600" dirty="0" smtClean="0">
                <a:solidFill>
                  <a:srgbClr val="421600"/>
                </a:solidFill>
              </a:rPr>
              <a:t>REIT MANAGEMENT SERVICES</a:t>
            </a:r>
          </a:p>
          <a:p>
            <a:pPr marL="914400" lvl="1" indent="-457200" algn="just">
              <a:lnSpc>
                <a:spcPct val="120000"/>
              </a:lnSpc>
              <a:buFont typeface="Wingdings" pitchFamily="2" charset="2"/>
              <a:buChar char="v"/>
            </a:pPr>
            <a:r>
              <a:rPr lang="en-US" sz="1600" dirty="0" smtClean="0">
                <a:solidFill>
                  <a:srgbClr val="421600"/>
                </a:solidFill>
              </a:rPr>
              <a:t>VENTURE CAPITAL INVESTMENT</a:t>
            </a:r>
          </a:p>
          <a:p>
            <a:pPr lvl="1" algn="just">
              <a:lnSpc>
                <a:spcPct val="120000"/>
              </a:lnSpc>
            </a:pPr>
            <a:endParaRPr lang="en-US" sz="1400" dirty="0" smtClean="0">
              <a:solidFill>
                <a:srgbClr val="421600"/>
              </a:solidFill>
            </a:endParaRPr>
          </a:p>
        </p:txBody>
      </p:sp>
    </p:spTree>
  </p:cSld>
  <p:clrMapOvr>
    <a:masterClrMapping/>
  </p:clrMapOvr>
  <p:transition>
    <p:checke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6" name="Picture 4" descr="http://www.pptclipart.com/download/Abstract-metal-free-ppt-backgrounds.jpg"/>
          <p:cNvPicPr>
            <a:picLocks noChangeAspect="1" noChangeArrowheads="1"/>
          </p:cNvPicPr>
          <p:nvPr/>
        </p:nvPicPr>
        <p:blipFill>
          <a:blip r:embed="rId2" cstate="print"/>
          <a:srcRect/>
          <a:stretch>
            <a:fillRect/>
          </a:stretch>
        </p:blipFill>
        <p:spPr bwMode="auto">
          <a:xfrm>
            <a:off x="0" y="0"/>
            <a:ext cx="9144000" cy="6934200"/>
          </a:xfrm>
          <a:prstGeom prst="rect">
            <a:avLst/>
          </a:prstGeom>
          <a:noFill/>
        </p:spPr>
      </p:pic>
      <p:sp>
        <p:nvSpPr>
          <p:cNvPr id="2" name="Title 1"/>
          <p:cNvSpPr>
            <a:spLocks noGrp="1"/>
          </p:cNvSpPr>
          <p:nvPr>
            <p:ph type="title"/>
          </p:nvPr>
        </p:nvSpPr>
        <p:spPr>
          <a:xfrm>
            <a:off x="457200" y="304800"/>
            <a:ext cx="8229600" cy="1143000"/>
          </a:xfrm>
        </p:spPr>
        <p:txBody>
          <a:bodyPr>
            <a:noAutofit/>
          </a:bodyPr>
          <a:lstStyle/>
          <a:p>
            <a:r>
              <a:rPr lang="en-US" sz="2800" dirty="0" smtClean="0">
                <a:solidFill>
                  <a:srgbClr val="421600"/>
                </a:solidFill>
              </a:rPr>
              <a:t>REGISTRATION OF NON-BANKING FINANCE COMPANIES UNDER SECTION 282C OF THE COMPANIES ORDINANCE, 1984</a:t>
            </a:r>
            <a:endParaRPr lang="en-US" sz="2800" dirty="0">
              <a:solidFill>
                <a:srgbClr val="421600"/>
              </a:solidFill>
            </a:endParaRPr>
          </a:p>
        </p:txBody>
      </p:sp>
      <p:sp>
        <p:nvSpPr>
          <p:cNvPr id="3" name="Content Placeholder 2"/>
          <p:cNvSpPr>
            <a:spLocks noGrp="1"/>
          </p:cNvSpPr>
          <p:nvPr>
            <p:ph idx="1"/>
          </p:nvPr>
        </p:nvSpPr>
        <p:spPr>
          <a:xfrm>
            <a:off x="304800" y="1981200"/>
            <a:ext cx="8839200" cy="4525963"/>
          </a:xfrm>
        </p:spPr>
        <p:txBody>
          <a:bodyPr>
            <a:normAutofit fontScale="85000" lnSpcReduction="20000"/>
          </a:bodyPr>
          <a:lstStyle/>
          <a:p>
            <a:pPr>
              <a:buSzPct val="80000"/>
              <a:buFont typeface="Wingdings" pitchFamily="2" charset="2"/>
              <a:buChar char="v"/>
            </a:pPr>
            <a:r>
              <a:rPr lang="en-US" sz="2300" dirty="0" smtClean="0">
                <a:solidFill>
                  <a:srgbClr val="3A1300"/>
                </a:solidFill>
              </a:rPr>
              <a:t>AVAILABILITY OF NAME</a:t>
            </a:r>
          </a:p>
          <a:p>
            <a:pPr>
              <a:buSzPct val="80000"/>
              <a:buFont typeface="Wingdings" pitchFamily="2" charset="2"/>
              <a:buChar char="v"/>
            </a:pPr>
            <a:endParaRPr lang="en-US" sz="2300" dirty="0" smtClean="0">
              <a:solidFill>
                <a:srgbClr val="3A1300"/>
              </a:solidFill>
            </a:endParaRPr>
          </a:p>
          <a:p>
            <a:pPr>
              <a:buSzPct val="80000"/>
              <a:buFont typeface="Wingdings" pitchFamily="2" charset="2"/>
              <a:buChar char="v"/>
            </a:pPr>
            <a:r>
              <a:rPr lang="en-US" sz="2300" dirty="0" smtClean="0">
                <a:solidFill>
                  <a:srgbClr val="3A1300"/>
                </a:solidFill>
              </a:rPr>
              <a:t>PERMISSION TO FORM A NBFC FROM SECP</a:t>
            </a:r>
          </a:p>
          <a:p>
            <a:pPr>
              <a:buSzPct val="80000"/>
              <a:buFont typeface="Wingdings" pitchFamily="2" charset="2"/>
              <a:buChar char="v"/>
            </a:pPr>
            <a:endParaRPr lang="en-US" sz="2300" dirty="0" smtClean="0">
              <a:solidFill>
                <a:srgbClr val="3A1300"/>
              </a:solidFill>
            </a:endParaRPr>
          </a:p>
          <a:p>
            <a:pPr>
              <a:buSzPct val="80000"/>
              <a:buFont typeface="Wingdings" pitchFamily="2" charset="2"/>
              <a:buChar char="v"/>
            </a:pPr>
            <a:r>
              <a:rPr lang="en-US" sz="2300" dirty="0" smtClean="0">
                <a:solidFill>
                  <a:srgbClr val="3A1300"/>
                </a:solidFill>
              </a:rPr>
              <a:t>OBTAINING DIGITAL SIGNATURE CERTIFICATES OF ALL THE PROMOTERS FROM NIFT</a:t>
            </a:r>
          </a:p>
          <a:p>
            <a:pPr>
              <a:buSzPct val="80000"/>
              <a:buFont typeface="Wingdings" pitchFamily="2" charset="2"/>
              <a:buChar char="v"/>
            </a:pPr>
            <a:endParaRPr lang="en-US" sz="2300" dirty="0" smtClean="0">
              <a:solidFill>
                <a:srgbClr val="3A1300"/>
              </a:solidFill>
            </a:endParaRPr>
          </a:p>
          <a:p>
            <a:pPr>
              <a:buSzPct val="80000"/>
              <a:buFont typeface="Wingdings" pitchFamily="2" charset="2"/>
              <a:buChar char="v"/>
            </a:pPr>
            <a:r>
              <a:rPr lang="en-US" sz="2300" dirty="0" smtClean="0">
                <a:solidFill>
                  <a:srgbClr val="3A1300"/>
                </a:solidFill>
              </a:rPr>
              <a:t>FILING OF DOCUMENTS FOR REGISTRATION OF NBFC WITH COMPANY REGISTRATION OFFICE</a:t>
            </a:r>
          </a:p>
          <a:p>
            <a:pPr>
              <a:buSzPct val="80000"/>
              <a:buNone/>
            </a:pPr>
            <a:endParaRPr lang="en-US" sz="2300" dirty="0" smtClean="0">
              <a:solidFill>
                <a:srgbClr val="3A1300"/>
              </a:solidFill>
            </a:endParaRPr>
          </a:p>
          <a:p>
            <a:pPr>
              <a:buSzPct val="80000"/>
              <a:buFont typeface="Wingdings" pitchFamily="2" charset="2"/>
              <a:buChar char="v"/>
            </a:pPr>
            <a:r>
              <a:rPr lang="en-US" sz="2300" dirty="0" smtClean="0">
                <a:solidFill>
                  <a:srgbClr val="3A1300"/>
                </a:solidFill>
              </a:rPr>
              <a:t>CERTIFICATE OF INCORPORATION</a:t>
            </a:r>
          </a:p>
          <a:p>
            <a:pPr>
              <a:buSzPct val="80000"/>
              <a:buFont typeface="Wingdings" pitchFamily="2" charset="2"/>
              <a:buChar char="v"/>
            </a:pPr>
            <a:endParaRPr lang="en-US" sz="2300" dirty="0" smtClean="0">
              <a:solidFill>
                <a:srgbClr val="3A1300"/>
              </a:solidFill>
            </a:endParaRPr>
          </a:p>
          <a:p>
            <a:pPr>
              <a:buSzPct val="80000"/>
              <a:buFont typeface="Wingdings" pitchFamily="2" charset="2"/>
              <a:buChar char="v"/>
            </a:pPr>
            <a:r>
              <a:rPr lang="en-US" sz="2300" dirty="0" smtClean="0">
                <a:solidFill>
                  <a:srgbClr val="3A1300"/>
                </a:solidFill>
              </a:rPr>
              <a:t>LICENCE FROM SECP</a:t>
            </a:r>
          </a:p>
          <a:p>
            <a:pPr>
              <a:buSzPct val="80000"/>
              <a:buFont typeface="Wingdings" pitchFamily="2" charset="2"/>
              <a:buChar char="v"/>
            </a:pPr>
            <a:endParaRPr lang="en-US" sz="2300" dirty="0" smtClean="0">
              <a:solidFill>
                <a:srgbClr val="3A1300"/>
              </a:solidFill>
            </a:endParaRPr>
          </a:p>
          <a:p>
            <a:pPr>
              <a:buSzPct val="80000"/>
              <a:buFont typeface="Wingdings" pitchFamily="2" charset="2"/>
              <a:buChar char="v"/>
            </a:pPr>
            <a:r>
              <a:rPr lang="en-US" sz="2300" dirty="0" smtClean="0">
                <a:solidFill>
                  <a:srgbClr val="3A1300"/>
                </a:solidFill>
              </a:rPr>
              <a:t>CERTIFICATE FOR COMMENCEMENT OF BUSINESS</a:t>
            </a:r>
          </a:p>
          <a:p>
            <a:endParaRPr lang="en-US" dirty="0"/>
          </a:p>
        </p:txBody>
      </p:sp>
    </p:spTree>
  </p:cSld>
  <p:clrMapOvr>
    <a:masterClrMapping/>
  </p:clrMapOvr>
  <p:transition>
    <p:checke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www.pptbackgrounds.net/uploads/swirl-ornament-border-backgrounds-wallpaper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a:xfrm>
            <a:off x="1981200" y="2743200"/>
            <a:ext cx="5029200" cy="1143000"/>
          </a:xfrm>
        </p:spPr>
        <p:txBody>
          <a:bodyPr>
            <a:noAutofit/>
          </a:bodyPr>
          <a:lstStyle/>
          <a:p>
            <a:r>
              <a:rPr lang="en-US" sz="3200" dirty="0" smtClean="0">
                <a:solidFill>
                  <a:srgbClr val="FF0000"/>
                </a:solidFill>
              </a:rPr>
              <a:t>REGISTRATION OF EXCHANGE COMPANY </a:t>
            </a:r>
            <a:endParaRPr lang="en-US" sz="3200" dirty="0">
              <a:solidFill>
                <a:srgbClr val="FF0000"/>
              </a:solidFill>
            </a:endParaRPr>
          </a:p>
        </p:txBody>
      </p:sp>
    </p:spTree>
  </p:cSld>
  <p:clrMapOvr>
    <a:masterClrMapping/>
  </p:clrMapOvr>
  <p:transition>
    <p:checke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www.pptclipart.com/download/Abstract-metal-free-ppt-backgrounds.jpg"/>
          <p:cNvPicPr>
            <a:picLocks noChangeAspect="1" noChangeArrowheads="1"/>
          </p:cNvPicPr>
          <p:nvPr/>
        </p:nvPicPr>
        <p:blipFill>
          <a:blip r:embed="rId2" cstate="print"/>
          <a:srcRect/>
          <a:stretch>
            <a:fillRect/>
          </a:stretch>
        </p:blipFill>
        <p:spPr bwMode="auto">
          <a:xfrm>
            <a:off x="0" y="0"/>
            <a:ext cx="9144000" cy="6934200"/>
          </a:xfrm>
          <a:prstGeom prst="rect">
            <a:avLst/>
          </a:prstGeom>
          <a:noFill/>
        </p:spPr>
      </p:pic>
      <p:sp>
        <p:nvSpPr>
          <p:cNvPr id="3" name="Content Placeholder 2"/>
          <p:cNvSpPr>
            <a:spLocks noGrp="1"/>
          </p:cNvSpPr>
          <p:nvPr>
            <p:ph idx="1"/>
          </p:nvPr>
        </p:nvSpPr>
        <p:spPr>
          <a:xfrm>
            <a:off x="381000" y="1189037"/>
            <a:ext cx="8229600" cy="4525963"/>
          </a:xfrm>
        </p:spPr>
        <p:txBody>
          <a:bodyPr>
            <a:normAutofit fontScale="62500" lnSpcReduction="20000"/>
          </a:bodyPr>
          <a:lstStyle/>
          <a:p>
            <a:pPr>
              <a:lnSpc>
                <a:spcPct val="120000"/>
              </a:lnSpc>
              <a:buSzPct val="80000"/>
              <a:buFont typeface="Wingdings" pitchFamily="2" charset="2"/>
              <a:buChar char="v"/>
            </a:pPr>
            <a:r>
              <a:rPr lang="en-US" sz="2700" dirty="0" smtClean="0">
                <a:solidFill>
                  <a:srgbClr val="421600"/>
                </a:solidFill>
              </a:rPr>
              <a:t>AVAILABILITY OF NAME </a:t>
            </a:r>
          </a:p>
          <a:p>
            <a:pPr>
              <a:lnSpc>
                <a:spcPct val="120000"/>
              </a:lnSpc>
              <a:buSzPct val="80000"/>
              <a:buFont typeface="Wingdings" pitchFamily="2" charset="2"/>
              <a:buChar char="v"/>
            </a:pPr>
            <a:endParaRPr lang="en-US" sz="2700" dirty="0" smtClean="0">
              <a:solidFill>
                <a:srgbClr val="421600"/>
              </a:solidFill>
            </a:endParaRPr>
          </a:p>
          <a:p>
            <a:pPr>
              <a:lnSpc>
                <a:spcPct val="120000"/>
              </a:lnSpc>
              <a:buSzPct val="80000"/>
              <a:buFont typeface="Wingdings" pitchFamily="2" charset="2"/>
              <a:buChar char="v"/>
            </a:pPr>
            <a:r>
              <a:rPr lang="en-US" sz="2700" dirty="0" smtClean="0">
                <a:solidFill>
                  <a:srgbClr val="421600"/>
                </a:solidFill>
              </a:rPr>
              <a:t>OBTAINING NOC FROM STATE BANK OF PAKISTAN</a:t>
            </a:r>
          </a:p>
          <a:p>
            <a:pPr>
              <a:lnSpc>
                <a:spcPct val="120000"/>
              </a:lnSpc>
              <a:buSzPct val="80000"/>
              <a:buFont typeface="Wingdings" pitchFamily="2" charset="2"/>
              <a:buChar char="v"/>
            </a:pPr>
            <a:endParaRPr lang="en-US" sz="2700" dirty="0" smtClean="0">
              <a:solidFill>
                <a:srgbClr val="421600"/>
              </a:solidFill>
            </a:endParaRPr>
          </a:p>
          <a:p>
            <a:pPr>
              <a:lnSpc>
                <a:spcPct val="120000"/>
              </a:lnSpc>
              <a:buSzPct val="80000"/>
              <a:buFont typeface="Wingdings" pitchFamily="2" charset="2"/>
              <a:buChar char="v"/>
            </a:pPr>
            <a:r>
              <a:rPr lang="en-US" sz="2700" dirty="0" smtClean="0">
                <a:solidFill>
                  <a:srgbClr val="421600"/>
                </a:solidFill>
              </a:rPr>
              <a:t>OBTAINING DIGITAL SIGNATURE CERTIFICATES OF ALL THE PROMOTERS FROM NIFT</a:t>
            </a:r>
          </a:p>
          <a:p>
            <a:pPr>
              <a:lnSpc>
                <a:spcPct val="120000"/>
              </a:lnSpc>
              <a:buSzPct val="80000"/>
              <a:buFont typeface="Wingdings" pitchFamily="2" charset="2"/>
              <a:buChar char="v"/>
            </a:pPr>
            <a:endParaRPr lang="en-US" sz="2700" dirty="0" smtClean="0">
              <a:solidFill>
                <a:srgbClr val="421600"/>
              </a:solidFill>
            </a:endParaRPr>
          </a:p>
          <a:p>
            <a:pPr>
              <a:lnSpc>
                <a:spcPct val="120000"/>
              </a:lnSpc>
              <a:buSzPct val="80000"/>
              <a:buFont typeface="Wingdings" pitchFamily="2" charset="2"/>
              <a:buChar char="v"/>
            </a:pPr>
            <a:r>
              <a:rPr lang="en-US" sz="2700" dirty="0" smtClean="0">
                <a:solidFill>
                  <a:srgbClr val="421600"/>
                </a:solidFill>
              </a:rPr>
              <a:t>FILING OF DOCUMENTS FOR REGISTRATION OF EXCHANGE COMPANY WITH COMPANY REGISTRATION OFFICE</a:t>
            </a:r>
          </a:p>
          <a:p>
            <a:pPr>
              <a:lnSpc>
                <a:spcPct val="120000"/>
              </a:lnSpc>
              <a:buSzPct val="80000"/>
              <a:buFont typeface="Wingdings" pitchFamily="2" charset="2"/>
              <a:buChar char="v"/>
            </a:pPr>
            <a:endParaRPr lang="en-US" sz="2700" dirty="0" smtClean="0">
              <a:solidFill>
                <a:srgbClr val="421600"/>
              </a:solidFill>
            </a:endParaRPr>
          </a:p>
          <a:p>
            <a:pPr>
              <a:lnSpc>
                <a:spcPct val="120000"/>
              </a:lnSpc>
              <a:buSzPct val="80000"/>
              <a:buFont typeface="Wingdings" pitchFamily="2" charset="2"/>
              <a:buChar char="v"/>
            </a:pPr>
            <a:r>
              <a:rPr lang="en-US" sz="2700" dirty="0" smtClean="0">
                <a:solidFill>
                  <a:srgbClr val="421600"/>
                </a:solidFill>
              </a:rPr>
              <a:t>CERTIFICATE OF INCORPORATION</a:t>
            </a:r>
          </a:p>
          <a:p>
            <a:pPr>
              <a:lnSpc>
                <a:spcPct val="120000"/>
              </a:lnSpc>
              <a:buSzPct val="80000"/>
              <a:buFont typeface="Wingdings" pitchFamily="2" charset="2"/>
              <a:buChar char="v"/>
            </a:pPr>
            <a:endParaRPr lang="en-US" sz="2700" dirty="0" smtClean="0">
              <a:solidFill>
                <a:srgbClr val="421600"/>
              </a:solidFill>
            </a:endParaRPr>
          </a:p>
          <a:p>
            <a:pPr>
              <a:lnSpc>
                <a:spcPct val="120000"/>
              </a:lnSpc>
              <a:buSzPct val="80000"/>
              <a:buFont typeface="Wingdings" pitchFamily="2" charset="2"/>
              <a:buChar char="v"/>
            </a:pPr>
            <a:r>
              <a:rPr lang="en-US" sz="2700" dirty="0" smtClean="0">
                <a:solidFill>
                  <a:srgbClr val="421600"/>
                </a:solidFill>
              </a:rPr>
              <a:t>ISSUANCE OF LICENCE FROM STATE BANK OF PAKISTAN</a:t>
            </a:r>
          </a:p>
          <a:p>
            <a:pPr>
              <a:lnSpc>
                <a:spcPct val="120000"/>
              </a:lnSpc>
              <a:buSzPct val="80000"/>
              <a:buFont typeface="Wingdings" pitchFamily="2" charset="2"/>
              <a:buChar char="v"/>
            </a:pPr>
            <a:endParaRPr lang="en-US" sz="2700" dirty="0" smtClean="0">
              <a:solidFill>
                <a:srgbClr val="421600"/>
              </a:solidFill>
            </a:endParaRPr>
          </a:p>
          <a:p>
            <a:pPr>
              <a:lnSpc>
                <a:spcPct val="120000"/>
              </a:lnSpc>
              <a:buSzPct val="80000"/>
              <a:buFont typeface="Wingdings" pitchFamily="2" charset="2"/>
              <a:buChar char="v"/>
            </a:pPr>
            <a:r>
              <a:rPr lang="en-US" sz="2700" dirty="0" smtClean="0">
                <a:solidFill>
                  <a:srgbClr val="421600"/>
                </a:solidFill>
              </a:rPr>
              <a:t>COMMENCEMENT OF BUSINESS</a:t>
            </a:r>
          </a:p>
          <a:p>
            <a:pPr>
              <a:lnSpc>
                <a:spcPct val="120000"/>
              </a:lnSpc>
              <a:buSzPct val="80000"/>
              <a:buFont typeface="Wingdings" pitchFamily="2" charset="2"/>
              <a:buChar char="v"/>
            </a:pPr>
            <a:endParaRPr lang="en-US" dirty="0" smtClean="0"/>
          </a:p>
          <a:p>
            <a:endParaRPr lang="en-US" dirty="0"/>
          </a:p>
        </p:txBody>
      </p:sp>
    </p:spTree>
  </p:cSld>
  <p:clrMapOvr>
    <a:masterClrMapping/>
  </p:clrMapOvr>
  <p:transition>
    <p:checke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www.pptbackgrounds.net/uploads/swirl-ornament-border-backgrounds-wallpaper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a:xfrm>
            <a:off x="457200" y="2667000"/>
            <a:ext cx="8229600" cy="1143000"/>
          </a:xfrm>
        </p:spPr>
        <p:txBody>
          <a:bodyPr>
            <a:noAutofit/>
          </a:bodyPr>
          <a:lstStyle/>
          <a:p>
            <a:r>
              <a:rPr lang="en-US" sz="3600" dirty="0" smtClean="0">
                <a:solidFill>
                  <a:srgbClr val="FF0000"/>
                </a:solidFill>
              </a:rPr>
              <a:t>FILING OF STATUTORY RETURNS/FORMS</a:t>
            </a:r>
            <a:endParaRPr lang="en-US" sz="3600" dirty="0">
              <a:solidFill>
                <a:srgbClr val="FF0000"/>
              </a:solidFill>
            </a:endParaRPr>
          </a:p>
        </p:txBody>
      </p:sp>
    </p:spTree>
  </p:cSld>
  <p:clrMapOvr>
    <a:masterClrMapping/>
  </p:clrMapOvr>
  <p:transition>
    <p:checke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www.pptclipart.com/download/Abstract-metal-free-ppt-backgrounds.jpg"/>
          <p:cNvPicPr>
            <a:picLocks noChangeAspect="1" noChangeArrowheads="1"/>
          </p:cNvPicPr>
          <p:nvPr/>
        </p:nvPicPr>
        <p:blipFill>
          <a:blip r:embed="rId2" cstate="print"/>
          <a:srcRect/>
          <a:stretch>
            <a:fillRect/>
          </a:stretch>
        </p:blipFill>
        <p:spPr bwMode="auto">
          <a:xfrm>
            <a:off x="0" y="0"/>
            <a:ext cx="9144000" cy="6934200"/>
          </a:xfrm>
          <a:prstGeom prst="rect">
            <a:avLst/>
          </a:prstGeom>
          <a:noFill/>
        </p:spPr>
      </p:pic>
      <p:sp>
        <p:nvSpPr>
          <p:cNvPr id="2" name="Title 1"/>
          <p:cNvSpPr>
            <a:spLocks noGrp="1"/>
          </p:cNvSpPr>
          <p:nvPr>
            <p:ph type="title"/>
          </p:nvPr>
        </p:nvSpPr>
        <p:spPr/>
        <p:txBody>
          <a:bodyPr>
            <a:normAutofit/>
          </a:bodyPr>
          <a:lstStyle/>
          <a:p>
            <a:r>
              <a:rPr lang="en-US" sz="2800" dirty="0" smtClean="0">
                <a:solidFill>
                  <a:srgbClr val="421600"/>
                </a:solidFill>
                <a:latin typeface="Algerian" pitchFamily="82" charset="0"/>
              </a:rPr>
              <a:t>FORMS </a:t>
            </a:r>
            <a:r>
              <a:rPr lang="en-US" sz="2800" dirty="0">
                <a:solidFill>
                  <a:srgbClr val="421600"/>
                </a:solidFill>
                <a:latin typeface="Algerian" pitchFamily="82" charset="0"/>
              </a:rPr>
              <a:t>OF BUSINESS IN PAKISTAN</a:t>
            </a:r>
          </a:p>
        </p:txBody>
      </p:sp>
      <p:sp>
        <p:nvSpPr>
          <p:cNvPr id="3" name="Content Placeholder 2"/>
          <p:cNvSpPr>
            <a:spLocks noGrp="1"/>
          </p:cNvSpPr>
          <p:nvPr>
            <p:ph idx="1"/>
          </p:nvPr>
        </p:nvSpPr>
        <p:spPr>
          <a:xfrm>
            <a:off x="457200" y="1828801"/>
            <a:ext cx="8229600" cy="4724400"/>
          </a:xfrm>
        </p:spPr>
        <p:txBody>
          <a:bodyPr/>
          <a:lstStyle/>
          <a:p>
            <a:pPr lvl="0">
              <a:buFont typeface="Wingdings" pitchFamily="2" charset="2"/>
              <a:buChar char="Ø"/>
            </a:pPr>
            <a:r>
              <a:rPr lang="en-US" sz="2400" dirty="0" smtClean="0">
                <a:solidFill>
                  <a:srgbClr val="421600"/>
                </a:solidFill>
                <a:latin typeface="BatangChe" pitchFamily="49" charset="-127"/>
                <a:ea typeface="BatangChe" pitchFamily="49" charset="-127"/>
              </a:rPr>
              <a:t>SOLE PROPRIEOTRSHIP </a:t>
            </a:r>
          </a:p>
          <a:p>
            <a:pPr lvl="0">
              <a:buFont typeface="Wingdings" pitchFamily="2" charset="2"/>
              <a:buChar char="Ø"/>
            </a:pPr>
            <a:endParaRPr lang="en-US" sz="2400" dirty="0" smtClean="0">
              <a:solidFill>
                <a:srgbClr val="421600"/>
              </a:solidFill>
              <a:latin typeface="BatangChe" pitchFamily="49" charset="-127"/>
              <a:ea typeface="BatangChe" pitchFamily="49" charset="-127"/>
            </a:endParaRPr>
          </a:p>
          <a:p>
            <a:pPr lvl="0">
              <a:buFont typeface="Wingdings" pitchFamily="2" charset="2"/>
              <a:buChar char="Ø"/>
            </a:pPr>
            <a:r>
              <a:rPr lang="en-US" sz="2400" dirty="0" smtClean="0">
                <a:solidFill>
                  <a:srgbClr val="421600"/>
                </a:solidFill>
                <a:latin typeface="BatangChe" pitchFamily="49" charset="-127"/>
                <a:ea typeface="BatangChe" pitchFamily="49" charset="-127"/>
              </a:rPr>
              <a:t>PARTNERSHIP UNDER PARTNERSHIP ACT 1932</a:t>
            </a:r>
          </a:p>
          <a:p>
            <a:pPr lvl="0">
              <a:buFont typeface="Wingdings" pitchFamily="2" charset="2"/>
              <a:buChar char="Ø"/>
            </a:pPr>
            <a:endParaRPr lang="en-US" sz="2400" dirty="0" smtClean="0">
              <a:solidFill>
                <a:srgbClr val="421600"/>
              </a:solidFill>
              <a:latin typeface="BatangChe" pitchFamily="49" charset="-127"/>
              <a:ea typeface="BatangChe" pitchFamily="49" charset="-127"/>
            </a:endParaRPr>
          </a:p>
          <a:p>
            <a:pPr lvl="0">
              <a:buFont typeface="Wingdings" pitchFamily="2" charset="2"/>
              <a:buChar char="Ø"/>
            </a:pPr>
            <a:r>
              <a:rPr lang="en-US" sz="2400" dirty="0" smtClean="0">
                <a:solidFill>
                  <a:srgbClr val="421600"/>
                </a:solidFill>
                <a:latin typeface="BatangChe" pitchFamily="49" charset="-127"/>
                <a:ea typeface="BatangChe" pitchFamily="49" charset="-127"/>
              </a:rPr>
              <a:t>COMPANY UNDER THE COMPANIES ORDINANCE, 1984</a:t>
            </a:r>
          </a:p>
          <a:p>
            <a:pPr marL="517525" indent="-517525">
              <a:lnSpc>
                <a:spcPct val="80000"/>
              </a:lnSpc>
              <a:buSzPct val="80000"/>
              <a:buNone/>
            </a:pPr>
            <a:endParaRPr lang="en-US" sz="2400" dirty="0" smtClean="0">
              <a:solidFill>
                <a:schemeClr val="tx1">
                  <a:lumMod val="75000"/>
                </a:schemeClr>
              </a:solidFill>
              <a:latin typeface="Baskerville Old Face" pitchFamily="18" charset="0"/>
            </a:endParaRPr>
          </a:p>
          <a:p>
            <a:pPr>
              <a:buNone/>
            </a:pPr>
            <a:endParaRPr lang="en-US" dirty="0"/>
          </a:p>
        </p:txBody>
      </p:sp>
    </p:spTree>
  </p:cSld>
  <p:clrMapOvr>
    <a:masterClrMapping/>
  </p:clrMapOvr>
  <p:transition>
    <p:checke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www.pptclipart.com/download/Abstract-metal-free-ppt-backgrounds.jpg"/>
          <p:cNvPicPr>
            <a:picLocks noChangeAspect="1" noChangeArrowheads="1"/>
          </p:cNvPicPr>
          <p:nvPr/>
        </p:nvPicPr>
        <p:blipFill>
          <a:blip r:embed="rId2" cstate="print"/>
          <a:srcRect/>
          <a:stretch>
            <a:fillRect/>
          </a:stretch>
        </p:blipFill>
        <p:spPr bwMode="auto">
          <a:xfrm>
            <a:off x="0" y="0"/>
            <a:ext cx="9144000" cy="6934200"/>
          </a:xfrm>
          <a:prstGeom prst="rect">
            <a:avLst/>
          </a:prstGeom>
          <a:noFill/>
        </p:spPr>
      </p:pic>
      <p:sp>
        <p:nvSpPr>
          <p:cNvPr id="2" name="Title 1"/>
          <p:cNvSpPr>
            <a:spLocks noGrp="1"/>
          </p:cNvSpPr>
          <p:nvPr>
            <p:ph type="ctrTitle"/>
          </p:nvPr>
        </p:nvSpPr>
        <p:spPr>
          <a:xfrm>
            <a:off x="152400" y="228601"/>
            <a:ext cx="8991600" cy="609599"/>
          </a:xfrm>
        </p:spPr>
        <p:txBody>
          <a:bodyPr>
            <a:normAutofit/>
          </a:bodyPr>
          <a:lstStyle/>
          <a:p>
            <a:r>
              <a:rPr lang="en-US" sz="2100" dirty="0" smtClean="0">
                <a:solidFill>
                  <a:srgbClr val="5C1F00"/>
                </a:solidFill>
                <a:latin typeface="Algerian" pitchFamily="82" charset="0"/>
              </a:rPr>
              <a:t>Statuary Returns of Partnership Under Partnership Act 1932</a:t>
            </a:r>
            <a:endParaRPr lang="en-US" sz="2100" dirty="0">
              <a:solidFill>
                <a:srgbClr val="5C1F00"/>
              </a:solidFill>
            </a:endParaRPr>
          </a:p>
        </p:txBody>
      </p:sp>
      <p:graphicFrame>
        <p:nvGraphicFramePr>
          <p:cNvPr id="4" name="Table 3"/>
          <p:cNvGraphicFramePr>
            <a:graphicFrameLocks noGrp="1"/>
          </p:cNvGraphicFramePr>
          <p:nvPr/>
        </p:nvGraphicFramePr>
        <p:xfrm>
          <a:off x="381000" y="1505877"/>
          <a:ext cx="7696200" cy="3370923"/>
        </p:xfrm>
        <a:graphic>
          <a:graphicData uri="http://schemas.openxmlformats.org/drawingml/2006/table">
            <a:tbl>
              <a:tblPr>
                <a:tableStyleId>{7E9639D4-E3E2-4D34-9284-5A2195B3D0D7}</a:tableStyleId>
              </a:tblPr>
              <a:tblGrid>
                <a:gridCol w="685800"/>
                <a:gridCol w="1447800"/>
                <a:gridCol w="4419600"/>
                <a:gridCol w="1143000"/>
              </a:tblGrid>
              <a:tr h="193810">
                <a:tc>
                  <a:txBody>
                    <a:bodyPr/>
                    <a:lstStyle/>
                    <a:p>
                      <a:pPr marL="0" marR="0" algn="ctr">
                        <a:spcBef>
                          <a:spcPts val="0"/>
                        </a:spcBef>
                        <a:spcAft>
                          <a:spcPts val="0"/>
                        </a:spcAft>
                      </a:pPr>
                      <a:r>
                        <a:rPr lang="en-US" sz="1200" dirty="0" smtClean="0">
                          <a:solidFill>
                            <a:srgbClr val="421600"/>
                          </a:solidFill>
                          <a:latin typeface="Algerian" pitchFamily="82" charset="0"/>
                          <a:ea typeface="Times New Roman"/>
                        </a:rPr>
                        <a:t>S.</a:t>
                      </a:r>
                      <a:r>
                        <a:rPr lang="en-US" sz="1200" baseline="0" dirty="0" smtClean="0">
                          <a:solidFill>
                            <a:srgbClr val="421600"/>
                          </a:solidFill>
                          <a:latin typeface="Algerian" pitchFamily="82" charset="0"/>
                          <a:ea typeface="Times New Roman"/>
                        </a:rPr>
                        <a:t> No</a:t>
                      </a:r>
                      <a:endParaRPr lang="en-US" sz="1200" dirty="0">
                        <a:solidFill>
                          <a:srgbClr val="421600"/>
                        </a:solidFill>
                        <a:latin typeface="Algerian" pitchFamily="82" charset="0"/>
                        <a:ea typeface="Times New Roman"/>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solidFill>
                            <a:srgbClr val="421600"/>
                          </a:solidFill>
                          <a:latin typeface="Algerian" pitchFamily="82" charset="0"/>
                          <a:ea typeface="Times New Roman"/>
                        </a:rPr>
                        <a:t>Forms/Returns</a:t>
                      </a:r>
                      <a:endParaRPr lang="en-US" sz="1200" dirty="0">
                        <a:solidFill>
                          <a:srgbClr val="421600"/>
                        </a:solidFill>
                        <a:latin typeface="Algerian" pitchFamily="82" charset="0"/>
                        <a:ea typeface="Times New Roman"/>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solidFill>
                            <a:srgbClr val="421600"/>
                          </a:solidFill>
                          <a:latin typeface="Algerian" pitchFamily="82" charset="0"/>
                          <a:ea typeface="Times New Roman"/>
                        </a:rPr>
                        <a:t>Description</a:t>
                      </a:r>
                      <a:endParaRPr lang="en-US" sz="1200" dirty="0">
                        <a:solidFill>
                          <a:srgbClr val="421600"/>
                        </a:solidFill>
                        <a:latin typeface="Algerian" pitchFamily="82" charset="0"/>
                        <a:ea typeface="Times New Roman"/>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solidFill>
                            <a:srgbClr val="421600"/>
                          </a:solidFill>
                          <a:latin typeface="Algerian" pitchFamily="82" charset="0"/>
                          <a:ea typeface="Times New Roman"/>
                        </a:rPr>
                        <a:t>Section</a:t>
                      </a:r>
                      <a:endParaRPr lang="en-US" sz="1200" dirty="0">
                        <a:solidFill>
                          <a:srgbClr val="421600"/>
                        </a:solidFill>
                        <a:latin typeface="Algerian" pitchFamily="82" charset="0"/>
                        <a:ea typeface="Times New Roman"/>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7047">
                <a:tc>
                  <a:txBody>
                    <a:bodyPr/>
                    <a:lstStyle/>
                    <a:p>
                      <a:pPr marL="0" marR="0">
                        <a:spcBef>
                          <a:spcPts val="0"/>
                        </a:spcBef>
                        <a:spcAft>
                          <a:spcPts val="0"/>
                        </a:spcAft>
                      </a:pPr>
                      <a:r>
                        <a:rPr lang="en-US" sz="1400" dirty="0" smtClean="0">
                          <a:solidFill>
                            <a:srgbClr val="421600"/>
                          </a:solidFill>
                          <a:latin typeface="BatangChe" pitchFamily="49" charset="-127"/>
                          <a:ea typeface="BatangChe" pitchFamily="49" charset="-127"/>
                        </a:rPr>
                        <a:t>1</a:t>
                      </a:r>
                      <a:endParaRPr lang="en-US" sz="1400" dirty="0">
                        <a:solidFill>
                          <a:srgbClr val="421600"/>
                        </a:solidFill>
                        <a:latin typeface="BatangChe" pitchFamily="49" charset="-127"/>
                        <a:ea typeface="BatangChe" pitchFamily="49" charset="-127"/>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421600"/>
                          </a:solidFill>
                          <a:latin typeface="BatangChe" pitchFamily="49" charset="-127"/>
                          <a:ea typeface="BatangChe" pitchFamily="49" charset="-127"/>
                        </a:rPr>
                        <a:t>Form-A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421600"/>
                          </a:solidFill>
                          <a:latin typeface="BatangChe" pitchFamily="49" charset="-127"/>
                          <a:ea typeface="BatangChe" pitchFamily="49" charset="-127"/>
                        </a:rPr>
                        <a:t>Application for registration of Frim</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400" b="0" i="0" u="none" strike="noStrike">
                          <a:solidFill>
                            <a:srgbClr val="421600"/>
                          </a:solidFill>
                          <a:latin typeface="BatangChe" pitchFamily="49" charset="-127"/>
                          <a:ea typeface="BatangChe" pitchFamily="49" charset="-127"/>
                        </a:rPr>
                        <a:t>Section 58</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85800">
                <a:tc>
                  <a:txBody>
                    <a:bodyPr/>
                    <a:lstStyle/>
                    <a:p>
                      <a:pPr marL="0" marR="0">
                        <a:spcBef>
                          <a:spcPts val="0"/>
                        </a:spcBef>
                        <a:spcAft>
                          <a:spcPts val="0"/>
                        </a:spcAft>
                      </a:pPr>
                      <a:r>
                        <a:rPr lang="en-US" sz="1400" dirty="0" smtClean="0">
                          <a:solidFill>
                            <a:srgbClr val="421600"/>
                          </a:solidFill>
                          <a:latin typeface="BatangChe" pitchFamily="49" charset="-127"/>
                          <a:ea typeface="BatangChe" pitchFamily="49" charset="-127"/>
                        </a:rPr>
                        <a:t>2</a:t>
                      </a:r>
                      <a:endParaRPr lang="en-US" sz="1400" dirty="0">
                        <a:solidFill>
                          <a:srgbClr val="421600"/>
                        </a:solidFill>
                        <a:latin typeface="BatangChe" pitchFamily="49" charset="-127"/>
                        <a:ea typeface="BatangChe" pitchFamily="49" charset="-127"/>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421600"/>
                          </a:solidFill>
                          <a:latin typeface="BatangChe" pitchFamily="49" charset="-127"/>
                          <a:ea typeface="BatangChe" pitchFamily="49" charset="-127"/>
                        </a:rPr>
                        <a:t>Form-B</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421600"/>
                          </a:solidFill>
                          <a:latin typeface="BatangChe" pitchFamily="49" charset="-127"/>
                          <a:ea typeface="BatangChe" pitchFamily="49" charset="-127"/>
                        </a:rPr>
                        <a:t>Statement specifying altration in the firm name or in the location of the principal place of business of the firm</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400" b="0" i="0" u="none" strike="noStrike">
                          <a:solidFill>
                            <a:srgbClr val="421600"/>
                          </a:solidFill>
                          <a:latin typeface="BatangChe" pitchFamily="49" charset="-127"/>
                          <a:ea typeface="BatangChe" pitchFamily="49" charset="-127"/>
                        </a:rPr>
                        <a:t>Section 60(1)</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a:spcBef>
                          <a:spcPts val="0"/>
                        </a:spcBef>
                        <a:spcAft>
                          <a:spcPts val="0"/>
                        </a:spcAft>
                      </a:pPr>
                      <a:r>
                        <a:rPr lang="en-US" sz="1400" dirty="0" smtClean="0">
                          <a:solidFill>
                            <a:srgbClr val="421600"/>
                          </a:solidFill>
                          <a:latin typeface="BatangChe" pitchFamily="49" charset="-127"/>
                          <a:ea typeface="BatangChe" pitchFamily="49" charset="-127"/>
                        </a:rPr>
                        <a:t>3</a:t>
                      </a:r>
                      <a:endParaRPr lang="en-US" sz="1400" dirty="0">
                        <a:solidFill>
                          <a:srgbClr val="421600"/>
                        </a:solidFill>
                        <a:latin typeface="BatangChe" pitchFamily="49" charset="-127"/>
                        <a:ea typeface="BatangChe" pitchFamily="49" charset="-127"/>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421600"/>
                          </a:solidFill>
                          <a:latin typeface="BatangChe" pitchFamily="49" charset="-127"/>
                          <a:ea typeface="BatangChe" pitchFamily="49" charset="-127"/>
                        </a:rPr>
                        <a:t>Form-C</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421600"/>
                          </a:solidFill>
                          <a:latin typeface="BatangChe" pitchFamily="49" charset="-127"/>
                          <a:ea typeface="BatangChe" pitchFamily="49" charset="-127"/>
                        </a:rPr>
                        <a:t>Notice of change of address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400" b="0" i="0" u="none" strike="noStrike">
                          <a:solidFill>
                            <a:srgbClr val="421600"/>
                          </a:solidFill>
                          <a:latin typeface="BatangChe" pitchFamily="49" charset="-127"/>
                          <a:ea typeface="BatangChe" pitchFamily="49" charset="-127"/>
                        </a:rPr>
                        <a:t>Section 61</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a:spcBef>
                          <a:spcPts val="0"/>
                        </a:spcBef>
                        <a:spcAft>
                          <a:spcPts val="0"/>
                        </a:spcAft>
                      </a:pPr>
                      <a:r>
                        <a:rPr lang="en-US" sz="1400" dirty="0" smtClean="0">
                          <a:solidFill>
                            <a:srgbClr val="421600"/>
                          </a:solidFill>
                          <a:latin typeface="BatangChe" pitchFamily="49" charset="-127"/>
                          <a:ea typeface="BatangChe" pitchFamily="49" charset="-127"/>
                        </a:rPr>
                        <a:t>4</a:t>
                      </a:r>
                      <a:endParaRPr lang="en-US" sz="1400" dirty="0">
                        <a:solidFill>
                          <a:srgbClr val="421600"/>
                        </a:solidFill>
                        <a:latin typeface="BatangChe" pitchFamily="49" charset="-127"/>
                        <a:ea typeface="BatangChe" pitchFamily="49" charset="-127"/>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421600"/>
                          </a:solidFill>
                          <a:latin typeface="BatangChe" pitchFamily="49" charset="-127"/>
                          <a:ea typeface="BatangChe" pitchFamily="49" charset="-127"/>
                        </a:rPr>
                        <a:t>Form-D</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421600"/>
                          </a:solidFill>
                          <a:latin typeface="BatangChe" pitchFamily="49" charset="-127"/>
                          <a:ea typeface="BatangChe" pitchFamily="49" charset="-127"/>
                        </a:rPr>
                        <a:t>Notice of change in the name of partner and his permanent address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400" b="0" i="0" u="none" strike="noStrike" dirty="0">
                          <a:solidFill>
                            <a:srgbClr val="421600"/>
                          </a:solidFill>
                          <a:latin typeface="BatangChe" pitchFamily="49" charset="-127"/>
                          <a:ea typeface="BatangChe" pitchFamily="49" charset="-127"/>
                        </a:rPr>
                        <a:t>Section 62</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7386">
                <a:tc>
                  <a:txBody>
                    <a:bodyPr/>
                    <a:lstStyle/>
                    <a:p>
                      <a:pPr marL="0" marR="0">
                        <a:spcBef>
                          <a:spcPts val="0"/>
                        </a:spcBef>
                        <a:spcAft>
                          <a:spcPts val="0"/>
                        </a:spcAft>
                      </a:pPr>
                      <a:r>
                        <a:rPr lang="en-US" sz="1400" dirty="0" smtClean="0">
                          <a:solidFill>
                            <a:srgbClr val="421600"/>
                          </a:solidFill>
                          <a:latin typeface="BatangChe" pitchFamily="49" charset="-127"/>
                          <a:ea typeface="BatangChe" pitchFamily="49" charset="-127"/>
                        </a:rPr>
                        <a:t>5</a:t>
                      </a:r>
                      <a:endParaRPr lang="en-US" sz="1400" dirty="0">
                        <a:solidFill>
                          <a:srgbClr val="421600"/>
                        </a:solidFill>
                        <a:latin typeface="BatangChe" pitchFamily="49" charset="-127"/>
                        <a:ea typeface="BatangChe" pitchFamily="49" charset="-127"/>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421600"/>
                          </a:solidFill>
                          <a:latin typeface="BatangChe" pitchFamily="49" charset="-127"/>
                          <a:ea typeface="BatangChe" pitchFamily="49" charset="-127"/>
                        </a:rPr>
                        <a:t>Form-E</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421600"/>
                          </a:solidFill>
                          <a:latin typeface="BatangChe" pitchFamily="49" charset="-127"/>
                          <a:ea typeface="BatangChe" pitchFamily="49" charset="-127"/>
                        </a:rPr>
                        <a:t>Notice of change of </a:t>
                      </a:r>
                      <a:r>
                        <a:rPr lang="en-US" sz="1400" b="0" i="0" u="none" strike="noStrike" dirty="0" smtClean="0">
                          <a:solidFill>
                            <a:srgbClr val="421600"/>
                          </a:solidFill>
                          <a:latin typeface="BatangChe" pitchFamily="49" charset="-127"/>
                          <a:ea typeface="BatangChe" pitchFamily="49" charset="-127"/>
                        </a:rPr>
                        <a:t>constitution or dissolution of the firm</a:t>
                      </a:r>
                      <a:endParaRPr lang="en-US" sz="1400" b="0" i="0" u="none" strike="noStrike" dirty="0">
                        <a:solidFill>
                          <a:srgbClr val="421600"/>
                        </a:solidFill>
                        <a:latin typeface="BatangChe" pitchFamily="49" charset="-127"/>
                        <a:ea typeface="BatangChe" pitchFamily="49" charset="-127"/>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400" b="0" i="0" u="none" strike="noStrike" dirty="0">
                          <a:solidFill>
                            <a:srgbClr val="421600"/>
                          </a:solidFill>
                          <a:latin typeface="BatangChe" pitchFamily="49" charset="-127"/>
                          <a:ea typeface="BatangChe" pitchFamily="49" charset="-127"/>
                        </a:rPr>
                        <a:t> </a:t>
                      </a:r>
                      <a:r>
                        <a:rPr lang="en-US" sz="1400" b="0" i="0" u="none" strike="noStrike" dirty="0" smtClean="0">
                          <a:solidFill>
                            <a:srgbClr val="421600"/>
                          </a:solidFill>
                          <a:latin typeface="BatangChe" pitchFamily="49" charset="-127"/>
                          <a:ea typeface="BatangChe" pitchFamily="49" charset="-127"/>
                        </a:rPr>
                        <a:t>Section 63</a:t>
                      </a:r>
                      <a:endParaRPr lang="en-US" sz="1400" b="0" i="0" u="none" strike="noStrike" dirty="0">
                        <a:solidFill>
                          <a:srgbClr val="421600"/>
                        </a:solidFill>
                        <a:latin typeface="BatangChe" pitchFamily="49" charset="-127"/>
                        <a:ea typeface="BatangChe" pitchFamily="49" charset="-127"/>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1367">
                <a:tc>
                  <a:txBody>
                    <a:bodyPr/>
                    <a:lstStyle/>
                    <a:p>
                      <a:pPr marL="0" marR="0">
                        <a:spcBef>
                          <a:spcPts val="0"/>
                        </a:spcBef>
                        <a:spcAft>
                          <a:spcPts val="0"/>
                        </a:spcAft>
                      </a:pPr>
                      <a:r>
                        <a:rPr lang="en-US" sz="1400" dirty="0" smtClean="0">
                          <a:solidFill>
                            <a:srgbClr val="421600"/>
                          </a:solidFill>
                          <a:latin typeface="BatangChe" pitchFamily="49" charset="-127"/>
                          <a:ea typeface="BatangChe" pitchFamily="49" charset="-127"/>
                        </a:rPr>
                        <a:t>6</a:t>
                      </a:r>
                      <a:endParaRPr lang="en-US" sz="1400" dirty="0">
                        <a:solidFill>
                          <a:srgbClr val="421600"/>
                        </a:solidFill>
                        <a:latin typeface="BatangChe" pitchFamily="49" charset="-127"/>
                        <a:ea typeface="BatangChe" pitchFamily="49" charset="-127"/>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421600"/>
                          </a:solidFill>
                          <a:latin typeface="BatangChe" pitchFamily="49" charset="-127"/>
                          <a:ea typeface="BatangChe" pitchFamily="49" charset="-127"/>
                        </a:rPr>
                        <a:t>Form-F</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421600"/>
                          </a:solidFill>
                          <a:latin typeface="BatangChe" pitchFamily="49" charset="-127"/>
                          <a:ea typeface="BatangChe" pitchFamily="49" charset="-127"/>
                        </a:rPr>
                        <a:t>Notice of election by a person admited as a minor to the benefits of partnership in a firm to become or not to become a partner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400" b="0" i="0" u="none" strike="noStrike" dirty="0">
                          <a:solidFill>
                            <a:srgbClr val="421600"/>
                          </a:solidFill>
                          <a:latin typeface="BatangChe" pitchFamily="49" charset="-127"/>
                          <a:ea typeface="BatangChe" pitchFamily="49" charset="-127"/>
                        </a:rPr>
                        <a:t>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6230">
                <a:tc>
                  <a:txBody>
                    <a:bodyPr/>
                    <a:lstStyle/>
                    <a:p>
                      <a:pPr marL="0" marR="0">
                        <a:spcBef>
                          <a:spcPts val="0"/>
                        </a:spcBef>
                        <a:spcAft>
                          <a:spcPts val="0"/>
                        </a:spcAft>
                      </a:pPr>
                      <a:r>
                        <a:rPr lang="en-US" sz="1400" dirty="0" smtClean="0">
                          <a:solidFill>
                            <a:srgbClr val="421600"/>
                          </a:solidFill>
                          <a:latin typeface="BatangChe" pitchFamily="49" charset="-127"/>
                          <a:ea typeface="BatangChe" pitchFamily="49" charset="-127"/>
                        </a:rPr>
                        <a:t>7</a:t>
                      </a:r>
                      <a:endParaRPr lang="en-US" sz="1400" dirty="0">
                        <a:solidFill>
                          <a:srgbClr val="421600"/>
                        </a:solidFill>
                        <a:latin typeface="BatangChe" pitchFamily="49" charset="-127"/>
                        <a:ea typeface="BatangChe" pitchFamily="49" charset="-127"/>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421600"/>
                          </a:solidFill>
                          <a:latin typeface="BatangChe" pitchFamily="49" charset="-127"/>
                          <a:ea typeface="BatangChe" pitchFamily="49" charset="-127"/>
                        </a:rPr>
                        <a:t>Form-G</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smtClean="0">
                          <a:solidFill>
                            <a:srgbClr val="421600"/>
                          </a:solidFill>
                          <a:latin typeface="BatangChe" pitchFamily="49" charset="-127"/>
                          <a:ea typeface="BatangChe" pitchFamily="49" charset="-127"/>
                        </a:rPr>
                        <a:t>Register </a:t>
                      </a:r>
                      <a:r>
                        <a:rPr lang="en-US" sz="1400" b="0" i="0" u="none" strike="noStrike" dirty="0">
                          <a:solidFill>
                            <a:srgbClr val="421600"/>
                          </a:solidFill>
                          <a:latin typeface="BatangChe" pitchFamily="49" charset="-127"/>
                          <a:ea typeface="BatangChe" pitchFamily="49" charset="-127"/>
                        </a:rPr>
                        <a:t>of firms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400" b="0" i="0" u="none" strike="noStrike" dirty="0">
                          <a:solidFill>
                            <a:srgbClr val="421600"/>
                          </a:solidFill>
                          <a:latin typeface="BatangChe" pitchFamily="49" charset="-127"/>
                          <a:ea typeface="BatangChe" pitchFamily="49" charset="-127"/>
                        </a:rPr>
                        <a:t>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checke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www.pptclipart.com/download/Abstract-metal-free-ppt-backgrounds.jpg"/>
          <p:cNvPicPr>
            <a:picLocks noChangeAspect="1" noChangeArrowheads="1"/>
          </p:cNvPicPr>
          <p:nvPr/>
        </p:nvPicPr>
        <p:blipFill>
          <a:blip r:embed="rId2" cstate="print"/>
          <a:srcRect/>
          <a:stretch>
            <a:fillRect/>
          </a:stretch>
        </p:blipFill>
        <p:spPr bwMode="auto">
          <a:xfrm>
            <a:off x="0" y="0"/>
            <a:ext cx="9144000" cy="6934200"/>
          </a:xfrm>
          <a:prstGeom prst="rect">
            <a:avLst/>
          </a:prstGeom>
          <a:noFill/>
        </p:spPr>
      </p:pic>
      <p:sp>
        <p:nvSpPr>
          <p:cNvPr id="2" name="Title 1"/>
          <p:cNvSpPr>
            <a:spLocks noGrp="1"/>
          </p:cNvSpPr>
          <p:nvPr>
            <p:ph type="ctrTitle"/>
          </p:nvPr>
        </p:nvSpPr>
        <p:spPr>
          <a:xfrm>
            <a:off x="152400" y="228601"/>
            <a:ext cx="8991600" cy="609599"/>
          </a:xfrm>
        </p:spPr>
        <p:txBody>
          <a:bodyPr>
            <a:normAutofit/>
          </a:bodyPr>
          <a:lstStyle/>
          <a:p>
            <a:r>
              <a:rPr lang="en-US" sz="2400" dirty="0" smtClean="0">
                <a:solidFill>
                  <a:srgbClr val="3A1300"/>
                </a:solidFill>
                <a:latin typeface="Algerian" pitchFamily="82" charset="0"/>
              </a:rPr>
              <a:t>Statutory Returns under Companies Ordinance 1984</a:t>
            </a:r>
            <a:endParaRPr lang="en-US" sz="2400" dirty="0">
              <a:solidFill>
                <a:srgbClr val="3A1300"/>
              </a:solidFill>
            </a:endParaRPr>
          </a:p>
        </p:txBody>
      </p:sp>
      <p:graphicFrame>
        <p:nvGraphicFramePr>
          <p:cNvPr id="4" name="Table 3"/>
          <p:cNvGraphicFramePr>
            <a:graphicFrameLocks noGrp="1"/>
          </p:cNvGraphicFramePr>
          <p:nvPr/>
        </p:nvGraphicFramePr>
        <p:xfrm>
          <a:off x="381000" y="1143000"/>
          <a:ext cx="7696200" cy="5317984"/>
        </p:xfrm>
        <a:graphic>
          <a:graphicData uri="http://schemas.openxmlformats.org/drawingml/2006/table">
            <a:tbl>
              <a:tblPr>
                <a:tableStyleId>{7E9639D4-E3E2-4D34-9284-5A2195B3D0D7}</a:tableStyleId>
              </a:tblPr>
              <a:tblGrid>
                <a:gridCol w="685800"/>
                <a:gridCol w="1447800"/>
                <a:gridCol w="4419600"/>
                <a:gridCol w="1143000"/>
              </a:tblGrid>
              <a:tr h="193810">
                <a:tc>
                  <a:txBody>
                    <a:bodyPr/>
                    <a:lstStyle/>
                    <a:p>
                      <a:pPr marL="0" marR="0" algn="ctr">
                        <a:spcBef>
                          <a:spcPts val="0"/>
                        </a:spcBef>
                        <a:spcAft>
                          <a:spcPts val="0"/>
                        </a:spcAft>
                      </a:pPr>
                      <a:r>
                        <a:rPr lang="en-US" sz="1200" dirty="0" smtClean="0">
                          <a:solidFill>
                            <a:srgbClr val="3A1300"/>
                          </a:solidFill>
                          <a:latin typeface="Algerian" pitchFamily="82" charset="0"/>
                          <a:ea typeface="Times New Roman"/>
                        </a:rPr>
                        <a:t>S.</a:t>
                      </a:r>
                      <a:r>
                        <a:rPr lang="en-US" sz="1200" baseline="0" dirty="0" smtClean="0">
                          <a:solidFill>
                            <a:srgbClr val="3A1300"/>
                          </a:solidFill>
                          <a:latin typeface="Algerian" pitchFamily="82" charset="0"/>
                          <a:ea typeface="Times New Roman"/>
                        </a:rPr>
                        <a:t> No</a:t>
                      </a:r>
                      <a:endParaRPr lang="en-US" sz="1200" dirty="0">
                        <a:solidFill>
                          <a:srgbClr val="3A1300"/>
                        </a:solidFill>
                        <a:latin typeface="Algerian" pitchFamily="82" charset="0"/>
                        <a:ea typeface="Times New Roman"/>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solidFill>
                            <a:srgbClr val="3A1300"/>
                          </a:solidFill>
                          <a:latin typeface="Algerian" pitchFamily="82" charset="0"/>
                          <a:ea typeface="Times New Roman"/>
                        </a:rPr>
                        <a:t>Forms/Returns</a:t>
                      </a:r>
                      <a:endParaRPr lang="en-US" sz="1200" dirty="0">
                        <a:solidFill>
                          <a:srgbClr val="3A1300"/>
                        </a:solidFill>
                        <a:latin typeface="Algerian" pitchFamily="82" charset="0"/>
                        <a:ea typeface="Times New Roman"/>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solidFill>
                            <a:srgbClr val="3A1300"/>
                          </a:solidFill>
                          <a:latin typeface="Algerian" pitchFamily="82" charset="0"/>
                          <a:ea typeface="Times New Roman"/>
                        </a:rPr>
                        <a:t>Description</a:t>
                      </a:r>
                      <a:endParaRPr lang="en-US" sz="1200" dirty="0">
                        <a:solidFill>
                          <a:srgbClr val="3A1300"/>
                        </a:solidFill>
                        <a:latin typeface="Algerian" pitchFamily="82" charset="0"/>
                        <a:ea typeface="Times New Roman"/>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solidFill>
                            <a:srgbClr val="3A1300"/>
                          </a:solidFill>
                          <a:latin typeface="Algerian" pitchFamily="82" charset="0"/>
                          <a:ea typeface="Times New Roman"/>
                        </a:rPr>
                        <a:t>Section</a:t>
                      </a:r>
                      <a:endParaRPr lang="en-US" sz="1200" dirty="0">
                        <a:solidFill>
                          <a:srgbClr val="3A1300"/>
                        </a:solidFill>
                        <a:latin typeface="Algerian" pitchFamily="82" charset="0"/>
                        <a:ea typeface="Times New Roman"/>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7047">
                <a:tc>
                  <a:txBody>
                    <a:bodyPr/>
                    <a:lstStyle/>
                    <a:p>
                      <a:pPr marL="0" marR="0">
                        <a:spcBef>
                          <a:spcPts val="0"/>
                        </a:spcBef>
                        <a:spcAft>
                          <a:spcPts val="0"/>
                        </a:spcAft>
                      </a:pPr>
                      <a:r>
                        <a:rPr lang="en-US" sz="1100" dirty="0" smtClean="0">
                          <a:solidFill>
                            <a:srgbClr val="3A1300"/>
                          </a:solidFill>
                          <a:latin typeface="BatangChe" pitchFamily="49" charset="-127"/>
                          <a:ea typeface="BatangChe" pitchFamily="49" charset="-127"/>
                        </a:rPr>
                        <a:t>1</a:t>
                      </a:r>
                      <a:endParaRPr lang="en-US" sz="1100" dirty="0">
                        <a:solidFill>
                          <a:srgbClr val="3A1300"/>
                        </a:solidFill>
                        <a:latin typeface="BatangChe" pitchFamily="49" charset="-127"/>
                        <a:ea typeface="BatangChe" pitchFamily="49" charset="-127"/>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Form-1</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Declaration of Applicant for Incorporation</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Section 30(2) and rule 4</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85800">
                <a:tc>
                  <a:txBody>
                    <a:bodyPr/>
                    <a:lstStyle/>
                    <a:p>
                      <a:pPr marL="0" marR="0">
                        <a:spcBef>
                          <a:spcPts val="0"/>
                        </a:spcBef>
                        <a:spcAft>
                          <a:spcPts val="0"/>
                        </a:spcAft>
                      </a:pPr>
                      <a:r>
                        <a:rPr lang="en-US" sz="1100" dirty="0" smtClean="0">
                          <a:solidFill>
                            <a:srgbClr val="3A1300"/>
                          </a:solidFill>
                          <a:latin typeface="BatangChe" pitchFamily="49" charset="-127"/>
                          <a:ea typeface="BatangChe" pitchFamily="49" charset="-127"/>
                        </a:rPr>
                        <a:t>2</a:t>
                      </a:r>
                      <a:endParaRPr lang="en-US" sz="1100" dirty="0">
                        <a:solidFill>
                          <a:srgbClr val="3A1300"/>
                        </a:solidFill>
                        <a:latin typeface="BatangChe" pitchFamily="49" charset="-127"/>
                        <a:ea typeface="BatangChe" pitchFamily="49" charset="-127"/>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r>
                        <a:rPr lang="en-US" sz="1200" kern="1200" dirty="0">
                          <a:solidFill>
                            <a:srgbClr val="3A1300"/>
                          </a:solidFill>
                          <a:latin typeface="BatangChe" pitchFamily="49" charset="-127"/>
                          <a:ea typeface="BatangChe" pitchFamily="49" charset="-127"/>
                          <a:cs typeface="+mn-cs"/>
                        </a:rPr>
                        <a:t>Form-2</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r>
                        <a:rPr lang="en-US" sz="1200" kern="1200" dirty="0">
                          <a:solidFill>
                            <a:srgbClr val="3A1300"/>
                          </a:solidFill>
                          <a:latin typeface="BatangChe" pitchFamily="49" charset="-127"/>
                          <a:ea typeface="BatangChe" pitchFamily="49" charset="-127"/>
                          <a:cs typeface="+mn-cs"/>
                        </a:rPr>
                        <a:t>Application to the Securities and Exchange Commission of Pakistan for The approval of conversion of a Public Company into a Private Company</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r>
                        <a:rPr lang="en-US" sz="1200" kern="1200" dirty="0">
                          <a:solidFill>
                            <a:srgbClr val="3A1300"/>
                          </a:solidFill>
                          <a:latin typeface="BatangChe" pitchFamily="49" charset="-127"/>
                          <a:ea typeface="BatangChe" pitchFamily="49" charset="-127"/>
                          <a:cs typeface="+mn-cs"/>
                        </a:rPr>
                        <a:t>Section 44 and rule 7</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a:spcBef>
                          <a:spcPts val="0"/>
                        </a:spcBef>
                        <a:spcAft>
                          <a:spcPts val="0"/>
                        </a:spcAft>
                      </a:pPr>
                      <a:r>
                        <a:rPr lang="en-US" sz="1100" dirty="0" smtClean="0">
                          <a:solidFill>
                            <a:srgbClr val="3A1300"/>
                          </a:solidFill>
                          <a:latin typeface="BatangChe" pitchFamily="49" charset="-127"/>
                          <a:ea typeface="BatangChe" pitchFamily="49" charset="-127"/>
                        </a:rPr>
                        <a:t>3</a:t>
                      </a:r>
                      <a:endParaRPr lang="en-US" sz="1100" dirty="0">
                        <a:solidFill>
                          <a:srgbClr val="3A1300"/>
                        </a:solidFill>
                        <a:latin typeface="BatangChe" pitchFamily="49" charset="-127"/>
                        <a:ea typeface="BatangChe" pitchFamily="49" charset="-127"/>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Form-3</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Return of Allotments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Section </a:t>
                      </a:r>
                      <a:r>
                        <a:rPr lang="en-US" sz="1200" kern="1200" dirty="0" smtClean="0">
                          <a:solidFill>
                            <a:srgbClr val="3A1300"/>
                          </a:solidFill>
                          <a:latin typeface="BatangChe" pitchFamily="49" charset="-127"/>
                          <a:ea typeface="BatangChe" pitchFamily="49" charset="-127"/>
                          <a:cs typeface="+mn-cs"/>
                        </a:rPr>
                        <a:t>73 (1)</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a:spcBef>
                          <a:spcPts val="0"/>
                        </a:spcBef>
                        <a:spcAft>
                          <a:spcPts val="0"/>
                        </a:spcAft>
                      </a:pPr>
                      <a:r>
                        <a:rPr lang="en-US" sz="1100" dirty="0" smtClean="0">
                          <a:solidFill>
                            <a:srgbClr val="3A1300"/>
                          </a:solidFill>
                          <a:latin typeface="BatangChe" pitchFamily="49" charset="-127"/>
                          <a:ea typeface="BatangChe" pitchFamily="49" charset="-127"/>
                        </a:rPr>
                        <a:t>4</a:t>
                      </a:r>
                      <a:endParaRPr lang="en-US" sz="1100" dirty="0">
                        <a:solidFill>
                          <a:srgbClr val="3A1300"/>
                        </a:solidFill>
                        <a:latin typeface="BatangChe" pitchFamily="49" charset="-127"/>
                        <a:ea typeface="BatangChe" pitchFamily="49" charset="-127"/>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Form-4</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Particulars of Oral Contract relating to shares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Section 73(2)</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8310">
                <a:tc>
                  <a:txBody>
                    <a:bodyPr/>
                    <a:lstStyle/>
                    <a:p>
                      <a:pPr marL="0" marR="0">
                        <a:spcBef>
                          <a:spcPts val="0"/>
                        </a:spcBef>
                        <a:spcAft>
                          <a:spcPts val="0"/>
                        </a:spcAft>
                      </a:pPr>
                      <a:r>
                        <a:rPr lang="en-US" sz="1100" dirty="0" smtClean="0">
                          <a:solidFill>
                            <a:srgbClr val="3A1300"/>
                          </a:solidFill>
                          <a:latin typeface="BatangChe" pitchFamily="49" charset="-127"/>
                          <a:ea typeface="BatangChe" pitchFamily="49" charset="-127"/>
                        </a:rPr>
                        <a:t>5</a:t>
                      </a:r>
                      <a:endParaRPr lang="en-US" sz="1100" dirty="0">
                        <a:solidFill>
                          <a:srgbClr val="3A1300"/>
                        </a:solidFill>
                        <a:latin typeface="BatangChe" pitchFamily="49" charset="-127"/>
                        <a:ea typeface="BatangChe" pitchFamily="49" charset="-127"/>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Form-5</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Statement of The amount or rate per cent of </a:t>
                      </a:r>
                      <a:r>
                        <a:rPr lang="en-US" sz="1200" kern="1200" dirty="0" smtClean="0">
                          <a:solidFill>
                            <a:srgbClr val="3A1300"/>
                          </a:solidFill>
                          <a:latin typeface="BatangChe" pitchFamily="49" charset="-127"/>
                          <a:ea typeface="BatangChe" pitchFamily="49" charset="-127"/>
                          <a:cs typeface="+mn-cs"/>
                        </a:rPr>
                        <a:t>the </a:t>
                      </a:r>
                      <a:r>
                        <a:rPr lang="en-US" sz="1200" kern="1200" dirty="0">
                          <a:solidFill>
                            <a:srgbClr val="3A1300"/>
                          </a:solidFill>
                          <a:latin typeface="BatangChe" pitchFamily="49" charset="-127"/>
                          <a:ea typeface="BatangChe" pitchFamily="49" charset="-127"/>
                          <a:cs typeface="+mn-cs"/>
                        </a:rPr>
                        <a:t>commision payable in respect of shares/debentures and of the number of the shares/depentures for which persons have agreed to subscribe for absolutely or conditionally</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Section 82</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1367">
                <a:tc>
                  <a:txBody>
                    <a:bodyPr/>
                    <a:lstStyle/>
                    <a:p>
                      <a:pPr marL="0" marR="0">
                        <a:spcBef>
                          <a:spcPts val="0"/>
                        </a:spcBef>
                        <a:spcAft>
                          <a:spcPts val="0"/>
                        </a:spcAft>
                      </a:pPr>
                      <a:r>
                        <a:rPr lang="en-US" sz="1100" dirty="0" smtClean="0">
                          <a:solidFill>
                            <a:srgbClr val="3A1300"/>
                          </a:solidFill>
                          <a:latin typeface="BatangChe" pitchFamily="49" charset="-127"/>
                          <a:ea typeface="BatangChe" pitchFamily="49" charset="-127"/>
                        </a:rPr>
                        <a:t>6</a:t>
                      </a:r>
                      <a:endParaRPr lang="en-US" sz="1100" dirty="0">
                        <a:solidFill>
                          <a:srgbClr val="3A1300"/>
                        </a:solidFill>
                        <a:latin typeface="BatangChe" pitchFamily="49" charset="-127"/>
                        <a:ea typeface="BatangChe" pitchFamily="49" charset="-127"/>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Form-6</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Notice of Consolidation, division of sub-division of shares, specifying the shares so consolidated, divided or sub-divided or the </a:t>
                      </a:r>
                      <a:r>
                        <a:rPr lang="en-US" sz="1200" kern="1200" dirty="0" smtClean="0">
                          <a:solidFill>
                            <a:srgbClr val="3A1300"/>
                          </a:solidFill>
                          <a:latin typeface="BatangChe" pitchFamily="49" charset="-127"/>
                          <a:ea typeface="BatangChe" pitchFamily="49" charset="-127"/>
                          <a:cs typeface="+mn-cs"/>
                        </a:rPr>
                        <a:t>cancellation </a:t>
                      </a:r>
                      <a:r>
                        <a:rPr lang="en-US" sz="1200" kern="1200" dirty="0">
                          <a:solidFill>
                            <a:srgbClr val="3A1300"/>
                          </a:solidFill>
                          <a:latin typeface="BatangChe" pitchFamily="49" charset="-127"/>
                          <a:ea typeface="BatangChe" pitchFamily="49" charset="-127"/>
                          <a:cs typeface="+mn-cs"/>
                        </a:rPr>
                        <a:t>of shares (Otherwise than in connection with a reduction of share capital under section 96 of the Companies Ordinance)</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Section 92 / 93</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6230">
                <a:tc>
                  <a:txBody>
                    <a:bodyPr/>
                    <a:lstStyle/>
                    <a:p>
                      <a:pPr marL="0" marR="0">
                        <a:spcBef>
                          <a:spcPts val="0"/>
                        </a:spcBef>
                        <a:spcAft>
                          <a:spcPts val="0"/>
                        </a:spcAft>
                      </a:pPr>
                      <a:r>
                        <a:rPr lang="en-US" sz="1100" dirty="0" smtClean="0">
                          <a:solidFill>
                            <a:srgbClr val="3A1300"/>
                          </a:solidFill>
                          <a:latin typeface="BatangChe" pitchFamily="49" charset="-127"/>
                          <a:ea typeface="BatangChe" pitchFamily="49" charset="-127"/>
                        </a:rPr>
                        <a:t>7</a:t>
                      </a:r>
                      <a:endParaRPr lang="en-US" sz="1100" dirty="0">
                        <a:solidFill>
                          <a:srgbClr val="3A1300"/>
                        </a:solidFill>
                        <a:latin typeface="BatangChe" pitchFamily="49" charset="-127"/>
                        <a:ea typeface="BatangChe" pitchFamily="49" charset="-127"/>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Form-7</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Notice of Increase in Nominal share Capital</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Section 92/94</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2757">
                <a:tc>
                  <a:txBody>
                    <a:bodyPr/>
                    <a:lstStyle/>
                    <a:p>
                      <a:pPr marL="0" marR="0">
                        <a:spcBef>
                          <a:spcPts val="0"/>
                        </a:spcBef>
                        <a:spcAft>
                          <a:spcPts val="0"/>
                        </a:spcAft>
                      </a:pPr>
                      <a:r>
                        <a:rPr lang="en-US" sz="1100" dirty="0" smtClean="0">
                          <a:solidFill>
                            <a:srgbClr val="3A1300"/>
                          </a:solidFill>
                          <a:latin typeface="BatangChe" pitchFamily="49" charset="-127"/>
                          <a:ea typeface="BatangChe" pitchFamily="49" charset="-127"/>
                        </a:rPr>
                        <a:t>8</a:t>
                      </a:r>
                      <a:endParaRPr lang="en-US" sz="1100" dirty="0">
                        <a:solidFill>
                          <a:srgbClr val="3A1300"/>
                        </a:solidFill>
                        <a:latin typeface="BatangChe" pitchFamily="49" charset="-127"/>
                        <a:ea typeface="BatangChe" pitchFamily="49" charset="-127"/>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Form-8</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Notice of Increase in Number of Members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Section 94</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7200">
                <a:tc>
                  <a:txBody>
                    <a:bodyPr/>
                    <a:lstStyle/>
                    <a:p>
                      <a:pPr marL="0" marR="0">
                        <a:spcBef>
                          <a:spcPts val="0"/>
                        </a:spcBef>
                        <a:spcAft>
                          <a:spcPts val="0"/>
                        </a:spcAft>
                      </a:pPr>
                      <a:r>
                        <a:rPr lang="en-US" sz="1100" dirty="0" smtClean="0">
                          <a:solidFill>
                            <a:srgbClr val="3A1300"/>
                          </a:solidFill>
                          <a:latin typeface="BatangChe" pitchFamily="49" charset="-127"/>
                          <a:ea typeface="BatangChe" pitchFamily="49" charset="-127"/>
                        </a:rPr>
                        <a:t>9</a:t>
                      </a:r>
                      <a:endParaRPr lang="en-US" sz="1100" dirty="0">
                        <a:solidFill>
                          <a:srgbClr val="3A1300"/>
                        </a:solidFill>
                        <a:latin typeface="BatangChe" pitchFamily="49" charset="-127"/>
                        <a:ea typeface="BatangChe" pitchFamily="49" charset="-127"/>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Form-9</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Notice of the Court's Order disallowing/confirming the variations of the rights of holders of/special class of shares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Section 108 (5)</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1367">
                <a:tc>
                  <a:txBody>
                    <a:bodyPr/>
                    <a:lstStyle/>
                    <a:p>
                      <a:pPr marL="0" marR="0">
                        <a:spcBef>
                          <a:spcPts val="0"/>
                        </a:spcBef>
                        <a:spcAft>
                          <a:spcPts val="0"/>
                        </a:spcAft>
                      </a:pPr>
                      <a:r>
                        <a:rPr lang="en-US" sz="1100" dirty="0" smtClean="0">
                          <a:solidFill>
                            <a:srgbClr val="3A1300"/>
                          </a:solidFill>
                          <a:latin typeface="BatangChe" pitchFamily="49" charset="-127"/>
                          <a:ea typeface="BatangChe" pitchFamily="49" charset="-127"/>
                        </a:rPr>
                        <a:t>10</a:t>
                      </a:r>
                      <a:endParaRPr lang="en-US" sz="1100" dirty="0">
                        <a:solidFill>
                          <a:srgbClr val="3A1300"/>
                        </a:solidFill>
                        <a:latin typeface="BatangChe" pitchFamily="49" charset="-127"/>
                        <a:ea typeface="BatangChe" pitchFamily="49" charset="-127"/>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Form-10</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Particulars of Mortgages, Charges, etc</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Sections 121, 129 and 463</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checke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www.pptclipart.com/download/Abstract-metal-free-ppt-backgrounds.jpg"/>
          <p:cNvPicPr>
            <a:picLocks noChangeAspect="1" noChangeArrowheads="1"/>
          </p:cNvPicPr>
          <p:nvPr/>
        </p:nvPicPr>
        <p:blipFill>
          <a:blip r:embed="rId2" cstate="print"/>
          <a:srcRect/>
          <a:stretch>
            <a:fillRect/>
          </a:stretch>
        </p:blipFill>
        <p:spPr bwMode="auto">
          <a:xfrm>
            <a:off x="0" y="0"/>
            <a:ext cx="9144000" cy="6934200"/>
          </a:xfrm>
          <a:prstGeom prst="rect">
            <a:avLst/>
          </a:prstGeom>
          <a:noFill/>
        </p:spPr>
      </p:pic>
      <p:sp>
        <p:nvSpPr>
          <p:cNvPr id="2" name="Title 1"/>
          <p:cNvSpPr>
            <a:spLocks noGrp="1"/>
          </p:cNvSpPr>
          <p:nvPr>
            <p:ph type="ctrTitle"/>
          </p:nvPr>
        </p:nvSpPr>
        <p:spPr>
          <a:xfrm>
            <a:off x="152400" y="228601"/>
            <a:ext cx="8991600" cy="609599"/>
          </a:xfrm>
        </p:spPr>
        <p:txBody>
          <a:bodyPr>
            <a:normAutofit/>
          </a:bodyPr>
          <a:lstStyle/>
          <a:p>
            <a:r>
              <a:rPr lang="en-US" sz="2400" dirty="0" smtClean="0">
                <a:solidFill>
                  <a:srgbClr val="421600"/>
                </a:solidFill>
                <a:latin typeface="Algerian" pitchFamily="82" charset="0"/>
              </a:rPr>
              <a:t>Statutory Returns under Companies Ordinance 1984</a:t>
            </a:r>
            <a:endParaRPr lang="en-US" sz="2400" dirty="0">
              <a:solidFill>
                <a:srgbClr val="421600"/>
              </a:solidFill>
            </a:endParaRPr>
          </a:p>
        </p:txBody>
      </p:sp>
      <p:graphicFrame>
        <p:nvGraphicFramePr>
          <p:cNvPr id="4" name="Table 3"/>
          <p:cNvGraphicFramePr>
            <a:graphicFrameLocks noGrp="1"/>
          </p:cNvGraphicFramePr>
          <p:nvPr/>
        </p:nvGraphicFramePr>
        <p:xfrm>
          <a:off x="381000" y="1143000"/>
          <a:ext cx="7924800" cy="5546722"/>
        </p:xfrm>
        <a:graphic>
          <a:graphicData uri="http://schemas.openxmlformats.org/drawingml/2006/table">
            <a:tbl>
              <a:tblPr>
                <a:tableStyleId>{7E9639D4-E3E2-4D34-9284-5A2195B3D0D7}</a:tableStyleId>
              </a:tblPr>
              <a:tblGrid>
                <a:gridCol w="685800"/>
                <a:gridCol w="1447800"/>
                <a:gridCol w="4419600"/>
                <a:gridCol w="1371600"/>
              </a:tblGrid>
              <a:tr h="193810">
                <a:tc>
                  <a:txBody>
                    <a:bodyPr/>
                    <a:lstStyle/>
                    <a:p>
                      <a:pPr marL="0" marR="0" algn="ctr">
                        <a:spcBef>
                          <a:spcPts val="0"/>
                        </a:spcBef>
                        <a:spcAft>
                          <a:spcPts val="0"/>
                        </a:spcAft>
                      </a:pPr>
                      <a:r>
                        <a:rPr lang="en-US" sz="1200" dirty="0" smtClean="0">
                          <a:solidFill>
                            <a:srgbClr val="421600"/>
                          </a:solidFill>
                          <a:latin typeface="Algerian" pitchFamily="82" charset="0"/>
                          <a:ea typeface="Times New Roman"/>
                        </a:rPr>
                        <a:t>S.</a:t>
                      </a:r>
                      <a:r>
                        <a:rPr lang="en-US" sz="1200" baseline="0" dirty="0" smtClean="0">
                          <a:solidFill>
                            <a:srgbClr val="421600"/>
                          </a:solidFill>
                          <a:latin typeface="Algerian" pitchFamily="82" charset="0"/>
                          <a:ea typeface="Times New Roman"/>
                        </a:rPr>
                        <a:t> No</a:t>
                      </a:r>
                      <a:endParaRPr lang="en-US" sz="1200" dirty="0">
                        <a:solidFill>
                          <a:srgbClr val="421600"/>
                        </a:solidFill>
                        <a:latin typeface="Algerian" pitchFamily="82" charset="0"/>
                        <a:ea typeface="Times New Roman"/>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solidFill>
                            <a:srgbClr val="421600"/>
                          </a:solidFill>
                          <a:latin typeface="Algerian" pitchFamily="82" charset="0"/>
                          <a:ea typeface="Times New Roman"/>
                        </a:rPr>
                        <a:t>Forms/Returns</a:t>
                      </a:r>
                      <a:endParaRPr lang="en-US" sz="1200" dirty="0">
                        <a:solidFill>
                          <a:srgbClr val="421600"/>
                        </a:solidFill>
                        <a:latin typeface="Algerian" pitchFamily="82" charset="0"/>
                        <a:ea typeface="Times New Roman"/>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solidFill>
                            <a:srgbClr val="421600"/>
                          </a:solidFill>
                          <a:latin typeface="Algerian" pitchFamily="82" charset="0"/>
                          <a:ea typeface="Times New Roman"/>
                        </a:rPr>
                        <a:t>Description</a:t>
                      </a:r>
                      <a:endParaRPr lang="en-US" sz="1200" dirty="0">
                        <a:solidFill>
                          <a:srgbClr val="421600"/>
                        </a:solidFill>
                        <a:latin typeface="Algerian" pitchFamily="82" charset="0"/>
                        <a:ea typeface="Times New Roman"/>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solidFill>
                            <a:srgbClr val="421600"/>
                          </a:solidFill>
                          <a:latin typeface="Algerian" pitchFamily="82" charset="0"/>
                          <a:ea typeface="Times New Roman"/>
                        </a:rPr>
                        <a:t>Section</a:t>
                      </a:r>
                      <a:endParaRPr lang="en-US" sz="1200" dirty="0">
                        <a:solidFill>
                          <a:srgbClr val="421600"/>
                        </a:solidFill>
                        <a:latin typeface="Algerian" pitchFamily="82" charset="0"/>
                        <a:ea typeface="Times New Roman"/>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7047">
                <a:tc>
                  <a:txBody>
                    <a:bodyPr/>
                    <a:lstStyle/>
                    <a:p>
                      <a:pPr marL="0" marR="0">
                        <a:spcBef>
                          <a:spcPts val="0"/>
                        </a:spcBef>
                        <a:spcAft>
                          <a:spcPts val="0"/>
                        </a:spcAft>
                      </a:pPr>
                      <a:r>
                        <a:rPr lang="en-US" sz="1200" kern="1200" dirty="0" smtClean="0">
                          <a:solidFill>
                            <a:srgbClr val="421600"/>
                          </a:solidFill>
                          <a:latin typeface="BatangChe" pitchFamily="49" charset="-127"/>
                          <a:ea typeface="BatangChe" pitchFamily="49" charset="-127"/>
                          <a:cs typeface="+mn-cs"/>
                        </a:rPr>
                        <a:t>11</a:t>
                      </a:r>
                      <a:endParaRPr lang="en-US" sz="1200" kern="1200" dirty="0">
                        <a:solidFill>
                          <a:srgbClr val="4216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421600"/>
                          </a:solidFill>
                          <a:latin typeface="BatangChe" pitchFamily="49" charset="-127"/>
                          <a:ea typeface="BatangChe" pitchFamily="49" charset="-127"/>
                          <a:cs typeface="+mn-cs"/>
                        </a:rPr>
                        <a:t>Form-11</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421600"/>
                          </a:solidFill>
                          <a:latin typeface="BatangChe" pitchFamily="49" charset="-127"/>
                          <a:ea typeface="BatangChe" pitchFamily="49" charset="-127"/>
                          <a:cs typeface="+mn-cs"/>
                        </a:rPr>
                        <a:t>Particulars of Mortgage or Charge subject to which property has been acquired</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421600"/>
                          </a:solidFill>
                          <a:latin typeface="BatangChe" pitchFamily="49" charset="-127"/>
                          <a:ea typeface="BatangChe" pitchFamily="49" charset="-127"/>
                          <a:cs typeface="+mn-cs"/>
                        </a:rPr>
                        <a:t>Section 122 and 463</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5162">
                <a:tc>
                  <a:txBody>
                    <a:bodyPr/>
                    <a:lstStyle/>
                    <a:p>
                      <a:pPr marL="0" marR="0">
                        <a:spcBef>
                          <a:spcPts val="0"/>
                        </a:spcBef>
                        <a:spcAft>
                          <a:spcPts val="0"/>
                        </a:spcAft>
                      </a:pPr>
                      <a:r>
                        <a:rPr lang="en-US" sz="1200" kern="1200" dirty="0" smtClean="0">
                          <a:solidFill>
                            <a:srgbClr val="421600"/>
                          </a:solidFill>
                          <a:latin typeface="BatangChe" pitchFamily="49" charset="-127"/>
                          <a:ea typeface="BatangChe" pitchFamily="49" charset="-127"/>
                          <a:cs typeface="+mn-cs"/>
                        </a:rPr>
                        <a:t>12</a:t>
                      </a:r>
                      <a:endParaRPr lang="en-US" sz="1200" kern="1200" dirty="0">
                        <a:solidFill>
                          <a:srgbClr val="4216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421600"/>
                          </a:solidFill>
                          <a:latin typeface="BatangChe" pitchFamily="49" charset="-127"/>
                          <a:ea typeface="BatangChe" pitchFamily="49" charset="-127"/>
                          <a:cs typeface="+mn-cs"/>
                        </a:rPr>
                        <a:t>Form-12</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421600"/>
                          </a:solidFill>
                          <a:latin typeface="BatangChe" pitchFamily="49" charset="-127"/>
                          <a:ea typeface="BatangChe" pitchFamily="49" charset="-127"/>
                          <a:cs typeface="+mn-cs"/>
                        </a:rPr>
                        <a:t>Register of Mortgages, etc. and of Memorandum of satisfaction thereof</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421600"/>
                          </a:solidFill>
                          <a:latin typeface="BatangChe" pitchFamily="49" charset="-127"/>
                          <a:ea typeface="BatangChe" pitchFamily="49" charset="-127"/>
                          <a:cs typeface="+mn-cs"/>
                        </a:rPr>
                        <a:t>Section 125, 129, 132, 133 and 137</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a:spcBef>
                          <a:spcPts val="0"/>
                        </a:spcBef>
                        <a:spcAft>
                          <a:spcPts val="0"/>
                        </a:spcAft>
                      </a:pPr>
                      <a:r>
                        <a:rPr lang="en-US" sz="1200" kern="1200" dirty="0" smtClean="0">
                          <a:solidFill>
                            <a:srgbClr val="421600"/>
                          </a:solidFill>
                          <a:latin typeface="BatangChe" pitchFamily="49" charset="-127"/>
                          <a:ea typeface="BatangChe" pitchFamily="49" charset="-127"/>
                          <a:cs typeface="+mn-cs"/>
                        </a:rPr>
                        <a:t>13</a:t>
                      </a:r>
                      <a:endParaRPr lang="en-US" sz="1200" kern="1200" dirty="0">
                        <a:solidFill>
                          <a:srgbClr val="4216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421600"/>
                          </a:solidFill>
                          <a:latin typeface="BatangChe" pitchFamily="49" charset="-127"/>
                          <a:ea typeface="BatangChe" pitchFamily="49" charset="-127"/>
                          <a:cs typeface="+mn-cs"/>
                        </a:rPr>
                        <a:t>Form-13</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421600"/>
                          </a:solidFill>
                          <a:latin typeface="BatangChe" pitchFamily="49" charset="-127"/>
                          <a:ea typeface="BatangChe" pitchFamily="49" charset="-127"/>
                          <a:cs typeface="+mn-cs"/>
                        </a:rPr>
                        <a:t>Registration of Entire series of debentures/redeemable capital</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421600"/>
                          </a:solidFill>
                          <a:latin typeface="BatangChe" pitchFamily="49" charset="-127"/>
                          <a:ea typeface="BatangChe" pitchFamily="49" charset="-127"/>
                          <a:cs typeface="+mn-cs"/>
                        </a:rPr>
                        <a:t>Section 123,124 and 463</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a:spcBef>
                          <a:spcPts val="0"/>
                        </a:spcBef>
                        <a:spcAft>
                          <a:spcPts val="0"/>
                        </a:spcAft>
                      </a:pPr>
                      <a:r>
                        <a:rPr lang="en-US" sz="1200" kern="1200" dirty="0" smtClean="0">
                          <a:solidFill>
                            <a:srgbClr val="421600"/>
                          </a:solidFill>
                          <a:latin typeface="BatangChe" pitchFamily="49" charset="-127"/>
                          <a:ea typeface="BatangChe" pitchFamily="49" charset="-127"/>
                          <a:cs typeface="+mn-cs"/>
                        </a:rPr>
                        <a:t>14</a:t>
                      </a:r>
                      <a:endParaRPr lang="en-US" sz="1200" kern="1200" dirty="0">
                        <a:solidFill>
                          <a:srgbClr val="4216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421600"/>
                          </a:solidFill>
                          <a:latin typeface="BatangChe" pitchFamily="49" charset="-127"/>
                          <a:ea typeface="BatangChe" pitchFamily="49" charset="-127"/>
                          <a:cs typeface="+mn-cs"/>
                        </a:rPr>
                        <a:t>Form-14</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421600"/>
                          </a:solidFill>
                          <a:latin typeface="BatangChe" pitchFamily="49" charset="-127"/>
                          <a:ea typeface="BatangChe" pitchFamily="49" charset="-127"/>
                          <a:cs typeface="+mn-cs"/>
                        </a:rPr>
                        <a:t>Particulars of an issue of redeemable capital/debentures in a series when more than one issue in the series is made</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421600"/>
                          </a:solidFill>
                          <a:latin typeface="BatangChe" pitchFamily="49" charset="-127"/>
                          <a:ea typeface="BatangChe" pitchFamily="49" charset="-127"/>
                          <a:cs typeface="+mn-cs"/>
                        </a:rPr>
                        <a:t>Proviso to section 123 and section 463</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8630">
                <a:tc>
                  <a:txBody>
                    <a:bodyPr/>
                    <a:lstStyle/>
                    <a:p>
                      <a:pPr marL="0" marR="0">
                        <a:spcBef>
                          <a:spcPts val="0"/>
                        </a:spcBef>
                        <a:spcAft>
                          <a:spcPts val="0"/>
                        </a:spcAft>
                      </a:pPr>
                      <a:r>
                        <a:rPr lang="en-US" sz="1200" kern="1200" dirty="0" smtClean="0">
                          <a:solidFill>
                            <a:srgbClr val="421600"/>
                          </a:solidFill>
                          <a:latin typeface="BatangChe" pitchFamily="49" charset="-127"/>
                          <a:ea typeface="BatangChe" pitchFamily="49" charset="-127"/>
                          <a:cs typeface="+mn-cs"/>
                        </a:rPr>
                        <a:t>15</a:t>
                      </a:r>
                      <a:endParaRPr lang="en-US" sz="1200" kern="1200" dirty="0">
                        <a:solidFill>
                          <a:srgbClr val="4216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421600"/>
                          </a:solidFill>
                          <a:latin typeface="BatangChe" pitchFamily="49" charset="-127"/>
                          <a:ea typeface="BatangChe" pitchFamily="49" charset="-127"/>
                          <a:cs typeface="+mn-cs"/>
                        </a:rPr>
                        <a:t>Form-15</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421600"/>
                          </a:solidFill>
                          <a:latin typeface="BatangChe" pitchFamily="49" charset="-127"/>
                          <a:ea typeface="BatangChe" pitchFamily="49" charset="-127"/>
                          <a:cs typeface="+mn-cs"/>
                        </a:rPr>
                        <a:t>Chronological index of Mortgages, Charges, etc. Registered with Registrar</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421600"/>
                          </a:solidFill>
                          <a:latin typeface="BatangChe" pitchFamily="49" charset="-127"/>
                          <a:ea typeface="BatangChe" pitchFamily="49" charset="-127"/>
                          <a:cs typeface="+mn-cs"/>
                        </a:rPr>
                        <a:t>Section 126</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7200">
                <a:tc>
                  <a:txBody>
                    <a:bodyPr/>
                    <a:lstStyle/>
                    <a:p>
                      <a:pPr marL="0" marR="0">
                        <a:spcBef>
                          <a:spcPts val="0"/>
                        </a:spcBef>
                        <a:spcAft>
                          <a:spcPts val="0"/>
                        </a:spcAft>
                      </a:pPr>
                      <a:r>
                        <a:rPr lang="en-US" sz="1200" kern="1200" dirty="0" smtClean="0">
                          <a:solidFill>
                            <a:srgbClr val="421600"/>
                          </a:solidFill>
                          <a:latin typeface="BatangChe" pitchFamily="49" charset="-127"/>
                          <a:ea typeface="BatangChe" pitchFamily="49" charset="-127"/>
                          <a:cs typeface="+mn-cs"/>
                        </a:rPr>
                        <a:t>16</a:t>
                      </a:r>
                      <a:endParaRPr lang="en-US" sz="1200" kern="1200" dirty="0">
                        <a:solidFill>
                          <a:srgbClr val="4216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421600"/>
                          </a:solidFill>
                          <a:latin typeface="BatangChe" pitchFamily="49" charset="-127"/>
                          <a:ea typeface="BatangChe" pitchFamily="49" charset="-127"/>
                          <a:cs typeface="+mn-cs"/>
                        </a:rPr>
                        <a:t>Form-16</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421600"/>
                          </a:solidFill>
                          <a:latin typeface="BatangChe" pitchFamily="49" charset="-127"/>
                          <a:ea typeface="BatangChe" pitchFamily="49" charset="-127"/>
                          <a:cs typeface="+mn-cs"/>
                        </a:rPr>
                        <a:t>Particulars of Modification of Mortgage, Charge, etc</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421600"/>
                          </a:solidFill>
                          <a:latin typeface="BatangChe" pitchFamily="49" charset="-127"/>
                          <a:ea typeface="BatangChe" pitchFamily="49" charset="-127"/>
                          <a:cs typeface="+mn-cs"/>
                        </a:rPr>
                        <a:t>Section 129(3) and 463</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6230">
                <a:tc>
                  <a:txBody>
                    <a:bodyPr/>
                    <a:lstStyle/>
                    <a:p>
                      <a:pPr marL="0" marR="0">
                        <a:spcBef>
                          <a:spcPts val="0"/>
                        </a:spcBef>
                        <a:spcAft>
                          <a:spcPts val="0"/>
                        </a:spcAft>
                      </a:pPr>
                      <a:r>
                        <a:rPr lang="en-US" sz="1200" kern="1200" dirty="0" smtClean="0">
                          <a:solidFill>
                            <a:srgbClr val="421600"/>
                          </a:solidFill>
                          <a:latin typeface="BatangChe" pitchFamily="49" charset="-127"/>
                          <a:ea typeface="BatangChe" pitchFamily="49" charset="-127"/>
                          <a:cs typeface="+mn-cs"/>
                        </a:rPr>
                        <a:t>17</a:t>
                      </a:r>
                      <a:endParaRPr lang="en-US" sz="1200" kern="1200" dirty="0">
                        <a:solidFill>
                          <a:srgbClr val="4216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421600"/>
                          </a:solidFill>
                          <a:latin typeface="BatangChe" pitchFamily="49" charset="-127"/>
                          <a:ea typeface="BatangChe" pitchFamily="49" charset="-127"/>
                          <a:cs typeface="+mn-cs"/>
                        </a:rPr>
                        <a:t>Form-17</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421600"/>
                          </a:solidFill>
                          <a:latin typeface="BatangChe" pitchFamily="49" charset="-127"/>
                          <a:ea typeface="BatangChe" pitchFamily="49" charset="-127"/>
                          <a:cs typeface="+mn-cs"/>
                        </a:rPr>
                        <a:t>Memorandum of Complete satisfaction of Mortgage, Charge, etc</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421600"/>
                          </a:solidFill>
                          <a:latin typeface="BatangChe" pitchFamily="49" charset="-127"/>
                          <a:ea typeface="BatangChe" pitchFamily="49" charset="-127"/>
                          <a:cs typeface="+mn-cs"/>
                        </a:rPr>
                        <a:t>Section 132 and 463</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2757">
                <a:tc>
                  <a:txBody>
                    <a:bodyPr/>
                    <a:lstStyle/>
                    <a:p>
                      <a:pPr marL="0" marR="0">
                        <a:spcBef>
                          <a:spcPts val="0"/>
                        </a:spcBef>
                        <a:spcAft>
                          <a:spcPts val="0"/>
                        </a:spcAft>
                      </a:pPr>
                      <a:r>
                        <a:rPr lang="en-US" sz="1200" kern="1200" dirty="0" smtClean="0">
                          <a:solidFill>
                            <a:srgbClr val="421600"/>
                          </a:solidFill>
                          <a:latin typeface="BatangChe" pitchFamily="49" charset="-127"/>
                          <a:ea typeface="BatangChe" pitchFamily="49" charset="-127"/>
                          <a:cs typeface="+mn-cs"/>
                        </a:rPr>
                        <a:t>18</a:t>
                      </a:r>
                      <a:endParaRPr lang="en-US" sz="1200" kern="1200" dirty="0">
                        <a:solidFill>
                          <a:srgbClr val="4216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421600"/>
                          </a:solidFill>
                          <a:latin typeface="BatangChe" pitchFamily="49" charset="-127"/>
                          <a:ea typeface="BatangChe" pitchFamily="49" charset="-127"/>
                          <a:cs typeface="+mn-cs"/>
                        </a:rPr>
                        <a:t>Form-18</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421600"/>
                          </a:solidFill>
                          <a:latin typeface="BatangChe" pitchFamily="49" charset="-127"/>
                          <a:ea typeface="BatangChe" pitchFamily="49" charset="-127"/>
                          <a:cs typeface="+mn-cs"/>
                        </a:rPr>
                        <a:t>Notice of Appointment of receiver of Manager</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421600"/>
                          </a:solidFill>
                          <a:latin typeface="BatangChe" pitchFamily="49" charset="-127"/>
                          <a:ea typeface="BatangChe" pitchFamily="49" charset="-127"/>
                          <a:cs typeface="+mn-cs"/>
                        </a:rPr>
                        <a:t>Section 137 and 464</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5413">
                <a:tc>
                  <a:txBody>
                    <a:bodyPr/>
                    <a:lstStyle/>
                    <a:p>
                      <a:pPr marL="0" marR="0">
                        <a:spcBef>
                          <a:spcPts val="0"/>
                        </a:spcBef>
                        <a:spcAft>
                          <a:spcPts val="0"/>
                        </a:spcAft>
                      </a:pPr>
                      <a:r>
                        <a:rPr lang="en-US" sz="1200" kern="1200" dirty="0" smtClean="0">
                          <a:solidFill>
                            <a:srgbClr val="421600"/>
                          </a:solidFill>
                          <a:latin typeface="BatangChe" pitchFamily="49" charset="-127"/>
                          <a:ea typeface="BatangChe" pitchFamily="49" charset="-127"/>
                          <a:cs typeface="+mn-cs"/>
                        </a:rPr>
                        <a:t>19</a:t>
                      </a:r>
                      <a:endParaRPr lang="en-US" sz="1200" kern="1200" dirty="0">
                        <a:solidFill>
                          <a:srgbClr val="4216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421600"/>
                          </a:solidFill>
                          <a:latin typeface="BatangChe" pitchFamily="49" charset="-127"/>
                          <a:ea typeface="BatangChe" pitchFamily="49" charset="-127"/>
                          <a:cs typeface="+mn-cs"/>
                        </a:rPr>
                        <a:t>Form-19</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421600"/>
                          </a:solidFill>
                          <a:latin typeface="BatangChe" pitchFamily="49" charset="-127"/>
                          <a:ea typeface="BatangChe" pitchFamily="49" charset="-127"/>
                          <a:cs typeface="+mn-cs"/>
                        </a:rPr>
                        <a:t>Notice to be given by Receiver/Manager on ceasing to act as such</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421600"/>
                          </a:solidFill>
                          <a:latin typeface="BatangChe" pitchFamily="49" charset="-127"/>
                          <a:ea typeface="BatangChe" pitchFamily="49" charset="-127"/>
                          <a:cs typeface="+mn-cs"/>
                        </a:rPr>
                        <a:t>Section 138 (1) and 464</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28">
                <a:tc>
                  <a:txBody>
                    <a:bodyPr/>
                    <a:lstStyle/>
                    <a:p>
                      <a:pPr marL="0" marR="0">
                        <a:spcBef>
                          <a:spcPts val="0"/>
                        </a:spcBef>
                        <a:spcAft>
                          <a:spcPts val="0"/>
                        </a:spcAft>
                      </a:pPr>
                      <a:r>
                        <a:rPr lang="en-US" sz="1200" kern="1200" dirty="0" smtClean="0">
                          <a:solidFill>
                            <a:srgbClr val="421600"/>
                          </a:solidFill>
                          <a:latin typeface="BatangChe" pitchFamily="49" charset="-127"/>
                          <a:ea typeface="BatangChe" pitchFamily="49" charset="-127"/>
                          <a:cs typeface="+mn-cs"/>
                        </a:rPr>
                        <a:t>20</a:t>
                      </a:r>
                      <a:endParaRPr lang="en-US" sz="1200" kern="1200" dirty="0">
                        <a:solidFill>
                          <a:srgbClr val="4216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421600"/>
                          </a:solidFill>
                          <a:latin typeface="BatangChe" pitchFamily="49" charset="-127"/>
                          <a:ea typeface="BatangChe" pitchFamily="49" charset="-127"/>
                          <a:cs typeface="+mn-cs"/>
                        </a:rPr>
                        <a:t>Form-20</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421600"/>
                          </a:solidFill>
                          <a:latin typeface="BatangChe" pitchFamily="49" charset="-127"/>
                          <a:ea typeface="BatangChe" pitchFamily="49" charset="-127"/>
                          <a:cs typeface="+mn-cs"/>
                        </a:rPr>
                        <a:t>Receiver or Manager's abstract of Receipts and payments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421600"/>
                          </a:solidFill>
                          <a:latin typeface="BatangChe" pitchFamily="49" charset="-127"/>
                          <a:ea typeface="BatangChe" pitchFamily="49" charset="-127"/>
                          <a:cs typeface="+mn-cs"/>
                        </a:rPr>
                        <a:t>Section 138 and 464</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a:txBody>
                    <a:bodyPr/>
                    <a:lstStyle/>
                    <a:p>
                      <a:pPr marL="0" marR="0">
                        <a:spcBef>
                          <a:spcPts val="0"/>
                        </a:spcBef>
                        <a:spcAft>
                          <a:spcPts val="0"/>
                        </a:spcAft>
                      </a:pPr>
                      <a:r>
                        <a:rPr lang="en-US" sz="1200" kern="1200" dirty="0" smtClean="0">
                          <a:solidFill>
                            <a:srgbClr val="421600"/>
                          </a:solidFill>
                          <a:latin typeface="BatangChe" pitchFamily="49" charset="-127"/>
                          <a:ea typeface="BatangChe" pitchFamily="49" charset="-127"/>
                          <a:cs typeface="+mn-cs"/>
                        </a:rPr>
                        <a:t>21</a:t>
                      </a:r>
                      <a:endParaRPr lang="en-US" sz="1200" kern="1200" dirty="0">
                        <a:solidFill>
                          <a:srgbClr val="4216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421600"/>
                          </a:solidFill>
                          <a:latin typeface="BatangChe" pitchFamily="49" charset="-127"/>
                          <a:ea typeface="BatangChe" pitchFamily="49" charset="-127"/>
                          <a:cs typeface="+mn-cs"/>
                        </a:rPr>
                        <a:t>Form-21</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421600"/>
                          </a:solidFill>
                          <a:latin typeface="BatangChe" pitchFamily="49" charset="-127"/>
                          <a:ea typeface="BatangChe" pitchFamily="49" charset="-127"/>
                          <a:cs typeface="+mn-cs"/>
                        </a:rPr>
                        <a:t>Notice of Situation of Registration office or any change therein</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421600"/>
                          </a:solidFill>
                          <a:latin typeface="BatangChe" pitchFamily="49" charset="-127"/>
                          <a:ea typeface="BatangChe" pitchFamily="49" charset="-127"/>
                          <a:cs typeface="+mn-cs"/>
                        </a:rPr>
                        <a:t>Section 142</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1367">
                <a:tc>
                  <a:txBody>
                    <a:bodyPr/>
                    <a:lstStyle/>
                    <a:p>
                      <a:pPr marL="0" marR="0">
                        <a:spcBef>
                          <a:spcPts val="0"/>
                        </a:spcBef>
                        <a:spcAft>
                          <a:spcPts val="0"/>
                        </a:spcAft>
                      </a:pPr>
                      <a:r>
                        <a:rPr lang="en-US" sz="1200" kern="1200" dirty="0" smtClean="0">
                          <a:solidFill>
                            <a:srgbClr val="421600"/>
                          </a:solidFill>
                          <a:latin typeface="BatangChe" pitchFamily="49" charset="-127"/>
                          <a:ea typeface="BatangChe" pitchFamily="49" charset="-127"/>
                          <a:cs typeface="+mn-cs"/>
                        </a:rPr>
                        <a:t>22</a:t>
                      </a:r>
                      <a:endParaRPr lang="en-US" sz="1200" kern="1200" dirty="0">
                        <a:solidFill>
                          <a:srgbClr val="4216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421600"/>
                          </a:solidFill>
                          <a:latin typeface="BatangChe" pitchFamily="49" charset="-127"/>
                          <a:ea typeface="BatangChe" pitchFamily="49" charset="-127"/>
                          <a:cs typeface="+mn-cs"/>
                        </a:rPr>
                        <a:t>Form-22</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421600"/>
                          </a:solidFill>
                          <a:latin typeface="BatangChe" pitchFamily="49" charset="-127"/>
                          <a:ea typeface="BatangChe" pitchFamily="49" charset="-127"/>
                          <a:cs typeface="+mn-cs"/>
                        </a:rPr>
                        <a:t>Declaration with the Compliance with the conditions of section 146 of The Companies </a:t>
                      </a:r>
                      <a:r>
                        <a:rPr lang="en-US" sz="1200" kern="1200" dirty="0" smtClean="0">
                          <a:solidFill>
                            <a:srgbClr val="421600"/>
                          </a:solidFill>
                          <a:latin typeface="BatangChe" pitchFamily="49" charset="-127"/>
                          <a:ea typeface="BatangChe" pitchFamily="49" charset="-127"/>
                          <a:cs typeface="+mn-cs"/>
                        </a:rPr>
                        <a:t>Ordinance, </a:t>
                      </a:r>
                      <a:r>
                        <a:rPr lang="en-US" sz="1200" kern="1200" dirty="0">
                          <a:solidFill>
                            <a:srgbClr val="421600"/>
                          </a:solidFill>
                          <a:latin typeface="BatangChe" pitchFamily="49" charset="-127"/>
                          <a:ea typeface="BatangChe" pitchFamily="49" charset="-127"/>
                          <a:cs typeface="+mn-cs"/>
                        </a:rPr>
                        <a:t>1984 before commencing business in case of a Company issuing prospectus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421600"/>
                          </a:solidFill>
                          <a:latin typeface="BatangChe" pitchFamily="49" charset="-127"/>
                          <a:ea typeface="BatangChe" pitchFamily="49" charset="-127"/>
                          <a:cs typeface="+mn-cs"/>
                        </a:rPr>
                        <a:t>Section 146</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checke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http://www.pptclipart.com/download/Abstract-metal-free-ppt-backgrounds.jpg"/>
          <p:cNvPicPr>
            <a:picLocks noChangeAspect="1" noChangeArrowheads="1"/>
          </p:cNvPicPr>
          <p:nvPr/>
        </p:nvPicPr>
        <p:blipFill>
          <a:blip r:embed="rId2" cstate="print"/>
          <a:srcRect/>
          <a:stretch>
            <a:fillRect/>
          </a:stretch>
        </p:blipFill>
        <p:spPr bwMode="auto">
          <a:xfrm>
            <a:off x="0" y="0"/>
            <a:ext cx="9144000" cy="6934200"/>
          </a:xfrm>
          <a:prstGeom prst="rect">
            <a:avLst/>
          </a:prstGeom>
          <a:noFill/>
        </p:spPr>
      </p:pic>
      <p:sp>
        <p:nvSpPr>
          <p:cNvPr id="2" name="Title 1"/>
          <p:cNvSpPr>
            <a:spLocks noGrp="1"/>
          </p:cNvSpPr>
          <p:nvPr>
            <p:ph type="ctrTitle"/>
          </p:nvPr>
        </p:nvSpPr>
        <p:spPr>
          <a:xfrm>
            <a:off x="152400" y="228601"/>
            <a:ext cx="8991600" cy="609599"/>
          </a:xfrm>
        </p:spPr>
        <p:txBody>
          <a:bodyPr>
            <a:normAutofit/>
          </a:bodyPr>
          <a:lstStyle/>
          <a:p>
            <a:r>
              <a:rPr lang="en-US" sz="2400" dirty="0" smtClean="0">
                <a:solidFill>
                  <a:srgbClr val="5C1F00"/>
                </a:solidFill>
                <a:latin typeface="Algerian" pitchFamily="82" charset="0"/>
              </a:rPr>
              <a:t>Statutory Returns under Companies Ordinance 1984</a:t>
            </a:r>
            <a:endParaRPr lang="en-US" sz="2400" dirty="0">
              <a:solidFill>
                <a:srgbClr val="5C1F00"/>
              </a:solidFill>
            </a:endParaRPr>
          </a:p>
        </p:txBody>
      </p:sp>
      <p:graphicFrame>
        <p:nvGraphicFramePr>
          <p:cNvPr id="4" name="Table 3"/>
          <p:cNvGraphicFramePr>
            <a:graphicFrameLocks noGrp="1"/>
          </p:cNvGraphicFramePr>
          <p:nvPr/>
        </p:nvGraphicFramePr>
        <p:xfrm>
          <a:off x="381000" y="1297943"/>
          <a:ext cx="7924800" cy="5287504"/>
        </p:xfrm>
        <a:graphic>
          <a:graphicData uri="http://schemas.openxmlformats.org/drawingml/2006/table">
            <a:tbl>
              <a:tblPr>
                <a:tableStyleId>{7E9639D4-E3E2-4D34-9284-5A2195B3D0D7}</a:tableStyleId>
              </a:tblPr>
              <a:tblGrid>
                <a:gridCol w="685800"/>
                <a:gridCol w="1447800"/>
                <a:gridCol w="4419600"/>
                <a:gridCol w="1371600"/>
              </a:tblGrid>
              <a:tr h="193810">
                <a:tc>
                  <a:txBody>
                    <a:bodyPr/>
                    <a:lstStyle/>
                    <a:p>
                      <a:pPr marL="0" marR="0" algn="ctr">
                        <a:spcBef>
                          <a:spcPts val="0"/>
                        </a:spcBef>
                        <a:spcAft>
                          <a:spcPts val="0"/>
                        </a:spcAft>
                      </a:pPr>
                      <a:r>
                        <a:rPr lang="en-US" sz="1200" dirty="0" smtClean="0">
                          <a:solidFill>
                            <a:srgbClr val="5C1F00"/>
                          </a:solidFill>
                          <a:latin typeface="Algerian" pitchFamily="82" charset="0"/>
                          <a:ea typeface="Times New Roman"/>
                        </a:rPr>
                        <a:t>S.</a:t>
                      </a:r>
                      <a:r>
                        <a:rPr lang="en-US" sz="1200" baseline="0" dirty="0" smtClean="0">
                          <a:solidFill>
                            <a:srgbClr val="5C1F00"/>
                          </a:solidFill>
                          <a:latin typeface="Algerian" pitchFamily="82" charset="0"/>
                          <a:ea typeface="Times New Roman"/>
                        </a:rPr>
                        <a:t> No</a:t>
                      </a:r>
                      <a:endParaRPr lang="en-US" sz="1200" dirty="0">
                        <a:solidFill>
                          <a:srgbClr val="5C1F00"/>
                        </a:solidFill>
                        <a:latin typeface="Algerian" pitchFamily="82" charset="0"/>
                        <a:ea typeface="Times New Roman"/>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solidFill>
                            <a:srgbClr val="5C1F00"/>
                          </a:solidFill>
                          <a:latin typeface="Algerian" pitchFamily="82" charset="0"/>
                          <a:ea typeface="Times New Roman"/>
                        </a:rPr>
                        <a:t>Forms/Returns</a:t>
                      </a:r>
                      <a:endParaRPr lang="en-US" sz="1200" dirty="0">
                        <a:solidFill>
                          <a:srgbClr val="5C1F00"/>
                        </a:solidFill>
                        <a:latin typeface="Algerian" pitchFamily="82" charset="0"/>
                        <a:ea typeface="Times New Roman"/>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solidFill>
                            <a:srgbClr val="5C1F00"/>
                          </a:solidFill>
                          <a:latin typeface="Algerian" pitchFamily="82" charset="0"/>
                          <a:ea typeface="Times New Roman"/>
                        </a:rPr>
                        <a:t>Description</a:t>
                      </a:r>
                      <a:endParaRPr lang="en-US" sz="1200" dirty="0">
                        <a:solidFill>
                          <a:srgbClr val="5C1F00"/>
                        </a:solidFill>
                        <a:latin typeface="Algerian" pitchFamily="82" charset="0"/>
                        <a:ea typeface="Times New Roman"/>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solidFill>
                            <a:srgbClr val="5C1F00"/>
                          </a:solidFill>
                          <a:latin typeface="Algerian" pitchFamily="82" charset="0"/>
                          <a:ea typeface="Times New Roman"/>
                        </a:rPr>
                        <a:t>Section</a:t>
                      </a:r>
                      <a:endParaRPr lang="en-US" sz="1200" dirty="0">
                        <a:solidFill>
                          <a:srgbClr val="5C1F00"/>
                        </a:solidFill>
                        <a:latin typeface="Algerian" pitchFamily="82" charset="0"/>
                        <a:ea typeface="Times New Roman"/>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7047">
                <a:tc>
                  <a:txBody>
                    <a:bodyPr/>
                    <a:lstStyle/>
                    <a:p>
                      <a:pPr marL="0" marR="0">
                        <a:spcBef>
                          <a:spcPts val="0"/>
                        </a:spcBef>
                        <a:spcAft>
                          <a:spcPts val="0"/>
                        </a:spcAft>
                      </a:pPr>
                      <a:r>
                        <a:rPr lang="en-US" sz="1200" kern="1200" dirty="0" smtClean="0">
                          <a:solidFill>
                            <a:srgbClr val="5C1F00"/>
                          </a:solidFill>
                          <a:latin typeface="BatangChe" pitchFamily="49" charset="-127"/>
                          <a:ea typeface="BatangChe" pitchFamily="49" charset="-127"/>
                          <a:cs typeface="+mn-cs"/>
                        </a:rPr>
                        <a:t>23</a:t>
                      </a:r>
                      <a:endParaRPr lang="en-US" sz="1200" kern="1200" dirty="0">
                        <a:solidFill>
                          <a:srgbClr val="5C1F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5C1F00"/>
                          </a:solidFill>
                          <a:latin typeface="BatangChe" pitchFamily="49" charset="-127"/>
                          <a:ea typeface="BatangChe" pitchFamily="49" charset="-127"/>
                          <a:cs typeface="+mn-cs"/>
                        </a:rPr>
                        <a:t>Form-23</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5C1F00"/>
                          </a:solidFill>
                          <a:latin typeface="BatangChe" pitchFamily="49" charset="-127"/>
                          <a:ea typeface="BatangChe" pitchFamily="49" charset="-127"/>
                          <a:cs typeface="+mn-cs"/>
                        </a:rPr>
                        <a:t>Declaration before commencing business in case of a Company filing statements in LIEU of prospectus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5C1F00"/>
                          </a:solidFill>
                          <a:latin typeface="BatangChe" pitchFamily="49" charset="-127"/>
                          <a:ea typeface="BatangChe" pitchFamily="49" charset="-127"/>
                          <a:cs typeface="+mn-cs"/>
                        </a:rPr>
                        <a:t>Section 146 (1) (e)</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562">
                <a:tc>
                  <a:txBody>
                    <a:bodyPr/>
                    <a:lstStyle/>
                    <a:p>
                      <a:pPr marL="0" marR="0">
                        <a:spcBef>
                          <a:spcPts val="0"/>
                        </a:spcBef>
                        <a:spcAft>
                          <a:spcPts val="0"/>
                        </a:spcAft>
                      </a:pPr>
                      <a:r>
                        <a:rPr lang="en-US" sz="1200" kern="1200" dirty="0" smtClean="0">
                          <a:solidFill>
                            <a:srgbClr val="5C1F00"/>
                          </a:solidFill>
                          <a:latin typeface="BatangChe" pitchFamily="49" charset="-127"/>
                          <a:ea typeface="BatangChe" pitchFamily="49" charset="-127"/>
                          <a:cs typeface="+mn-cs"/>
                        </a:rPr>
                        <a:t>24</a:t>
                      </a:r>
                      <a:endParaRPr lang="en-US" sz="1200" kern="1200" dirty="0">
                        <a:solidFill>
                          <a:srgbClr val="5C1F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5C1F00"/>
                          </a:solidFill>
                          <a:latin typeface="BatangChe" pitchFamily="49" charset="-127"/>
                          <a:ea typeface="BatangChe" pitchFamily="49" charset="-127"/>
                          <a:cs typeface="+mn-cs"/>
                        </a:rPr>
                        <a:t>Form-24</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5C1F00"/>
                          </a:solidFill>
                          <a:latin typeface="BatangChe" pitchFamily="49" charset="-127"/>
                          <a:ea typeface="BatangChe" pitchFamily="49" charset="-127"/>
                          <a:cs typeface="+mn-cs"/>
                        </a:rPr>
                        <a:t>Notice of Rectification of Register of Members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5C1F00"/>
                          </a:solidFill>
                          <a:latin typeface="BatangChe" pitchFamily="49" charset="-127"/>
                          <a:ea typeface="BatangChe" pitchFamily="49" charset="-127"/>
                          <a:cs typeface="+mn-cs"/>
                        </a:rPr>
                        <a:t>Section 154</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a:spcBef>
                          <a:spcPts val="0"/>
                        </a:spcBef>
                        <a:spcAft>
                          <a:spcPts val="0"/>
                        </a:spcAft>
                      </a:pPr>
                      <a:r>
                        <a:rPr lang="en-US" sz="1200" kern="1200" dirty="0" smtClean="0">
                          <a:solidFill>
                            <a:srgbClr val="5C1F00"/>
                          </a:solidFill>
                          <a:latin typeface="BatangChe" pitchFamily="49" charset="-127"/>
                          <a:ea typeface="BatangChe" pitchFamily="49" charset="-127"/>
                          <a:cs typeface="+mn-cs"/>
                        </a:rPr>
                        <a:t>25</a:t>
                      </a:r>
                      <a:endParaRPr lang="en-US" sz="1200" kern="1200" dirty="0">
                        <a:solidFill>
                          <a:srgbClr val="5C1F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5C1F00"/>
                          </a:solidFill>
                          <a:latin typeface="BatangChe" pitchFamily="49" charset="-127"/>
                          <a:ea typeface="BatangChe" pitchFamily="49" charset="-127"/>
                          <a:cs typeface="+mn-cs"/>
                        </a:rPr>
                        <a:t>Form-25</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5C1F00"/>
                          </a:solidFill>
                          <a:latin typeface="BatangChe" pitchFamily="49" charset="-127"/>
                          <a:ea typeface="BatangChe" pitchFamily="49" charset="-127"/>
                          <a:cs typeface="+mn-cs"/>
                        </a:rPr>
                        <a:t>Statutory Report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5C1F00"/>
                          </a:solidFill>
                          <a:latin typeface="BatangChe" pitchFamily="49" charset="-127"/>
                          <a:ea typeface="BatangChe" pitchFamily="49" charset="-127"/>
                          <a:cs typeface="+mn-cs"/>
                        </a:rPr>
                        <a:t>Section 157</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a:spcBef>
                          <a:spcPts val="0"/>
                        </a:spcBef>
                        <a:spcAft>
                          <a:spcPts val="0"/>
                        </a:spcAft>
                      </a:pPr>
                      <a:r>
                        <a:rPr lang="en-US" sz="1200" kern="1200" dirty="0" smtClean="0">
                          <a:solidFill>
                            <a:srgbClr val="5C1F00"/>
                          </a:solidFill>
                          <a:latin typeface="BatangChe" pitchFamily="49" charset="-127"/>
                          <a:ea typeface="BatangChe" pitchFamily="49" charset="-127"/>
                          <a:cs typeface="+mn-cs"/>
                        </a:rPr>
                        <a:t>26</a:t>
                      </a:r>
                      <a:endParaRPr lang="en-US" sz="1200" kern="1200" dirty="0">
                        <a:solidFill>
                          <a:srgbClr val="5C1F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5C1F00"/>
                          </a:solidFill>
                          <a:latin typeface="BatangChe" pitchFamily="49" charset="-127"/>
                          <a:ea typeface="BatangChe" pitchFamily="49" charset="-127"/>
                          <a:cs typeface="+mn-cs"/>
                        </a:rPr>
                        <a:t>Form-26</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5C1F00"/>
                          </a:solidFill>
                          <a:latin typeface="BatangChe" pitchFamily="49" charset="-127"/>
                          <a:ea typeface="BatangChe" pitchFamily="49" charset="-127"/>
                          <a:cs typeface="+mn-cs"/>
                        </a:rPr>
                        <a:t>Special Resolution</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5C1F00"/>
                          </a:solidFill>
                          <a:latin typeface="BatangChe" pitchFamily="49" charset="-127"/>
                          <a:ea typeface="BatangChe" pitchFamily="49" charset="-127"/>
                          <a:cs typeface="+mn-cs"/>
                        </a:rPr>
                        <a:t>Section 172</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a:spcBef>
                          <a:spcPts val="0"/>
                        </a:spcBef>
                        <a:spcAft>
                          <a:spcPts val="0"/>
                        </a:spcAft>
                      </a:pPr>
                      <a:r>
                        <a:rPr lang="en-US" sz="1200" kern="1200" dirty="0" smtClean="0">
                          <a:solidFill>
                            <a:srgbClr val="5C1F00"/>
                          </a:solidFill>
                          <a:latin typeface="BatangChe" pitchFamily="49" charset="-127"/>
                          <a:ea typeface="BatangChe" pitchFamily="49" charset="-127"/>
                          <a:cs typeface="+mn-cs"/>
                        </a:rPr>
                        <a:t>27</a:t>
                      </a:r>
                      <a:endParaRPr lang="en-US" sz="1200" kern="1200" dirty="0">
                        <a:solidFill>
                          <a:srgbClr val="5C1F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5C1F00"/>
                          </a:solidFill>
                          <a:latin typeface="BatangChe" pitchFamily="49" charset="-127"/>
                          <a:ea typeface="BatangChe" pitchFamily="49" charset="-127"/>
                          <a:cs typeface="+mn-cs"/>
                        </a:rPr>
                        <a:t>Form-27</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5C1F00"/>
                          </a:solidFill>
                          <a:latin typeface="BatangChe" pitchFamily="49" charset="-127"/>
                          <a:ea typeface="BatangChe" pitchFamily="49" charset="-127"/>
                          <a:cs typeface="+mn-cs"/>
                        </a:rPr>
                        <a:t>List of Persons Consenting to act as Directors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5C1F00"/>
                          </a:solidFill>
                          <a:latin typeface="BatangChe" pitchFamily="49" charset="-127"/>
                          <a:ea typeface="BatangChe" pitchFamily="49" charset="-127"/>
                          <a:cs typeface="+mn-cs"/>
                        </a:rPr>
                        <a:t>Section 184</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a:spcBef>
                          <a:spcPts val="0"/>
                        </a:spcBef>
                        <a:spcAft>
                          <a:spcPts val="0"/>
                        </a:spcAft>
                      </a:pPr>
                      <a:r>
                        <a:rPr lang="en-US" sz="1200" kern="1200" dirty="0" smtClean="0">
                          <a:solidFill>
                            <a:srgbClr val="5C1F00"/>
                          </a:solidFill>
                          <a:latin typeface="BatangChe" pitchFamily="49" charset="-127"/>
                          <a:ea typeface="BatangChe" pitchFamily="49" charset="-127"/>
                          <a:cs typeface="+mn-cs"/>
                        </a:rPr>
                        <a:t>28</a:t>
                      </a:r>
                      <a:endParaRPr lang="en-US" sz="1200" kern="1200" dirty="0">
                        <a:solidFill>
                          <a:srgbClr val="5C1F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5C1F00"/>
                          </a:solidFill>
                          <a:latin typeface="BatangChe" pitchFamily="49" charset="-127"/>
                          <a:ea typeface="BatangChe" pitchFamily="49" charset="-127"/>
                          <a:cs typeface="+mn-cs"/>
                        </a:rPr>
                        <a:t>Form-28</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5C1F00"/>
                          </a:solidFill>
                          <a:latin typeface="BatangChe" pitchFamily="49" charset="-127"/>
                          <a:ea typeface="BatangChe" pitchFamily="49" charset="-127"/>
                          <a:cs typeface="+mn-cs"/>
                        </a:rPr>
                        <a:t>Consent to act as Director/Chief Executive</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5C1F00"/>
                          </a:solidFill>
                          <a:latin typeface="BatangChe" pitchFamily="49" charset="-127"/>
                          <a:ea typeface="BatangChe" pitchFamily="49" charset="-127"/>
                          <a:cs typeface="+mn-cs"/>
                        </a:rPr>
                        <a:t>Section 184</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6230">
                <a:tc>
                  <a:txBody>
                    <a:bodyPr/>
                    <a:lstStyle/>
                    <a:p>
                      <a:pPr marL="0" marR="0">
                        <a:spcBef>
                          <a:spcPts val="0"/>
                        </a:spcBef>
                        <a:spcAft>
                          <a:spcPts val="0"/>
                        </a:spcAft>
                      </a:pPr>
                      <a:r>
                        <a:rPr lang="en-US" sz="1200" kern="1200" dirty="0" smtClean="0">
                          <a:solidFill>
                            <a:srgbClr val="5C1F00"/>
                          </a:solidFill>
                          <a:latin typeface="BatangChe" pitchFamily="49" charset="-127"/>
                          <a:ea typeface="BatangChe" pitchFamily="49" charset="-127"/>
                          <a:cs typeface="+mn-cs"/>
                        </a:rPr>
                        <a:t>29</a:t>
                      </a:r>
                      <a:endParaRPr lang="en-US" sz="1200" kern="1200" dirty="0">
                        <a:solidFill>
                          <a:srgbClr val="5C1F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5C1F00"/>
                          </a:solidFill>
                          <a:latin typeface="BatangChe" pitchFamily="49" charset="-127"/>
                          <a:ea typeface="BatangChe" pitchFamily="49" charset="-127"/>
                          <a:cs typeface="+mn-cs"/>
                        </a:rPr>
                        <a:t>Form-29</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5C1F00"/>
                          </a:solidFill>
                          <a:latin typeface="BatangChe" pitchFamily="49" charset="-127"/>
                          <a:ea typeface="BatangChe" pitchFamily="49" charset="-127"/>
                          <a:cs typeface="+mn-cs"/>
                        </a:rPr>
                        <a:t>Particulars of Directors and Officers, including The Chief Executive, Managing agent, Secretary, Chief Accountant, Auditors and  Legal Advisers, or of any change therein</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5C1F00"/>
                          </a:solidFill>
                          <a:latin typeface="BatangChe" pitchFamily="49" charset="-127"/>
                          <a:ea typeface="BatangChe" pitchFamily="49" charset="-127"/>
                          <a:cs typeface="+mn-cs"/>
                        </a:rPr>
                        <a:t>Section 205</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0035">
                <a:tc>
                  <a:txBody>
                    <a:bodyPr/>
                    <a:lstStyle/>
                    <a:p>
                      <a:pPr marL="0" marR="0">
                        <a:spcBef>
                          <a:spcPts val="0"/>
                        </a:spcBef>
                        <a:spcAft>
                          <a:spcPts val="0"/>
                        </a:spcAft>
                      </a:pPr>
                      <a:r>
                        <a:rPr lang="en-US" sz="1200" kern="1200" dirty="0" smtClean="0">
                          <a:solidFill>
                            <a:srgbClr val="5C1F00"/>
                          </a:solidFill>
                          <a:latin typeface="BatangChe" pitchFamily="49" charset="-127"/>
                          <a:ea typeface="BatangChe" pitchFamily="49" charset="-127"/>
                          <a:cs typeface="+mn-cs"/>
                        </a:rPr>
                        <a:t>30</a:t>
                      </a:r>
                      <a:endParaRPr lang="en-US" sz="1200" kern="1200" dirty="0">
                        <a:solidFill>
                          <a:srgbClr val="5C1F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5C1F00"/>
                          </a:solidFill>
                          <a:latin typeface="BatangChe" pitchFamily="49" charset="-127"/>
                          <a:ea typeface="BatangChe" pitchFamily="49" charset="-127"/>
                          <a:cs typeface="+mn-cs"/>
                        </a:rPr>
                        <a:t>Form-30</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5C1F00"/>
                          </a:solidFill>
                          <a:latin typeface="BatangChe" pitchFamily="49" charset="-127"/>
                          <a:ea typeface="BatangChe" pitchFamily="49" charset="-127"/>
                          <a:cs typeface="+mn-cs"/>
                        </a:rPr>
                        <a:t>Resolution passed by members pursuant to section 208</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5C1F00"/>
                          </a:solidFill>
                          <a:latin typeface="BatangChe" pitchFamily="49" charset="-127"/>
                          <a:ea typeface="BatangChe" pitchFamily="49" charset="-127"/>
                          <a:cs typeface="+mn-cs"/>
                        </a:rPr>
                        <a:t>Section </a:t>
                      </a:r>
                      <a:r>
                        <a:rPr lang="en-US" sz="1200" kern="1200" dirty="0" smtClean="0">
                          <a:solidFill>
                            <a:srgbClr val="5C1F00"/>
                          </a:solidFill>
                          <a:latin typeface="BatangChe" pitchFamily="49" charset="-127"/>
                          <a:ea typeface="BatangChe" pitchFamily="49" charset="-127"/>
                          <a:cs typeface="+mn-cs"/>
                        </a:rPr>
                        <a:t>208 </a:t>
                      </a:r>
                      <a:r>
                        <a:rPr lang="en-US" sz="1200" kern="1200" dirty="0">
                          <a:solidFill>
                            <a:srgbClr val="5C1F00"/>
                          </a:solidFill>
                          <a:latin typeface="BatangChe" pitchFamily="49" charset="-127"/>
                          <a:ea typeface="BatangChe" pitchFamily="49" charset="-127"/>
                          <a:cs typeface="+mn-cs"/>
                        </a:rPr>
                        <a:t>and Rule 15</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5413">
                <a:tc>
                  <a:txBody>
                    <a:bodyPr/>
                    <a:lstStyle/>
                    <a:p>
                      <a:pPr marL="0" marR="0">
                        <a:spcBef>
                          <a:spcPts val="0"/>
                        </a:spcBef>
                        <a:spcAft>
                          <a:spcPts val="0"/>
                        </a:spcAft>
                      </a:pPr>
                      <a:r>
                        <a:rPr lang="en-US" sz="1200" kern="1200" dirty="0" smtClean="0">
                          <a:solidFill>
                            <a:srgbClr val="5C1F00"/>
                          </a:solidFill>
                          <a:latin typeface="BatangChe" pitchFamily="49" charset="-127"/>
                          <a:ea typeface="BatangChe" pitchFamily="49" charset="-127"/>
                          <a:cs typeface="+mn-cs"/>
                        </a:rPr>
                        <a:t>31</a:t>
                      </a:r>
                      <a:endParaRPr lang="en-US" sz="1200" kern="1200" dirty="0">
                        <a:solidFill>
                          <a:srgbClr val="5C1F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5C1F00"/>
                          </a:solidFill>
                          <a:latin typeface="BatangChe" pitchFamily="49" charset="-127"/>
                          <a:ea typeface="BatangChe" pitchFamily="49" charset="-127"/>
                          <a:cs typeface="+mn-cs"/>
                        </a:rPr>
                        <a:t>Form-31</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5C1F00"/>
                          </a:solidFill>
                          <a:latin typeface="BatangChe" pitchFamily="49" charset="-127"/>
                          <a:ea typeface="BatangChe" pitchFamily="49" charset="-127"/>
                          <a:cs typeface="+mn-cs"/>
                        </a:rPr>
                        <a:t>Return containing particulars of beneficial owner ship of listed </a:t>
                      </a:r>
                      <a:r>
                        <a:rPr lang="en-US" sz="1200" kern="1200" dirty="0" smtClean="0">
                          <a:solidFill>
                            <a:srgbClr val="5C1F00"/>
                          </a:solidFill>
                          <a:latin typeface="BatangChe" pitchFamily="49" charset="-127"/>
                          <a:ea typeface="BatangChe" pitchFamily="49" charset="-127"/>
                          <a:cs typeface="+mn-cs"/>
                        </a:rPr>
                        <a:t>Securities</a:t>
                      </a:r>
                      <a:endParaRPr lang="en-US" sz="1200" kern="1200" dirty="0">
                        <a:solidFill>
                          <a:srgbClr val="5C1F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5C1F00"/>
                          </a:solidFill>
                          <a:latin typeface="BatangChe" pitchFamily="49" charset="-127"/>
                          <a:ea typeface="BatangChe" pitchFamily="49" charset="-127"/>
                          <a:cs typeface="+mn-cs"/>
                        </a:rPr>
                        <a:t>Section 222</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28">
                <a:tc>
                  <a:txBody>
                    <a:bodyPr/>
                    <a:lstStyle/>
                    <a:p>
                      <a:pPr marL="0" marR="0">
                        <a:spcBef>
                          <a:spcPts val="0"/>
                        </a:spcBef>
                        <a:spcAft>
                          <a:spcPts val="0"/>
                        </a:spcAft>
                      </a:pPr>
                      <a:r>
                        <a:rPr lang="en-US" sz="1200" kern="1200" dirty="0" smtClean="0">
                          <a:solidFill>
                            <a:srgbClr val="5C1F00"/>
                          </a:solidFill>
                          <a:latin typeface="BatangChe" pitchFamily="49" charset="-127"/>
                          <a:ea typeface="BatangChe" pitchFamily="49" charset="-127"/>
                          <a:cs typeface="+mn-cs"/>
                        </a:rPr>
                        <a:t>32</a:t>
                      </a:r>
                      <a:endParaRPr lang="en-US" sz="1200" kern="1200" dirty="0">
                        <a:solidFill>
                          <a:srgbClr val="5C1F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5C1F00"/>
                          </a:solidFill>
                          <a:latin typeface="BatangChe" pitchFamily="49" charset="-127"/>
                          <a:ea typeface="BatangChe" pitchFamily="49" charset="-127"/>
                          <a:cs typeface="+mn-cs"/>
                        </a:rPr>
                        <a:t>Form-32</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5C1F00"/>
                          </a:solidFill>
                          <a:latin typeface="BatangChe" pitchFamily="49" charset="-127"/>
                          <a:ea typeface="BatangChe" pitchFamily="49" charset="-127"/>
                          <a:cs typeface="+mn-cs"/>
                        </a:rPr>
                        <a:t>Return of Change of beneficial ownership of listed Securities and Making of Gains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5C1F00"/>
                          </a:solidFill>
                          <a:latin typeface="BatangChe" pitchFamily="49" charset="-127"/>
                          <a:ea typeface="BatangChe" pitchFamily="49" charset="-127"/>
                          <a:cs typeface="+mn-cs"/>
                        </a:rPr>
                        <a:t>Section 222 and 224</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7180">
                <a:tc>
                  <a:txBody>
                    <a:bodyPr/>
                    <a:lstStyle/>
                    <a:p>
                      <a:pPr marL="0" marR="0">
                        <a:spcBef>
                          <a:spcPts val="0"/>
                        </a:spcBef>
                        <a:spcAft>
                          <a:spcPts val="0"/>
                        </a:spcAft>
                      </a:pPr>
                      <a:r>
                        <a:rPr lang="en-US" sz="1200" kern="1200" dirty="0" smtClean="0">
                          <a:solidFill>
                            <a:srgbClr val="5C1F00"/>
                          </a:solidFill>
                          <a:latin typeface="BatangChe" pitchFamily="49" charset="-127"/>
                          <a:ea typeface="BatangChe" pitchFamily="49" charset="-127"/>
                          <a:cs typeface="+mn-cs"/>
                        </a:rPr>
                        <a:t>33</a:t>
                      </a:r>
                      <a:endParaRPr lang="en-US" sz="1200" kern="1200" dirty="0">
                        <a:solidFill>
                          <a:srgbClr val="5C1F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5C1F00"/>
                          </a:solidFill>
                          <a:latin typeface="BatangChe" pitchFamily="49" charset="-127"/>
                          <a:ea typeface="BatangChe" pitchFamily="49" charset="-127"/>
                          <a:cs typeface="+mn-cs"/>
                        </a:rPr>
                        <a:t>Form-33</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5C1F00"/>
                          </a:solidFill>
                          <a:latin typeface="BatangChe" pitchFamily="49" charset="-127"/>
                          <a:ea typeface="BatangChe" pitchFamily="49" charset="-127"/>
                          <a:cs typeface="+mn-cs"/>
                        </a:rPr>
                        <a:t>Notice of Address at which books of Accounts are maintained</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5C1F00"/>
                          </a:solidFill>
                          <a:latin typeface="BatangChe" pitchFamily="49" charset="-127"/>
                          <a:ea typeface="BatangChe" pitchFamily="49" charset="-127"/>
                          <a:cs typeface="+mn-cs"/>
                        </a:rPr>
                        <a:t>Section 230(1) and 464</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9095">
                <a:tc>
                  <a:txBody>
                    <a:bodyPr/>
                    <a:lstStyle/>
                    <a:p>
                      <a:pPr marL="0" marR="0">
                        <a:spcBef>
                          <a:spcPts val="0"/>
                        </a:spcBef>
                        <a:spcAft>
                          <a:spcPts val="0"/>
                        </a:spcAft>
                      </a:pPr>
                      <a:r>
                        <a:rPr lang="en-US" sz="1200" kern="1200" dirty="0" smtClean="0">
                          <a:solidFill>
                            <a:srgbClr val="5C1F00"/>
                          </a:solidFill>
                          <a:latin typeface="BatangChe" pitchFamily="49" charset="-127"/>
                          <a:ea typeface="BatangChe" pitchFamily="49" charset="-127"/>
                          <a:cs typeface="+mn-cs"/>
                        </a:rPr>
                        <a:t>34</a:t>
                      </a:r>
                      <a:endParaRPr lang="en-US" sz="1200" kern="1200" dirty="0">
                        <a:solidFill>
                          <a:srgbClr val="5C1F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5C1F00"/>
                          </a:solidFill>
                          <a:latin typeface="BatangChe" pitchFamily="49" charset="-127"/>
                          <a:ea typeface="BatangChe" pitchFamily="49" charset="-127"/>
                          <a:cs typeface="+mn-cs"/>
                        </a:rPr>
                        <a:t>Form-34</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5C1F00"/>
                          </a:solidFill>
                          <a:latin typeface="BatangChe" pitchFamily="49" charset="-127"/>
                          <a:ea typeface="BatangChe" pitchFamily="49" charset="-127"/>
                          <a:cs typeface="+mn-cs"/>
                        </a:rPr>
                        <a:t>Pattern of Shareholding</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5C1F00"/>
                          </a:solidFill>
                          <a:latin typeface="BatangChe" pitchFamily="49" charset="-127"/>
                          <a:ea typeface="BatangChe" pitchFamily="49" charset="-127"/>
                          <a:cs typeface="+mn-cs"/>
                        </a:rPr>
                        <a:t>Section 236 (1) and 464</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1367">
                <a:tc>
                  <a:txBody>
                    <a:bodyPr/>
                    <a:lstStyle/>
                    <a:p>
                      <a:pPr marL="0" marR="0">
                        <a:spcBef>
                          <a:spcPts val="0"/>
                        </a:spcBef>
                        <a:spcAft>
                          <a:spcPts val="0"/>
                        </a:spcAft>
                      </a:pPr>
                      <a:r>
                        <a:rPr lang="en-US" sz="1200" kern="1200" dirty="0" smtClean="0">
                          <a:solidFill>
                            <a:srgbClr val="5C1F00"/>
                          </a:solidFill>
                          <a:latin typeface="BatangChe" pitchFamily="49" charset="-127"/>
                          <a:ea typeface="BatangChe" pitchFamily="49" charset="-127"/>
                          <a:cs typeface="+mn-cs"/>
                        </a:rPr>
                        <a:t>35</a:t>
                      </a:r>
                      <a:endParaRPr lang="en-US" sz="1200" kern="1200" dirty="0">
                        <a:solidFill>
                          <a:srgbClr val="5C1F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5C1F00"/>
                          </a:solidFill>
                          <a:latin typeface="BatangChe" pitchFamily="49" charset="-127"/>
                          <a:ea typeface="BatangChe" pitchFamily="49" charset="-127"/>
                          <a:cs typeface="+mn-cs"/>
                        </a:rPr>
                        <a:t>Form-35</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5C1F00"/>
                          </a:solidFill>
                          <a:latin typeface="BatangChe" pitchFamily="49" charset="-127"/>
                          <a:ea typeface="BatangChe" pitchFamily="49" charset="-127"/>
                          <a:cs typeface="+mn-cs"/>
                        </a:rPr>
                        <a:t>Application for </a:t>
                      </a:r>
                      <a:r>
                        <a:rPr lang="en-US" sz="1200" kern="1200" dirty="0" smtClean="0">
                          <a:solidFill>
                            <a:srgbClr val="5C1F00"/>
                          </a:solidFill>
                          <a:latin typeface="BatangChe" pitchFamily="49" charset="-127"/>
                          <a:ea typeface="BatangChe" pitchFamily="49" charset="-127"/>
                          <a:cs typeface="+mn-cs"/>
                        </a:rPr>
                        <a:t>Extension </a:t>
                      </a:r>
                      <a:r>
                        <a:rPr lang="en-US" sz="1200" kern="1200" dirty="0">
                          <a:solidFill>
                            <a:srgbClr val="5C1F00"/>
                          </a:solidFill>
                          <a:latin typeface="BatangChe" pitchFamily="49" charset="-127"/>
                          <a:ea typeface="BatangChe" pitchFamily="49" charset="-127"/>
                          <a:cs typeface="+mn-cs"/>
                        </a:rPr>
                        <a:t>in period for payment of dividend</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5C1F00"/>
                          </a:solidFill>
                          <a:latin typeface="BatangChe" pitchFamily="49" charset="-127"/>
                          <a:ea typeface="BatangChe" pitchFamily="49" charset="-127"/>
                          <a:cs typeface="+mn-cs"/>
                        </a:rPr>
                        <a:t>Section 251 (2)</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checke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www.pptclipart.com/download/Abstract-metal-free-ppt-backgrounds.jpg"/>
          <p:cNvPicPr>
            <a:picLocks noChangeAspect="1" noChangeArrowheads="1"/>
          </p:cNvPicPr>
          <p:nvPr/>
        </p:nvPicPr>
        <p:blipFill>
          <a:blip r:embed="rId2" cstate="print"/>
          <a:srcRect/>
          <a:stretch>
            <a:fillRect/>
          </a:stretch>
        </p:blipFill>
        <p:spPr bwMode="auto">
          <a:xfrm>
            <a:off x="0" y="0"/>
            <a:ext cx="9144000" cy="6934200"/>
          </a:xfrm>
          <a:prstGeom prst="rect">
            <a:avLst/>
          </a:prstGeom>
          <a:noFill/>
        </p:spPr>
      </p:pic>
      <p:sp>
        <p:nvSpPr>
          <p:cNvPr id="2" name="Title 1"/>
          <p:cNvSpPr>
            <a:spLocks noGrp="1"/>
          </p:cNvSpPr>
          <p:nvPr>
            <p:ph type="ctrTitle"/>
          </p:nvPr>
        </p:nvSpPr>
        <p:spPr>
          <a:xfrm>
            <a:off x="152400" y="228601"/>
            <a:ext cx="8991600" cy="609599"/>
          </a:xfrm>
        </p:spPr>
        <p:txBody>
          <a:bodyPr>
            <a:normAutofit/>
          </a:bodyPr>
          <a:lstStyle/>
          <a:p>
            <a:r>
              <a:rPr lang="en-US" sz="2400" dirty="0" smtClean="0">
                <a:solidFill>
                  <a:srgbClr val="3A1300"/>
                </a:solidFill>
                <a:latin typeface="Algerian" pitchFamily="82" charset="0"/>
              </a:rPr>
              <a:t>Statutory Returns under Companies Ordinance 1984</a:t>
            </a:r>
            <a:endParaRPr lang="en-US" sz="2400" dirty="0">
              <a:solidFill>
                <a:srgbClr val="3A1300"/>
              </a:solidFill>
            </a:endParaRPr>
          </a:p>
        </p:txBody>
      </p:sp>
      <p:graphicFrame>
        <p:nvGraphicFramePr>
          <p:cNvPr id="4" name="Table 3"/>
          <p:cNvGraphicFramePr>
            <a:graphicFrameLocks noGrp="1"/>
          </p:cNvGraphicFramePr>
          <p:nvPr/>
        </p:nvGraphicFramePr>
        <p:xfrm>
          <a:off x="457200" y="966606"/>
          <a:ext cx="8229600" cy="5738994"/>
        </p:xfrm>
        <a:graphic>
          <a:graphicData uri="http://schemas.openxmlformats.org/drawingml/2006/table">
            <a:tbl>
              <a:tblPr>
                <a:tableStyleId>{7E9639D4-E3E2-4D34-9284-5A2195B3D0D7}</a:tableStyleId>
              </a:tblPr>
              <a:tblGrid>
                <a:gridCol w="685800"/>
                <a:gridCol w="1447800"/>
                <a:gridCol w="4419600"/>
                <a:gridCol w="1676400"/>
              </a:tblGrid>
              <a:tr h="182969">
                <a:tc>
                  <a:txBody>
                    <a:bodyPr/>
                    <a:lstStyle/>
                    <a:p>
                      <a:pPr marL="0" marR="0" algn="ctr">
                        <a:spcBef>
                          <a:spcPts val="0"/>
                        </a:spcBef>
                        <a:spcAft>
                          <a:spcPts val="0"/>
                        </a:spcAft>
                      </a:pPr>
                      <a:r>
                        <a:rPr lang="en-US" sz="1200" dirty="0" smtClean="0">
                          <a:solidFill>
                            <a:srgbClr val="3A1300"/>
                          </a:solidFill>
                          <a:latin typeface="Algerian" pitchFamily="82" charset="0"/>
                          <a:ea typeface="Times New Roman"/>
                        </a:rPr>
                        <a:t>S.</a:t>
                      </a:r>
                      <a:r>
                        <a:rPr lang="en-US" sz="1200" baseline="0" dirty="0" smtClean="0">
                          <a:solidFill>
                            <a:srgbClr val="3A1300"/>
                          </a:solidFill>
                          <a:latin typeface="Algerian" pitchFamily="82" charset="0"/>
                          <a:ea typeface="Times New Roman"/>
                        </a:rPr>
                        <a:t> No</a:t>
                      </a:r>
                      <a:endParaRPr lang="en-US" sz="1200" dirty="0">
                        <a:solidFill>
                          <a:srgbClr val="3A1300"/>
                        </a:solidFill>
                        <a:latin typeface="Algerian" pitchFamily="82" charset="0"/>
                        <a:ea typeface="Times New Roman"/>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solidFill>
                            <a:srgbClr val="3A1300"/>
                          </a:solidFill>
                          <a:latin typeface="Algerian" pitchFamily="82" charset="0"/>
                          <a:ea typeface="Times New Roman"/>
                        </a:rPr>
                        <a:t>Forms/Returns</a:t>
                      </a:r>
                      <a:endParaRPr lang="en-US" sz="1200" dirty="0">
                        <a:solidFill>
                          <a:srgbClr val="3A1300"/>
                        </a:solidFill>
                        <a:latin typeface="Algerian" pitchFamily="82" charset="0"/>
                        <a:ea typeface="Times New Roman"/>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solidFill>
                            <a:srgbClr val="3A1300"/>
                          </a:solidFill>
                          <a:latin typeface="Algerian" pitchFamily="82" charset="0"/>
                          <a:ea typeface="Times New Roman"/>
                        </a:rPr>
                        <a:t>Description</a:t>
                      </a:r>
                      <a:endParaRPr lang="en-US" sz="1200" dirty="0">
                        <a:solidFill>
                          <a:srgbClr val="3A1300"/>
                        </a:solidFill>
                        <a:latin typeface="Algerian" pitchFamily="82" charset="0"/>
                        <a:ea typeface="Times New Roman"/>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solidFill>
                            <a:srgbClr val="3A1300"/>
                          </a:solidFill>
                          <a:latin typeface="Algerian" pitchFamily="82" charset="0"/>
                          <a:ea typeface="Times New Roman"/>
                        </a:rPr>
                        <a:t>Section</a:t>
                      </a:r>
                      <a:endParaRPr lang="en-US" sz="1200" dirty="0">
                        <a:solidFill>
                          <a:srgbClr val="3A1300"/>
                        </a:solidFill>
                        <a:latin typeface="Algerian" pitchFamily="82" charset="0"/>
                        <a:ea typeface="Times New Roman"/>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6257">
                <a:tc>
                  <a:txBody>
                    <a:bodyPr/>
                    <a:lstStyle/>
                    <a:p>
                      <a:pPr marL="0" marR="0">
                        <a:spcBef>
                          <a:spcPts val="0"/>
                        </a:spcBef>
                        <a:spcAft>
                          <a:spcPts val="0"/>
                        </a:spcAft>
                      </a:pPr>
                      <a:r>
                        <a:rPr lang="en-US" sz="1200" kern="1200" dirty="0" smtClean="0">
                          <a:solidFill>
                            <a:srgbClr val="3A1300"/>
                          </a:solidFill>
                          <a:latin typeface="BatangChe" pitchFamily="49" charset="-127"/>
                          <a:ea typeface="BatangChe" pitchFamily="49" charset="-127"/>
                          <a:cs typeface="+mn-cs"/>
                        </a:rPr>
                        <a:t>36</a:t>
                      </a: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Form-36</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Notice to dissenting Shareholders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Section 289</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31294">
                <a:tc>
                  <a:txBody>
                    <a:bodyPr/>
                    <a:lstStyle/>
                    <a:p>
                      <a:pPr marL="0" marR="0">
                        <a:spcBef>
                          <a:spcPts val="0"/>
                        </a:spcBef>
                        <a:spcAft>
                          <a:spcPts val="0"/>
                        </a:spcAft>
                      </a:pPr>
                      <a:r>
                        <a:rPr lang="en-US" sz="1200" kern="1200" dirty="0" smtClean="0">
                          <a:solidFill>
                            <a:srgbClr val="3A1300"/>
                          </a:solidFill>
                          <a:latin typeface="BatangChe" pitchFamily="49" charset="-127"/>
                          <a:ea typeface="BatangChe" pitchFamily="49" charset="-127"/>
                          <a:cs typeface="+mn-cs"/>
                        </a:rPr>
                        <a:t>37</a:t>
                      </a: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Form-37</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Information to be furnished in relation to any offer of a scheme or contract involving thetransfer of share or any class of shares in the transferror company to the transferee Company</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Section 289 (5) and rule 21</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347">
                <a:tc>
                  <a:txBody>
                    <a:bodyPr/>
                    <a:lstStyle/>
                    <a:p>
                      <a:pPr marL="0" marR="0">
                        <a:spcBef>
                          <a:spcPts val="0"/>
                        </a:spcBef>
                        <a:spcAft>
                          <a:spcPts val="0"/>
                        </a:spcAft>
                      </a:pPr>
                      <a:r>
                        <a:rPr lang="en-US" sz="1200" kern="1200" dirty="0" smtClean="0">
                          <a:solidFill>
                            <a:srgbClr val="3A1300"/>
                          </a:solidFill>
                          <a:latin typeface="BatangChe" pitchFamily="49" charset="-127"/>
                          <a:ea typeface="BatangChe" pitchFamily="49" charset="-127"/>
                          <a:cs typeface="+mn-cs"/>
                        </a:rPr>
                        <a:t>38</a:t>
                      </a: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Form-38</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Documents (Charter/Statute/Memorandum and Articles, etc.) Delivered for Registration by a foreign Company</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Section 452 (1) (a) and rules 22 and 23</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347">
                <a:tc>
                  <a:txBody>
                    <a:bodyPr/>
                    <a:lstStyle/>
                    <a:p>
                      <a:pPr marL="0" marR="0">
                        <a:spcBef>
                          <a:spcPts val="0"/>
                        </a:spcBef>
                        <a:spcAft>
                          <a:spcPts val="0"/>
                        </a:spcAft>
                      </a:pPr>
                      <a:r>
                        <a:rPr lang="en-US" sz="1200" kern="1200" dirty="0" smtClean="0">
                          <a:solidFill>
                            <a:srgbClr val="3A1300"/>
                          </a:solidFill>
                          <a:latin typeface="BatangChe" pitchFamily="49" charset="-127"/>
                          <a:ea typeface="BatangChe" pitchFamily="49" charset="-127"/>
                          <a:cs typeface="+mn-cs"/>
                        </a:rPr>
                        <a:t>39</a:t>
                      </a: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Form-39</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Return showing address of The registered or Principal office of a foreign Company or of any change therein</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Section 451(I)(b) and 452(b)</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0821">
                <a:tc>
                  <a:txBody>
                    <a:bodyPr/>
                    <a:lstStyle/>
                    <a:p>
                      <a:pPr marL="0" marR="0">
                        <a:spcBef>
                          <a:spcPts val="0"/>
                        </a:spcBef>
                        <a:spcAft>
                          <a:spcPts val="0"/>
                        </a:spcAft>
                      </a:pPr>
                      <a:r>
                        <a:rPr lang="en-US" sz="1200" kern="1200" dirty="0" smtClean="0">
                          <a:solidFill>
                            <a:srgbClr val="3A1300"/>
                          </a:solidFill>
                          <a:latin typeface="BatangChe" pitchFamily="49" charset="-127"/>
                          <a:ea typeface="BatangChe" pitchFamily="49" charset="-127"/>
                          <a:cs typeface="+mn-cs"/>
                        </a:rPr>
                        <a:t>40</a:t>
                      </a: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Form-40</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Return showing purticulars of Directors, Chief Executives and Secretaries (if any) of a foreign Company or of any alteration therein</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Section 451 (1) (c) and 452 (c)</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347">
                <a:tc>
                  <a:txBody>
                    <a:bodyPr/>
                    <a:lstStyle/>
                    <a:p>
                      <a:pPr marL="0" marR="0">
                        <a:spcBef>
                          <a:spcPts val="0"/>
                        </a:spcBef>
                        <a:spcAft>
                          <a:spcPts val="0"/>
                        </a:spcAft>
                      </a:pPr>
                      <a:r>
                        <a:rPr lang="en-US" sz="1200" kern="1200" dirty="0" smtClean="0">
                          <a:solidFill>
                            <a:srgbClr val="3A1300"/>
                          </a:solidFill>
                          <a:latin typeface="BatangChe" pitchFamily="49" charset="-127"/>
                          <a:ea typeface="BatangChe" pitchFamily="49" charset="-127"/>
                          <a:cs typeface="+mn-cs"/>
                        </a:rPr>
                        <a:t>41</a:t>
                      </a: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Form-41</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Return showing purticulars officer of a foreign Company or of any change therein</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Section 451 (1) (d) and 452 (d)</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0821">
                <a:tc>
                  <a:txBody>
                    <a:bodyPr/>
                    <a:lstStyle/>
                    <a:p>
                      <a:pPr marL="0" marR="0">
                        <a:spcBef>
                          <a:spcPts val="0"/>
                        </a:spcBef>
                        <a:spcAft>
                          <a:spcPts val="0"/>
                        </a:spcAft>
                      </a:pPr>
                      <a:r>
                        <a:rPr lang="en-US" sz="1200" kern="1200" dirty="0" smtClean="0">
                          <a:solidFill>
                            <a:srgbClr val="3A1300"/>
                          </a:solidFill>
                          <a:latin typeface="BatangChe" pitchFamily="49" charset="-127"/>
                          <a:ea typeface="BatangChe" pitchFamily="49" charset="-127"/>
                          <a:cs typeface="+mn-cs"/>
                        </a:rPr>
                        <a:t>42</a:t>
                      </a: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Form-42</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Return showing purticulars of persons resident in Pakistan authorized to accept service on behalf of a foreign Company of any alteration therein</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Section 451(1)(e) and 452(e)</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347">
                <a:tc>
                  <a:txBody>
                    <a:bodyPr/>
                    <a:lstStyle/>
                    <a:p>
                      <a:pPr marL="0" marR="0">
                        <a:spcBef>
                          <a:spcPts val="0"/>
                        </a:spcBef>
                        <a:spcAft>
                          <a:spcPts val="0"/>
                        </a:spcAft>
                      </a:pPr>
                      <a:r>
                        <a:rPr lang="en-US" sz="1200" kern="1200" dirty="0" smtClean="0">
                          <a:solidFill>
                            <a:srgbClr val="3A1300"/>
                          </a:solidFill>
                          <a:latin typeface="BatangChe" pitchFamily="49" charset="-127"/>
                          <a:ea typeface="BatangChe" pitchFamily="49" charset="-127"/>
                          <a:cs typeface="+mn-cs"/>
                        </a:rPr>
                        <a:t>43</a:t>
                      </a: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Form-43</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Return showing address of The principal place of buisness in Pakistan of a foreign Company or of any change therein</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Section 451(1) (f) and 452(f)</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8633">
                <a:tc>
                  <a:txBody>
                    <a:bodyPr/>
                    <a:lstStyle/>
                    <a:p>
                      <a:pPr marL="0" marR="0">
                        <a:spcBef>
                          <a:spcPts val="0"/>
                        </a:spcBef>
                        <a:spcAft>
                          <a:spcPts val="0"/>
                        </a:spcAft>
                      </a:pPr>
                      <a:r>
                        <a:rPr lang="en-US" sz="1200" kern="1200" dirty="0" smtClean="0">
                          <a:solidFill>
                            <a:srgbClr val="3A1300"/>
                          </a:solidFill>
                          <a:latin typeface="BatangChe" pitchFamily="49" charset="-127"/>
                          <a:ea typeface="BatangChe" pitchFamily="49" charset="-127"/>
                          <a:cs typeface="+mn-cs"/>
                        </a:rPr>
                        <a:t>44</a:t>
                      </a: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Form-44</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Return fo alteration in charter, etc of a foreign Company</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Section 452(a) and rules 22 and 23</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0821">
                <a:tc>
                  <a:txBody>
                    <a:bodyPr/>
                    <a:lstStyle/>
                    <a:p>
                      <a:pPr marL="0" marR="0">
                        <a:spcBef>
                          <a:spcPts val="0"/>
                        </a:spcBef>
                        <a:spcAft>
                          <a:spcPts val="0"/>
                        </a:spcAft>
                      </a:pPr>
                      <a:r>
                        <a:rPr lang="en-US" sz="1200" kern="1200" dirty="0" smtClean="0">
                          <a:solidFill>
                            <a:srgbClr val="3A1300"/>
                          </a:solidFill>
                          <a:latin typeface="BatangChe" pitchFamily="49" charset="-127"/>
                          <a:ea typeface="BatangChe" pitchFamily="49" charset="-127"/>
                          <a:cs typeface="+mn-cs"/>
                        </a:rPr>
                        <a:t>45</a:t>
                      </a: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Form-45</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List </a:t>
                      </a:r>
                      <a:r>
                        <a:rPr lang="en-US" sz="1200" kern="1200" dirty="0">
                          <a:solidFill>
                            <a:srgbClr val="3A1300"/>
                          </a:solidFill>
                          <a:latin typeface="BatangChe" pitchFamily="49" charset="-127"/>
                          <a:ea typeface="BatangChe" pitchFamily="49" charset="-127"/>
                          <a:cs typeface="+mn-cs"/>
                        </a:rPr>
                        <a:t>of places of business estabished by a foreign </a:t>
                      </a:r>
                      <a:r>
                        <a:rPr lang="en-US" sz="1200" kern="1200" dirty="0" smtClean="0">
                          <a:solidFill>
                            <a:srgbClr val="3A1300"/>
                          </a:solidFill>
                          <a:latin typeface="BatangChe" pitchFamily="49" charset="-127"/>
                          <a:ea typeface="BatangChe" pitchFamily="49" charset="-127"/>
                          <a:cs typeface="+mn-cs"/>
                        </a:rPr>
                        <a:t>Company </a:t>
                      </a:r>
                      <a:r>
                        <a:rPr lang="en-US" sz="1200" kern="1200" dirty="0">
                          <a:solidFill>
                            <a:srgbClr val="3A1300"/>
                          </a:solidFill>
                          <a:latin typeface="BatangChe" pitchFamily="49" charset="-127"/>
                          <a:ea typeface="BatangChe" pitchFamily="49" charset="-127"/>
                          <a:cs typeface="+mn-cs"/>
                        </a:rPr>
                        <a:t>in Pakistan and submission of accounts by foreign Companies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section 453(1)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347">
                <a:tc>
                  <a:txBody>
                    <a:bodyPr/>
                    <a:lstStyle/>
                    <a:p>
                      <a:pPr marL="0" marR="0">
                        <a:spcBef>
                          <a:spcPts val="0"/>
                        </a:spcBef>
                        <a:spcAft>
                          <a:spcPts val="0"/>
                        </a:spcAft>
                      </a:pPr>
                      <a:r>
                        <a:rPr lang="en-US" sz="1200" kern="1200" dirty="0" smtClean="0">
                          <a:solidFill>
                            <a:srgbClr val="3A1300"/>
                          </a:solidFill>
                          <a:latin typeface="BatangChe" pitchFamily="49" charset="-127"/>
                          <a:ea typeface="BatangChe" pitchFamily="49" charset="-127"/>
                          <a:cs typeface="+mn-cs"/>
                        </a:rPr>
                        <a:t>46</a:t>
                      </a: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Form-46</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Notice by a foreign Company on ceasing to have any place of business in Pakistan</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Section 458</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885">
                <a:tc>
                  <a:txBody>
                    <a:bodyPr/>
                    <a:lstStyle/>
                    <a:p>
                      <a:pPr marL="0" marR="0">
                        <a:spcBef>
                          <a:spcPts val="0"/>
                        </a:spcBef>
                        <a:spcAft>
                          <a:spcPts val="0"/>
                        </a:spcAft>
                      </a:pPr>
                      <a:r>
                        <a:rPr lang="en-US" sz="1200" kern="1200" dirty="0" smtClean="0">
                          <a:solidFill>
                            <a:srgbClr val="3A1300"/>
                          </a:solidFill>
                          <a:latin typeface="BatangChe" pitchFamily="49" charset="-127"/>
                          <a:ea typeface="BatangChe" pitchFamily="49" charset="-127"/>
                          <a:cs typeface="+mn-cs"/>
                        </a:rPr>
                        <a:t>47</a:t>
                      </a: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Form-A</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Form-A Annual return of Company having share capital</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Section 156</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8298">
                <a:tc>
                  <a:txBody>
                    <a:bodyPr/>
                    <a:lstStyle/>
                    <a:p>
                      <a:pPr marL="0" marR="0" algn="l" defTabSz="914400" rtl="0" eaLnBrk="1" fontAlgn="b" latinLnBrk="0" hangingPunct="1">
                        <a:spcBef>
                          <a:spcPts val="0"/>
                        </a:spcBef>
                        <a:spcAft>
                          <a:spcPts val="0"/>
                        </a:spcAft>
                      </a:pPr>
                      <a:r>
                        <a:rPr lang="en-US" sz="1200" kern="1200" dirty="0" smtClean="0">
                          <a:solidFill>
                            <a:srgbClr val="3A1300"/>
                          </a:solidFill>
                          <a:latin typeface="BatangChe" pitchFamily="49" charset="-127"/>
                          <a:ea typeface="BatangChe" pitchFamily="49" charset="-127"/>
                          <a:cs typeface="+mn-cs"/>
                        </a:rPr>
                        <a:t>48</a:t>
                      </a: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r>
                        <a:rPr lang="en-US" sz="1200" kern="1200" dirty="0">
                          <a:solidFill>
                            <a:srgbClr val="3A1300"/>
                          </a:solidFill>
                          <a:latin typeface="BatangChe" pitchFamily="49" charset="-127"/>
                          <a:ea typeface="BatangChe" pitchFamily="49" charset="-127"/>
                          <a:cs typeface="+mn-cs"/>
                        </a:rPr>
                        <a:t>Form-B</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r>
                        <a:rPr lang="en-US" sz="1200" kern="1200" dirty="0">
                          <a:solidFill>
                            <a:srgbClr val="3A1300"/>
                          </a:solidFill>
                          <a:latin typeface="BatangChe" pitchFamily="49" charset="-127"/>
                          <a:ea typeface="BatangChe" pitchFamily="49" charset="-127"/>
                          <a:cs typeface="+mn-cs"/>
                        </a:rPr>
                        <a:t>Form-B Annual Return of Company not having share capital</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200" kern="1200" dirty="0">
                          <a:solidFill>
                            <a:srgbClr val="3A1300"/>
                          </a:solidFill>
                          <a:latin typeface="BatangChe" pitchFamily="49" charset="-127"/>
                          <a:ea typeface="BatangChe" pitchFamily="49" charset="-127"/>
                          <a:cs typeface="+mn-cs"/>
                        </a:rPr>
                        <a:t> </a:t>
                      </a:r>
                      <a:r>
                        <a:rPr lang="en-US" sz="1200" kern="1200" dirty="0" smtClean="0">
                          <a:solidFill>
                            <a:srgbClr val="3A1300"/>
                          </a:solidFill>
                          <a:latin typeface="BatangChe" pitchFamily="49" charset="-127"/>
                          <a:ea typeface="BatangChe" pitchFamily="49" charset="-127"/>
                          <a:cs typeface="+mn-cs"/>
                        </a:rPr>
                        <a:t>Section 156</a:t>
                      </a:r>
                    </a:p>
                    <a:p>
                      <a:pPr marL="0" algn="l" defTabSz="914400" rtl="0" eaLnBrk="1" fontAlgn="b" latinLnBrk="0" hangingPunct="1"/>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checker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www.pptclipart.com/download/Abstract-metal-free-ppt-backgrounds.jpg"/>
          <p:cNvPicPr>
            <a:picLocks noChangeAspect="1" noChangeArrowheads="1"/>
          </p:cNvPicPr>
          <p:nvPr/>
        </p:nvPicPr>
        <p:blipFill>
          <a:blip r:embed="rId2" cstate="print"/>
          <a:srcRect/>
          <a:stretch>
            <a:fillRect/>
          </a:stretch>
        </p:blipFill>
        <p:spPr bwMode="auto">
          <a:xfrm>
            <a:off x="0" y="0"/>
            <a:ext cx="9144000" cy="6934200"/>
          </a:xfrm>
          <a:prstGeom prst="rect">
            <a:avLst/>
          </a:prstGeom>
          <a:noFill/>
        </p:spPr>
      </p:pic>
      <p:sp>
        <p:nvSpPr>
          <p:cNvPr id="2" name="Title 1"/>
          <p:cNvSpPr>
            <a:spLocks noGrp="1"/>
          </p:cNvSpPr>
          <p:nvPr>
            <p:ph type="ctrTitle"/>
          </p:nvPr>
        </p:nvSpPr>
        <p:spPr>
          <a:xfrm>
            <a:off x="152400" y="228601"/>
            <a:ext cx="8991600" cy="609599"/>
          </a:xfrm>
        </p:spPr>
        <p:txBody>
          <a:bodyPr>
            <a:normAutofit/>
          </a:bodyPr>
          <a:lstStyle/>
          <a:p>
            <a:r>
              <a:rPr lang="en-US" sz="2400" dirty="0" smtClean="0">
                <a:solidFill>
                  <a:srgbClr val="3A1300"/>
                </a:solidFill>
                <a:latin typeface="Algerian" pitchFamily="82" charset="0"/>
              </a:rPr>
              <a:t>Statutory Returns under Companies Ordinance 1984</a:t>
            </a:r>
            <a:endParaRPr lang="en-US" sz="2400" dirty="0">
              <a:solidFill>
                <a:srgbClr val="3A1300"/>
              </a:solidFill>
            </a:endParaRPr>
          </a:p>
        </p:txBody>
      </p:sp>
      <p:graphicFrame>
        <p:nvGraphicFramePr>
          <p:cNvPr id="4" name="Table 3"/>
          <p:cNvGraphicFramePr>
            <a:graphicFrameLocks noGrp="1"/>
          </p:cNvGraphicFramePr>
          <p:nvPr/>
        </p:nvGraphicFramePr>
        <p:xfrm>
          <a:off x="457200" y="1514975"/>
          <a:ext cx="7924800" cy="1868305"/>
        </p:xfrm>
        <a:graphic>
          <a:graphicData uri="http://schemas.openxmlformats.org/drawingml/2006/table">
            <a:tbl>
              <a:tblPr>
                <a:tableStyleId>{7E9639D4-E3E2-4D34-9284-5A2195B3D0D7}</a:tableStyleId>
              </a:tblPr>
              <a:tblGrid>
                <a:gridCol w="685800"/>
                <a:gridCol w="1447800"/>
                <a:gridCol w="4419600"/>
                <a:gridCol w="1371600"/>
              </a:tblGrid>
              <a:tr h="193810">
                <a:tc>
                  <a:txBody>
                    <a:bodyPr/>
                    <a:lstStyle/>
                    <a:p>
                      <a:pPr marL="0" marR="0" algn="ctr">
                        <a:spcBef>
                          <a:spcPts val="0"/>
                        </a:spcBef>
                        <a:spcAft>
                          <a:spcPts val="0"/>
                        </a:spcAft>
                      </a:pPr>
                      <a:r>
                        <a:rPr lang="en-US" sz="1200" dirty="0" smtClean="0">
                          <a:solidFill>
                            <a:srgbClr val="3A1300"/>
                          </a:solidFill>
                          <a:latin typeface="Algerian" pitchFamily="82" charset="0"/>
                          <a:ea typeface="Times New Roman"/>
                        </a:rPr>
                        <a:t>S.</a:t>
                      </a:r>
                      <a:r>
                        <a:rPr lang="en-US" sz="1200" baseline="0" dirty="0" smtClean="0">
                          <a:solidFill>
                            <a:srgbClr val="3A1300"/>
                          </a:solidFill>
                          <a:latin typeface="Algerian" pitchFamily="82" charset="0"/>
                          <a:ea typeface="Times New Roman"/>
                        </a:rPr>
                        <a:t> No</a:t>
                      </a:r>
                      <a:endParaRPr lang="en-US" sz="1200" dirty="0">
                        <a:solidFill>
                          <a:srgbClr val="3A1300"/>
                        </a:solidFill>
                        <a:latin typeface="Algerian" pitchFamily="82" charset="0"/>
                        <a:ea typeface="Times New Roman"/>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solidFill>
                            <a:srgbClr val="3A1300"/>
                          </a:solidFill>
                          <a:latin typeface="Algerian" pitchFamily="82" charset="0"/>
                          <a:ea typeface="Times New Roman"/>
                        </a:rPr>
                        <a:t>Forms/Returns</a:t>
                      </a:r>
                      <a:endParaRPr lang="en-US" sz="1200" dirty="0">
                        <a:solidFill>
                          <a:srgbClr val="3A1300"/>
                        </a:solidFill>
                        <a:latin typeface="Algerian" pitchFamily="82" charset="0"/>
                        <a:ea typeface="Times New Roman"/>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solidFill>
                            <a:srgbClr val="3A1300"/>
                          </a:solidFill>
                          <a:latin typeface="Algerian" pitchFamily="82" charset="0"/>
                          <a:ea typeface="Times New Roman"/>
                        </a:rPr>
                        <a:t>Description</a:t>
                      </a:r>
                      <a:endParaRPr lang="en-US" sz="1200" dirty="0">
                        <a:solidFill>
                          <a:srgbClr val="3A1300"/>
                        </a:solidFill>
                        <a:latin typeface="Algerian" pitchFamily="82" charset="0"/>
                        <a:ea typeface="Times New Roman"/>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solidFill>
                            <a:srgbClr val="3A1300"/>
                          </a:solidFill>
                          <a:latin typeface="Algerian" pitchFamily="82" charset="0"/>
                          <a:ea typeface="Times New Roman"/>
                        </a:rPr>
                        <a:t>Section</a:t>
                      </a:r>
                      <a:endParaRPr lang="en-US" sz="1200" dirty="0">
                        <a:solidFill>
                          <a:srgbClr val="3A1300"/>
                        </a:solidFill>
                        <a:latin typeface="Algerian" pitchFamily="82" charset="0"/>
                        <a:ea typeface="Times New Roman"/>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0847">
                <a:tc>
                  <a:txBody>
                    <a:bodyPr/>
                    <a:lstStyle/>
                    <a:p>
                      <a:pPr marL="0" marR="0">
                        <a:spcBef>
                          <a:spcPts val="0"/>
                        </a:spcBef>
                        <a:spcAft>
                          <a:spcPts val="0"/>
                        </a:spcAft>
                      </a:pPr>
                      <a:r>
                        <a:rPr lang="en-US" sz="1200" kern="1200" dirty="0" smtClean="0">
                          <a:solidFill>
                            <a:srgbClr val="3A1300"/>
                          </a:solidFill>
                          <a:latin typeface="BatangChe" pitchFamily="49" charset="-127"/>
                          <a:ea typeface="BatangChe" pitchFamily="49" charset="-127"/>
                          <a:cs typeface="+mn-cs"/>
                        </a:rPr>
                        <a:t>49</a:t>
                      </a: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Circular 86(3)</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Circular to be sent to members along with the notice offering new shares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Section 86 (3)</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562">
                <a:tc>
                  <a:txBody>
                    <a:bodyPr/>
                    <a:lstStyle/>
                    <a:p>
                      <a:pPr marL="0" marR="0">
                        <a:spcBef>
                          <a:spcPts val="0"/>
                        </a:spcBef>
                        <a:spcAft>
                          <a:spcPts val="0"/>
                        </a:spcAft>
                      </a:pPr>
                      <a:r>
                        <a:rPr lang="en-US" sz="1200" kern="1200" dirty="0" smtClean="0">
                          <a:solidFill>
                            <a:srgbClr val="3A1300"/>
                          </a:solidFill>
                          <a:latin typeface="BatangChe" pitchFamily="49" charset="-127"/>
                          <a:ea typeface="BatangChe" pitchFamily="49" charset="-127"/>
                          <a:cs typeface="+mn-cs"/>
                        </a:rPr>
                        <a:t>50</a:t>
                      </a: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Statements </a:t>
                      </a:r>
                      <a:r>
                        <a:rPr lang="en-US" sz="1200" kern="1200" dirty="0">
                          <a:solidFill>
                            <a:srgbClr val="3A1300"/>
                          </a:solidFill>
                          <a:latin typeface="BatangChe" pitchFamily="49" charset="-127"/>
                          <a:ea typeface="BatangChe" pitchFamily="49" charset="-127"/>
                          <a:cs typeface="+mn-cs"/>
                        </a:rPr>
                        <a:t>in LIEU of Prospectus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Form of statement in LIEU of prospectus to be delivered to registrar by a Company which does not issue a prospectus or which does not go to allotment on a prospectus issued, and reports to be set out therein</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Pursuant to section 69</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a:spcBef>
                          <a:spcPts val="0"/>
                        </a:spcBef>
                        <a:spcAft>
                          <a:spcPts val="0"/>
                        </a:spcAft>
                      </a:pPr>
                      <a:r>
                        <a:rPr lang="en-US" sz="1200" kern="1200" dirty="0" smtClean="0">
                          <a:solidFill>
                            <a:srgbClr val="3A1300"/>
                          </a:solidFill>
                          <a:latin typeface="BatangChe" pitchFamily="49" charset="-127"/>
                          <a:ea typeface="BatangChe" pitchFamily="49" charset="-127"/>
                          <a:cs typeface="+mn-cs"/>
                        </a:rPr>
                        <a:t>51</a:t>
                      </a: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Statements </a:t>
                      </a:r>
                      <a:r>
                        <a:rPr lang="en-US" sz="1200" kern="1200" dirty="0">
                          <a:solidFill>
                            <a:srgbClr val="3A1300"/>
                          </a:solidFill>
                          <a:latin typeface="BatangChe" pitchFamily="49" charset="-127"/>
                          <a:ea typeface="BatangChe" pitchFamily="49" charset="-127"/>
                          <a:cs typeface="+mn-cs"/>
                        </a:rPr>
                        <a:t>in LIEU of Prospectus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Form of statement in LIEU of prospectus to be delivered to registrar by a Company on ceasing to be a Private Company and reports to be set out therein</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a:solidFill>
                            <a:srgbClr val="3A1300"/>
                          </a:solidFill>
                          <a:latin typeface="BatangChe" pitchFamily="49" charset="-127"/>
                          <a:ea typeface="BatangChe" pitchFamily="49" charset="-127"/>
                          <a:cs typeface="+mn-cs"/>
                        </a:rPr>
                        <a:t>Pursuant to section 45</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checker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www.pptbackgrounds.net/uploads/swirl-ornament-border-backgrounds-wallpaper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1981200" y="2568575"/>
            <a:ext cx="5105400" cy="1470025"/>
          </a:xfrm>
        </p:spPr>
        <p:txBody>
          <a:bodyPr>
            <a:noAutofit/>
          </a:bodyPr>
          <a:lstStyle/>
          <a:p>
            <a:r>
              <a:rPr lang="en-US" sz="3200" dirty="0" smtClean="0">
                <a:solidFill>
                  <a:srgbClr val="C00000"/>
                </a:solidFill>
                <a:latin typeface="Algerian" pitchFamily="82" charset="0"/>
              </a:rPr>
              <a:t>WINDINGUP/LIQUIDATION/DISSOLUTION</a:t>
            </a:r>
          </a:p>
        </p:txBody>
      </p:sp>
    </p:spTree>
  </p:cSld>
  <p:clrMapOvr>
    <a:masterClrMapping/>
  </p:clrMapOvr>
  <p:transition>
    <p:checker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www.pptclipart.com/download/Abstract-metal-free-ppt-backgrounds.jpg"/>
          <p:cNvPicPr>
            <a:picLocks noChangeAspect="1" noChangeArrowheads="1"/>
          </p:cNvPicPr>
          <p:nvPr/>
        </p:nvPicPr>
        <p:blipFill>
          <a:blip r:embed="rId2" cstate="print"/>
          <a:srcRect/>
          <a:stretch>
            <a:fillRect/>
          </a:stretch>
        </p:blipFill>
        <p:spPr bwMode="auto">
          <a:xfrm>
            <a:off x="0" y="0"/>
            <a:ext cx="9144000" cy="6934200"/>
          </a:xfrm>
          <a:prstGeom prst="rect">
            <a:avLst/>
          </a:prstGeom>
          <a:noFill/>
        </p:spPr>
      </p:pic>
      <p:sp>
        <p:nvSpPr>
          <p:cNvPr id="2" name="Title 1"/>
          <p:cNvSpPr>
            <a:spLocks noGrp="1"/>
          </p:cNvSpPr>
          <p:nvPr>
            <p:ph type="ctrTitle"/>
          </p:nvPr>
        </p:nvSpPr>
        <p:spPr>
          <a:xfrm>
            <a:off x="685800" y="-76200"/>
            <a:ext cx="7772400" cy="1470025"/>
          </a:xfrm>
        </p:spPr>
        <p:txBody>
          <a:bodyPr/>
          <a:lstStyle/>
          <a:p>
            <a:r>
              <a:rPr lang="en-US" dirty="0" smtClean="0">
                <a:solidFill>
                  <a:srgbClr val="3A1300"/>
                </a:solidFill>
                <a:latin typeface="Algerian" pitchFamily="82" charset="0"/>
              </a:rPr>
              <a:t>SOLE PROPRIETORSHIP</a:t>
            </a:r>
            <a:endParaRPr lang="en-US" dirty="0">
              <a:solidFill>
                <a:srgbClr val="3A1300"/>
              </a:solidFill>
              <a:latin typeface="Algerian" pitchFamily="82" charset="0"/>
            </a:endParaRPr>
          </a:p>
        </p:txBody>
      </p:sp>
      <p:sp>
        <p:nvSpPr>
          <p:cNvPr id="3" name="Subtitle 2"/>
          <p:cNvSpPr>
            <a:spLocks noGrp="1"/>
          </p:cNvSpPr>
          <p:nvPr>
            <p:ph type="subTitle" idx="1"/>
          </p:nvPr>
        </p:nvSpPr>
        <p:spPr>
          <a:xfrm>
            <a:off x="457200" y="1905000"/>
            <a:ext cx="6400800" cy="1752600"/>
          </a:xfrm>
        </p:spPr>
        <p:txBody>
          <a:bodyPr>
            <a:normAutofit fontScale="62500" lnSpcReduction="20000"/>
          </a:bodyPr>
          <a:lstStyle/>
          <a:p>
            <a:pPr marL="457200" indent="-457200" algn="l">
              <a:buFont typeface="Wingdings" pitchFamily="2" charset="2"/>
              <a:buChar char="v"/>
            </a:pPr>
            <a:r>
              <a:rPr lang="en-US" dirty="0" smtClean="0">
                <a:solidFill>
                  <a:srgbClr val="3A1300"/>
                </a:solidFill>
                <a:latin typeface="BatangChe" pitchFamily="49" charset="-127"/>
                <a:ea typeface="BatangChe" pitchFamily="49" charset="-127"/>
              </a:rPr>
              <a:t>A notice for discontinuation of business shall be published in the Newspaper.</a:t>
            </a:r>
          </a:p>
          <a:p>
            <a:pPr marL="457200" indent="-457200" algn="l"/>
            <a:endParaRPr lang="en-US" dirty="0" smtClean="0">
              <a:solidFill>
                <a:srgbClr val="3A1300"/>
              </a:solidFill>
              <a:latin typeface="BatangChe" pitchFamily="49" charset="-127"/>
              <a:ea typeface="BatangChe" pitchFamily="49" charset="-127"/>
            </a:endParaRPr>
          </a:p>
          <a:p>
            <a:pPr marL="457200" indent="-457200" algn="l">
              <a:buFont typeface="Wingdings" pitchFamily="2" charset="2"/>
              <a:buChar char="v"/>
            </a:pPr>
            <a:r>
              <a:rPr lang="en-US" dirty="0" smtClean="0">
                <a:solidFill>
                  <a:srgbClr val="3A1300"/>
                </a:solidFill>
                <a:latin typeface="BatangChe" pitchFamily="49" charset="-127"/>
                <a:ea typeface="BatangChe" pitchFamily="49" charset="-127"/>
              </a:rPr>
              <a:t>A letter to be submitted to commissioner Inland Revenue for discontinuation of business.</a:t>
            </a:r>
            <a:endParaRPr lang="en-US" dirty="0">
              <a:solidFill>
                <a:srgbClr val="3A1300"/>
              </a:solidFill>
              <a:latin typeface="BatangChe" pitchFamily="49" charset="-127"/>
              <a:ea typeface="BatangChe" pitchFamily="49" charset="-127"/>
            </a:endParaRPr>
          </a:p>
        </p:txBody>
      </p:sp>
    </p:spTree>
  </p:cSld>
  <p:clrMapOvr>
    <a:masterClrMapping/>
  </p:clrMapOvr>
  <p:transition>
    <p:checker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www.pptclipart.com/download/Abstract-metal-free-ppt-backgrounds.jpg"/>
          <p:cNvPicPr>
            <a:picLocks noChangeAspect="1" noChangeArrowheads="1"/>
          </p:cNvPicPr>
          <p:nvPr/>
        </p:nvPicPr>
        <p:blipFill>
          <a:blip r:embed="rId2" cstate="print"/>
          <a:srcRect/>
          <a:stretch>
            <a:fillRect/>
          </a:stretch>
        </p:blipFill>
        <p:spPr bwMode="auto">
          <a:xfrm>
            <a:off x="0" y="0"/>
            <a:ext cx="9144000" cy="6934200"/>
          </a:xfrm>
          <a:prstGeom prst="rect">
            <a:avLst/>
          </a:prstGeom>
          <a:noFill/>
        </p:spPr>
      </p:pic>
      <p:sp>
        <p:nvSpPr>
          <p:cNvPr id="2" name="Title 1"/>
          <p:cNvSpPr>
            <a:spLocks noGrp="1"/>
          </p:cNvSpPr>
          <p:nvPr>
            <p:ph type="ctrTitle"/>
          </p:nvPr>
        </p:nvSpPr>
        <p:spPr>
          <a:xfrm>
            <a:off x="685800" y="-152400"/>
            <a:ext cx="7772400" cy="1470025"/>
          </a:xfrm>
        </p:spPr>
        <p:txBody>
          <a:bodyPr>
            <a:normAutofit/>
          </a:bodyPr>
          <a:lstStyle/>
          <a:p>
            <a:r>
              <a:rPr lang="en-US" sz="3600" dirty="0" smtClean="0">
                <a:solidFill>
                  <a:srgbClr val="5C1F00"/>
                </a:solidFill>
                <a:latin typeface="Algerian" pitchFamily="82" charset="0"/>
              </a:rPr>
              <a:t>PARTNERSHIP UNDER THE PARTNERSHIP ACT 1932</a:t>
            </a:r>
            <a:endParaRPr lang="en-US" sz="3600" dirty="0">
              <a:solidFill>
                <a:srgbClr val="5C1F00"/>
              </a:solidFill>
              <a:latin typeface="Algerian" pitchFamily="82" charset="0"/>
            </a:endParaRPr>
          </a:p>
        </p:txBody>
      </p:sp>
      <p:sp>
        <p:nvSpPr>
          <p:cNvPr id="3" name="Subtitle 2"/>
          <p:cNvSpPr>
            <a:spLocks noGrp="1"/>
          </p:cNvSpPr>
          <p:nvPr>
            <p:ph type="subTitle" idx="1"/>
          </p:nvPr>
        </p:nvSpPr>
        <p:spPr>
          <a:xfrm>
            <a:off x="457200" y="1371600"/>
            <a:ext cx="8305800" cy="5181600"/>
          </a:xfrm>
        </p:spPr>
        <p:txBody>
          <a:bodyPr>
            <a:normAutofit fontScale="25000" lnSpcReduction="20000"/>
          </a:bodyPr>
          <a:lstStyle/>
          <a:p>
            <a:pPr marL="914400" indent="-457200" algn="l">
              <a:buFont typeface="Wingdings" pitchFamily="2" charset="2"/>
              <a:buChar char="Ø"/>
            </a:pPr>
            <a:r>
              <a:rPr lang="en-US" sz="5600" dirty="0" smtClean="0">
                <a:solidFill>
                  <a:srgbClr val="5C1F00"/>
                </a:solidFill>
                <a:latin typeface="BatangChe" pitchFamily="49" charset="-127"/>
                <a:ea typeface="BatangChe" pitchFamily="49" charset="-127"/>
              </a:rPr>
              <a:t>A notice for discontinuation of business shall be published in the Newspaper.</a:t>
            </a:r>
          </a:p>
          <a:p>
            <a:pPr marL="914400" indent="-457200" algn="l">
              <a:buFont typeface="Wingdings" pitchFamily="2" charset="2"/>
              <a:buChar char="Ø"/>
            </a:pPr>
            <a:endParaRPr lang="en-US" sz="5600" dirty="0" smtClean="0">
              <a:solidFill>
                <a:srgbClr val="5C1F00"/>
              </a:solidFill>
              <a:latin typeface="BatangChe" pitchFamily="49" charset="-127"/>
              <a:ea typeface="BatangChe" pitchFamily="49" charset="-127"/>
            </a:endParaRPr>
          </a:p>
          <a:p>
            <a:pPr marL="914400" indent="-457200" algn="l">
              <a:buFont typeface="Wingdings" pitchFamily="2" charset="2"/>
              <a:buChar char="Ø"/>
            </a:pPr>
            <a:r>
              <a:rPr lang="en-US" sz="5600" dirty="0" smtClean="0">
                <a:solidFill>
                  <a:srgbClr val="5C1F00"/>
                </a:solidFill>
                <a:latin typeface="BatangChe" pitchFamily="49" charset="-127"/>
                <a:ea typeface="BatangChe" pitchFamily="49" charset="-127"/>
              </a:rPr>
              <a:t>An application to be submitted to registrar of firm for the dissolution of partnership </a:t>
            </a:r>
            <a:r>
              <a:rPr lang="en-US" sz="5600" dirty="0" err="1" smtClean="0">
                <a:solidFill>
                  <a:srgbClr val="5C1F00"/>
                </a:solidFill>
                <a:latin typeface="BatangChe" pitchFamily="49" charset="-127"/>
                <a:ea typeface="BatangChe" pitchFamily="49" charset="-127"/>
              </a:rPr>
              <a:t>alongwith</a:t>
            </a:r>
            <a:r>
              <a:rPr lang="en-US" sz="5600" dirty="0" smtClean="0">
                <a:solidFill>
                  <a:srgbClr val="5C1F00"/>
                </a:solidFill>
                <a:latin typeface="BatangChe" pitchFamily="49" charset="-127"/>
                <a:ea typeface="BatangChe" pitchFamily="49" charset="-127"/>
              </a:rPr>
              <a:t> the following:</a:t>
            </a:r>
          </a:p>
          <a:p>
            <a:pPr marL="914400" indent="-457200" algn="l">
              <a:buFont typeface="Wingdings" pitchFamily="2" charset="2"/>
              <a:buChar char="Ø"/>
            </a:pPr>
            <a:endParaRPr lang="en-US" sz="5600" dirty="0" smtClean="0">
              <a:solidFill>
                <a:srgbClr val="5C1F00"/>
              </a:solidFill>
              <a:latin typeface="BatangChe" pitchFamily="49" charset="-127"/>
              <a:ea typeface="BatangChe" pitchFamily="49" charset="-127"/>
            </a:endParaRPr>
          </a:p>
          <a:p>
            <a:pPr marL="1371600" indent="-457200" algn="l">
              <a:buFont typeface="Wingdings" pitchFamily="2" charset="2"/>
              <a:buChar char="v"/>
            </a:pPr>
            <a:r>
              <a:rPr lang="en-US" sz="5600" dirty="0" smtClean="0">
                <a:solidFill>
                  <a:srgbClr val="5C1F00"/>
                </a:solidFill>
                <a:latin typeface="BatangChe" pitchFamily="49" charset="-127"/>
                <a:ea typeface="BatangChe" pitchFamily="49" charset="-127"/>
              </a:rPr>
              <a:t>Attested copy of dissolution deed.</a:t>
            </a:r>
          </a:p>
          <a:p>
            <a:pPr marL="1371600" indent="-457200" algn="l">
              <a:buFont typeface="Wingdings" pitchFamily="2" charset="2"/>
              <a:buChar char="v"/>
            </a:pPr>
            <a:endParaRPr lang="en-US" sz="5600" dirty="0" smtClean="0">
              <a:solidFill>
                <a:srgbClr val="5C1F00"/>
              </a:solidFill>
              <a:latin typeface="BatangChe" pitchFamily="49" charset="-127"/>
              <a:ea typeface="BatangChe" pitchFamily="49" charset="-127"/>
            </a:endParaRPr>
          </a:p>
          <a:p>
            <a:pPr marL="1371600" indent="-457200" algn="l">
              <a:buFont typeface="Wingdings" pitchFamily="2" charset="2"/>
              <a:buChar char="v"/>
            </a:pPr>
            <a:r>
              <a:rPr lang="en-US" sz="5600" dirty="0" smtClean="0">
                <a:solidFill>
                  <a:srgbClr val="5C1F00"/>
                </a:solidFill>
                <a:latin typeface="BatangChe" pitchFamily="49" charset="-127"/>
                <a:ea typeface="BatangChe" pitchFamily="49" charset="-127"/>
              </a:rPr>
              <a:t>Form-E regarding the application for dissolution of firm under the Partnership Act, 1932.</a:t>
            </a:r>
          </a:p>
          <a:p>
            <a:pPr marL="1371600" indent="-457200" algn="l">
              <a:buFont typeface="Wingdings" pitchFamily="2" charset="2"/>
              <a:buChar char="v"/>
            </a:pPr>
            <a:endParaRPr lang="en-US" sz="5600" dirty="0" smtClean="0">
              <a:solidFill>
                <a:srgbClr val="5C1F00"/>
              </a:solidFill>
              <a:latin typeface="BatangChe" pitchFamily="49" charset="-127"/>
              <a:ea typeface="BatangChe" pitchFamily="49" charset="-127"/>
            </a:endParaRPr>
          </a:p>
          <a:p>
            <a:pPr marL="1371600" indent="-457200" algn="l">
              <a:buFont typeface="Wingdings" pitchFamily="2" charset="2"/>
              <a:buChar char="v"/>
            </a:pPr>
            <a:r>
              <a:rPr lang="en-US" sz="5600" dirty="0" smtClean="0">
                <a:solidFill>
                  <a:srgbClr val="5C1F00"/>
                </a:solidFill>
                <a:latin typeface="BatangChe" pitchFamily="49" charset="-127"/>
                <a:ea typeface="BatangChe" pitchFamily="49" charset="-127"/>
              </a:rPr>
              <a:t>Attested copy of computerized CNICs of all the partners including witnesses.</a:t>
            </a:r>
          </a:p>
          <a:p>
            <a:pPr marL="1371600" indent="-457200" algn="l">
              <a:buFont typeface="Wingdings" pitchFamily="2" charset="2"/>
              <a:buChar char="v"/>
            </a:pPr>
            <a:endParaRPr lang="en-US" sz="5600" dirty="0" smtClean="0">
              <a:solidFill>
                <a:srgbClr val="5C1F00"/>
              </a:solidFill>
              <a:latin typeface="BatangChe" pitchFamily="49" charset="-127"/>
              <a:ea typeface="BatangChe" pitchFamily="49" charset="-127"/>
            </a:endParaRPr>
          </a:p>
          <a:p>
            <a:pPr marL="1371600" indent="-457200" algn="l">
              <a:buFont typeface="Wingdings" pitchFamily="2" charset="2"/>
              <a:buChar char="v"/>
            </a:pPr>
            <a:r>
              <a:rPr lang="en-US" sz="5600" dirty="0" smtClean="0">
                <a:solidFill>
                  <a:srgbClr val="5C1F00"/>
                </a:solidFill>
                <a:latin typeface="BatangChe" pitchFamily="49" charset="-127"/>
                <a:ea typeface="BatangChe" pitchFamily="49" charset="-127"/>
              </a:rPr>
              <a:t>Newspaper in which the notice of discontinuation of business was published.</a:t>
            </a:r>
          </a:p>
          <a:p>
            <a:pPr marL="1371600" indent="-457200" algn="l">
              <a:buFont typeface="Wingdings" pitchFamily="2" charset="2"/>
              <a:buChar char="v"/>
            </a:pPr>
            <a:endParaRPr lang="en-US" sz="5600" dirty="0" smtClean="0">
              <a:solidFill>
                <a:srgbClr val="5C1F00"/>
              </a:solidFill>
              <a:latin typeface="BatangChe" pitchFamily="49" charset="-127"/>
              <a:ea typeface="BatangChe" pitchFamily="49" charset="-127"/>
            </a:endParaRPr>
          </a:p>
          <a:p>
            <a:pPr marL="1371600" indent="-457200" algn="l">
              <a:buFont typeface="Wingdings" pitchFamily="2" charset="2"/>
              <a:buChar char="v"/>
            </a:pPr>
            <a:r>
              <a:rPr lang="en-US" sz="5600" dirty="0" smtClean="0">
                <a:solidFill>
                  <a:srgbClr val="5C1F00"/>
                </a:solidFill>
                <a:latin typeface="BatangChe" pitchFamily="49" charset="-127"/>
                <a:ea typeface="BatangChe" pitchFamily="49" charset="-127"/>
              </a:rPr>
              <a:t>Copy of registration certificate.</a:t>
            </a:r>
          </a:p>
          <a:p>
            <a:pPr marL="1371600" indent="-457200" algn="l">
              <a:buFont typeface="Wingdings" pitchFamily="2" charset="2"/>
              <a:buChar char="v"/>
            </a:pPr>
            <a:endParaRPr lang="en-US" sz="5600" dirty="0" smtClean="0">
              <a:solidFill>
                <a:srgbClr val="5C1F00"/>
              </a:solidFill>
              <a:latin typeface="BatangChe" pitchFamily="49" charset="-127"/>
              <a:ea typeface="BatangChe" pitchFamily="49" charset="-127"/>
            </a:endParaRPr>
          </a:p>
          <a:p>
            <a:pPr marL="1371600" indent="-457200" algn="l">
              <a:buFont typeface="Wingdings" pitchFamily="2" charset="2"/>
              <a:buChar char="v"/>
            </a:pPr>
            <a:r>
              <a:rPr lang="en-US" sz="5600" dirty="0" smtClean="0">
                <a:solidFill>
                  <a:srgbClr val="5C1F00"/>
                </a:solidFill>
                <a:latin typeface="BatangChe" pitchFamily="49" charset="-127"/>
                <a:ea typeface="BatangChe" pitchFamily="49" charset="-127"/>
              </a:rPr>
              <a:t>An original paid treasury </a:t>
            </a:r>
            <a:r>
              <a:rPr lang="en-US" sz="5600" dirty="0" err="1" smtClean="0">
                <a:solidFill>
                  <a:srgbClr val="5C1F00"/>
                </a:solidFill>
                <a:latin typeface="BatangChe" pitchFamily="49" charset="-127"/>
                <a:ea typeface="BatangChe" pitchFamily="49" charset="-127"/>
              </a:rPr>
              <a:t>challan</a:t>
            </a:r>
            <a:r>
              <a:rPr lang="en-US" sz="5600" dirty="0" smtClean="0">
                <a:solidFill>
                  <a:srgbClr val="5C1F00"/>
                </a:solidFill>
                <a:latin typeface="BatangChe" pitchFamily="49" charset="-127"/>
                <a:ea typeface="BatangChe" pitchFamily="49" charset="-127"/>
              </a:rPr>
              <a:t> of prescribed amount being the fee for the dissolution of firm.</a:t>
            </a:r>
          </a:p>
          <a:p>
            <a:pPr marL="1371600" indent="-457200" algn="l">
              <a:buFont typeface="Wingdings" pitchFamily="2" charset="2"/>
              <a:buChar char="v"/>
            </a:pPr>
            <a:endParaRPr lang="en-US" sz="5600" dirty="0" smtClean="0">
              <a:solidFill>
                <a:srgbClr val="5C1F00"/>
              </a:solidFill>
              <a:latin typeface="BatangChe" pitchFamily="49" charset="-127"/>
              <a:ea typeface="BatangChe" pitchFamily="49" charset="-127"/>
            </a:endParaRPr>
          </a:p>
          <a:p>
            <a:pPr marL="1371600" indent="-457200" algn="l">
              <a:buFont typeface="Wingdings" pitchFamily="2" charset="2"/>
              <a:buChar char="v"/>
            </a:pPr>
            <a:r>
              <a:rPr lang="en-US" sz="5600" dirty="0" smtClean="0">
                <a:solidFill>
                  <a:srgbClr val="5C1F00"/>
                </a:solidFill>
                <a:latin typeface="BatangChe" pitchFamily="49" charset="-127"/>
                <a:ea typeface="BatangChe" pitchFamily="49" charset="-127"/>
              </a:rPr>
              <a:t>Blank non-judicial Stamp paper of prescribed amount.</a:t>
            </a:r>
          </a:p>
          <a:p>
            <a:pPr marL="1371600" indent="-457200" algn="l">
              <a:buFont typeface="Wingdings" pitchFamily="2" charset="2"/>
              <a:buChar char="v"/>
            </a:pPr>
            <a:endParaRPr lang="en-US" sz="5600" dirty="0" smtClean="0">
              <a:solidFill>
                <a:srgbClr val="5C1F00"/>
              </a:solidFill>
              <a:latin typeface="BatangChe" pitchFamily="49" charset="-127"/>
              <a:ea typeface="BatangChe" pitchFamily="49" charset="-127"/>
            </a:endParaRPr>
          </a:p>
          <a:p>
            <a:pPr marL="1371600" indent="-457200" algn="l">
              <a:buFont typeface="Wingdings" pitchFamily="2" charset="2"/>
              <a:buChar char="v"/>
            </a:pPr>
            <a:r>
              <a:rPr lang="en-US" sz="5600" dirty="0" smtClean="0">
                <a:solidFill>
                  <a:srgbClr val="5C1F00"/>
                </a:solidFill>
                <a:latin typeface="BatangChe" pitchFamily="49" charset="-127"/>
                <a:ea typeface="BatangChe" pitchFamily="49" charset="-127"/>
              </a:rPr>
              <a:t>Registrar will issue the certificate for the dissolution of Partnership.</a:t>
            </a:r>
          </a:p>
          <a:p>
            <a:pPr marL="1371600" indent="-457200" algn="l"/>
            <a:endParaRPr lang="en-US" sz="5600" dirty="0" smtClean="0">
              <a:solidFill>
                <a:srgbClr val="5C1F00"/>
              </a:solidFill>
              <a:latin typeface="BatangChe" pitchFamily="49" charset="-127"/>
              <a:ea typeface="BatangChe" pitchFamily="49" charset="-127"/>
            </a:endParaRPr>
          </a:p>
          <a:p>
            <a:pPr marL="457200" indent="-457200" algn="l">
              <a:buFont typeface="Wingdings" pitchFamily="2" charset="2"/>
              <a:buChar char="Ø"/>
            </a:pPr>
            <a:r>
              <a:rPr lang="en-US" sz="5600" dirty="0" smtClean="0">
                <a:solidFill>
                  <a:srgbClr val="5C1F00"/>
                </a:solidFill>
                <a:latin typeface="BatangChe" pitchFamily="49" charset="-127"/>
                <a:ea typeface="BatangChe" pitchFamily="49" charset="-127"/>
              </a:rPr>
              <a:t>A letter to be submitted to commissioner Inland Revenue for discontinuation of business.</a:t>
            </a:r>
          </a:p>
          <a:p>
            <a:pPr marL="1371600" indent="-457200" algn="l">
              <a:buFont typeface="Wingdings" pitchFamily="2" charset="2"/>
              <a:buChar char="v"/>
            </a:pPr>
            <a:endParaRPr lang="en-US" sz="5600" dirty="0" smtClean="0">
              <a:solidFill>
                <a:srgbClr val="5C1F00"/>
              </a:solidFill>
              <a:latin typeface="BatangChe" pitchFamily="49" charset="-127"/>
              <a:ea typeface="BatangChe" pitchFamily="49" charset="-127"/>
            </a:endParaRPr>
          </a:p>
          <a:p>
            <a:pPr marL="914400" indent="-457200" algn="l">
              <a:buFont typeface="Wingdings" pitchFamily="2" charset="2"/>
              <a:buChar char="Ø"/>
            </a:pPr>
            <a:endParaRPr lang="en-US" dirty="0">
              <a:latin typeface="BatangChe" pitchFamily="49" charset="-127"/>
              <a:ea typeface="BatangChe" pitchFamily="49" charset="-127"/>
            </a:endParaRPr>
          </a:p>
        </p:txBody>
      </p:sp>
    </p:spTree>
  </p:cSld>
  <p:clrMapOvr>
    <a:masterClrMapping/>
  </p:clrMapOvr>
  <p:transition>
    <p:checker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www.pptclipart.com/download/Abstract-metal-free-ppt-backgrounds.jpg"/>
          <p:cNvPicPr>
            <a:picLocks noChangeAspect="1" noChangeArrowheads="1"/>
          </p:cNvPicPr>
          <p:nvPr/>
        </p:nvPicPr>
        <p:blipFill>
          <a:blip r:embed="rId2" cstate="print"/>
          <a:srcRect/>
          <a:stretch>
            <a:fillRect/>
          </a:stretch>
        </p:blipFill>
        <p:spPr bwMode="auto">
          <a:xfrm>
            <a:off x="0" y="0"/>
            <a:ext cx="9144000" cy="6934200"/>
          </a:xfrm>
          <a:prstGeom prst="rect">
            <a:avLst/>
          </a:prstGeom>
          <a:noFill/>
        </p:spPr>
      </p:pic>
      <p:sp>
        <p:nvSpPr>
          <p:cNvPr id="2" name="Title 1"/>
          <p:cNvSpPr>
            <a:spLocks noGrp="1"/>
          </p:cNvSpPr>
          <p:nvPr>
            <p:ph type="ctrTitle"/>
          </p:nvPr>
        </p:nvSpPr>
        <p:spPr>
          <a:xfrm>
            <a:off x="685800" y="53975"/>
            <a:ext cx="7772400" cy="1470025"/>
          </a:xfrm>
        </p:spPr>
        <p:txBody>
          <a:bodyPr>
            <a:normAutofit/>
          </a:bodyPr>
          <a:lstStyle/>
          <a:p>
            <a:r>
              <a:rPr lang="en-US" dirty="0" smtClean="0">
                <a:solidFill>
                  <a:srgbClr val="421600"/>
                </a:solidFill>
                <a:latin typeface="Algerian" pitchFamily="82" charset="0"/>
              </a:rPr>
              <a:t>COMPANIES UNDER THE COMPANY ORDINANCE, 1984</a:t>
            </a:r>
            <a:endParaRPr lang="en-US" dirty="0">
              <a:solidFill>
                <a:srgbClr val="421600"/>
              </a:solidFill>
              <a:latin typeface="Algerian" pitchFamily="82" charset="0"/>
            </a:endParaRPr>
          </a:p>
        </p:txBody>
      </p:sp>
      <p:sp>
        <p:nvSpPr>
          <p:cNvPr id="3" name="Subtitle 2"/>
          <p:cNvSpPr>
            <a:spLocks noGrp="1"/>
          </p:cNvSpPr>
          <p:nvPr>
            <p:ph type="subTitle" idx="1"/>
          </p:nvPr>
        </p:nvSpPr>
        <p:spPr>
          <a:xfrm>
            <a:off x="0" y="2286000"/>
            <a:ext cx="9144000" cy="4038600"/>
          </a:xfrm>
        </p:spPr>
        <p:txBody>
          <a:bodyPr>
            <a:normAutofit lnSpcReduction="10000"/>
          </a:bodyPr>
          <a:lstStyle/>
          <a:p>
            <a:pPr marL="1028700" indent="-571500" algn="l">
              <a:buFont typeface="Wingdings" pitchFamily="2" charset="2"/>
              <a:buChar char="Ø"/>
            </a:pPr>
            <a:r>
              <a:rPr lang="en-US" sz="4000" dirty="0" smtClean="0">
                <a:solidFill>
                  <a:srgbClr val="421600"/>
                </a:solidFill>
                <a:latin typeface="BatangChe" pitchFamily="49" charset="-127"/>
                <a:ea typeface="BatangChe" pitchFamily="49" charset="-127"/>
              </a:rPr>
              <a:t>WINDING UP THROUGH COURT</a:t>
            </a:r>
          </a:p>
          <a:p>
            <a:pPr marL="1028700" indent="-571500" algn="l"/>
            <a:endParaRPr lang="en-US" sz="4000" dirty="0" smtClean="0">
              <a:solidFill>
                <a:srgbClr val="421600"/>
              </a:solidFill>
              <a:latin typeface="BatangChe" pitchFamily="49" charset="-127"/>
              <a:ea typeface="BatangChe" pitchFamily="49" charset="-127"/>
            </a:endParaRPr>
          </a:p>
          <a:p>
            <a:pPr marL="1028700" indent="-571500" algn="l">
              <a:buFont typeface="Wingdings" pitchFamily="2" charset="2"/>
              <a:buChar char="Ø"/>
            </a:pPr>
            <a:r>
              <a:rPr lang="en-US" sz="4000" dirty="0" smtClean="0">
                <a:solidFill>
                  <a:srgbClr val="421600"/>
                </a:solidFill>
                <a:latin typeface="BatangChe" pitchFamily="49" charset="-127"/>
                <a:ea typeface="BatangChe" pitchFamily="49" charset="-127"/>
              </a:rPr>
              <a:t>MEMBERS VOULANTARY WINDING UP</a:t>
            </a:r>
          </a:p>
          <a:p>
            <a:pPr marL="1028700" indent="-571500" algn="l"/>
            <a:endParaRPr lang="en-US" sz="4000" dirty="0" smtClean="0">
              <a:solidFill>
                <a:srgbClr val="421600"/>
              </a:solidFill>
              <a:latin typeface="BatangChe" pitchFamily="49" charset="-127"/>
              <a:ea typeface="BatangChe" pitchFamily="49" charset="-127"/>
            </a:endParaRPr>
          </a:p>
          <a:p>
            <a:pPr marL="1028700" indent="-571500" algn="l">
              <a:buFont typeface="Wingdings" pitchFamily="2" charset="2"/>
              <a:buChar char="Ø"/>
            </a:pPr>
            <a:r>
              <a:rPr lang="en-US" sz="4000" smtClean="0">
                <a:solidFill>
                  <a:srgbClr val="421600"/>
                </a:solidFill>
                <a:latin typeface="BatangChe" pitchFamily="49" charset="-127"/>
                <a:ea typeface="BatangChe" pitchFamily="49" charset="-127"/>
              </a:rPr>
              <a:t>WINDING </a:t>
            </a:r>
            <a:r>
              <a:rPr lang="en-US" sz="4000" dirty="0" smtClean="0">
                <a:solidFill>
                  <a:srgbClr val="421600"/>
                </a:solidFill>
                <a:latin typeface="BatangChe" pitchFamily="49" charset="-127"/>
                <a:ea typeface="BatangChe" pitchFamily="49" charset="-127"/>
              </a:rPr>
              <a:t>UP THROUGH EASY EXIT REGULATIONS, 2014</a:t>
            </a:r>
            <a:endParaRPr lang="en-US" sz="4000" dirty="0">
              <a:latin typeface="BatangChe" pitchFamily="49" charset="-127"/>
              <a:ea typeface="BatangChe" pitchFamily="49" charset="-127"/>
            </a:endParaRPr>
          </a:p>
        </p:txBody>
      </p:sp>
    </p:spTree>
  </p:cSld>
  <p:clrMapOvr>
    <a:masterClrMapping/>
  </p:clrMapOvr>
  <p:transition>
    <p:checke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http://www.pptclipart.com/download/Abstract-metal-free-ppt-backgrounds.jpg"/>
          <p:cNvPicPr>
            <a:picLocks noChangeAspect="1" noChangeArrowheads="1"/>
          </p:cNvPicPr>
          <p:nvPr/>
        </p:nvPicPr>
        <p:blipFill>
          <a:blip r:embed="rId2" cstate="print"/>
          <a:srcRect/>
          <a:stretch>
            <a:fillRect/>
          </a:stretch>
        </p:blipFill>
        <p:spPr bwMode="auto">
          <a:xfrm>
            <a:off x="0" y="0"/>
            <a:ext cx="9144000" cy="6934200"/>
          </a:xfrm>
          <a:prstGeom prst="rect">
            <a:avLst/>
          </a:prstGeom>
          <a:noFill/>
        </p:spPr>
      </p:pic>
      <p:sp>
        <p:nvSpPr>
          <p:cNvPr id="2" name="Title 1"/>
          <p:cNvSpPr>
            <a:spLocks noGrp="1"/>
          </p:cNvSpPr>
          <p:nvPr>
            <p:ph type="title"/>
          </p:nvPr>
        </p:nvSpPr>
        <p:spPr/>
        <p:txBody>
          <a:bodyPr>
            <a:normAutofit/>
          </a:bodyPr>
          <a:lstStyle/>
          <a:p>
            <a:r>
              <a:rPr lang="en-US" dirty="0" smtClean="0">
                <a:solidFill>
                  <a:srgbClr val="3A1300"/>
                </a:solidFill>
                <a:latin typeface="Algerian" pitchFamily="82" charset="0"/>
              </a:rPr>
              <a:t>REGISTRTION OF SOLE PROPRIETORSHIP</a:t>
            </a:r>
            <a:endParaRPr lang="en-US" dirty="0">
              <a:solidFill>
                <a:srgbClr val="3A1300"/>
              </a:solidFill>
              <a:latin typeface="Algerian" pitchFamily="82" charset="0"/>
            </a:endParaRPr>
          </a:p>
        </p:txBody>
      </p:sp>
      <p:sp>
        <p:nvSpPr>
          <p:cNvPr id="3" name="Content Placeholder 2"/>
          <p:cNvSpPr>
            <a:spLocks noGrp="1"/>
          </p:cNvSpPr>
          <p:nvPr>
            <p:ph idx="1"/>
          </p:nvPr>
        </p:nvSpPr>
        <p:spPr>
          <a:xfrm>
            <a:off x="304800" y="2255837"/>
            <a:ext cx="8839200" cy="4525963"/>
          </a:xfrm>
        </p:spPr>
        <p:txBody>
          <a:bodyPr>
            <a:normAutofit fontScale="77500" lnSpcReduction="20000"/>
          </a:bodyPr>
          <a:lstStyle/>
          <a:p>
            <a:pPr>
              <a:lnSpc>
                <a:spcPct val="120000"/>
              </a:lnSpc>
              <a:buFont typeface="Wingdings" pitchFamily="2" charset="2"/>
              <a:buChar char="v"/>
            </a:pPr>
            <a:r>
              <a:rPr lang="en-US" sz="2600" dirty="0" smtClean="0">
                <a:solidFill>
                  <a:srgbClr val="3A1300"/>
                </a:solidFill>
                <a:latin typeface="BatangChe" pitchFamily="49" charset="-127"/>
                <a:ea typeface="BatangChe" pitchFamily="49" charset="-127"/>
              </a:rPr>
              <a:t> For this the tax payer must be present in person and brought the following with him:</a:t>
            </a:r>
          </a:p>
          <a:p>
            <a:pPr>
              <a:lnSpc>
                <a:spcPct val="120000"/>
              </a:lnSpc>
              <a:buNone/>
            </a:pPr>
            <a:endParaRPr lang="en-US" sz="2600" dirty="0" smtClean="0">
              <a:solidFill>
                <a:srgbClr val="3A1300"/>
              </a:solidFill>
              <a:latin typeface="BatangChe" pitchFamily="49" charset="-127"/>
              <a:ea typeface="BatangChe" pitchFamily="49" charset="-127"/>
            </a:endParaRPr>
          </a:p>
          <a:p>
            <a:pPr lvl="1">
              <a:lnSpc>
                <a:spcPct val="120000"/>
              </a:lnSpc>
              <a:buFont typeface="Wingdings" pitchFamily="2" charset="2"/>
              <a:buChar char="Ø"/>
            </a:pPr>
            <a:r>
              <a:rPr lang="en-US" sz="2600" dirty="0" smtClean="0">
                <a:solidFill>
                  <a:srgbClr val="3A1300"/>
                </a:solidFill>
                <a:latin typeface="BatangChe" pitchFamily="49" charset="-127"/>
                <a:ea typeface="BatangChe" pitchFamily="49" charset="-127"/>
              </a:rPr>
              <a:t>Original CNIC alongwith Photocopy.</a:t>
            </a:r>
          </a:p>
          <a:p>
            <a:pPr lvl="1">
              <a:lnSpc>
                <a:spcPct val="120000"/>
              </a:lnSpc>
              <a:buFont typeface="Wingdings" pitchFamily="2" charset="2"/>
              <a:buChar char="Ø"/>
            </a:pPr>
            <a:r>
              <a:rPr lang="en-US" sz="2600" dirty="0" smtClean="0">
                <a:solidFill>
                  <a:srgbClr val="3A1300"/>
                </a:solidFill>
                <a:latin typeface="BatangChe" pitchFamily="49" charset="-127"/>
                <a:ea typeface="BatangChe" pitchFamily="49" charset="-127"/>
              </a:rPr>
              <a:t>Cell phone with SIM registered against his own CNIC.</a:t>
            </a:r>
          </a:p>
          <a:p>
            <a:pPr lvl="1">
              <a:lnSpc>
                <a:spcPct val="120000"/>
              </a:lnSpc>
              <a:buFont typeface="Wingdings" pitchFamily="2" charset="2"/>
              <a:buChar char="Ø"/>
            </a:pPr>
            <a:r>
              <a:rPr lang="en-US" sz="2600" dirty="0" smtClean="0">
                <a:solidFill>
                  <a:srgbClr val="3A1300"/>
                </a:solidFill>
                <a:latin typeface="BatangChe" pitchFamily="49" charset="-127"/>
                <a:ea typeface="BatangChe" pitchFamily="49" charset="-127"/>
              </a:rPr>
              <a:t>Personal email address.</a:t>
            </a:r>
          </a:p>
          <a:p>
            <a:pPr lvl="1">
              <a:lnSpc>
                <a:spcPct val="120000"/>
              </a:lnSpc>
              <a:buFont typeface="Wingdings" pitchFamily="2" charset="2"/>
              <a:buChar char="Ø"/>
            </a:pPr>
            <a:r>
              <a:rPr lang="en-US" sz="2600" dirty="0" smtClean="0">
                <a:solidFill>
                  <a:srgbClr val="3A1300"/>
                </a:solidFill>
                <a:latin typeface="BatangChe" pitchFamily="49" charset="-127"/>
                <a:ea typeface="BatangChe" pitchFamily="49" charset="-127"/>
              </a:rPr>
              <a:t>Bank account maintenance </a:t>
            </a:r>
            <a:r>
              <a:rPr lang="en-US" sz="2600" dirty="0" smtClean="0">
                <a:solidFill>
                  <a:srgbClr val="3A1300"/>
                </a:solidFill>
              </a:rPr>
              <a:t>certificate</a:t>
            </a:r>
            <a:r>
              <a:rPr lang="en-US" sz="2600" dirty="0" smtClean="0">
                <a:solidFill>
                  <a:srgbClr val="3A1300"/>
                </a:solidFill>
                <a:latin typeface="BatangChe" pitchFamily="49" charset="-127"/>
                <a:ea typeface="BatangChe" pitchFamily="49" charset="-127"/>
              </a:rPr>
              <a:t>.</a:t>
            </a:r>
          </a:p>
          <a:p>
            <a:pPr lvl="1">
              <a:lnSpc>
                <a:spcPct val="120000"/>
              </a:lnSpc>
              <a:buFont typeface="Wingdings" pitchFamily="2" charset="2"/>
              <a:buChar char="Ø"/>
            </a:pPr>
            <a:r>
              <a:rPr lang="en-US" sz="2600" dirty="0" smtClean="0">
                <a:solidFill>
                  <a:srgbClr val="3A1300"/>
                </a:solidFill>
              </a:rPr>
              <a:t>Original NTN Certificate of the Individual.</a:t>
            </a:r>
          </a:p>
          <a:p>
            <a:pPr lvl="1">
              <a:lnSpc>
                <a:spcPct val="120000"/>
              </a:lnSpc>
              <a:buFont typeface="Wingdings" pitchFamily="2" charset="2"/>
              <a:buChar char="Ø"/>
            </a:pPr>
            <a:r>
              <a:rPr lang="en-US" sz="2600" dirty="0" smtClean="0">
                <a:solidFill>
                  <a:srgbClr val="3A1300"/>
                </a:solidFill>
              </a:rPr>
              <a:t>Letterhead of the business.</a:t>
            </a:r>
          </a:p>
          <a:p>
            <a:pPr lvl="1">
              <a:lnSpc>
                <a:spcPct val="120000"/>
              </a:lnSpc>
              <a:buFont typeface="Wingdings" pitchFamily="2" charset="2"/>
              <a:buChar char="Ø"/>
            </a:pPr>
            <a:r>
              <a:rPr lang="en-US" sz="2600" dirty="0" smtClean="0">
                <a:solidFill>
                  <a:srgbClr val="3A1300"/>
                </a:solidFill>
                <a:latin typeface="BatangChe" pitchFamily="49" charset="-127"/>
                <a:ea typeface="BatangChe" pitchFamily="49" charset="-127"/>
              </a:rPr>
              <a:t>Evidence of tenancy/ownership of business premises. </a:t>
            </a:r>
          </a:p>
          <a:p>
            <a:pPr lvl="1">
              <a:lnSpc>
                <a:spcPct val="120000"/>
              </a:lnSpc>
              <a:buFont typeface="Wingdings" pitchFamily="2" charset="2"/>
              <a:buChar char="Ø"/>
            </a:pPr>
            <a:r>
              <a:rPr lang="en-US" sz="2600" dirty="0" smtClean="0">
                <a:solidFill>
                  <a:srgbClr val="3A1300"/>
                </a:solidFill>
                <a:latin typeface="BatangChe" pitchFamily="49" charset="-127"/>
                <a:ea typeface="BatangChe" pitchFamily="49" charset="-127"/>
              </a:rPr>
              <a:t>Paid utility bill of business/premises not older than 3 months.</a:t>
            </a:r>
          </a:p>
          <a:p>
            <a:pPr lvl="0">
              <a:buNone/>
            </a:pPr>
            <a:endParaRPr lang="en-US" dirty="0" smtClean="0"/>
          </a:p>
          <a:p>
            <a:pPr lvl="0">
              <a:buNone/>
            </a:pPr>
            <a:endParaRPr lang="en-US" dirty="0" smtClean="0"/>
          </a:p>
          <a:p>
            <a:pPr>
              <a:buNone/>
            </a:pPr>
            <a:endParaRPr lang="en-US" dirty="0" smtClean="0">
              <a:solidFill>
                <a:schemeClr val="tx1">
                  <a:lumMod val="75000"/>
                </a:schemeClr>
              </a:solidFill>
              <a:latin typeface="Algerian" pitchFamily="82" charset="0"/>
            </a:endParaRPr>
          </a:p>
          <a:p>
            <a:pPr>
              <a:buNone/>
            </a:pPr>
            <a:endParaRPr lang="en-US" dirty="0">
              <a:solidFill>
                <a:schemeClr val="tx1">
                  <a:lumMod val="75000"/>
                </a:schemeClr>
              </a:solidFill>
              <a:latin typeface="Algerian" pitchFamily="82" charset="0"/>
            </a:endParaRPr>
          </a:p>
          <a:p>
            <a:pPr>
              <a:buNone/>
            </a:pPr>
            <a:endParaRPr lang="en-US" dirty="0">
              <a:solidFill>
                <a:schemeClr val="tx1">
                  <a:lumMod val="75000"/>
                </a:schemeClr>
              </a:solidFill>
              <a:latin typeface="Algerian" pitchFamily="82" charset="0"/>
            </a:endParaRPr>
          </a:p>
        </p:txBody>
      </p:sp>
      <p:sp>
        <p:nvSpPr>
          <p:cNvPr id="4" name="TextBox 3"/>
          <p:cNvSpPr txBox="1"/>
          <p:nvPr/>
        </p:nvSpPr>
        <p:spPr>
          <a:xfrm>
            <a:off x="152400" y="1487269"/>
            <a:ext cx="8839200" cy="646331"/>
          </a:xfrm>
          <a:prstGeom prst="rect">
            <a:avLst/>
          </a:prstGeom>
          <a:noFill/>
        </p:spPr>
        <p:txBody>
          <a:bodyPr wrap="square" rtlCol="0">
            <a:spAutoFit/>
          </a:bodyPr>
          <a:lstStyle/>
          <a:p>
            <a:r>
              <a:rPr lang="en-US" dirty="0" smtClean="0">
                <a:solidFill>
                  <a:srgbClr val="3A1300"/>
                </a:solidFill>
                <a:latin typeface="BatangChe" pitchFamily="49" charset="-127"/>
                <a:ea typeface="BatangChe" pitchFamily="49" charset="-127"/>
              </a:rPr>
              <a:t>For registration of sole proprietorship we just have to obtain National Tax Number (NTN) Certificate from Federal Board of Revenue.</a:t>
            </a:r>
          </a:p>
        </p:txBody>
      </p:sp>
    </p:spTree>
  </p:cSld>
  <p:clrMapOvr>
    <a:masterClrMapping/>
  </p:clrMapOvr>
  <p:transition>
    <p:checker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www.pptclipart.com/download/Abstract-metal-free-ppt-backgrounds.jpg"/>
          <p:cNvPicPr>
            <a:picLocks noChangeAspect="1" noChangeArrowheads="1"/>
          </p:cNvPicPr>
          <p:nvPr/>
        </p:nvPicPr>
        <p:blipFill>
          <a:blip r:embed="rId2" cstate="print"/>
          <a:srcRect/>
          <a:stretch>
            <a:fillRect/>
          </a:stretch>
        </p:blipFill>
        <p:spPr bwMode="auto">
          <a:xfrm>
            <a:off x="0" y="0"/>
            <a:ext cx="9144000" cy="6934200"/>
          </a:xfrm>
          <a:prstGeom prst="rect">
            <a:avLst/>
          </a:prstGeom>
          <a:noFill/>
        </p:spPr>
      </p:pic>
      <p:sp>
        <p:nvSpPr>
          <p:cNvPr id="2" name="Title 1"/>
          <p:cNvSpPr>
            <a:spLocks noGrp="1"/>
          </p:cNvSpPr>
          <p:nvPr>
            <p:ph type="ctrTitle"/>
          </p:nvPr>
        </p:nvSpPr>
        <p:spPr>
          <a:xfrm>
            <a:off x="685800" y="-152400"/>
            <a:ext cx="7772400" cy="1012825"/>
          </a:xfrm>
        </p:spPr>
        <p:txBody>
          <a:bodyPr>
            <a:normAutofit/>
          </a:bodyPr>
          <a:lstStyle/>
          <a:p>
            <a:r>
              <a:rPr lang="en-US" sz="3200" dirty="0" smtClean="0">
                <a:solidFill>
                  <a:srgbClr val="421600"/>
                </a:solidFill>
                <a:latin typeface="Algerian" pitchFamily="82" charset="0"/>
              </a:rPr>
              <a:t>MEMBERS VOULANTARY WINDING UP</a:t>
            </a:r>
            <a:endParaRPr lang="en-US" sz="3200" dirty="0">
              <a:solidFill>
                <a:srgbClr val="421600"/>
              </a:solidFill>
              <a:latin typeface="Algerian" pitchFamily="82" charset="0"/>
            </a:endParaRPr>
          </a:p>
        </p:txBody>
      </p:sp>
      <p:graphicFrame>
        <p:nvGraphicFramePr>
          <p:cNvPr id="8" name="Table 7"/>
          <p:cNvGraphicFramePr>
            <a:graphicFrameLocks noGrp="1"/>
          </p:cNvGraphicFramePr>
          <p:nvPr>
            <p:extLst>
              <p:ext uri="{D42A27DB-BD31-4B8C-83A1-F6EECF244321}">
                <p14:modId xmlns:p14="http://schemas.microsoft.com/office/powerpoint/2010/main" xmlns="" val="1594280888"/>
              </p:ext>
            </p:extLst>
          </p:nvPr>
        </p:nvGraphicFramePr>
        <p:xfrm>
          <a:off x="304800" y="762000"/>
          <a:ext cx="8001000" cy="5767788"/>
        </p:xfrm>
        <a:graphic>
          <a:graphicData uri="http://schemas.openxmlformats.org/drawingml/2006/table">
            <a:tbl>
              <a:tblPr>
                <a:tableStyleId>{7E9639D4-E3E2-4D34-9284-5A2195B3D0D7}</a:tableStyleId>
              </a:tblPr>
              <a:tblGrid>
                <a:gridCol w="685800"/>
                <a:gridCol w="4724400"/>
                <a:gridCol w="914400"/>
                <a:gridCol w="1676400"/>
              </a:tblGrid>
              <a:tr h="193810">
                <a:tc>
                  <a:txBody>
                    <a:bodyPr/>
                    <a:lstStyle/>
                    <a:p>
                      <a:pPr marL="0" marR="0" algn="ctr">
                        <a:spcBef>
                          <a:spcPts val="0"/>
                        </a:spcBef>
                        <a:spcAft>
                          <a:spcPts val="0"/>
                        </a:spcAft>
                      </a:pPr>
                      <a:r>
                        <a:rPr lang="en-US" sz="1200" dirty="0" smtClean="0">
                          <a:solidFill>
                            <a:srgbClr val="3A1300"/>
                          </a:solidFill>
                          <a:latin typeface="Algerian" pitchFamily="82" charset="0"/>
                          <a:ea typeface="Times New Roman"/>
                        </a:rPr>
                        <a:t>S.</a:t>
                      </a:r>
                      <a:r>
                        <a:rPr lang="en-US" sz="1200" baseline="0" dirty="0" smtClean="0">
                          <a:solidFill>
                            <a:srgbClr val="3A1300"/>
                          </a:solidFill>
                          <a:latin typeface="Algerian" pitchFamily="82" charset="0"/>
                          <a:ea typeface="Times New Roman"/>
                        </a:rPr>
                        <a:t> No</a:t>
                      </a:r>
                      <a:endParaRPr lang="en-US" sz="1200" dirty="0">
                        <a:solidFill>
                          <a:srgbClr val="3A1300"/>
                        </a:solidFill>
                        <a:latin typeface="Algerian" pitchFamily="82" charset="0"/>
                        <a:ea typeface="Times New Roman"/>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solidFill>
                            <a:srgbClr val="3A1300"/>
                          </a:solidFill>
                          <a:latin typeface="Algerian" pitchFamily="82" charset="0"/>
                          <a:ea typeface="Times New Roman"/>
                        </a:rPr>
                        <a:t>Particulars</a:t>
                      </a:r>
                      <a:endParaRPr lang="en-US" sz="1200" dirty="0">
                        <a:solidFill>
                          <a:srgbClr val="3A1300"/>
                        </a:solidFill>
                        <a:latin typeface="Algerian" pitchFamily="82" charset="0"/>
                        <a:ea typeface="Times New Roman"/>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solidFill>
                            <a:srgbClr val="3A1300"/>
                          </a:solidFill>
                          <a:latin typeface="Algerian" pitchFamily="82" charset="0"/>
                          <a:ea typeface="Times New Roman"/>
                        </a:rPr>
                        <a:t>PROVISION</a:t>
                      </a:r>
                      <a:r>
                        <a:rPr lang="en-US" sz="1200" baseline="0" dirty="0" smtClean="0">
                          <a:solidFill>
                            <a:srgbClr val="3A1300"/>
                          </a:solidFill>
                          <a:latin typeface="Algerian" pitchFamily="82" charset="0"/>
                          <a:ea typeface="Times New Roman"/>
                        </a:rPr>
                        <a:t> FOR DAYS</a:t>
                      </a:r>
                      <a:endParaRPr lang="en-US" sz="1200" dirty="0">
                        <a:solidFill>
                          <a:srgbClr val="3A1300"/>
                        </a:solidFill>
                        <a:latin typeface="Algerian" pitchFamily="82" charset="0"/>
                        <a:ea typeface="Times New Roman"/>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200" dirty="0" smtClean="0">
                          <a:solidFill>
                            <a:srgbClr val="3A1300"/>
                          </a:solidFill>
                          <a:latin typeface="Algerian" pitchFamily="82" charset="0"/>
                          <a:ea typeface="Times New Roman"/>
                        </a:rPr>
                        <a:t>COMPANIES ORDINANCE SECTIONS</a:t>
                      </a:r>
                      <a:endParaRPr lang="en-US" sz="1200" dirty="0">
                        <a:solidFill>
                          <a:srgbClr val="3A1300"/>
                        </a:solidFill>
                        <a:latin typeface="Algerian" pitchFamily="82" charset="0"/>
                        <a:ea typeface="Times New Roman"/>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0847">
                <a:tc>
                  <a:txBody>
                    <a:bodyPr/>
                    <a:lstStyle/>
                    <a:p>
                      <a:pPr marL="0" marR="0" algn="ctr">
                        <a:spcBef>
                          <a:spcPts val="0"/>
                        </a:spcBef>
                        <a:spcAft>
                          <a:spcPts val="0"/>
                        </a:spcAft>
                      </a:pPr>
                      <a:r>
                        <a:rPr lang="en-US" sz="1200" kern="1200" dirty="0" smtClean="0">
                          <a:solidFill>
                            <a:srgbClr val="3A1300"/>
                          </a:solidFill>
                          <a:latin typeface="BatangChe" pitchFamily="49" charset="-127"/>
                          <a:ea typeface="BatangChe" pitchFamily="49" charset="-127"/>
                          <a:cs typeface="+mn-cs"/>
                        </a:rPr>
                        <a:t>1</a:t>
                      </a: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Cut-</a:t>
                      </a:r>
                      <a:r>
                        <a:rPr lang="en-US" sz="1200" kern="1200" baseline="0" dirty="0" smtClean="0">
                          <a:solidFill>
                            <a:srgbClr val="3A1300"/>
                          </a:solidFill>
                          <a:latin typeface="BatangChe" pitchFamily="49" charset="-127"/>
                          <a:ea typeface="BatangChe" pitchFamily="49" charset="-127"/>
                          <a:cs typeface="+mn-cs"/>
                        </a:rPr>
                        <a:t>off date of accounts</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562">
                <a:tc>
                  <a:txBody>
                    <a:bodyPr/>
                    <a:lstStyle/>
                    <a:p>
                      <a:pPr marL="0" marR="0" algn="ctr">
                        <a:spcBef>
                          <a:spcPts val="0"/>
                        </a:spcBef>
                        <a:spcAft>
                          <a:spcPts val="0"/>
                        </a:spcAft>
                      </a:pPr>
                      <a:r>
                        <a:rPr lang="en-US" sz="1200" kern="1200" dirty="0" smtClean="0">
                          <a:solidFill>
                            <a:srgbClr val="3A1300"/>
                          </a:solidFill>
                          <a:latin typeface="BatangChe" pitchFamily="49" charset="-127"/>
                          <a:ea typeface="BatangChe" pitchFamily="49" charset="-127"/>
                          <a:cs typeface="+mn-cs"/>
                        </a:rPr>
                        <a:t>2</a:t>
                      </a: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Finalization of accounts</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8431">
                <a:tc>
                  <a:txBody>
                    <a:bodyPr/>
                    <a:lstStyle/>
                    <a:p>
                      <a:pPr marL="0" marR="0" algn="ctr">
                        <a:spcBef>
                          <a:spcPts val="0"/>
                        </a:spcBef>
                        <a:spcAft>
                          <a:spcPts val="0"/>
                        </a:spcAft>
                      </a:pPr>
                      <a:r>
                        <a:rPr lang="en-US" sz="1200" kern="1200" dirty="0" smtClean="0">
                          <a:solidFill>
                            <a:srgbClr val="3A1300"/>
                          </a:solidFill>
                          <a:latin typeface="BatangChe" pitchFamily="49" charset="-127"/>
                          <a:ea typeface="BatangChe" pitchFamily="49" charset="-127"/>
                          <a:cs typeface="+mn-cs"/>
                        </a:rPr>
                        <a:t>3</a:t>
                      </a: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200" kern="1200" dirty="0" smtClean="0">
                          <a:solidFill>
                            <a:srgbClr val="3A1300"/>
                          </a:solidFill>
                          <a:latin typeface="BatangChe" pitchFamily="49" charset="-127"/>
                          <a:ea typeface="BatangChe" pitchFamily="49" charset="-127"/>
                          <a:cs typeface="+mn-cs"/>
                        </a:rPr>
                        <a:t>Finalization</a:t>
                      </a:r>
                      <a:r>
                        <a:rPr lang="en-US" sz="1200" kern="1200" baseline="0" dirty="0" smtClean="0">
                          <a:solidFill>
                            <a:srgbClr val="3A1300"/>
                          </a:solidFill>
                          <a:latin typeface="BatangChe" pitchFamily="49" charset="-127"/>
                          <a:ea typeface="BatangChe" pitchFamily="49" charset="-127"/>
                          <a:cs typeface="+mn-cs"/>
                        </a:rPr>
                        <a:t> of audited accounts for the period ended ______ (initialed by auditor)</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562">
                <a:tc>
                  <a:txBody>
                    <a:bodyPr/>
                    <a:lstStyle/>
                    <a:p>
                      <a:pPr marL="0" marR="0" algn="ctr">
                        <a:spcBef>
                          <a:spcPts val="0"/>
                        </a:spcBef>
                        <a:spcAft>
                          <a:spcPts val="0"/>
                        </a:spcAft>
                      </a:pPr>
                      <a:r>
                        <a:rPr lang="en-US" sz="1200" kern="1200" dirty="0" smtClean="0">
                          <a:solidFill>
                            <a:srgbClr val="3A1300"/>
                          </a:solidFill>
                          <a:latin typeface="BatangChe" pitchFamily="49" charset="-127"/>
                          <a:ea typeface="BatangChe" pitchFamily="49" charset="-127"/>
                          <a:cs typeface="+mn-cs"/>
                        </a:rPr>
                        <a:t>4</a:t>
                      </a: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BOD resolution</a:t>
                      </a:r>
                      <a:r>
                        <a:rPr lang="en-US" sz="1200" kern="1200" baseline="0" dirty="0" smtClean="0">
                          <a:solidFill>
                            <a:srgbClr val="3A1300"/>
                          </a:solidFill>
                          <a:latin typeface="BatangChe" pitchFamily="49" charset="-127"/>
                          <a:ea typeface="BatangChe" pitchFamily="49" charset="-127"/>
                          <a:cs typeface="+mn-cs"/>
                        </a:rPr>
                        <a:t> for approval of audited </a:t>
                      </a:r>
                      <a:r>
                        <a:rPr lang="en-US" sz="1200" kern="1200" baseline="0" dirty="0" err="1" smtClean="0">
                          <a:solidFill>
                            <a:srgbClr val="3A1300"/>
                          </a:solidFill>
                          <a:latin typeface="BatangChe" pitchFamily="49" charset="-127"/>
                          <a:ea typeface="BatangChe" pitchFamily="49" charset="-127"/>
                          <a:cs typeface="+mn-cs"/>
                        </a:rPr>
                        <a:t>accoutns</a:t>
                      </a:r>
                      <a:r>
                        <a:rPr lang="en-US" sz="1200" kern="1200" baseline="0" dirty="0" smtClean="0">
                          <a:solidFill>
                            <a:srgbClr val="3A1300"/>
                          </a:solidFill>
                          <a:latin typeface="BatangChe" pitchFamily="49" charset="-127"/>
                          <a:ea typeface="BatangChe" pitchFamily="49" charset="-127"/>
                          <a:cs typeface="+mn-cs"/>
                        </a:rPr>
                        <a:t> and authorizing for signature</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562">
                <a:tc>
                  <a:txBody>
                    <a:bodyPr/>
                    <a:lstStyle/>
                    <a:p>
                      <a:pPr marL="0" marR="0" algn="ctr">
                        <a:spcBef>
                          <a:spcPts val="0"/>
                        </a:spcBef>
                        <a:spcAft>
                          <a:spcPts val="0"/>
                        </a:spcAft>
                      </a:pPr>
                      <a:r>
                        <a:rPr lang="en-US" sz="1200" kern="1200" dirty="0" smtClean="0">
                          <a:solidFill>
                            <a:srgbClr val="3A1300"/>
                          </a:solidFill>
                          <a:latin typeface="BatangChe" pitchFamily="49" charset="-127"/>
                          <a:ea typeface="BatangChe" pitchFamily="49" charset="-127"/>
                          <a:cs typeface="+mn-cs"/>
                        </a:rPr>
                        <a:t>5</a:t>
                      </a: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Copy of consent of liquidator to be obtained</a:t>
                      </a:r>
                      <a:r>
                        <a:rPr lang="en-US" sz="1200" kern="1200" baseline="0" dirty="0" smtClean="0">
                          <a:solidFill>
                            <a:srgbClr val="3A1300"/>
                          </a:solidFill>
                          <a:latin typeface="BatangChe" pitchFamily="49" charset="-127"/>
                          <a:ea typeface="BatangChe" pitchFamily="49" charset="-127"/>
                          <a:cs typeface="+mn-cs"/>
                        </a:rPr>
                        <a:t> before the meeting</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364(1)</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562">
                <a:tc>
                  <a:txBody>
                    <a:bodyPr/>
                    <a:lstStyle/>
                    <a:p>
                      <a:pPr marL="0" marR="0" algn="ctr">
                        <a:spcBef>
                          <a:spcPts val="0"/>
                        </a:spcBef>
                        <a:spcAft>
                          <a:spcPts val="0"/>
                        </a:spcAft>
                      </a:pPr>
                      <a:r>
                        <a:rPr lang="en-US" sz="1200" kern="1200" dirty="0" smtClean="0">
                          <a:solidFill>
                            <a:srgbClr val="3A1300"/>
                          </a:solidFill>
                          <a:latin typeface="BatangChe" pitchFamily="49" charset="-127"/>
                          <a:ea typeface="BatangChe" pitchFamily="49" charset="-127"/>
                          <a:cs typeface="+mn-cs"/>
                        </a:rPr>
                        <a:t>6</a:t>
                      </a: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Signing of audited</a:t>
                      </a:r>
                      <a:r>
                        <a:rPr lang="en-US" sz="1200" kern="1200" baseline="0" dirty="0" smtClean="0">
                          <a:solidFill>
                            <a:srgbClr val="3A1300"/>
                          </a:solidFill>
                          <a:latin typeface="BatangChe" pitchFamily="49" charset="-127"/>
                          <a:ea typeface="BatangChe" pitchFamily="49" charset="-127"/>
                          <a:cs typeface="+mn-cs"/>
                        </a:rPr>
                        <a:t> accounts and declaration of solvency by Chief Executive Office and all Directors</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562">
                <a:tc>
                  <a:txBody>
                    <a:bodyPr/>
                    <a:lstStyle/>
                    <a:p>
                      <a:pPr marL="0" marR="0" algn="ctr">
                        <a:spcBef>
                          <a:spcPts val="0"/>
                        </a:spcBef>
                        <a:spcAft>
                          <a:spcPts val="0"/>
                        </a:spcAft>
                      </a:pPr>
                      <a:r>
                        <a:rPr lang="en-US" sz="1200" kern="1200" dirty="0" smtClean="0">
                          <a:solidFill>
                            <a:srgbClr val="3A1300"/>
                          </a:solidFill>
                          <a:latin typeface="BatangChe" pitchFamily="49" charset="-127"/>
                          <a:ea typeface="BatangChe" pitchFamily="49" charset="-127"/>
                          <a:cs typeface="+mn-cs"/>
                        </a:rPr>
                        <a:t>7</a:t>
                      </a: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Signing of audited accounts</a:t>
                      </a:r>
                      <a:r>
                        <a:rPr lang="en-US" sz="1200" kern="1200" baseline="0" dirty="0" smtClean="0">
                          <a:solidFill>
                            <a:srgbClr val="3A1300"/>
                          </a:solidFill>
                          <a:latin typeface="BatangChe" pitchFamily="49" charset="-127"/>
                          <a:ea typeface="BatangChe" pitchFamily="49" charset="-127"/>
                          <a:cs typeface="+mn-cs"/>
                        </a:rPr>
                        <a:t> by Auditors</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562">
                <a:tc rowSpan="4">
                  <a:txBody>
                    <a:bodyPr/>
                    <a:lstStyle/>
                    <a:p>
                      <a:pPr marL="0" marR="0" algn="ctr">
                        <a:spcBef>
                          <a:spcPts val="0"/>
                        </a:spcBef>
                        <a:spcAft>
                          <a:spcPts val="0"/>
                        </a:spcAft>
                      </a:pPr>
                      <a:r>
                        <a:rPr lang="en-US" sz="1200" kern="1200" dirty="0" smtClean="0">
                          <a:solidFill>
                            <a:srgbClr val="3A1300"/>
                          </a:solidFill>
                          <a:latin typeface="BatangChe" pitchFamily="49" charset="-127"/>
                          <a:ea typeface="BatangChe" pitchFamily="49" charset="-127"/>
                          <a:cs typeface="+mn-cs"/>
                        </a:rPr>
                        <a:t>8</a:t>
                      </a: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Documents to</a:t>
                      </a:r>
                      <a:r>
                        <a:rPr lang="en-US" sz="1200" kern="1200" baseline="0" dirty="0" smtClean="0">
                          <a:solidFill>
                            <a:srgbClr val="3A1300"/>
                          </a:solidFill>
                          <a:latin typeface="BatangChe" pitchFamily="49" charset="-127"/>
                          <a:ea typeface="BatangChe" pitchFamily="49" charset="-127"/>
                          <a:cs typeface="+mn-cs"/>
                        </a:rPr>
                        <a:t> be filed with registrar.</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b"/>
                      <a:r>
                        <a:rPr lang="en-US" sz="1200" kern="1200" dirty="0" smtClean="0">
                          <a:solidFill>
                            <a:srgbClr val="3A1300"/>
                          </a:solidFill>
                          <a:latin typeface="BatangChe" pitchFamily="49" charset="-127"/>
                          <a:ea typeface="BatangChe" pitchFamily="49" charset="-127"/>
                          <a:cs typeface="+mn-cs"/>
                        </a:rPr>
                        <a:t>Within 5 weeks before the EOGM</a:t>
                      </a:r>
                      <a:endParaRPr lang="en-US" sz="1200" kern="1200" dirty="0">
                        <a:solidFill>
                          <a:srgbClr val="3A1300"/>
                        </a:solidFill>
                        <a:latin typeface="BatangChe" pitchFamily="49" charset="-127"/>
                        <a:ea typeface="BatangChe" pitchFamily="49" charset="-127"/>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b"/>
                      <a:r>
                        <a:rPr lang="en-US" sz="1200" kern="1200" smtClean="0">
                          <a:solidFill>
                            <a:srgbClr val="3A1300"/>
                          </a:solidFill>
                          <a:latin typeface="BatangChe" pitchFamily="49" charset="-127"/>
                          <a:ea typeface="BatangChe" pitchFamily="49" charset="-127"/>
                          <a:cs typeface="+mn-cs"/>
                        </a:rPr>
                        <a:t>362 (1) and 362(2</a:t>
                      </a:r>
                      <a:r>
                        <a:rPr lang="en-US" sz="1200" kern="1200" dirty="0" smtClean="0">
                          <a:solidFill>
                            <a:srgbClr val="3A1300"/>
                          </a:solidFill>
                          <a:latin typeface="BatangChe" pitchFamily="49" charset="-127"/>
                          <a:ea typeface="BatangChe" pitchFamily="49" charset="-127"/>
                          <a:cs typeface="+mn-cs"/>
                        </a:rPr>
                        <a:t>)</a:t>
                      </a:r>
                      <a:endParaRPr lang="en-US" sz="1200" kern="1200" dirty="0">
                        <a:solidFill>
                          <a:srgbClr val="3A1300"/>
                        </a:solidFill>
                        <a:latin typeface="BatangChe" pitchFamily="49" charset="-127"/>
                        <a:ea typeface="BatangChe" pitchFamily="49" charset="-127"/>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562">
                <a:tc vMerge="1">
                  <a:txBody>
                    <a:bodyPr/>
                    <a:lstStyle/>
                    <a:p>
                      <a:pPr marL="0" marR="0" algn="ctr">
                        <a:spcBef>
                          <a:spcPts val="0"/>
                        </a:spcBef>
                        <a:spcAft>
                          <a:spcPts val="0"/>
                        </a:spcAft>
                      </a:pP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a.</a:t>
                      </a:r>
                      <a:r>
                        <a:rPr lang="en-US" sz="1200" kern="1200" baseline="0" dirty="0" smtClean="0">
                          <a:solidFill>
                            <a:srgbClr val="3A1300"/>
                          </a:solidFill>
                          <a:latin typeface="BatangChe" pitchFamily="49" charset="-127"/>
                          <a:ea typeface="BatangChe" pitchFamily="49" charset="-127"/>
                          <a:cs typeface="+mn-cs"/>
                        </a:rPr>
                        <a:t> Declaration of Solvency</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562">
                <a:tc vMerge="1">
                  <a:txBody>
                    <a:bodyPr/>
                    <a:lstStyle/>
                    <a:p>
                      <a:pPr marL="0" marR="0" algn="ctr">
                        <a:spcBef>
                          <a:spcPts val="0"/>
                        </a:spcBef>
                        <a:spcAft>
                          <a:spcPts val="0"/>
                        </a:spcAft>
                      </a:pP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b.</a:t>
                      </a:r>
                      <a:r>
                        <a:rPr lang="en-US" sz="1200" kern="1200" baseline="0" dirty="0" smtClean="0">
                          <a:solidFill>
                            <a:srgbClr val="3A1300"/>
                          </a:solidFill>
                          <a:latin typeface="BatangChe" pitchFamily="49" charset="-127"/>
                          <a:ea typeface="BatangChe" pitchFamily="49" charset="-127"/>
                          <a:cs typeface="+mn-cs"/>
                        </a:rPr>
                        <a:t> Statement of assets and liabilities</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vMerge="1">
                  <a:txBody>
                    <a:bodyPr/>
                    <a:lstStyle/>
                    <a:p>
                      <a:pPr marL="0" marR="0" algn="ctr">
                        <a:spcBef>
                          <a:spcPts val="0"/>
                        </a:spcBef>
                        <a:spcAft>
                          <a:spcPts val="0"/>
                        </a:spcAft>
                      </a:pP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c.</a:t>
                      </a:r>
                      <a:r>
                        <a:rPr lang="en-US" sz="1200" kern="1200" baseline="0" dirty="0" smtClean="0">
                          <a:solidFill>
                            <a:srgbClr val="3A1300"/>
                          </a:solidFill>
                          <a:latin typeface="BatangChe" pitchFamily="49" charset="-127"/>
                          <a:ea typeface="BatangChe" pitchFamily="49" charset="-127"/>
                          <a:cs typeface="+mn-cs"/>
                        </a:rPr>
                        <a:t> Audited accounts </a:t>
                      </a:r>
                      <a:r>
                        <a:rPr lang="en-US" sz="1200" kern="1200" baseline="0" dirty="0" err="1" smtClean="0">
                          <a:solidFill>
                            <a:srgbClr val="3A1300"/>
                          </a:solidFill>
                          <a:latin typeface="BatangChe" pitchFamily="49" charset="-127"/>
                          <a:ea typeface="BatangChe" pitchFamily="49" charset="-127"/>
                          <a:cs typeface="+mn-cs"/>
                        </a:rPr>
                        <a:t>upto</a:t>
                      </a:r>
                      <a:r>
                        <a:rPr lang="en-US" sz="1200" kern="1200" baseline="0" dirty="0" smtClean="0">
                          <a:solidFill>
                            <a:srgbClr val="3A1300"/>
                          </a:solidFill>
                          <a:latin typeface="BatangChe" pitchFamily="49" charset="-127"/>
                          <a:ea typeface="BatangChe" pitchFamily="49" charset="-127"/>
                          <a:cs typeface="+mn-cs"/>
                        </a:rPr>
                        <a:t> _______</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algn="ctr">
                        <a:spcBef>
                          <a:spcPts val="0"/>
                        </a:spcBef>
                        <a:spcAft>
                          <a:spcPts val="0"/>
                        </a:spcAft>
                      </a:pPr>
                      <a:r>
                        <a:rPr lang="en-US" sz="1200" kern="1200" dirty="0" smtClean="0">
                          <a:solidFill>
                            <a:srgbClr val="3A1300"/>
                          </a:solidFill>
                          <a:latin typeface="BatangChe" pitchFamily="49" charset="-127"/>
                          <a:ea typeface="BatangChe" pitchFamily="49" charset="-127"/>
                          <a:cs typeface="+mn-cs"/>
                        </a:rPr>
                        <a:t>9</a:t>
                      </a: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Meeting to be held (EOGM)</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361(1)</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algn="ctr">
                        <a:spcBef>
                          <a:spcPts val="0"/>
                        </a:spcBef>
                        <a:spcAft>
                          <a:spcPts val="0"/>
                        </a:spcAft>
                      </a:pPr>
                      <a:r>
                        <a:rPr lang="en-US" sz="1200" kern="1200" dirty="0" smtClean="0">
                          <a:solidFill>
                            <a:srgbClr val="3A1300"/>
                          </a:solidFill>
                          <a:latin typeface="BatangChe" pitchFamily="49" charset="-127"/>
                          <a:ea typeface="BatangChe" pitchFamily="49" charset="-127"/>
                          <a:cs typeface="+mn-cs"/>
                        </a:rPr>
                        <a:t>10</a:t>
                      </a: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Bank Account to be opened in the name of the liquidator</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rowSpan="4">
                  <a:txBody>
                    <a:bodyPr/>
                    <a:lstStyle/>
                    <a:p>
                      <a:pPr marL="0" marR="0" algn="ctr">
                        <a:spcBef>
                          <a:spcPts val="0"/>
                        </a:spcBef>
                        <a:spcAft>
                          <a:spcPts val="0"/>
                        </a:spcAft>
                      </a:pPr>
                      <a:r>
                        <a:rPr lang="en-US" sz="1200" kern="1200" dirty="0" smtClean="0">
                          <a:solidFill>
                            <a:srgbClr val="3A1300"/>
                          </a:solidFill>
                          <a:latin typeface="BatangChe" pitchFamily="49" charset="-127"/>
                          <a:ea typeface="BatangChe" pitchFamily="49" charset="-127"/>
                          <a:cs typeface="+mn-cs"/>
                        </a:rPr>
                        <a:t>11</a:t>
                      </a: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Notice of meeting for passing</a:t>
                      </a:r>
                      <a:r>
                        <a:rPr lang="en-US" sz="1200" kern="1200" baseline="0" dirty="0" smtClean="0">
                          <a:solidFill>
                            <a:srgbClr val="3A1300"/>
                          </a:solidFill>
                          <a:latin typeface="BatangChe" pitchFamily="49" charset="-127"/>
                          <a:ea typeface="BatangChe" pitchFamily="49" charset="-127"/>
                          <a:cs typeface="+mn-cs"/>
                        </a:rPr>
                        <a:t> the resolution for winding up to be given in/to:</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b"/>
                      <a:r>
                        <a:rPr lang="en-US" sz="1200" kern="1200" dirty="0" smtClean="0">
                          <a:solidFill>
                            <a:srgbClr val="3A1300"/>
                          </a:solidFill>
                          <a:latin typeface="BatangChe" pitchFamily="49" charset="-127"/>
                          <a:ea typeface="BatangChe" pitchFamily="49" charset="-127"/>
                          <a:cs typeface="+mn-cs"/>
                        </a:rPr>
                        <a:t>Within 10 days after the meetings</a:t>
                      </a:r>
                      <a:endParaRPr lang="en-US" sz="1200" kern="1200" dirty="0">
                        <a:solidFill>
                          <a:srgbClr val="3A1300"/>
                        </a:solidFill>
                        <a:latin typeface="BatangChe" pitchFamily="49" charset="-127"/>
                        <a:ea typeface="BatangChe" pitchFamily="49" charset="-127"/>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b"/>
                      <a:r>
                        <a:rPr lang="en-US" sz="1200" kern="1200" dirty="0" smtClean="0">
                          <a:solidFill>
                            <a:srgbClr val="3A1300"/>
                          </a:solidFill>
                          <a:latin typeface="BatangChe" pitchFamily="49" charset="-127"/>
                          <a:ea typeface="BatangChe" pitchFamily="49" charset="-127"/>
                          <a:cs typeface="+mn-cs"/>
                        </a:rPr>
                        <a:t>361(1)</a:t>
                      </a:r>
                      <a:endParaRPr lang="en-US" sz="1200" kern="1200" dirty="0">
                        <a:solidFill>
                          <a:srgbClr val="3A1300"/>
                        </a:solidFill>
                        <a:latin typeface="BatangChe" pitchFamily="49" charset="-127"/>
                        <a:ea typeface="BatangChe" pitchFamily="49" charset="-127"/>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vMerge="1">
                  <a:txBody>
                    <a:bodyPr/>
                    <a:lstStyle/>
                    <a:p>
                      <a:pPr marL="0" marR="0" algn="ctr">
                        <a:spcBef>
                          <a:spcPts val="0"/>
                        </a:spcBef>
                        <a:spcAft>
                          <a:spcPts val="0"/>
                        </a:spcAft>
                      </a:pP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a. Official Gazette</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vMerge="1">
                  <a:txBody>
                    <a:bodyPr/>
                    <a:lstStyle/>
                    <a:p>
                      <a:pPr marL="0" marR="0" algn="ctr">
                        <a:spcBef>
                          <a:spcPts val="0"/>
                        </a:spcBef>
                        <a:spcAft>
                          <a:spcPts val="0"/>
                        </a:spcAft>
                      </a:pP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b. Newspaper circulating in the province of </a:t>
                      </a:r>
                      <a:r>
                        <a:rPr lang="en-US" sz="1200" kern="1200" dirty="0" err="1" smtClean="0">
                          <a:solidFill>
                            <a:srgbClr val="3A1300"/>
                          </a:solidFill>
                          <a:latin typeface="BatangChe" pitchFamily="49" charset="-127"/>
                          <a:ea typeface="BatangChe" pitchFamily="49" charset="-127"/>
                          <a:cs typeface="+mn-cs"/>
                        </a:rPr>
                        <a:t>Sindh</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vMerge="1">
                  <a:txBody>
                    <a:bodyPr/>
                    <a:lstStyle/>
                    <a:p>
                      <a:pPr marL="0" marR="0" algn="ctr">
                        <a:spcBef>
                          <a:spcPts val="0"/>
                        </a:spcBef>
                        <a:spcAft>
                          <a:spcPts val="0"/>
                        </a:spcAft>
                      </a:pP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c. Registrar</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checker dir="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www.pptclipart.com/download/Abstract-metal-free-ppt-backgrounds.jpg"/>
          <p:cNvPicPr>
            <a:picLocks noChangeAspect="1" noChangeArrowheads="1"/>
          </p:cNvPicPr>
          <p:nvPr/>
        </p:nvPicPr>
        <p:blipFill>
          <a:blip r:embed="rId2" cstate="print"/>
          <a:srcRect/>
          <a:stretch>
            <a:fillRect/>
          </a:stretch>
        </p:blipFill>
        <p:spPr bwMode="auto">
          <a:xfrm>
            <a:off x="0" y="0"/>
            <a:ext cx="9144000" cy="6934200"/>
          </a:xfrm>
          <a:prstGeom prst="rect">
            <a:avLst/>
          </a:prstGeom>
          <a:noFill/>
        </p:spPr>
      </p:pic>
      <p:sp>
        <p:nvSpPr>
          <p:cNvPr id="2" name="Title 1"/>
          <p:cNvSpPr>
            <a:spLocks noGrp="1"/>
          </p:cNvSpPr>
          <p:nvPr>
            <p:ph type="ctrTitle"/>
          </p:nvPr>
        </p:nvSpPr>
        <p:spPr>
          <a:xfrm>
            <a:off x="685800" y="-152400"/>
            <a:ext cx="7772400" cy="1012825"/>
          </a:xfrm>
        </p:spPr>
        <p:txBody>
          <a:bodyPr>
            <a:normAutofit/>
          </a:bodyPr>
          <a:lstStyle/>
          <a:p>
            <a:r>
              <a:rPr lang="en-US" sz="3200" dirty="0" smtClean="0">
                <a:solidFill>
                  <a:srgbClr val="421600"/>
                </a:solidFill>
                <a:latin typeface="Algerian" pitchFamily="82" charset="0"/>
              </a:rPr>
              <a:t>MEMBERS VOULANTARY WINDING UP</a:t>
            </a:r>
            <a:endParaRPr lang="en-US" sz="3200" dirty="0">
              <a:solidFill>
                <a:srgbClr val="421600"/>
              </a:solidFill>
              <a:latin typeface="Algerian" pitchFamily="82" charset="0"/>
            </a:endParaRPr>
          </a:p>
        </p:txBody>
      </p:sp>
      <p:graphicFrame>
        <p:nvGraphicFramePr>
          <p:cNvPr id="8" name="Table 7"/>
          <p:cNvGraphicFramePr>
            <a:graphicFrameLocks noGrp="1"/>
          </p:cNvGraphicFramePr>
          <p:nvPr/>
        </p:nvGraphicFramePr>
        <p:xfrm>
          <a:off x="304800" y="762000"/>
          <a:ext cx="8229600" cy="5855970"/>
        </p:xfrm>
        <a:graphic>
          <a:graphicData uri="http://schemas.openxmlformats.org/drawingml/2006/table">
            <a:tbl>
              <a:tblPr>
                <a:tableStyleId>{7E9639D4-E3E2-4D34-9284-5A2195B3D0D7}</a:tableStyleId>
              </a:tblPr>
              <a:tblGrid>
                <a:gridCol w="685800"/>
                <a:gridCol w="4724400"/>
                <a:gridCol w="1143000"/>
                <a:gridCol w="1676400"/>
              </a:tblGrid>
              <a:tr h="193810">
                <a:tc>
                  <a:txBody>
                    <a:bodyPr/>
                    <a:lstStyle/>
                    <a:p>
                      <a:pPr marL="0" marR="0" algn="ctr">
                        <a:spcBef>
                          <a:spcPts val="0"/>
                        </a:spcBef>
                        <a:spcAft>
                          <a:spcPts val="0"/>
                        </a:spcAft>
                      </a:pPr>
                      <a:r>
                        <a:rPr lang="en-US" sz="1200" dirty="0" smtClean="0">
                          <a:solidFill>
                            <a:srgbClr val="3A1300"/>
                          </a:solidFill>
                          <a:latin typeface="Algerian" pitchFamily="82" charset="0"/>
                          <a:ea typeface="Times New Roman"/>
                        </a:rPr>
                        <a:t>S.</a:t>
                      </a:r>
                      <a:r>
                        <a:rPr lang="en-US" sz="1200" baseline="0" dirty="0" smtClean="0">
                          <a:solidFill>
                            <a:srgbClr val="3A1300"/>
                          </a:solidFill>
                          <a:latin typeface="Algerian" pitchFamily="82" charset="0"/>
                          <a:ea typeface="Times New Roman"/>
                        </a:rPr>
                        <a:t> No</a:t>
                      </a:r>
                      <a:endParaRPr lang="en-US" sz="1200" dirty="0">
                        <a:solidFill>
                          <a:srgbClr val="3A1300"/>
                        </a:solidFill>
                        <a:latin typeface="Algerian" pitchFamily="82" charset="0"/>
                        <a:ea typeface="Times New Roman"/>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solidFill>
                            <a:srgbClr val="3A1300"/>
                          </a:solidFill>
                          <a:latin typeface="Algerian" pitchFamily="82" charset="0"/>
                          <a:ea typeface="Times New Roman"/>
                        </a:rPr>
                        <a:t>Particulars</a:t>
                      </a:r>
                      <a:endParaRPr lang="en-US" sz="1200" dirty="0">
                        <a:solidFill>
                          <a:srgbClr val="3A1300"/>
                        </a:solidFill>
                        <a:latin typeface="Algerian" pitchFamily="82" charset="0"/>
                        <a:ea typeface="Times New Roman"/>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solidFill>
                            <a:srgbClr val="3A1300"/>
                          </a:solidFill>
                          <a:latin typeface="Algerian" pitchFamily="82" charset="0"/>
                          <a:ea typeface="Times New Roman"/>
                        </a:rPr>
                        <a:t>PROVISION</a:t>
                      </a:r>
                      <a:r>
                        <a:rPr lang="en-US" sz="1200" baseline="0" dirty="0" smtClean="0">
                          <a:solidFill>
                            <a:srgbClr val="3A1300"/>
                          </a:solidFill>
                          <a:latin typeface="Algerian" pitchFamily="82" charset="0"/>
                          <a:ea typeface="Times New Roman"/>
                        </a:rPr>
                        <a:t> FOR DAYS</a:t>
                      </a:r>
                      <a:endParaRPr lang="en-US" sz="1200" dirty="0">
                        <a:solidFill>
                          <a:srgbClr val="3A1300"/>
                        </a:solidFill>
                        <a:latin typeface="Algerian" pitchFamily="82" charset="0"/>
                        <a:ea typeface="Times New Roman"/>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200" dirty="0" smtClean="0">
                          <a:solidFill>
                            <a:srgbClr val="3A1300"/>
                          </a:solidFill>
                          <a:latin typeface="Algerian" pitchFamily="82" charset="0"/>
                          <a:ea typeface="Times New Roman"/>
                        </a:rPr>
                        <a:t>COMPANIES ORDINANCE SECTIONS</a:t>
                      </a:r>
                      <a:endParaRPr lang="en-US" sz="1200" dirty="0">
                        <a:solidFill>
                          <a:srgbClr val="3A1300"/>
                        </a:solidFill>
                        <a:latin typeface="Algerian" pitchFamily="82" charset="0"/>
                        <a:ea typeface="Times New Roman"/>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0847">
                <a:tc>
                  <a:txBody>
                    <a:bodyPr/>
                    <a:lstStyle/>
                    <a:p>
                      <a:pPr marL="0" marR="0" algn="ctr">
                        <a:spcBef>
                          <a:spcPts val="0"/>
                        </a:spcBef>
                        <a:spcAft>
                          <a:spcPts val="0"/>
                        </a:spcAft>
                      </a:pPr>
                      <a:r>
                        <a:rPr lang="en-US" sz="1200" kern="1200" dirty="0" smtClean="0">
                          <a:solidFill>
                            <a:srgbClr val="3A1300"/>
                          </a:solidFill>
                          <a:latin typeface="BatangChe" pitchFamily="49" charset="-127"/>
                          <a:ea typeface="BatangChe" pitchFamily="49" charset="-127"/>
                          <a:cs typeface="+mn-cs"/>
                        </a:rPr>
                        <a:t>12</a:t>
                      </a: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Notice</a:t>
                      </a:r>
                      <a:r>
                        <a:rPr lang="en-US" sz="1200" kern="1200" baseline="0" dirty="0" smtClean="0">
                          <a:solidFill>
                            <a:srgbClr val="3A1300"/>
                          </a:solidFill>
                          <a:latin typeface="BatangChe" pitchFamily="49" charset="-127"/>
                          <a:ea typeface="BatangChe" pitchFamily="49" charset="-127"/>
                          <a:cs typeface="+mn-cs"/>
                        </a:rPr>
                        <a:t> by the Company to the registrar for the appointment of liquidator</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Within</a:t>
                      </a:r>
                      <a:r>
                        <a:rPr lang="en-US" sz="1200" kern="1200" baseline="0" dirty="0" smtClean="0">
                          <a:solidFill>
                            <a:srgbClr val="3A1300"/>
                          </a:solidFill>
                          <a:latin typeface="BatangChe" pitchFamily="49" charset="-127"/>
                          <a:ea typeface="BatangChe" pitchFamily="49" charset="-127"/>
                          <a:cs typeface="+mn-cs"/>
                        </a:rPr>
                        <a:t> 10 days of appointment</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366(2)</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562">
                <a:tc>
                  <a:txBody>
                    <a:bodyPr/>
                    <a:lstStyle/>
                    <a:p>
                      <a:pPr marL="0" marR="0" algn="ctr">
                        <a:spcBef>
                          <a:spcPts val="0"/>
                        </a:spcBef>
                        <a:spcAft>
                          <a:spcPts val="0"/>
                        </a:spcAft>
                      </a:pPr>
                      <a:r>
                        <a:rPr lang="en-US" sz="1200" kern="1200" dirty="0" smtClean="0">
                          <a:solidFill>
                            <a:srgbClr val="3A1300"/>
                          </a:solidFill>
                          <a:latin typeface="BatangChe" pitchFamily="49" charset="-127"/>
                          <a:ea typeface="BatangChe" pitchFamily="49" charset="-127"/>
                          <a:cs typeface="+mn-cs"/>
                        </a:rPr>
                        <a:t>13</a:t>
                      </a: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Notice by the liquidator of his appointment</a:t>
                      </a:r>
                      <a:r>
                        <a:rPr lang="en-US" sz="1200" kern="1200" baseline="0" dirty="0" smtClean="0">
                          <a:solidFill>
                            <a:srgbClr val="3A1300"/>
                          </a:solidFill>
                          <a:latin typeface="BatangChe" pitchFamily="49" charset="-127"/>
                          <a:ea typeface="BatangChe" pitchFamily="49" charset="-127"/>
                          <a:cs typeface="+mn-cs"/>
                        </a:rPr>
                        <a:t> to the Registrar by advertisement in Official Gazette</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Within</a:t>
                      </a:r>
                      <a:r>
                        <a:rPr lang="en-US" sz="1200" kern="1200" baseline="0" dirty="0" smtClean="0">
                          <a:solidFill>
                            <a:srgbClr val="3A1300"/>
                          </a:solidFill>
                          <a:latin typeface="BatangChe" pitchFamily="49" charset="-127"/>
                          <a:ea typeface="BatangChe" pitchFamily="49" charset="-127"/>
                          <a:cs typeface="+mn-cs"/>
                        </a:rPr>
                        <a:t> 14 days of appointment</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389(1)</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8431">
                <a:tc rowSpan="3">
                  <a:txBody>
                    <a:bodyPr/>
                    <a:lstStyle/>
                    <a:p>
                      <a:pPr marL="0" marR="0" algn="ctr">
                        <a:spcBef>
                          <a:spcPts val="0"/>
                        </a:spcBef>
                        <a:spcAft>
                          <a:spcPts val="0"/>
                        </a:spcAft>
                      </a:pPr>
                      <a:r>
                        <a:rPr lang="en-US" sz="1200" kern="1200" dirty="0" smtClean="0">
                          <a:solidFill>
                            <a:srgbClr val="3A1300"/>
                          </a:solidFill>
                          <a:latin typeface="BatangChe" pitchFamily="49" charset="-127"/>
                          <a:ea typeface="BatangChe" pitchFamily="49" charset="-127"/>
                          <a:cs typeface="+mn-cs"/>
                        </a:rPr>
                        <a:t>14</a:t>
                      </a: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200" kern="1200" dirty="0" smtClean="0">
                          <a:solidFill>
                            <a:srgbClr val="3A1300"/>
                          </a:solidFill>
                          <a:latin typeface="BatangChe" pitchFamily="49" charset="-127"/>
                          <a:ea typeface="BatangChe" pitchFamily="49" charset="-127"/>
                          <a:cs typeface="+mn-cs"/>
                        </a:rPr>
                        <a:t>Following</a:t>
                      </a:r>
                      <a:r>
                        <a:rPr lang="en-US" sz="1200" kern="1200" baseline="0" dirty="0" smtClean="0">
                          <a:solidFill>
                            <a:srgbClr val="3A1300"/>
                          </a:solidFill>
                          <a:latin typeface="BatangChe" pitchFamily="49" charset="-127"/>
                          <a:ea typeface="BatangChe" pitchFamily="49" charset="-127"/>
                          <a:cs typeface="+mn-cs"/>
                        </a:rPr>
                        <a:t> additional documents to be submitted to the registrar:</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562">
                <a:tc vMerge="1">
                  <a:txBody>
                    <a:bodyPr/>
                    <a:lstStyle/>
                    <a:p>
                      <a:pPr marL="0" marR="0" algn="ctr">
                        <a:spcBef>
                          <a:spcPts val="0"/>
                        </a:spcBef>
                        <a:spcAft>
                          <a:spcPts val="0"/>
                        </a:spcAft>
                      </a:pP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a. Copy of letter of acknowledgement from “Central Publication Branch” for advertisement of the meeting and liquidator’s appointment</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562">
                <a:tc vMerge="1">
                  <a:txBody>
                    <a:bodyPr/>
                    <a:lstStyle/>
                    <a:p>
                      <a:pPr marL="0" marR="0" algn="ctr">
                        <a:spcBef>
                          <a:spcPts val="0"/>
                        </a:spcBef>
                        <a:spcAft>
                          <a:spcPts val="0"/>
                        </a:spcAft>
                      </a:pP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b. Copy of advertisement published in newspaper</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562">
                <a:tc>
                  <a:txBody>
                    <a:bodyPr/>
                    <a:lstStyle/>
                    <a:p>
                      <a:pPr marL="0" marR="0" algn="ctr">
                        <a:spcBef>
                          <a:spcPts val="0"/>
                        </a:spcBef>
                        <a:spcAft>
                          <a:spcPts val="0"/>
                        </a:spcAft>
                      </a:pPr>
                      <a:r>
                        <a:rPr lang="en-US" sz="1200" kern="1200" dirty="0" smtClean="0">
                          <a:solidFill>
                            <a:srgbClr val="3A1300"/>
                          </a:solidFill>
                          <a:latin typeface="BatangChe" pitchFamily="49" charset="-127"/>
                          <a:ea typeface="BatangChe" pitchFamily="49" charset="-127"/>
                          <a:cs typeface="+mn-cs"/>
                        </a:rPr>
                        <a:t>15</a:t>
                      </a: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Notice to be submitted to Commissioner</a:t>
                      </a:r>
                      <a:r>
                        <a:rPr lang="en-US" sz="1200" kern="1200" baseline="0" dirty="0" smtClean="0">
                          <a:solidFill>
                            <a:srgbClr val="3A1300"/>
                          </a:solidFill>
                          <a:latin typeface="BatangChe" pitchFamily="49" charset="-127"/>
                          <a:ea typeface="BatangChe" pitchFamily="49" charset="-127"/>
                          <a:cs typeface="+mn-cs"/>
                        </a:rPr>
                        <a:t> Inland Revenue</a:t>
                      </a:r>
                      <a:r>
                        <a:rPr lang="en-US" sz="1200" kern="1200" dirty="0" smtClean="0">
                          <a:solidFill>
                            <a:srgbClr val="3A1300"/>
                          </a:solidFill>
                          <a:latin typeface="BatangChe" pitchFamily="49" charset="-127"/>
                          <a:ea typeface="BatangChe" pitchFamily="49" charset="-127"/>
                          <a:cs typeface="+mn-cs"/>
                        </a:rPr>
                        <a:t> for the discontinuance of business</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Within</a:t>
                      </a:r>
                      <a:r>
                        <a:rPr lang="en-US" sz="1200" kern="1200" baseline="0" dirty="0" smtClean="0">
                          <a:solidFill>
                            <a:srgbClr val="3A1300"/>
                          </a:solidFill>
                          <a:latin typeface="BatangChe" pitchFamily="49" charset="-127"/>
                          <a:ea typeface="BatangChe" pitchFamily="49" charset="-127"/>
                          <a:cs typeface="+mn-cs"/>
                        </a:rPr>
                        <a:t> 14 days of Resolution</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72(1)</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9427">
                <a:tc>
                  <a:txBody>
                    <a:bodyPr/>
                    <a:lstStyle/>
                    <a:p>
                      <a:pPr marL="0" marR="0" algn="ctr">
                        <a:spcBef>
                          <a:spcPts val="0"/>
                        </a:spcBef>
                        <a:spcAft>
                          <a:spcPts val="0"/>
                        </a:spcAft>
                      </a:pPr>
                      <a:r>
                        <a:rPr lang="en-US" sz="1200" kern="1200" dirty="0" smtClean="0">
                          <a:solidFill>
                            <a:srgbClr val="3A1300"/>
                          </a:solidFill>
                          <a:latin typeface="BatangChe" pitchFamily="49" charset="-127"/>
                          <a:ea typeface="BatangChe" pitchFamily="49" charset="-127"/>
                          <a:cs typeface="+mn-cs"/>
                        </a:rPr>
                        <a:t>16</a:t>
                      </a: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Notice</a:t>
                      </a:r>
                      <a:r>
                        <a:rPr lang="en-US" sz="1200" kern="1200" baseline="0" dirty="0" smtClean="0">
                          <a:solidFill>
                            <a:srgbClr val="3A1300"/>
                          </a:solidFill>
                          <a:latin typeface="BatangChe" pitchFamily="49" charset="-127"/>
                          <a:ea typeface="BatangChe" pitchFamily="49" charset="-127"/>
                          <a:cs typeface="+mn-cs"/>
                        </a:rPr>
                        <a:t> by the liquidator to the </a:t>
                      </a:r>
                      <a:r>
                        <a:rPr lang="en-US" sz="1200" kern="1200" dirty="0" smtClean="0">
                          <a:solidFill>
                            <a:srgbClr val="3A1300"/>
                          </a:solidFill>
                          <a:latin typeface="BatangChe" pitchFamily="49" charset="-127"/>
                          <a:ea typeface="BatangChe" pitchFamily="49" charset="-127"/>
                          <a:cs typeface="+mn-cs"/>
                        </a:rPr>
                        <a:t>Commissioner</a:t>
                      </a:r>
                      <a:r>
                        <a:rPr lang="en-US" sz="1200" kern="1200" baseline="0" dirty="0" smtClean="0">
                          <a:solidFill>
                            <a:srgbClr val="3A1300"/>
                          </a:solidFill>
                          <a:latin typeface="BatangChe" pitchFamily="49" charset="-127"/>
                          <a:ea typeface="BatangChe" pitchFamily="49" charset="-127"/>
                          <a:cs typeface="+mn-cs"/>
                        </a:rPr>
                        <a:t> Inland Revenue</a:t>
                      </a:r>
                      <a:r>
                        <a:rPr lang="en-US" sz="1200" kern="1200" dirty="0" smtClean="0">
                          <a:solidFill>
                            <a:srgbClr val="3A1300"/>
                          </a:solidFill>
                          <a:latin typeface="BatangChe" pitchFamily="49" charset="-127"/>
                          <a:ea typeface="BatangChe" pitchFamily="49" charset="-127"/>
                          <a:cs typeface="+mn-cs"/>
                        </a:rPr>
                        <a:t> </a:t>
                      </a:r>
                      <a:r>
                        <a:rPr lang="en-US" sz="1200" kern="1200" baseline="0" dirty="0" smtClean="0">
                          <a:solidFill>
                            <a:srgbClr val="3A1300"/>
                          </a:solidFill>
                          <a:latin typeface="BatangChe" pitchFamily="49" charset="-127"/>
                          <a:ea typeface="BatangChe" pitchFamily="49" charset="-127"/>
                          <a:cs typeface="+mn-cs"/>
                        </a:rPr>
                        <a:t> of his appointment </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200" kern="1200" dirty="0" smtClean="0">
                          <a:solidFill>
                            <a:srgbClr val="3A1300"/>
                          </a:solidFill>
                          <a:latin typeface="BatangChe" pitchFamily="49" charset="-127"/>
                          <a:ea typeface="BatangChe" pitchFamily="49" charset="-127"/>
                          <a:cs typeface="+mn-cs"/>
                        </a:rPr>
                        <a:t>Within</a:t>
                      </a:r>
                      <a:r>
                        <a:rPr lang="en-US" sz="1200" kern="1200" baseline="0" dirty="0" smtClean="0">
                          <a:solidFill>
                            <a:srgbClr val="3A1300"/>
                          </a:solidFill>
                          <a:latin typeface="BatangChe" pitchFamily="49" charset="-127"/>
                          <a:ea typeface="BatangChe" pitchFamily="49" charset="-127"/>
                          <a:cs typeface="+mn-cs"/>
                        </a:rPr>
                        <a:t> 14 days of Resolution</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algn="ctr">
                        <a:spcBef>
                          <a:spcPts val="0"/>
                        </a:spcBef>
                        <a:spcAft>
                          <a:spcPts val="0"/>
                        </a:spcAft>
                      </a:pPr>
                      <a:r>
                        <a:rPr lang="en-US" sz="1200" kern="1200" dirty="0" smtClean="0">
                          <a:solidFill>
                            <a:srgbClr val="3A1300"/>
                          </a:solidFill>
                          <a:latin typeface="BatangChe" pitchFamily="49" charset="-127"/>
                          <a:ea typeface="BatangChe" pitchFamily="49" charset="-127"/>
                          <a:cs typeface="+mn-cs"/>
                        </a:rPr>
                        <a:t>17</a:t>
                      </a: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Form-26 for the resolution passed to be submitted</a:t>
                      </a:r>
                      <a:r>
                        <a:rPr lang="en-US" sz="1200" kern="1200" baseline="0" dirty="0" smtClean="0">
                          <a:solidFill>
                            <a:srgbClr val="3A1300"/>
                          </a:solidFill>
                          <a:latin typeface="BatangChe" pitchFamily="49" charset="-127"/>
                          <a:ea typeface="BatangChe" pitchFamily="49" charset="-127"/>
                          <a:cs typeface="+mn-cs"/>
                        </a:rPr>
                        <a:t> to the registrar</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Within</a:t>
                      </a:r>
                      <a:r>
                        <a:rPr lang="en-US" sz="1200" kern="1200" baseline="0" dirty="0" smtClean="0">
                          <a:solidFill>
                            <a:srgbClr val="3A1300"/>
                          </a:solidFill>
                          <a:latin typeface="BatangChe" pitchFamily="49" charset="-127"/>
                          <a:ea typeface="BatangChe" pitchFamily="49" charset="-127"/>
                          <a:cs typeface="+mn-cs"/>
                        </a:rPr>
                        <a:t> 15 days of Resolution</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172</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algn="ctr">
                        <a:spcBef>
                          <a:spcPts val="0"/>
                        </a:spcBef>
                        <a:spcAft>
                          <a:spcPts val="0"/>
                        </a:spcAft>
                      </a:pPr>
                      <a:r>
                        <a:rPr lang="en-US" sz="1200" kern="1200" dirty="0" smtClean="0">
                          <a:solidFill>
                            <a:srgbClr val="3A1300"/>
                          </a:solidFill>
                          <a:latin typeface="BatangChe" pitchFamily="49" charset="-127"/>
                          <a:ea typeface="BatangChe" pitchFamily="49" charset="-127"/>
                          <a:cs typeface="+mn-cs"/>
                        </a:rPr>
                        <a:t>18</a:t>
                      </a: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Minutes of the EOGM to be submitted to the registrar</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2777">
                <a:tc>
                  <a:txBody>
                    <a:bodyPr/>
                    <a:lstStyle/>
                    <a:p>
                      <a:pPr marL="0" marR="0" algn="ctr">
                        <a:spcBef>
                          <a:spcPts val="0"/>
                        </a:spcBef>
                        <a:spcAft>
                          <a:spcPts val="0"/>
                        </a:spcAft>
                      </a:pPr>
                      <a:r>
                        <a:rPr lang="en-US" sz="1200" kern="1200" dirty="0" smtClean="0">
                          <a:solidFill>
                            <a:srgbClr val="3A1300"/>
                          </a:solidFill>
                          <a:latin typeface="BatangChe" pitchFamily="49" charset="-127"/>
                          <a:ea typeface="BatangChe" pitchFamily="49" charset="-127"/>
                          <a:cs typeface="+mn-cs"/>
                        </a:rPr>
                        <a:t>19</a:t>
                      </a: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Statement of affairs</a:t>
                      </a:r>
                      <a:r>
                        <a:rPr lang="en-US" sz="1200" kern="1200" baseline="0" dirty="0" smtClean="0">
                          <a:solidFill>
                            <a:srgbClr val="3A1300"/>
                          </a:solidFill>
                          <a:latin typeface="BatangChe" pitchFamily="49" charset="-127"/>
                          <a:ea typeface="BatangChe" pitchFamily="49" charset="-127"/>
                          <a:cs typeface="+mn-cs"/>
                        </a:rPr>
                        <a:t> to be submitted by the Company to the liquidator</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200" kern="1200" dirty="0" smtClean="0">
                          <a:solidFill>
                            <a:srgbClr val="3A1300"/>
                          </a:solidFill>
                          <a:latin typeface="BatangChe" pitchFamily="49" charset="-127"/>
                          <a:ea typeface="BatangChe" pitchFamily="49" charset="-127"/>
                          <a:cs typeface="+mn-cs"/>
                        </a:rPr>
                        <a:t>Within</a:t>
                      </a:r>
                      <a:r>
                        <a:rPr lang="en-US" sz="1200" kern="1200" baseline="0" dirty="0" smtClean="0">
                          <a:solidFill>
                            <a:srgbClr val="3A1300"/>
                          </a:solidFill>
                          <a:latin typeface="BatangChe" pitchFamily="49" charset="-127"/>
                          <a:ea typeface="BatangChe" pitchFamily="49" charset="-127"/>
                          <a:cs typeface="+mn-cs"/>
                        </a:rPr>
                        <a:t> 21 days of Resolution</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328 read with 386</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algn="ctr">
                        <a:spcBef>
                          <a:spcPts val="0"/>
                        </a:spcBef>
                        <a:spcAft>
                          <a:spcPts val="0"/>
                        </a:spcAft>
                      </a:pPr>
                      <a:r>
                        <a:rPr lang="en-US" sz="1200" kern="1200" dirty="0" smtClean="0">
                          <a:solidFill>
                            <a:srgbClr val="3A1300"/>
                          </a:solidFill>
                          <a:latin typeface="BatangChe" pitchFamily="49" charset="-127"/>
                          <a:ea typeface="BatangChe" pitchFamily="49" charset="-127"/>
                          <a:cs typeface="+mn-cs"/>
                        </a:rPr>
                        <a:t>20</a:t>
                      </a: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Liquidator’s preliminary report to be filed with the registrar</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200" kern="1200" dirty="0" smtClean="0">
                          <a:solidFill>
                            <a:srgbClr val="3A1300"/>
                          </a:solidFill>
                          <a:latin typeface="BatangChe" pitchFamily="49" charset="-127"/>
                          <a:ea typeface="BatangChe" pitchFamily="49" charset="-127"/>
                          <a:cs typeface="+mn-cs"/>
                        </a:rPr>
                        <a:t>Within</a:t>
                      </a:r>
                      <a:r>
                        <a:rPr lang="en-US" sz="1200" kern="1200" baseline="0" dirty="0" smtClean="0">
                          <a:solidFill>
                            <a:srgbClr val="3A1300"/>
                          </a:solidFill>
                          <a:latin typeface="BatangChe" pitchFamily="49" charset="-127"/>
                          <a:ea typeface="BatangChe" pitchFamily="49" charset="-127"/>
                          <a:cs typeface="+mn-cs"/>
                        </a:rPr>
                        <a:t> 30 days of Resolution</a:t>
                      </a:r>
                      <a:endParaRPr lang="en-US" sz="1200" kern="1200" dirty="0" smtClean="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329 (1)</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algn="ctr">
                        <a:spcBef>
                          <a:spcPts val="0"/>
                        </a:spcBef>
                        <a:spcAft>
                          <a:spcPts val="0"/>
                        </a:spcAft>
                      </a:pPr>
                      <a:r>
                        <a:rPr lang="en-US" sz="1200" kern="1200" dirty="0" smtClean="0">
                          <a:solidFill>
                            <a:srgbClr val="3A1300"/>
                          </a:solidFill>
                          <a:latin typeface="BatangChe" pitchFamily="49" charset="-127"/>
                          <a:ea typeface="BatangChe" pitchFamily="49" charset="-127"/>
                          <a:cs typeface="+mn-cs"/>
                        </a:rPr>
                        <a:t>21</a:t>
                      </a: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Finalization of Income Tax (Audit)</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algn="ctr">
                        <a:spcBef>
                          <a:spcPts val="0"/>
                        </a:spcBef>
                        <a:spcAft>
                          <a:spcPts val="0"/>
                        </a:spcAft>
                      </a:pPr>
                      <a:r>
                        <a:rPr lang="en-US" sz="1200" kern="1200" dirty="0" smtClean="0">
                          <a:solidFill>
                            <a:srgbClr val="3A1300"/>
                          </a:solidFill>
                          <a:latin typeface="BatangChe" pitchFamily="49" charset="-127"/>
                          <a:ea typeface="BatangChe" pitchFamily="49" charset="-127"/>
                          <a:cs typeface="+mn-cs"/>
                        </a:rPr>
                        <a:t>22</a:t>
                      </a: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Payment of Tax</a:t>
                      </a:r>
                      <a:r>
                        <a:rPr lang="en-US" sz="1200" kern="1200" baseline="0" dirty="0" smtClean="0">
                          <a:solidFill>
                            <a:srgbClr val="3A1300"/>
                          </a:solidFill>
                          <a:latin typeface="BatangChe" pitchFamily="49" charset="-127"/>
                          <a:ea typeface="BatangChe" pitchFamily="49" charset="-127"/>
                          <a:cs typeface="+mn-cs"/>
                        </a:rPr>
                        <a:t> liability, if any</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algn="ctr">
                        <a:spcBef>
                          <a:spcPts val="0"/>
                        </a:spcBef>
                        <a:spcAft>
                          <a:spcPts val="0"/>
                        </a:spcAft>
                      </a:pPr>
                      <a:r>
                        <a:rPr lang="en-US" sz="1200" kern="1200" dirty="0" smtClean="0">
                          <a:solidFill>
                            <a:srgbClr val="3A1300"/>
                          </a:solidFill>
                          <a:latin typeface="BatangChe" pitchFamily="49" charset="-127"/>
                          <a:ea typeface="BatangChe" pitchFamily="49" charset="-127"/>
                          <a:cs typeface="+mn-cs"/>
                        </a:rPr>
                        <a:t>23</a:t>
                      </a: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Auditor’s report on liquidator’s account</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As soon as the affairs are wound up</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370(2)</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checker dir="ver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www.pptclipart.com/download/Abstract-metal-free-ppt-backgrounds.jpg"/>
          <p:cNvPicPr>
            <a:picLocks noChangeAspect="1" noChangeArrowheads="1"/>
          </p:cNvPicPr>
          <p:nvPr/>
        </p:nvPicPr>
        <p:blipFill>
          <a:blip r:embed="rId2" cstate="print"/>
          <a:srcRect/>
          <a:stretch>
            <a:fillRect/>
          </a:stretch>
        </p:blipFill>
        <p:spPr bwMode="auto">
          <a:xfrm>
            <a:off x="0" y="0"/>
            <a:ext cx="9144000" cy="6934200"/>
          </a:xfrm>
          <a:prstGeom prst="rect">
            <a:avLst/>
          </a:prstGeom>
          <a:noFill/>
        </p:spPr>
      </p:pic>
      <p:sp>
        <p:nvSpPr>
          <p:cNvPr id="2" name="Title 1"/>
          <p:cNvSpPr>
            <a:spLocks noGrp="1"/>
          </p:cNvSpPr>
          <p:nvPr>
            <p:ph type="ctrTitle"/>
          </p:nvPr>
        </p:nvSpPr>
        <p:spPr>
          <a:xfrm>
            <a:off x="685800" y="-152400"/>
            <a:ext cx="7772400" cy="1012825"/>
          </a:xfrm>
        </p:spPr>
        <p:txBody>
          <a:bodyPr>
            <a:normAutofit/>
          </a:bodyPr>
          <a:lstStyle/>
          <a:p>
            <a:r>
              <a:rPr lang="en-US" sz="3200" dirty="0" smtClean="0">
                <a:solidFill>
                  <a:srgbClr val="421600"/>
                </a:solidFill>
                <a:latin typeface="Algerian" pitchFamily="82" charset="0"/>
              </a:rPr>
              <a:t>MEMBERS VOULANTARY WINDING UP</a:t>
            </a:r>
            <a:endParaRPr lang="en-US" sz="3200" dirty="0">
              <a:solidFill>
                <a:srgbClr val="421600"/>
              </a:solidFill>
              <a:latin typeface="Algerian" pitchFamily="82" charset="0"/>
            </a:endParaRPr>
          </a:p>
        </p:txBody>
      </p:sp>
      <p:graphicFrame>
        <p:nvGraphicFramePr>
          <p:cNvPr id="8" name="Table 7"/>
          <p:cNvGraphicFramePr>
            <a:graphicFrameLocks noGrp="1"/>
          </p:cNvGraphicFramePr>
          <p:nvPr/>
        </p:nvGraphicFramePr>
        <p:xfrm>
          <a:off x="304800" y="762000"/>
          <a:ext cx="8229600" cy="5871210"/>
        </p:xfrm>
        <a:graphic>
          <a:graphicData uri="http://schemas.openxmlformats.org/drawingml/2006/table">
            <a:tbl>
              <a:tblPr>
                <a:tableStyleId>{7E9639D4-E3E2-4D34-9284-5A2195B3D0D7}</a:tableStyleId>
              </a:tblPr>
              <a:tblGrid>
                <a:gridCol w="685800"/>
                <a:gridCol w="4724400"/>
                <a:gridCol w="1143000"/>
                <a:gridCol w="1676400"/>
              </a:tblGrid>
              <a:tr h="193810">
                <a:tc>
                  <a:txBody>
                    <a:bodyPr/>
                    <a:lstStyle/>
                    <a:p>
                      <a:pPr marL="0" marR="0" algn="ctr">
                        <a:spcBef>
                          <a:spcPts val="0"/>
                        </a:spcBef>
                        <a:spcAft>
                          <a:spcPts val="0"/>
                        </a:spcAft>
                      </a:pPr>
                      <a:r>
                        <a:rPr lang="en-US" sz="1200" dirty="0" smtClean="0">
                          <a:solidFill>
                            <a:srgbClr val="3A1300"/>
                          </a:solidFill>
                          <a:latin typeface="Algerian" pitchFamily="82" charset="0"/>
                          <a:ea typeface="Times New Roman"/>
                        </a:rPr>
                        <a:t>S.</a:t>
                      </a:r>
                      <a:r>
                        <a:rPr lang="en-US" sz="1200" baseline="0" dirty="0" smtClean="0">
                          <a:solidFill>
                            <a:srgbClr val="3A1300"/>
                          </a:solidFill>
                          <a:latin typeface="Algerian" pitchFamily="82" charset="0"/>
                          <a:ea typeface="Times New Roman"/>
                        </a:rPr>
                        <a:t> No</a:t>
                      </a:r>
                      <a:endParaRPr lang="en-US" sz="1200" dirty="0">
                        <a:solidFill>
                          <a:srgbClr val="3A1300"/>
                        </a:solidFill>
                        <a:latin typeface="Algerian" pitchFamily="82" charset="0"/>
                        <a:ea typeface="Times New Roman"/>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solidFill>
                            <a:srgbClr val="3A1300"/>
                          </a:solidFill>
                          <a:latin typeface="Algerian" pitchFamily="82" charset="0"/>
                          <a:ea typeface="Times New Roman"/>
                        </a:rPr>
                        <a:t>Particulars</a:t>
                      </a:r>
                      <a:endParaRPr lang="en-US" sz="1200" dirty="0">
                        <a:solidFill>
                          <a:srgbClr val="3A1300"/>
                        </a:solidFill>
                        <a:latin typeface="Algerian" pitchFamily="82" charset="0"/>
                        <a:ea typeface="Times New Roman"/>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solidFill>
                            <a:srgbClr val="3A1300"/>
                          </a:solidFill>
                          <a:latin typeface="Algerian" pitchFamily="82" charset="0"/>
                          <a:ea typeface="Times New Roman"/>
                        </a:rPr>
                        <a:t>PROVISION</a:t>
                      </a:r>
                      <a:r>
                        <a:rPr lang="en-US" sz="1200" baseline="0" dirty="0" smtClean="0">
                          <a:solidFill>
                            <a:srgbClr val="3A1300"/>
                          </a:solidFill>
                          <a:latin typeface="Algerian" pitchFamily="82" charset="0"/>
                          <a:ea typeface="Times New Roman"/>
                        </a:rPr>
                        <a:t> FOR DAYS</a:t>
                      </a:r>
                      <a:endParaRPr lang="en-US" sz="1200" dirty="0">
                        <a:solidFill>
                          <a:srgbClr val="3A1300"/>
                        </a:solidFill>
                        <a:latin typeface="Algerian" pitchFamily="82" charset="0"/>
                        <a:ea typeface="Times New Roman"/>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200" dirty="0" smtClean="0">
                          <a:solidFill>
                            <a:srgbClr val="3A1300"/>
                          </a:solidFill>
                          <a:latin typeface="Algerian" pitchFamily="82" charset="0"/>
                          <a:ea typeface="Times New Roman"/>
                        </a:rPr>
                        <a:t>COMPANIES ORDINANCE SECTIONS</a:t>
                      </a:r>
                      <a:endParaRPr lang="en-US" sz="1200" dirty="0">
                        <a:solidFill>
                          <a:srgbClr val="3A1300"/>
                        </a:solidFill>
                        <a:latin typeface="Algerian" pitchFamily="82" charset="0"/>
                        <a:ea typeface="Times New Roman"/>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0847">
                <a:tc rowSpan="5">
                  <a:txBody>
                    <a:bodyPr/>
                    <a:lstStyle/>
                    <a:p>
                      <a:pPr marL="0" marR="0" algn="ctr">
                        <a:spcBef>
                          <a:spcPts val="0"/>
                        </a:spcBef>
                        <a:spcAft>
                          <a:spcPts val="0"/>
                        </a:spcAft>
                      </a:pPr>
                      <a:r>
                        <a:rPr lang="en-US" sz="1200" kern="1200" dirty="0" smtClean="0">
                          <a:solidFill>
                            <a:srgbClr val="3A1300"/>
                          </a:solidFill>
                          <a:latin typeface="BatangChe" pitchFamily="49" charset="-127"/>
                          <a:ea typeface="BatangChe" pitchFamily="49" charset="-127"/>
                          <a:cs typeface="+mn-cs"/>
                        </a:rPr>
                        <a:t>24</a:t>
                      </a: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Notice of Final Meeting to be given in/to:</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ctr" fontAlgn="b"/>
                      <a:r>
                        <a:rPr lang="en-US" sz="1200" kern="1200" dirty="0" smtClean="0">
                          <a:solidFill>
                            <a:srgbClr val="3A1300"/>
                          </a:solidFill>
                          <a:latin typeface="BatangChe" pitchFamily="49" charset="-127"/>
                          <a:ea typeface="BatangChe" pitchFamily="49" charset="-127"/>
                          <a:cs typeface="+mn-cs"/>
                        </a:rPr>
                        <a:t>At least 10 days before the meeting</a:t>
                      </a:r>
                      <a:endParaRPr lang="en-US" sz="1200" kern="1200" dirty="0">
                        <a:solidFill>
                          <a:srgbClr val="3A1300"/>
                        </a:solidFill>
                        <a:latin typeface="BatangChe" pitchFamily="49" charset="-127"/>
                        <a:ea typeface="BatangChe" pitchFamily="49" charset="-127"/>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ctr" fontAlgn="b"/>
                      <a:r>
                        <a:rPr lang="en-US" sz="1200" kern="1200" dirty="0" smtClean="0">
                          <a:solidFill>
                            <a:srgbClr val="3A1300"/>
                          </a:solidFill>
                          <a:latin typeface="BatangChe" pitchFamily="49" charset="-127"/>
                          <a:ea typeface="BatangChe" pitchFamily="49" charset="-127"/>
                          <a:cs typeface="+mn-cs"/>
                        </a:rPr>
                        <a:t>370(3)</a:t>
                      </a:r>
                      <a:endParaRPr lang="en-US" sz="1200" kern="1200" dirty="0">
                        <a:solidFill>
                          <a:srgbClr val="3A1300"/>
                        </a:solidFill>
                        <a:latin typeface="BatangChe" pitchFamily="49" charset="-127"/>
                        <a:ea typeface="BatangChe" pitchFamily="49" charset="-127"/>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562">
                <a:tc vMerge="1">
                  <a:txBody>
                    <a:bodyPr/>
                    <a:lstStyle/>
                    <a:p>
                      <a:pPr marL="0" marR="0" algn="ctr">
                        <a:spcBef>
                          <a:spcPts val="0"/>
                        </a:spcBef>
                        <a:spcAft>
                          <a:spcPts val="0"/>
                        </a:spcAft>
                      </a:pP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a. Official Gazette</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8431">
                <a:tc vMerge="1">
                  <a:txBody>
                    <a:bodyPr/>
                    <a:lstStyle/>
                    <a:p>
                      <a:pPr marL="0" marR="0" algn="ctr">
                        <a:spcBef>
                          <a:spcPts val="0"/>
                        </a:spcBef>
                        <a:spcAft>
                          <a:spcPts val="0"/>
                        </a:spcAft>
                      </a:pP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200" kern="1200" dirty="0" smtClean="0">
                          <a:solidFill>
                            <a:srgbClr val="3A1300"/>
                          </a:solidFill>
                          <a:latin typeface="BatangChe" pitchFamily="49" charset="-127"/>
                          <a:ea typeface="BatangChe" pitchFamily="49" charset="-127"/>
                          <a:cs typeface="+mn-cs"/>
                        </a:rPr>
                        <a:t>b. News paper circulating in the province of </a:t>
                      </a:r>
                      <a:r>
                        <a:rPr lang="en-US" sz="1200" kern="1200" dirty="0" err="1" smtClean="0">
                          <a:solidFill>
                            <a:srgbClr val="3A1300"/>
                          </a:solidFill>
                          <a:latin typeface="BatangChe" pitchFamily="49" charset="-127"/>
                          <a:ea typeface="BatangChe" pitchFamily="49" charset="-127"/>
                          <a:cs typeface="+mn-cs"/>
                        </a:rPr>
                        <a:t>Sindh</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562">
                <a:tc vMerge="1">
                  <a:txBody>
                    <a:bodyPr/>
                    <a:lstStyle/>
                    <a:p>
                      <a:pPr marL="0" marR="0" algn="ctr">
                        <a:spcBef>
                          <a:spcPts val="0"/>
                        </a:spcBef>
                        <a:spcAft>
                          <a:spcPts val="0"/>
                        </a:spcAft>
                      </a:pP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c. Registrar</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562">
                <a:tc vMerge="1">
                  <a:txBody>
                    <a:bodyPr/>
                    <a:lstStyle/>
                    <a:p>
                      <a:pPr marL="0" marR="0" algn="ctr">
                        <a:spcBef>
                          <a:spcPts val="0"/>
                        </a:spcBef>
                        <a:spcAft>
                          <a:spcPts val="0"/>
                        </a:spcAft>
                      </a:pP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d. Contributors</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562">
                <a:tc>
                  <a:txBody>
                    <a:bodyPr/>
                    <a:lstStyle/>
                    <a:p>
                      <a:pPr marL="0" marR="0" algn="ctr">
                        <a:spcBef>
                          <a:spcPts val="0"/>
                        </a:spcBef>
                        <a:spcAft>
                          <a:spcPts val="0"/>
                        </a:spcAft>
                      </a:pPr>
                      <a:r>
                        <a:rPr lang="en-US" sz="1200" kern="1200" dirty="0" smtClean="0">
                          <a:solidFill>
                            <a:srgbClr val="3A1300"/>
                          </a:solidFill>
                          <a:latin typeface="BatangChe" pitchFamily="49" charset="-127"/>
                          <a:ea typeface="BatangChe" pitchFamily="49" charset="-127"/>
                          <a:cs typeface="+mn-cs"/>
                        </a:rPr>
                        <a:t>25</a:t>
                      </a: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Copy of the audited accounts and the liquidator’s report to be sent to each contributory </a:t>
                      </a:r>
                      <a:r>
                        <a:rPr lang="en-US" sz="1200" kern="1200" dirty="0" err="1" smtClean="0">
                          <a:solidFill>
                            <a:srgbClr val="3A1300"/>
                          </a:solidFill>
                          <a:latin typeface="BatangChe" pitchFamily="49" charset="-127"/>
                          <a:ea typeface="BatangChe" pitchFamily="49" charset="-127"/>
                          <a:cs typeface="+mn-cs"/>
                        </a:rPr>
                        <a:t>alongwith</a:t>
                      </a:r>
                      <a:r>
                        <a:rPr lang="en-US" sz="1200" kern="1200" dirty="0" smtClean="0">
                          <a:solidFill>
                            <a:srgbClr val="3A1300"/>
                          </a:solidFill>
                          <a:latin typeface="BatangChe" pitchFamily="49" charset="-127"/>
                          <a:ea typeface="BatangChe" pitchFamily="49" charset="-127"/>
                          <a:cs typeface="+mn-cs"/>
                        </a:rPr>
                        <a:t> the above mentioned notice of the meeting</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At least 10 days before the meeting</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370 (2)</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562">
                <a:tc>
                  <a:txBody>
                    <a:bodyPr/>
                    <a:lstStyle/>
                    <a:p>
                      <a:pPr marL="0" marR="0" algn="ctr">
                        <a:spcBef>
                          <a:spcPts val="0"/>
                        </a:spcBef>
                        <a:spcAft>
                          <a:spcPts val="0"/>
                        </a:spcAft>
                      </a:pPr>
                      <a:r>
                        <a:rPr lang="en-US" sz="1200" kern="1200" dirty="0" smtClean="0">
                          <a:solidFill>
                            <a:srgbClr val="3A1300"/>
                          </a:solidFill>
                          <a:latin typeface="BatangChe" pitchFamily="49" charset="-127"/>
                          <a:ea typeface="BatangChe" pitchFamily="49" charset="-127"/>
                          <a:cs typeface="+mn-cs"/>
                        </a:rPr>
                        <a:t>26</a:t>
                      </a: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Final meeting</a:t>
                      </a:r>
                      <a:r>
                        <a:rPr lang="en-US" sz="1200" kern="1200" baseline="0" dirty="0" smtClean="0">
                          <a:solidFill>
                            <a:srgbClr val="3A1300"/>
                          </a:solidFill>
                          <a:latin typeface="BatangChe" pitchFamily="49" charset="-127"/>
                          <a:ea typeface="BatangChe" pitchFamily="49" charset="-127"/>
                          <a:cs typeface="+mn-cs"/>
                        </a:rPr>
                        <a:t> to be held</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370(1)</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rowSpan="7">
                  <a:txBody>
                    <a:bodyPr/>
                    <a:lstStyle/>
                    <a:p>
                      <a:pPr marL="0" marR="0" algn="ctr">
                        <a:spcBef>
                          <a:spcPts val="0"/>
                        </a:spcBef>
                        <a:spcAft>
                          <a:spcPts val="0"/>
                        </a:spcAft>
                      </a:pPr>
                      <a:r>
                        <a:rPr lang="en-US" sz="1200" kern="1200" dirty="0" smtClean="0">
                          <a:solidFill>
                            <a:srgbClr val="3A1300"/>
                          </a:solidFill>
                          <a:latin typeface="BatangChe" pitchFamily="49" charset="-127"/>
                          <a:ea typeface="BatangChe" pitchFamily="49" charset="-127"/>
                          <a:cs typeface="+mn-cs"/>
                        </a:rPr>
                        <a:t>27</a:t>
                      </a: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Following to be sent to the registrar:</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algn="ctr" fontAlgn="b"/>
                      <a:r>
                        <a:rPr lang="en-US" sz="1200" kern="1200" dirty="0" smtClean="0">
                          <a:solidFill>
                            <a:srgbClr val="3A1300"/>
                          </a:solidFill>
                          <a:latin typeface="BatangChe" pitchFamily="49" charset="-127"/>
                          <a:ea typeface="BatangChe" pitchFamily="49" charset="-127"/>
                          <a:cs typeface="+mn-cs"/>
                        </a:rPr>
                        <a:t>Within one week of the meeting</a:t>
                      </a:r>
                      <a:endParaRPr lang="en-US" sz="1200" kern="1200" dirty="0">
                        <a:solidFill>
                          <a:srgbClr val="3A1300"/>
                        </a:solidFill>
                        <a:latin typeface="BatangChe" pitchFamily="49" charset="-127"/>
                        <a:ea typeface="BatangChe" pitchFamily="49" charset="-127"/>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algn="ctr" fontAlgn="b"/>
                      <a:r>
                        <a:rPr lang="en-US" sz="1200" kern="1200" dirty="0" smtClean="0">
                          <a:solidFill>
                            <a:srgbClr val="3A1300"/>
                          </a:solidFill>
                          <a:latin typeface="BatangChe" pitchFamily="49" charset="-127"/>
                          <a:ea typeface="BatangChe" pitchFamily="49" charset="-127"/>
                          <a:cs typeface="+mn-cs"/>
                        </a:rPr>
                        <a:t>370(4)</a:t>
                      </a:r>
                      <a:endParaRPr lang="en-US" sz="1200" kern="1200" dirty="0">
                        <a:solidFill>
                          <a:srgbClr val="3A1300"/>
                        </a:solidFill>
                        <a:latin typeface="BatangChe" pitchFamily="49" charset="-127"/>
                        <a:ea typeface="BatangChe" pitchFamily="49" charset="-127"/>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vMerge="1">
                  <a:txBody>
                    <a:bodyPr/>
                    <a:lstStyle/>
                    <a:p>
                      <a:pPr marL="0" marR="0" algn="ctr">
                        <a:spcBef>
                          <a:spcPts val="0"/>
                        </a:spcBef>
                        <a:spcAft>
                          <a:spcPts val="0"/>
                        </a:spcAft>
                      </a:pP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a. A copy or report</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8549">
                <a:tc vMerge="1">
                  <a:txBody>
                    <a:bodyPr/>
                    <a:lstStyle/>
                    <a:p>
                      <a:pPr marL="0" marR="0" algn="ctr">
                        <a:spcBef>
                          <a:spcPts val="0"/>
                        </a:spcBef>
                        <a:spcAft>
                          <a:spcPts val="0"/>
                        </a:spcAft>
                      </a:pP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b. Audited accounts</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vMerge="1">
                  <a:txBody>
                    <a:bodyPr/>
                    <a:lstStyle/>
                    <a:p>
                      <a:pPr marL="0" marR="0" algn="ctr">
                        <a:spcBef>
                          <a:spcPts val="0"/>
                        </a:spcBef>
                        <a:spcAft>
                          <a:spcPts val="0"/>
                        </a:spcAft>
                      </a:pP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c. Return of the meeting</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200" kern="1200" dirty="0" smtClean="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vMerge="1">
                  <a:txBody>
                    <a:bodyPr/>
                    <a:lstStyle/>
                    <a:p>
                      <a:pPr marL="0" marR="0" algn="ctr">
                        <a:spcBef>
                          <a:spcPts val="0"/>
                        </a:spcBef>
                        <a:spcAft>
                          <a:spcPts val="0"/>
                        </a:spcAft>
                      </a:pP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d. Form-26</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vMerge="1">
                  <a:txBody>
                    <a:bodyPr/>
                    <a:lstStyle/>
                    <a:p>
                      <a:pPr marL="0" marR="0" algn="ctr">
                        <a:spcBef>
                          <a:spcPts val="0"/>
                        </a:spcBef>
                        <a:spcAft>
                          <a:spcPts val="0"/>
                        </a:spcAft>
                      </a:pP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e. Minutes</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vMerge="1">
                  <a:txBody>
                    <a:bodyPr/>
                    <a:lstStyle/>
                    <a:p>
                      <a:pPr marL="0" marR="0" algn="ctr">
                        <a:spcBef>
                          <a:spcPts val="0"/>
                        </a:spcBef>
                        <a:spcAft>
                          <a:spcPts val="0"/>
                        </a:spcAft>
                      </a:pP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f. Photocopies of news paper cutting regarding</a:t>
                      </a:r>
                      <a:r>
                        <a:rPr lang="en-US" sz="1200" kern="1200" baseline="0" dirty="0" smtClean="0">
                          <a:solidFill>
                            <a:srgbClr val="3A1300"/>
                          </a:solidFill>
                          <a:latin typeface="BatangChe" pitchFamily="49" charset="-127"/>
                          <a:ea typeface="BatangChe" pitchFamily="49" charset="-127"/>
                          <a:cs typeface="+mn-cs"/>
                        </a:rPr>
                        <a:t> the notices for final meeting</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algn="ctr">
                        <a:spcBef>
                          <a:spcPts val="0"/>
                        </a:spcBef>
                        <a:spcAft>
                          <a:spcPts val="0"/>
                        </a:spcAft>
                      </a:pPr>
                      <a:r>
                        <a:rPr lang="en-US" sz="1200" kern="1200" dirty="0" smtClean="0">
                          <a:solidFill>
                            <a:srgbClr val="3A1300"/>
                          </a:solidFill>
                          <a:latin typeface="BatangChe" pitchFamily="49" charset="-127"/>
                          <a:ea typeface="BatangChe" pitchFamily="49" charset="-127"/>
                          <a:cs typeface="+mn-cs"/>
                        </a:rPr>
                        <a:t>28</a:t>
                      </a:r>
                      <a:endParaRPr lang="en-US" sz="1200" kern="1200" dirty="0">
                        <a:solidFill>
                          <a:srgbClr val="3A1300"/>
                        </a:solidFill>
                        <a:latin typeface="BatangChe" pitchFamily="49" charset="-127"/>
                        <a:ea typeface="BatangChe" pitchFamily="49" charset="-127"/>
                        <a:cs typeface="+mn-cs"/>
                      </a:endParaRPr>
                    </a:p>
                  </a:txBody>
                  <a:tcPr marL="28222" marR="282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Company expected to be fully wound up</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On expiry of 3 months from filing returns under No. 27</a:t>
                      </a:r>
                      <a:r>
                        <a:rPr lang="en-US" sz="1200" kern="1200" baseline="0" dirty="0" smtClean="0">
                          <a:solidFill>
                            <a:srgbClr val="3A1300"/>
                          </a:solidFill>
                          <a:latin typeface="BatangChe" pitchFamily="49" charset="-127"/>
                          <a:ea typeface="BatangChe" pitchFamily="49" charset="-127"/>
                          <a:cs typeface="+mn-cs"/>
                        </a:rPr>
                        <a:t> above</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kern="1200" dirty="0" smtClean="0">
                          <a:solidFill>
                            <a:srgbClr val="3A1300"/>
                          </a:solidFill>
                          <a:latin typeface="BatangChe" pitchFamily="49" charset="-127"/>
                          <a:ea typeface="BatangChe" pitchFamily="49" charset="-127"/>
                          <a:cs typeface="+mn-cs"/>
                        </a:rPr>
                        <a:t>370(6)</a:t>
                      </a:r>
                      <a:endParaRPr lang="en-US" sz="1200" kern="1200" dirty="0">
                        <a:solidFill>
                          <a:srgbClr val="3A1300"/>
                        </a:solidFill>
                        <a:latin typeface="BatangChe" pitchFamily="49" charset="-127"/>
                        <a:ea typeface="BatangChe" pitchFamily="49" charset="-127"/>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checker dir="ver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www.pptclipart.com/download/Abstract-metal-free-ppt-backgrounds.jpg"/>
          <p:cNvPicPr>
            <a:picLocks noChangeAspect="1" noChangeArrowheads="1"/>
          </p:cNvPicPr>
          <p:nvPr/>
        </p:nvPicPr>
        <p:blipFill>
          <a:blip r:embed="rId2" cstate="print"/>
          <a:srcRect/>
          <a:stretch>
            <a:fillRect/>
          </a:stretch>
        </p:blipFill>
        <p:spPr bwMode="auto">
          <a:xfrm>
            <a:off x="0" y="0"/>
            <a:ext cx="9144000" cy="6934200"/>
          </a:xfrm>
          <a:prstGeom prst="rect">
            <a:avLst/>
          </a:prstGeom>
          <a:noFill/>
        </p:spPr>
      </p:pic>
      <p:sp>
        <p:nvSpPr>
          <p:cNvPr id="2" name="Title 1"/>
          <p:cNvSpPr>
            <a:spLocks noGrp="1"/>
          </p:cNvSpPr>
          <p:nvPr>
            <p:ph type="ctrTitle"/>
          </p:nvPr>
        </p:nvSpPr>
        <p:spPr>
          <a:xfrm>
            <a:off x="685800" y="53975"/>
            <a:ext cx="7772400" cy="1012825"/>
          </a:xfrm>
        </p:spPr>
        <p:txBody>
          <a:bodyPr>
            <a:normAutofit/>
          </a:bodyPr>
          <a:lstStyle/>
          <a:p>
            <a:r>
              <a:rPr lang="en-US" sz="3200" dirty="0" smtClean="0">
                <a:solidFill>
                  <a:srgbClr val="421600"/>
                </a:solidFill>
                <a:latin typeface="Algerian" pitchFamily="82" charset="0"/>
              </a:rPr>
              <a:t>WINDING UP through EASY EXIT REGUALTIONS, 2014</a:t>
            </a:r>
            <a:endParaRPr lang="en-US" sz="3200" dirty="0">
              <a:solidFill>
                <a:srgbClr val="421600"/>
              </a:solidFill>
              <a:latin typeface="Algerian" pitchFamily="82" charset="0"/>
            </a:endParaRPr>
          </a:p>
        </p:txBody>
      </p:sp>
      <p:sp>
        <p:nvSpPr>
          <p:cNvPr id="6" name="Subtitle 5"/>
          <p:cNvSpPr>
            <a:spLocks noGrp="1"/>
          </p:cNvSpPr>
          <p:nvPr>
            <p:ph type="subTitle" idx="1"/>
          </p:nvPr>
        </p:nvSpPr>
        <p:spPr>
          <a:xfrm>
            <a:off x="838200" y="1524000"/>
            <a:ext cx="6400800" cy="4191000"/>
          </a:xfrm>
        </p:spPr>
        <p:txBody>
          <a:bodyPr>
            <a:noAutofit/>
          </a:bodyPr>
          <a:lstStyle/>
          <a:p>
            <a:pPr algn="just"/>
            <a:r>
              <a:rPr lang="en-US" sz="2500" dirty="0" smtClean="0">
                <a:solidFill>
                  <a:srgbClr val="3A1300"/>
                </a:solidFill>
                <a:latin typeface="BatangChe" pitchFamily="49" charset="-127"/>
                <a:ea typeface="BatangChe" pitchFamily="49" charset="-127"/>
              </a:rPr>
              <a:t>These Regulations shall apply to private and public non-listed companies including associations not for profit licensed under section 42 of the Companies Ordinance, 1984 which are not to carrying on business and are not in operation and desirous to strike their names off the register of companies in terms of section 439 of </a:t>
            </a:r>
            <a:r>
              <a:rPr lang="en-US" sz="2500" smtClean="0">
                <a:solidFill>
                  <a:srgbClr val="3A1300"/>
                </a:solidFill>
                <a:latin typeface="BatangChe" pitchFamily="49" charset="-127"/>
                <a:ea typeface="BatangChe" pitchFamily="49" charset="-127"/>
              </a:rPr>
              <a:t>the Companies Ordinance, 1984.</a:t>
            </a:r>
            <a:endParaRPr lang="en-US" sz="2500" dirty="0">
              <a:solidFill>
                <a:srgbClr val="3A1300"/>
              </a:solidFill>
              <a:latin typeface="BatangChe" pitchFamily="49" charset="-127"/>
              <a:ea typeface="BatangChe" pitchFamily="49" charset="-127"/>
            </a:endParaRPr>
          </a:p>
        </p:txBody>
      </p:sp>
    </p:spTree>
  </p:cSld>
  <p:clrMapOvr>
    <a:masterClrMapping/>
  </p:clrMapOvr>
  <p:transition>
    <p:checker dir="ver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49" name="Picture 17" descr="http://wallpapercave.com/wp/N45ZDu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ransition spd="slow" advTm="1000">
    <p:checke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www.pptclipart.com/download/Abstract-metal-free-ppt-backgrounds.jpg"/>
          <p:cNvPicPr>
            <a:picLocks noChangeAspect="1" noChangeArrowheads="1"/>
          </p:cNvPicPr>
          <p:nvPr/>
        </p:nvPicPr>
        <p:blipFill>
          <a:blip r:embed="rId2" cstate="print"/>
          <a:srcRect/>
          <a:stretch>
            <a:fillRect/>
          </a:stretch>
        </p:blipFill>
        <p:spPr bwMode="auto">
          <a:xfrm>
            <a:off x="0" y="0"/>
            <a:ext cx="9144000" cy="6934200"/>
          </a:xfrm>
          <a:prstGeom prst="rect">
            <a:avLst/>
          </a:prstGeom>
          <a:noFill/>
        </p:spPr>
      </p:pic>
      <p:sp>
        <p:nvSpPr>
          <p:cNvPr id="2" name="Title 1"/>
          <p:cNvSpPr>
            <a:spLocks noGrp="1"/>
          </p:cNvSpPr>
          <p:nvPr>
            <p:ph type="title"/>
          </p:nvPr>
        </p:nvSpPr>
        <p:spPr/>
        <p:txBody>
          <a:bodyPr>
            <a:normAutofit/>
          </a:bodyPr>
          <a:lstStyle/>
          <a:p>
            <a:r>
              <a:rPr lang="en-US" sz="4000" dirty="0" smtClean="0">
                <a:solidFill>
                  <a:srgbClr val="5C1F00"/>
                </a:solidFill>
                <a:latin typeface="Algerian" pitchFamily="82" charset="0"/>
              </a:rPr>
              <a:t>Kinds OF Partnership</a:t>
            </a:r>
          </a:p>
        </p:txBody>
      </p:sp>
      <p:sp>
        <p:nvSpPr>
          <p:cNvPr id="3" name="Content Placeholder 2"/>
          <p:cNvSpPr>
            <a:spLocks noGrp="1"/>
          </p:cNvSpPr>
          <p:nvPr>
            <p:ph idx="1"/>
          </p:nvPr>
        </p:nvSpPr>
        <p:spPr>
          <a:xfrm>
            <a:off x="457200" y="2103437"/>
            <a:ext cx="8229600" cy="4525963"/>
          </a:xfrm>
        </p:spPr>
        <p:txBody>
          <a:bodyPr>
            <a:normAutofit/>
          </a:bodyPr>
          <a:lstStyle/>
          <a:p>
            <a:pPr marL="914400" indent="-914400">
              <a:buFont typeface="Wingdings" pitchFamily="2" charset="2"/>
              <a:buChar char="Ø"/>
            </a:pPr>
            <a:r>
              <a:rPr lang="en-US" sz="4000" dirty="0" smtClean="0">
                <a:solidFill>
                  <a:srgbClr val="5C1F00"/>
                </a:solidFill>
                <a:cs typeface="+mj-cs"/>
              </a:rPr>
              <a:t>Unregistered partnership</a:t>
            </a:r>
          </a:p>
          <a:p>
            <a:pPr marL="914400" indent="-914400">
              <a:buNone/>
            </a:pPr>
            <a:endParaRPr lang="en-US" sz="4000" dirty="0" smtClean="0">
              <a:solidFill>
                <a:srgbClr val="5C1F00"/>
              </a:solidFill>
              <a:cs typeface="+mj-cs"/>
            </a:endParaRPr>
          </a:p>
          <a:p>
            <a:pPr marL="914400" indent="-914400">
              <a:buFont typeface="Wingdings" pitchFamily="2" charset="2"/>
              <a:buChar char="Ø"/>
            </a:pPr>
            <a:r>
              <a:rPr lang="en-US" sz="4000" dirty="0" smtClean="0">
                <a:solidFill>
                  <a:srgbClr val="5C1F00"/>
                </a:solidFill>
                <a:cs typeface="+mj-cs"/>
              </a:rPr>
              <a:t>Registered partnership</a:t>
            </a:r>
          </a:p>
        </p:txBody>
      </p:sp>
    </p:spTree>
  </p:cSld>
  <p:clrMapOvr>
    <a:masterClrMapping/>
  </p:clrMapOvr>
  <p:transition>
    <p:checke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www.pptclipart.com/download/Abstract-metal-free-ppt-backgrounds.jpg"/>
          <p:cNvPicPr>
            <a:picLocks noChangeAspect="1" noChangeArrowheads="1"/>
          </p:cNvPicPr>
          <p:nvPr/>
        </p:nvPicPr>
        <p:blipFill>
          <a:blip r:embed="rId2" cstate="print"/>
          <a:srcRect/>
          <a:stretch>
            <a:fillRect/>
          </a:stretch>
        </p:blipFill>
        <p:spPr bwMode="auto">
          <a:xfrm>
            <a:off x="0" y="0"/>
            <a:ext cx="9144000" cy="6934200"/>
          </a:xfrm>
          <a:prstGeom prst="rect">
            <a:avLst/>
          </a:prstGeom>
          <a:noFill/>
        </p:spPr>
      </p:pic>
      <p:sp>
        <p:nvSpPr>
          <p:cNvPr id="2" name="Title 1"/>
          <p:cNvSpPr>
            <a:spLocks noGrp="1"/>
          </p:cNvSpPr>
          <p:nvPr>
            <p:ph type="ctrTitle"/>
          </p:nvPr>
        </p:nvSpPr>
        <p:spPr>
          <a:xfrm>
            <a:off x="304800" y="152400"/>
            <a:ext cx="8534400" cy="1470025"/>
          </a:xfrm>
        </p:spPr>
        <p:txBody>
          <a:bodyPr>
            <a:noAutofit/>
          </a:bodyPr>
          <a:lstStyle/>
          <a:p>
            <a:r>
              <a:rPr lang="en-US" sz="3200" dirty="0" smtClean="0">
                <a:solidFill>
                  <a:srgbClr val="421600"/>
                </a:solidFill>
                <a:latin typeface="Algerian" pitchFamily="82" charset="0"/>
              </a:rPr>
              <a:t>REGISTRATION OF Partnership UNDER THE PARTNERSHIP ACT, 1932</a:t>
            </a:r>
          </a:p>
        </p:txBody>
      </p:sp>
      <p:sp>
        <p:nvSpPr>
          <p:cNvPr id="3" name="Subtitle 2"/>
          <p:cNvSpPr>
            <a:spLocks noGrp="1"/>
          </p:cNvSpPr>
          <p:nvPr>
            <p:ph type="subTitle" idx="1"/>
          </p:nvPr>
        </p:nvSpPr>
        <p:spPr>
          <a:xfrm>
            <a:off x="304800" y="1905000"/>
            <a:ext cx="8001000" cy="4267200"/>
          </a:xfrm>
        </p:spPr>
        <p:txBody>
          <a:bodyPr>
            <a:normAutofit fontScale="85000" lnSpcReduction="20000"/>
          </a:bodyPr>
          <a:lstStyle/>
          <a:p>
            <a:pPr algn="l"/>
            <a:r>
              <a:rPr lang="en-US" sz="2000" dirty="0" smtClean="0">
                <a:solidFill>
                  <a:srgbClr val="421600"/>
                </a:solidFill>
                <a:latin typeface="BatangChe" pitchFamily="49" charset="-127"/>
                <a:ea typeface="BatangChe" pitchFamily="49" charset="-127"/>
              </a:rPr>
              <a:t>An application to be submitted to registrar of firm </a:t>
            </a:r>
            <a:r>
              <a:rPr lang="en-US" sz="2000" dirty="0" err="1" smtClean="0">
                <a:solidFill>
                  <a:srgbClr val="421600"/>
                </a:solidFill>
                <a:latin typeface="BatangChe" pitchFamily="49" charset="-127"/>
                <a:ea typeface="BatangChe" pitchFamily="49" charset="-127"/>
              </a:rPr>
              <a:t>alongwith</a:t>
            </a:r>
            <a:r>
              <a:rPr lang="en-US" sz="2000" dirty="0" smtClean="0">
                <a:solidFill>
                  <a:srgbClr val="421600"/>
                </a:solidFill>
                <a:latin typeface="BatangChe" pitchFamily="49" charset="-127"/>
                <a:ea typeface="BatangChe" pitchFamily="49" charset="-127"/>
              </a:rPr>
              <a:t> the following documents:</a:t>
            </a:r>
          </a:p>
          <a:p>
            <a:pPr algn="l"/>
            <a:endParaRPr lang="en-US" sz="2000" dirty="0" smtClean="0">
              <a:solidFill>
                <a:srgbClr val="421600"/>
              </a:solidFill>
              <a:latin typeface="BatangChe" pitchFamily="49" charset="-127"/>
              <a:ea typeface="BatangChe" pitchFamily="49" charset="-127"/>
            </a:endParaRPr>
          </a:p>
          <a:p>
            <a:pPr marL="457200" indent="-457200" algn="l">
              <a:buFont typeface="Wingdings" pitchFamily="2" charset="2"/>
              <a:buChar char="Ø"/>
            </a:pPr>
            <a:r>
              <a:rPr lang="en-US" sz="2000" dirty="0" smtClean="0">
                <a:solidFill>
                  <a:srgbClr val="421600"/>
                </a:solidFill>
                <a:latin typeface="BatangChe" pitchFamily="49" charset="-127"/>
                <a:ea typeface="BatangChe" pitchFamily="49" charset="-127"/>
              </a:rPr>
              <a:t>Form-A regarding the application for registration of firm under section 58 of Partnership Act, 1932. (must be signed by all the partners)</a:t>
            </a:r>
          </a:p>
          <a:p>
            <a:pPr marL="457200" indent="-457200" algn="l">
              <a:buFont typeface="Wingdings" pitchFamily="2" charset="2"/>
              <a:buChar char="Ø"/>
            </a:pPr>
            <a:r>
              <a:rPr lang="en-US" sz="2000" dirty="0" smtClean="0">
                <a:solidFill>
                  <a:srgbClr val="421600"/>
                </a:solidFill>
                <a:latin typeface="BatangChe" pitchFamily="49" charset="-127"/>
                <a:ea typeface="BatangChe" pitchFamily="49" charset="-127"/>
              </a:rPr>
              <a:t>Attested copy of Partnership Deed.</a:t>
            </a:r>
          </a:p>
          <a:p>
            <a:pPr marL="457200" indent="-457200" algn="l">
              <a:buFont typeface="Wingdings" pitchFamily="2" charset="2"/>
              <a:buChar char="Ø"/>
            </a:pPr>
            <a:r>
              <a:rPr lang="en-US" sz="2000" dirty="0" smtClean="0">
                <a:solidFill>
                  <a:srgbClr val="421600"/>
                </a:solidFill>
                <a:latin typeface="BatangChe" pitchFamily="49" charset="-127"/>
                <a:ea typeface="BatangChe" pitchFamily="49" charset="-127"/>
              </a:rPr>
              <a:t>Attested copy of CNICs of all the partners and witnesses.</a:t>
            </a:r>
          </a:p>
          <a:p>
            <a:pPr marL="457200" indent="-457200" algn="l">
              <a:buFont typeface="Wingdings" pitchFamily="2" charset="2"/>
              <a:buChar char="Ø"/>
            </a:pPr>
            <a:r>
              <a:rPr lang="en-US" sz="2000" dirty="0" smtClean="0">
                <a:solidFill>
                  <a:srgbClr val="421600"/>
                </a:solidFill>
                <a:latin typeface="BatangChe" pitchFamily="49" charset="-127"/>
                <a:ea typeface="BatangChe" pitchFamily="49" charset="-127"/>
              </a:rPr>
              <a:t>Blank non-judicial Stamp paper of prescribed amount.</a:t>
            </a:r>
          </a:p>
          <a:p>
            <a:pPr marL="457200" indent="-457200" algn="l">
              <a:buFont typeface="Wingdings" pitchFamily="2" charset="2"/>
              <a:buChar char="Ø"/>
            </a:pPr>
            <a:r>
              <a:rPr lang="en-US" sz="2000" dirty="0" smtClean="0">
                <a:solidFill>
                  <a:srgbClr val="421600"/>
                </a:solidFill>
                <a:latin typeface="BatangChe" pitchFamily="49" charset="-127"/>
                <a:ea typeface="BatangChe" pitchFamily="49" charset="-127"/>
              </a:rPr>
              <a:t>An original paid treasury </a:t>
            </a:r>
            <a:r>
              <a:rPr lang="en-US" sz="2000" dirty="0" err="1" smtClean="0">
                <a:solidFill>
                  <a:srgbClr val="421600"/>
                </a:solidFill>
                <a:latin typeface="BatangChe" pitchFamily="49" charset="-127"/>
                <a:ea typeface="BatangChe" pitchFamily="49" charset="-127"/>
              </a:rPr>
              <a:t>challan</a:t>
            </a:r>
            <a:r>
              <a:rPr lang="en-US" sz="2000" dirty="0" smtClean="0">
                <a:solidFill>
                  <a:srgbClr val="421600"/>
                </a:solidFill>
                <a:latin typeface="BatangChe" pitchFamily="49" charset="-127"/>
                <a:ea typeface="BatangChe" pitchFamily="49" charset="-127"/>
              </a:rPr>
              <a:t> of prescribed amount being the fee for the registration of firm.</a:t>
            </a:r>
          </a:p>
          <a:p>
            <a:pPr marL="457200" indent="-457200" algn="l">
              <a:buFont typeface="Wingdings" pitchFamily="2" charset="2"/>
              <a:buChar char="Ø"/>
            </a:pPr>
            <a:r>
              <a:rPr lang="en-US" sz="2000" dirty="0" smtClean="0">
                <a:solidFill>
                  <a:srgbClr val="421600"/>
                </a:solidFill>
                <a:latin typeface="BatangChe" pitchFamily="49" charset="-127"/>
                <a:ea typeface="BatangChe" pitchFamily="49" charset="-127"/>
              </a:rPr>
              <a:t>Registrar will issue the certificate for the registration of Partnership.</a:t>
            </a:r>
          </a:p>
          <a:p>
            <a:pPr algn="l"/>
            <a:endParaRPr lang="en-US" sz="2000" dirty="0" smtClean="0">
              <a:solidFill>
                <a:srgbClr val="421600"/>
              </a:solidFill>
              <a:latin typeface="BatangChe" pitchFamily="49" charset="-127"/>
              <a:ea typeface="BatangChe" pitchFamily="49" charset="-127"/>
            </a:endParaRPr>
          </a:p>
          <a:p>
            <a:pPr algn="l"/>
            <a:r>
              <a:rPr lang="en-US" sz="2000" dirty="0" smtClean="0">
                <a:solidFill>
                  <a:srgbClr val="421600"/>
                </a:solidFill>
                <a:latin typeface="BatangChe" pitchFamily="49" charset="-127"/>
                <a:ea typeface="BatangChe" pitchFamily="49" charset="-127"/>
              </a:rPr>
              <a:t>If a form is signed by an agent on behalf of a partner the application must be accompanied by a power of attorney or </a:t>
            </a:r>
            <a:r>
              <a:rPr lang="en-US" sz="2000" dirty="0" err="1" smtClean="0">
                <a:solidFill>
                  <a:srgbClr val="421600"/>
                </a:solidFill>
                <a:latin typeface="BatangChe" pitchFamily="49" charset="-127"/>
                <a:ea typeface="BatangChe" pitchFamily="49" charset="-127"/>
              </a:rPr>
              <a:t>etter</a:t>
            </a:r>
            <a:r>
              <a:rPr lang="en-US" sz="2000" dirty="0" smtClean="0">
                <a:solidFill>
                  <a:srgbClr val="421600"/>
                </a:solidFill>
                <a:latin typeface="BatangChe" pitchFamily="49" charset="-127"/>
                <a:ea typeface="BatangChe" pitchFamily="49" charset="-127"/>
              </a:rPr>
              <a:t> of the authorization.</a:t>
            </a:r>
          </a:p>
          <a:p>
            <a:pPr algn="l"/>
            <a:endParaRPr lang="en-US" dirty="0"/>
          </a:p>
        </p:txBody>
      </p:sp>
    </p:spTree>
  </p:cSld>
  <p:clrMapOvr>
    <a:masterClrMapping/>
  </p:clrMapOvr>
  <p:transition>
    <p:checke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www.pptclipart.com/download/Abstract-metal-free-ppt-backgrounds.jpg"/>
          <p:cNvPicPr>
            <a:picLocks noChangeAspect="1" noChangeArrowheads="1"/>
          </p:cNvPicPr>
          <p:nvPr/>
        </p:nvPicPr>
        <p:blipFill>
          <a:blip r:embed="rId2" cstate="print"/>
          <a:srcRect/>
          <a:stretch>
            <a:fillRect/>
          </a:stretch>
        </p:blipFill>
        <p:spPr bwMode="auto">
          <a:xfrm>
            <a:off x="0" y="0"/>
            <a:ext cx="9144000" cy="6934200"/>
          </a:xfrm>
          <a:prstGeom prst="rect">
            <a:avLst/>
          </a:prstGeom>
          <a:noFill/>
        </p:spPr>
      </p:pic>
      <p:sp>
        <p:nvSpPr>
          <p:cNvPr id="2" name="Title 1"/>
          <p:cNvSpPr>
            <a:spLocks noGrp="1"/>
          </p:cNvSpPr>
          <p:nvPr>
            <p:ph type="ctrTitle"/>
          </p:nvPr>
        </p:nvSpPr>
        <p:spPr>
          <a:xfrm>
            <a:off x="0" y="76200"/>
            <a:ext cx="9144000" cy="1470025"/>
          </a:xfrm>
        </p:spPr>
        <p:txBody>
          <a:bodyPr>
            <a:noAutofit/>
          </a:bodyPr>
          <a:lstStyle/>
          <a:p>
            <a:r>
              <a:rPr lang="en-US" sz="4000" dirty="0" smtClean="0">
                <a:solidFill>
                  <a:srgbClr val="3A1300"/>
                </a:solidFill>
                <a:latin typeface="Algerian" pitchFamily="82" charset="0"/>
              </a:rPr>
              <a:t>REGISTRATION OF COMPANIES UNDER COMPANIES ORDINANCE, 1984</a:t>
            </a:r>
          </a:p>
        </p:txBody>
      </p:sp>
      <p:sp>
        <p:nvSpPr>
          <p:cNvPr id="3" name="Subtitle 2"/>
          <p:cNvSpPr>
            <a:spLocks noGrp="1"/>
          </p:cNvSpPr>
          <p:nvPr>
            <p:ph type="subTitle" idx="1"/>
          </p:nvPr>
        </p:nvSpPr>
        <p:spPr>
          <a:xfrm>
            <a:off x="381000" y="1752600"/>
            <a:ext cx="8534400" cy="4800600"/>
          </a:xfrm>
        </p:spPr>
        <p:txBody>
          <a:bodyPr>
            <a:normAutofit/>
          </a:bodyPr>
          <a:lstStyle/>
          <a:p>
            <a:pPr marL="461963" indent="-461963" algn="just">
              <a:lnSpc>
                <a:spcPct val="90000"/>
              </a:lnSpc>
              <a:buFont typeface="Wingdings" pitchFamily="2" charset="2"/>
              <a:buChar char="Ø"/>
            </a:pPr>
            <a:r>
              <a:rPr lang="en-US" sz="2000" dirty="0" smtClean="0">
                <a:solidFill>
                  <a:srgbClr val="3A1300"/>
                </a:solidFill>
                <a:latin typeface="BatangChe" pitchFamily="49" charset="-127"/>
                <a:ea typeface="BatangChe" pitchFamily="49" charset="-127"/>
              </a:rPr>
              <a:t>COMPANIES LIMITED BY SHARES </a:t>
            </a:r>
          </a:p>
          <a:p>
            <a:pPr algn="just">
              <a:lnSpc>
                <a:spcPct val="90000"/>
              </a:lnSpc>
            </a:pPr>
            <a:endParaRPr lang="en-US" sz="2000" dirty="0" smtClean="0">
              <a:solidFill>
                <a:srgbClr val="3A1300"/>
              </a:solidFill>
              <a:latin typeface="BatangChe" pitchFamily="49" charset="-127"/>
              <a:ea typeface="BatangChe" pitchFamily="49" charset="-127"/>
            </a:endParaRPr>
          </a:p>
          <a:p>
            <a:pPr marL="914400" lvl="1" indent="-457200" algn="just">
              <a:lnSpc>
                <a:spcPct val="90000"/>
              </a:lnSpc>
              <a:buFont typeface="Wingdings" pitchFamily="2" charset="2"/>
              <a:buChar char="v"/>
            </a:pPr>
            <a:r>
              <a:rPr lang="en-US" sz="2000" dirty="0" smtClean="0">
                <a:solidFill>
                  <a:srgbClr val="3A1300"/>
                </a:solidFill>
                <a:latin typeface="BatangChe" pitchFamily="49" charset="-127"/>
                <a:ea typeface="BatangChe" pitchFamily="49" charset="-127"/>
              </a:rPr>
              <a:t>Private</a:t>
            </a:r>
          </a:p>
          <a:p>
            <a:pPr marL="914400" lvl="1" indent="-457200" algn="just">
              <a:lnSpc>
                <a:spcPct val="90000"/>
              </a:lnSpc>
              <a:buFont typeface="Wingdings" pitchFamily="2" charset="2"/>
              <a:buChar char="v"/>
            </a:pPr>
            <a:endParaRPr lang="en-US" sz="2000" dirty="0" smtClean="0">
              <a:solidFill>
                <a:srgbClr val="3A1300"/>
              </a:solidFill>
              <a:latin typeface="BatangChe" pitchFamily="49" charset="-127"/>
              <a:ea typeface="BatangChe" pitchFamily="49" charset="-127"/>
            </a:endParaRPr>
          </a:p>
          <a:p>
            <a:pPr marL="914400" lvl="1" indent="-457200" algn="just">
              <a:lnSpc>
                <a:spcPct val="90000"/>
              </a:lnSpc>
              <a:buFont typeface="Wingdings" pitchFamily="2" charset="2"/>
              <a:buChar char="v"/>
            </a:pPr>
            <a:r>
              <a:rPr lang="en-US" sz="2000" dirty="0" smtClean="0">
                <a:solidFill>
                  <a:srgbClr val="3A1300"/>
                </a:solidFill>
                <a:latin typeface="BatangChe" pitchFamily="49" charset="-127"/>
                <a:ea typeface="BatangChe" pitchFamily="49" charset="-127"/>
              </a:rPr>
              <a:t>Public</a:t>
            </a:r>
          </a:p>
          <a:p>
            <a:pPr marL="914400" lvl="1" indent="-457200" algn="just">
              <a:lnSpc>
                <a:spcPct val="90000"/>
              </a:lnSpc>
              <a:buFont typeface="Wingdings" pitchFamily="2" charset="2"/>
              <a:buChar char="v"/>
            </a:pPr>
            <a:endParaRPr lang="en-US" sz="2000" dirty="0" smtClean="0">
              <a:solidFill>
                <a:srgbClr val="3A1300"/>
              </a:solidFill>
              <a:latin typeface="BatangChe" pitchFamily="49" charset="-127"/>
              <a:ea typeface="BatangChe" pitchFamily="49" charset="-127"/>
            </a:endParaRPr>
          </a:p>
          <a:p>
            <a:pPr marL="914400" lvl="1" indent="-457200" algn="just">
              <a:lnSpc>
                <a:spcPct val="90000"/>
              </a:lnSpc>
              <a:buFont typeface="Wingdings" pitchFamily="2" charset="2"/>
              <a:buChar char="v"/>
            </a:pPr>
            <a:r>
              <a:rPr lang="en-US" sz="2000" dirty="0" smtClean="0">
                <a:solidFill>
                  <a:srgbClr val="3A1300"/>
                </a:solidFill>
                <a:latin typeface="BatangChe" pitchFamily="49" charset="-127"/>
                <a:ea typeface="BatangChe" pitchFamily="49" charset="-127"/>
              </a:rPr>
              <a:t>Single Member</a:t>
            </a:r>
          </a:p>
          <a:p>
            <a:pPr algn="just">
              <a:lnSpc>
                <a:spcPct val="90000"/>
              </a:lnSpc>
              <a:buFont typeface="Wingdings" pitchFamily="2" charset="2"/>
              <a:buChar char="v"/>
            </a:pPr>
            <a:endParaRPr lang="en-US" sz="2000" dirty="0" smtClean="0">
              <a:solidFill>
                <a:srgbClr val="3A1300"/>
              </a:solidFill>
              <a:latin typeface="BatangChe" pitchFamily="49" charset="-127"/>
              <a:ea typeface="BatangChe" pitchFamily="49" charset="-127"/>
            </a:endParaRPr>
          </a:p>
          <a:p>
            <a:pPr marL="461963" indent="-461963" algn="just">
              <a:lnSpc>
                <a:spcPct val="90000"/>
              </a:lnSpc>
              <a:buFont typeface="Wingdings" pitchFamily="2" charset="2"/>
              <a:buChar char="Ø"/>
            </a:pPr>
            <a:r>
              <a:rPr lang="en-US" sz="2000" dirty="0" smtClean="0">
                <a:solidFill>
                  <a:srgbClr val="3A1300"/>
                </a:solidFill>
                <a:latin typeface="BatangChe" pitchFamily="49" charset="-127"/>
                <a:ea typeface="BatangChe" pitchFamily="49" charset="-127"/>
              </a:rPr>
              <a:t>ASSOCIATION NOT FOR PROFIT</a:t>
            </a:r>
          </a:p>
          <a:p>
            <a:pPr algn="just">
              <a:lnSpc>
                <a:spcPct val="90000"/>
              </a:lnSpc>
            </a:pPr>
            <a:endParaRPr lang="en-US" sz="2000" dirty="0" smtClean="0">
              <a:solidFill>
                <a:srgbClr val="3A1300"/>
              </a:solidFill>
              <a:latin typeface="BatangChe" pitchFamily="49" charset="-127"/>
              <a:ea typeface="BatangChe" pitchFamily="49" charset="-127"/>
            </a:endParaRPr>
          </a:p>
          <a:p>
            <a:pPr marL="914400" lvl="1" indent="-457200" algn="just">
              <a:lnSpc>
                <a:spcPct val="90000"/>
              </a:lnSpc>
              <a:buFont typeface="Wingdings" pitchFamily="2" charset="2"/>
              <a:buChar char="v"/>
            </a:pPr>
            <a:r>
              <a:rPr lang="en-US" sz="2000" dirty="0" smtClean="0">
                <a:solidFill>
                  <a:srgbClr val="3A1300"/>
                </a:solidFill>
                <a:latin typeface="BatangChe" pitchFamily="49" charset="-127"/>
                <a:ea typeface="BatangChe" pitchFamily="49" charset="-127"/>
              </a:rPr>
              <a:t>Granted licence under section 42 of the Companies Ordinance, 1984</a:t>
            </a:r>
          </a:p>
          <a:p>
            <a:pPr marL="914400" lvl="1" indent="-457200" algn="just">
              <a:lnSpc>
                <a:spcPct val="90000"/>
              </a:lnSpc>
            </a:pPr>
            <a:endParaRPr lang="en-US" sz="2000" dirty="0" smtClean="0">
              <a:solidFill>
                <a:schemeClr val="tx1">
                  <a:lumMod val="75000"/>
                </a:schemeClr>
              </a:solidFill>
              <a:latin typeface="BatangChe" pitchFamily="49" charset="-127"/>
              <a:ea typeface="BatangChe" pitchFamily="49" charset="-127"/>
            </a:endParaRPr>
          </a:p>
          <a:p>
            <a:endParaRPr lang="en-US" dirty="0"/>
          </a:p>
        </p:txBody>
      </p:sp>
    </p:spTree>
  </p:cSld>
  <p:clrMapOvr>
    <a:masterClrMapping/>
  </p:clrMapOvr>
  <p:transition>
    <p:checke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www.pptclipart.com/download/Abstract-metal-free-ppt-backgrounds.jpg"/>
          <p:cNvPicPr>
            <a:picLocks noChangeAspect="1" noChangeArrowheads="1"/>
          </p:cNvPicPr>
          <p:nvPr/>
        </p:nvPicPr>
        <p:blipFill>
          <a:blip r:embed="rId2" cstate="print"/>
          <a:srcRect/>
          <a:stretch>
            <a:fillRect/>
          </a:stretch>
        </p:blipFill>
        <p:spPr bwMode="auto">
          <a:xfrm>
            <a:off x="0" y="0"/>
            <a:ext cx="9144000" cy="6934200"/>
          </a:xfrm>
          <a:prstGeom prst="rect">
            <a:avLst/>
          </a:prstGeom>
          <a:noFill/>
        </p:spPr>
      </p:pic>
      <p:sp>
        <p:nvSpPr>
          <p:cNvPr id="3" name="Subtitle 2"/>
          <p:cNvSpPr>
            <a:spLocks noGrp="1"/>
          </p:cNvSpPr>
          <p:nvPr>
            <p:ph type="subTitle" idx="1"/>
          </p:nvPr>
        </p:nvSpPr>
        <p:spPr>
          <a:xfrm>
            <a:off x="228600" y="762000"/>
            <a:ext cx="8458200" cy="4876800"/>
          </a:xfrm>
        </p:spPr>
        <p:txBody>
          <a:bodyPr>
            <a:normAutofit/>
          </a:bodyPr>
          <a:lstStyle/>
          <a:p>
            <a:pPr marL="461963" indent="-461963" algn="l">
              <a:lnSpc>
                <a:spcPct val="90000"/>
              </a:lnSpc>
              <a:buFont typeface="Wingdings" pitchFamily="2" charset="2"/>
              <a:buChar char="Ø"/>
            </a:pPr>
            <a:r>
              <a:rPr lang="en-US" sz="2000" dirty="0" smtClean="0">
                <a:solidFill>
                  <a:srgbClr val="5C1F00"/>
                </a:solidFill>
                <a:latin typeface="BatangChe" pitchFamily="49" charset="-127"/>
                <a:ea typeface="BatangChe" pitchFamily="49" charset="-127"/>
              </a:rPr>
              <a:t>Companies limited by guarantee</a:t>
            </a:r>
          </a:p>
          <a:p>
            <a:pPr algn="l">
              <a:lnSpc>
                <a:spcPct val="90000"/>
              </a:lnSpc>
            </a:pPr>
            <a:endParaRPr lang="en-US" sz="2000" dirty="0" smtClean="0">
              <a:solidFill>
                <a:srgbClr val="5C1F00"/>
              </a:solidFill>
              <a:latin typeface="BatangChe" pitchFamily="49" charset="-127"/>
              <a:ea typeface="BatangChe" pitchFamily="49" charset="-127"/>
            </a:endParaRPr>
          </a:p>
          <a:p>
            <a:pPr marL="909638" lvl="1" indent="-447675" algn="l">
              <a:lnSpc>
                <a:spcPct val="90000"/>
              </a:lnSpc>
              <a:buFont typeface="Wingdings" pitchFamily="2" charset="2"/>
              <a:buChar char="v"/>
            </a:pPr>
            <a:r>
              <a:rPr lang="en-US" sz="2000" dirty="0" smtClean="0">
                <a:solidFill>
                  <a:srgbClr val="5C1F00"/>
                </a:solidFill>
                <a:latin typeface="BatangChe" pitchFamily="49" charset="-127"/>
                <a:ea typeface="BatangChe" pitchFamily="49" charset="-127"/>
              </a:rPr>
              <a:t>Under section 43 of the companies ordinance, 1984</a:t>
            </a:r>
          </a:p>
          <a:p>
            <a:pPr lvl="1" algn="l">
              <a:lnSpc>
                <a:spcPct val="90000"/>
              </a:lnSpc>
            </a:pPr>
            <a:endParaRPr lang="en-US" sz="2000" dirty="0" smtClean="0">
              <a:solidFill>
                <a:srgbClr val="5C1F00"/>
              </a:solidFill>
              <a:latin typeface="BatangChe" pitchFamily="49" charset="-127"/>
              <a:ea typeface="BatangChe" pitchFamily="49" charset="-127"/>
            </a:endParaRPr>
          </a:p>
          <a:p>
            <a:pPr marL="461963" indent="-461963" algn="l">
              <a:lnSpc>
                <a:spcPct val="90000"/>
              </a:lnSpc>
              <a:buFont typeface="Wingdings" pitchFamily="2" charset="2"/>
              <a:buChar char="Ø"/>
            </a:pPr>
            <a:r>
              <a:rPr lang="en-US" sz="2000" dirty="0" smtClean="0">
                <a:solidFill>
                  <a:srgbClr val="5C1F00"/>
                </a:solidFill>
                <a:latin typeface="BatangChe" pitchFamily="49" charset="-127"/>
                <a:ea typeface="BatangChe" pitchFamily="49" charset="-127"/>
              </a:rPr>
              <a:t>Non-banking finance companies </a:t>
            </a:r>
          </a:p>
          <a:p>
            <a:pPr algn="l">
              <a:lnSpc>
                <a:spcPct val="90000"/>
              </a:lnSpc>
            </a:pPr>
            <a:endParaRPr lang="en-US" sz="2000" dirty="0" smtClean="0">
              <a:solidFill>
                <a:srgbClr val="5C1F00"/>
              </a:solidFill>
              <a:latin typeface="BatangChe" pitchFamily="49" charset="-127"/>
              <a:ea typeface="BatangChe" pitchFamily="49" charset="-127"/>
            </a:endParaRPr>
          </a:p>
          <a:p>
            <a:pPr marL="909638" lvl="1" indent="-447675" algn="l">
              <a:lnSpc>
                <a:spcPct val="90000"/>
              </a:lnSpc>
              <a:buFont typeface="Wingdings" pitchFamily="2" charset="2"/>
              <a:buChar char="v"/>
            </a:pPr>
            <a:r>
              <a:rPr lang="en-US" sz="2000" dirty="0" smtClean="0">
                <a:solidFill>
                  <a:srgbClr val="5C1F00"/>
                </a:solidFill>
                <a:latin typeface="BatangChe" pitchFamily="49" charset="-127"/>
                <a:ea typeface="BatangChe" pitchFamily="49" charset="-127"/>
              </a:rPr>
              <a:t>Under section 282c of the companies ordinance, 1984</a:t>
            </a:r>
          </a:p>
          <a:p>
            <a:pPr lvl="1" algn="l">
              <a:lnSpc>
                <a:spcPct val="90000"/>
              </a:lnSpc>
            </a:pPr>
            <a:endParaRPr lang="en-US" sz="2000" dirty="0" smtClean="0">
              <a:solidFill>
                <a:srgbClr val="5C1F00"/>
              </a:solidFill>
              <a:latin typeface="BatangChe" pitchFamily="49" charset="-127"/>
              <a:ea typeface="BatangChe" pitchFamily="49" charset="-127"/>
            </a:endParaRPr>
          </a:p>
          <a:p>
            <a:pPr marL="461963" indent="-461963" algn="l">
              <a:lnSpc>
                <a:spcPct val="90000"/>
              </a:lnSpc>
              <a:buFont typeface="Wingdings" pitchFamily="2" charset="2"/>
              <a:buChar char="Ø"/>
            </a:pPr>
            <a:r>
              <a:rPr lang="en-US" sz="2000" dirty="0" smtClean="0">
                <a:solidFill>
                  <a:srgbClr val="5C1F00"/>
                </a:solidFill>
                <a:latin typeface="BatangChe" pitchFamily="49" charset="-127"/>
                <a:ea typeface="BatangChe" pitchFamily="49" charset="-127"/>
              </a:rPr>
              <a:t>Exchange company</a:t>
            </a:r>
          </a:p>
          <a:p>
            <a:pPr algn="l">
              <a:lnSpc>
                <a:spcPct val="90000"/>
              </a:lnSpc>
            </a:pPr>
            <a:endParaRPr lang="en-US" sz="2000" dirty="0" smtClean="0">
              <a:solidFill>
                <a:srgbClr val="5C1F00"/>
              </a:solidFill>
              <a:latin typeface="BatangChe" pitchFamily="49" charset="-127"/>
              <a:ea typeface="BatangChe" pitchFamily="49" charset="-127"/>
            </a:endParaRPr>
          </a:p>
          <a:p>
            <a:pPr marL="914400" lvl="1" indent="-457200" algn="l">
              <a:lnSpc>
                <a:spcPct val="90000"/>
              </a:lnSpc>
              <a:buFont typeface="Wingdings" pitchFamily="2" charset="2"/>
              <a:buChar char="v"/>
            </a:pPr>
            <a:r>
              <a:rPr lang="en-US" sz="2000" dirty="0" smtClean="0">
                <a:solidFill>
                  <a:srgbClr val="5C1F00"/>
                </a:solidFill>
                <a:latin typeface="BatangChe" pitchFamily="49" charset="-127"/>
                <a:ea typeface="BatangChe" pitchFamily="49" charset="-127"/>
              </a:rPr>
              <a:t>Licensing under chapter ii of foreign exchange manual of SBP</a:t>
            </a:r>
          </a:p>
          <a:p>
            <a:pPr marL="914400" lvl="1" indent="-457200" algn="l">
              <a:lnSpc>
                <a:spcPct val="90000"/>
              </a:lnSpc>
              <a:buFont typeface="Wingdings" pitchFamily="2" charset="2"/>
              <a:buChar char="v"/>
            </a:pPr>
            <a:endParaRPr lang="en-US" sz="2000" dirty="0" smtClean="0">
              <a:solidFill>
                <a:srgbClr val="5C1F00"/>
              </a:solidFill>
              <a:latin typeface="BatangChe" pitchFamily="49" charset="-127"/>
              <a:ea typeface="BatangChe" pitchFamily="49" charset="-127"/>
            </a:endParaRPr>
          </a:p>
          <a:p>
            <a:pPr marL="914400" lvl="1" indent="-457200" algn="l">
              <a:lnSpc>
                <a:spcPct val="90000"/>
              </a:lnSpc>
            </a:pPr>
            <a:endParaRPr lang="en-US" sz="2000" dirty="0" smtClean="0">
              <a:solidFill>
                <a:schemeClr val="tx1">
                  <a:lumMod val="75000"/>
                </a:schemeClr>
              </a:solidFill>
              <a:latin typeface="BatangChe" pitchFamily="49" charset="-127"/>
              <a:ea typeface="BatangChe" pitchFamily="49" charset="-127"/>
            </a:endParaRPr>
          </a:p>
          <a:p>
            <a:pPr algn="l"/>
            <a:endParaRPr lang="en-US" dirty="0"/>
          </a:p>
        </p:txBody>
      </p:sp>
    </p:spTree>
  </p:cSld>
  <p:clrMapOvr>
    <a:masterClrMapping/>
  </p:clrMapOvr>
  <p:transition>
    <p:checke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www.pptclipart.com/download/Abstract-metal-free-ppt-backgrounds.jpg"/>
          <p:cNvPicPr>
            <a:picLocks noChangeAspect="1" noChangeArrowheads="1"/>
          </p:cNvPicPr>
          <p:nvPr/>
        </p:nvPicPr>
        <p:blipFill>
          <a:blip r:embed="rId2" cstate="print"/>
          <a:srcRect/>
          <a:stretch>
            <a:fillRect/>
          </a:stretch>
        </p:blipFill>
        <p:spPr bwMode="auto">
          <a:xfrm>
            <a:off x="0" y="0"/>
            <a:ext cx="9144000" cy="6934200"/>
          </a:xfrm>
          <a:prstGeom prst="rect">
            <a:avLst/>
          </a:prstGeom>
          <a:noFill/>
        </p:spPr>
      </p:pic>
      <p:sp>
        <p:nvSpPr>
          <p:cNvPr id="2" name="Title 1"/>
          <p:cNvSpPr>
            <a:spLocks noGrp="1"/>
          </p:cNvSpPr>
          <p:nvPr>
            <p:ph type="ctrTitle"/>
          </p:nvPr>
        </p:nvSpPr>
        <p:spPr>
          <a:xfrm>
            <a:off x="228600" y="304800"/>
            <a:ext cx="8686800" cy="1470025"/>
          </a:xfrm>
        </p:spPr>
        <p:txBody>
          <a:bodyPr>
            <a:normAutofit/>
          </a:bodyPr>
          <a:lstStyle/>
          <a:p>
            <a:r>
              <a:rPr lang="en-US" sz="4000" dirty="0" smtClean="0">
                <a:solidFill>
                  <a:srgbClr val="5C1F00"/>
                </a:solidFill>
                <a:latin typeface="Algerian" pitchFamily="82" charset="0"/>
              </a:rPr>
              <a:t>REGISTRATION OF PRIVATE, PUBLIC AND SINGLE MEMBER LIMITED COMPANY</a:t>
            </a:r>
          </a:p>
        </p:txBody>
      </p:sp>
      <p:sp>
        <p:nvSpPr>
          <p:cNvPr id="3" name="Subtitle 2"/>
          <p:cNvSpPr>
            <a:spLocks noGrp="1"/>
          </p:cNvSpPr>
          <p:nvPr>
            <p:ph type="subTitle" idx="1"/>
          </p:nvPr>
        </p:nvSpPr>
        <p:spPr>
          <a:xfrm>
            <a:off x="533400" y="2438400"/>
            <a:ext cx="7162800" cy="4267200"/>
          </a:xfrm>
        </p:spPr>
        <p:txBody>
          <a:bodyPr>
            <a:noAutofit/>
          </a:bodyPr>
          <a:lstStyle/>
          <a:p>
            <a:pPr marL="461963" indent="-461963" algn="l">
              <a:buFont typeface="Wingdings" pitchFamily="2" charset="2"/>
              <a:buChar char="v"/>
            </a:pPr>
            <a:r>
              <a:rPr lang="en-US" sz="1900" dirty="0" smtClean="0">
                <a:solidFill>
                  <a:srgbClr val="5C1F00"/>
                </a:solidFill>
                <a:latin typeface="BatangChe" pitchFamily="49" charset="-127"/>
                <a:ea typeface="BatangChe" pitchFamily="49" charset="-127"/>
              </a:rPr>
              <a:t>AVAILABILITY OF NAME</a:t>
            </a:r>
          </a:p>
          <a:p>
            <a:pPr marL="914400" indent="-452438" algn="l">
              <a:buFont typeface="Wingdings" pitchFamily="2" charset="2"/>
              <a:buChar char="Ø"/>
            </a:pPr>
            <a:r>
              <a:rPr lang="en-US" sz="1900" dirty="0" smtClean="0">
                <a:solidFill>
                  <a:srgbClr val="5C1F00"/>
                </a:solidFill>
                <a:latin typeface="BatangChe" pitchFamily="49" charset="-127"/>
                <a:ea typeface="BatangChe" pitchFamily="49" charset="-127"/>
              </a:rPr>
              <a:t>Online</a:t>
            </a:r>
          </a:p>
          <a:p>
            <a:pPr marL="914400" indent="-452438" algn="l">
              <a:buFont typeface="Wingdings" pitchFamily="2" charset="2"/>
              <a:buChar char="Ø"/>
            </a:pPr>
            <a:r>
              <a:rPr lang="en-US" sz="1900" dirty="0" smtClean="0">
                <a:solidFill>
                  <a:srgbClr val="5C1F00"/>
                </a:solidFill>
                <a:latin typeface="BatangChe" pitchFamily="49" charset="-127"/>
                <a:ea typeface="BatangChe" pitchFamily="49" charset="-127"/>
              </a:rPr>
              <a:t>Physical</a:t>
            </a:r>
          </a:p>
          <a:p>
            <a:pPr marL="461963" indent="-461963" algn="l">
              <a:buFont typeface="Wingdings" pitchFamily="2" charset="2"/>
              <a:buChar char="v"/>
            </a:pPr>
            <a:endParaRPr lang="en-US" sz="1900" dirty="0" smtClean="0">
              <a:solidFill>
                <a:srgbClr val="5C1F00"/>
              </a:solidFill>
              <a:latin typeface="BatangChe" pitchFamily="49" charset="-127"/>
              <a:ea typeface="BatangChe" pitchFamily="49" charset="-127"/>
            </a:endParaRPr>
          </a:p>
          <a:p>
            <a:pPr marL="461963" indent="-461963" algn="l">
              <a:buFont typeface="Wingdings" pitchFamily="2" charset="2"/>
              <a:buChar char="v"/>
            </a:pPr>
            <a:r>
              <a:rPr lang="en-US" sz="1900" dirty="0" smtClean="0">
                <a:solidFill>
                  <a:srgbClr val="5C1F00"/>
                </a:solidFill>
                <a:latin typeface="BatangChe" pitchFamily="49" charset="-127"/>
                <a:ea typeface="BatangChe" pitchFamily="49" charset="-127"/>
              </a:rPr>
              <a:t>OBTAINING DIGITAL SIGNATURE CERTIFICATES OF ALL THE PROMOTERS FROM NIFT (</a:t>
            </a:r>
            <a:r>
              <a:rPr lang="en-US" sz="1900" i="1" dirty="0" smtClean="0">
                <a:solidFill>
                  <a:srgbClr val="5C1F00"/>
                </a:solidFill>
                <a:latin typeface="BatangChe" pitchFamily="49" charset="-127"/>
                <a:ea typeface="BatangChe" pitchFamily="49" charset="-127"/>
              </a:rPr>
              <a:t>only for online registration</a:t>
            </a:r>
            <a:r>
              <a:rPr lang="en-US" sz="1900" dirty="0" smtClean="0">
                <a:solidFill>
                  <a:srgbClr val="5C1F00"/>
                </a:solidFill>
                <a:latin typeface="BatangChe" pitchFamily="49" charset="-127"/>
                <a:ea typeface="BatangChe" pitchFamily="49" charset="-127"/>
              </a:rPr>
              <a:t>)</a:t>
            </a:r>
          </a:p>
          <a:p>
            <a:pPr marL="461963" indent="-461963" algn="l">
              <a:buFont typeface="Wingdings" pitchFamily="2" charset="2"/>
              <a:buChar char="v"/>
            </a:pPr>
            <a:endParaRPr lang="en-US" sz="1900" dirty="0" smtClean="0">
              <a:solidFill>
                <a:schemeClr val="tx1">
                  <a:lumMod val="75000"/>
                </a:schemeClr>
              </a:solidFill>
              <a:latin typeface="BatangChe" pitchFamily="49" charset="-127"/>
              <a:ea typeface="BatangChe" pitchFamily="49" charset="-127"/>
            </a:endParaRPr>
          </a:p>
          <a:p>
            <a:pPr marL="461963" indent="-461963" algn="l"/>
            <a:endParaRPr lang="en-US" sz="1900" dirty="0" smtClean="0">
              <a:solidFill>
                <a:schemeClr val="tx1">
                  <a:lumMod val="75000"/>
                </a:schemeClr>
              </a:solidFill>
              <a:latin typeface="BatangChe" pitchFamily="49" charset="-127"/>
              <a:ea typeface="BatangChe" pitchFamily="49" charset="-127"/>
            </a:endParaRPr>
          </a:p>
        </p:txBody>
      </p:sp>
    </p:spTree>
  </p:cSld>
  <p:clrMapOvr>
    <a:masterClrMapping/>
  </p:clrMapOvr>
  <p:transition>
    <p:checke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www.pptclipart.com/download/Abstract-metal-free-ppt-backgrounds.jpg"/>
          <p:cNvPicPr>
            <a:picLocks noChangeAspect="1" noChangeArrowheads="1"/>
          </p:cNvPicPr>
          <p:nvPr/>
        </p:nvPicPr>
        <p:blipFill>
          <a:blip r:embed="rId2" cstate="print"/>
          <a:srcRect/>
          <a:stretch>
            <a:fillRect/>
          </a:stretch>
        </p:blipFill>
        <p:spPr bwMode="auto">
          <a:xfrm>
            <a:off x="0" y="0"/>
            <a:ext cx="9144000" cy="6934200"/>
          </a:xfrm>
          <a:prstGeom prst="rect">
            <a:avLst/>
          </a:prstGeom>
          <a:noFill/>
        </p:spPr>
      </p:pic>
      <p:sp>
        <p:nvSpPr>
          <p:cNvPr id="3" name="Subtitle 2"/>
          <p:cNvSpPr>
            <a:spLocks noGrp="1"/>
          </p:cNvSpPr>
          <p:nvPr>
            <p:ph type="subTitle" idx="1"/>
          </p:nvPr>
        </p:nvSpPr>
        <p:spPr>
          <a:xfrm>
            <a:off x="152400" y="304800"/>
            <a:ext cx="8839200" cy="6324600"/>
          </a:xfrm>
        </p:spPr>
        <p:txBody>
          <a:bodyPr>
            <a:noAutofit/>
          </a:bodyPr>
          <a:lstStyle/>
          <a:p>
            <a:pPr marL="461963" indent="-461963" algn="l">
              <a:buFont typeface="Wingdings" pitchFamily="2" charset="2"/>
              <a:buChar char="v"/>
            </a:pPr>
            <a:r>
              <a:rPr lang="en-US" sz="1900" dirty="0" smtClean="0">
                <a:solidFill>
                  <a:srgbClr val="421600"/>
                </a:solidFill>
                <a:latin typeface="BatangChe" pitchFamily="49" charset="-127"/>
                <a:ea typeface="BatangChe" pitchFamily="49" charset="-127"/>
              </a:rPr>
              <a:t>FILING OF DOCUMENTS WITH COMPANY REGISTRATION OFFICE</a:t>
            </a:r>
          </a:p>
          <a:p>
            <a:pPr marL="461963" indent="-461963" algn="l">
              <a:buFont typeface="Wingdings" pitchFamily="2" charset="2"/>
              <a:buChar char="v"/>
            </a:pPr>
            <a:endParaRPr lang="en-US" sz="1900" dirty="0" smtClean="0">
              <a:solidFill>
                <a:srgbClr val="421600"/>
              </a:solidFill>
              <a:latin typeface="BatangChe" pitchFamily="49" charset="-127"/>
              <a:ea typeface="BatangChe" pitchFamily="49" charset="-127"/>
            </a:endParaRPr>
          </a:p>
          <a:p>
            <a:pPr marL="914400" indent="-461963" algn="l">
              <a:buFont typeface="Wingdings" pitchFamily="2" charset="2"/>
              <a:buChar char="Ø"/>
            </a:pPr>
            <a:r>
              <a:rPr lang="en-US" sz="1900" dirty="0" smtClean="0">
                <a:solidFill>
                  <a:srgbClr val="421600"/>
                </a:solidFill>
                <a:latin typeface="BatangChe" pitchFamily="49" charset="-127"/>
                <a:ea typeface="BatangChe" pitchFamily="49" charset="-127"/>
              </a:rPr>
              <a:t>Form-1</a:t>
            </a:r>
          </a:p>
          <a:p>
            <a:pPr marL="914400" indent="-461963" algn="l">
              <a:buFont typeface="Wingdings" pitchFamily="2" charset="2"/>
              <a:buChar char="Ø"/>
            </a:pPr>
            <a:r>
              <a:rPr lang="en-US" sz="1900" dirty="0" smtClean="0">
                <a:solidFill>
                  <a:srgbClr val="421600"/>
                </a:solidFill>
                <a:latin typeface="BatangChe" pitchFamily="49" charset="-127"/>
                <a:ea typeface="BatangChe" pitchFamily="49" charset="-127"/>
              </a:rPr>
              <a:t>Form-21</a:t>
            </a:r>
          </a:p>
          <a:p>
            <a:pPr marL="914400" indent="-461963" algn="l">
              <a:buFont typeface="Wingdings" pitchFamily="2" charset="2"/>
              <a:buChar char="Ø"/>
            </a:pPr>
            <a:r>
              <a:rPr lang="en-US" sz="1900" dirty="0" smtClean="0">
                <a:solidFill>
                  <a:srgbClr val="421600"/>
                </a:solidFill>
                <a:latin typeface="BatangChe" pitchFamily="49" charset="-127"/>
                <a:ea typeface="BatangChe" pitchFamily="49" charset="-127"/>
              </a:rPr>
              <a:t>Form-27 (</a:t>
            </a:r>
            <a:r>
              <a:rPr lang="en-US" sz="1900" i="1" dirty="0" smtClean="0">
                <a:solidFill>
                  <a:srgbClr val="421600"/>
                </a:solidFill>
                <a:latin typeface="BatangChe" pitchFamily="49" charset="-127"/>
                <a:ea typeface="BatangChe" pitchFamily="49" charset="-127"/>
              </a:rPr>
              <a:t>in case of public company)</a:t>
            </a:r>
            <a:endParaRPr lang="en-US" sz="1900" dirty="0" smtClean="0">
              <a:solidFill>
                <a:srgbClr val="421600"/>
              </a:solidFill>
              <a:latin typeface="BatangChe" pitchFamily="49" charset="-127"/>
              <a:ea typeface="BatangChe" pitchFamily="49" charset="-127"/>
            </a:endParaRPr>
          </a:p>
          <a:p>
            <a:pPr marL="914400" indent="-461963" algn="l">
              <a:buFont typeface="Wingdings" pitchFamily="2" charset="2"/>
              <a:buChar char="Ø"/>
            </a:pPr>
            <a:r>
              <a:rPr lang="en-US" sz="1900" dirty="0" smtClean="0">
                <a:solidFill>
                  <a:srgbClr val="421600"/>
                </a:solidFill>
                <a:latin typeface="BatangChe" pitchFamily="49" charset="-127"/>
                <a:ea typeface="BatangChe" pitchFamily="49" charset="-127"/>
              </a:rPr>
              <a:t>Form-28 (in case of</a:t>
            </a:r>
            <a:r>
              <a:rPr lang="en-US" sz="1900" i="1" dirty="0" smtClean="0">
                <a:solidFill>
                  <a:srgbClr val="421600"/>
                </a:solidFill>
                <a:latin typeface="BatangChe" pitchFamily="49" charset="-127"/>
                <a:ea typeface="BatangChe" pitchFamily="49" charset="-127"/>
              </a:rPr>
              <a:t> public company</a:t>
            </a:r>
            <a:r>
              <a:rPr lang="en-US" sz="1900" dirty="0" smtClean="0">
                <a:solidFill>
                  <a:srgbClr val="421600"/>
                </a:solidFill>
                <a:latin typeface="BatangChe" pitchFamily="49" charset="-127"/>
                <a:ea typeface="BatangChe" pitchFamily="49" charset="-127"/>
              </a:rPr>
              <a:t>)</a:t>
            </a:r>
          </a:p>
          <a:p>
            <a:pPr marL="914400" indent="-461963" algn="l">
              <a:buFont typeface="Wingdings" pitchFamily="2" charset="2"/>
              <a:buChar char="Ø"/>
            </a:pPr>
            <a:r>
              <a:rPr lang="en-US" sz="1900" dirty="0" smtClean="0">
                <a:solidFill>
                  <a:srgbClr val="421600"/>
                </a:solidFill>
                <a:latin typeface="BatangChe" pitchFamily="49" charset="-127"/>
                <a:ea typeface="BatangChe" pitchFamily="49" charset="-127"/>
              </a:rPr>
              <a:t>Form-29 (</a:t>
            </a:r>
            <a:r>
              <a:rPr lang="en-US" sz="1900" i="1" dirty="0" smtClean="0">
                <a:solidFill>
                  <a:srgbClr val="421600"/>
                </a:solidFill>
                <a:latin typeface="BatangChe" pitchFamily="49" charset="-127"/>
                <a:ea typeface="BatangChe" pitchFamily="49" charset="-127"/>
              </a:rPr>
              <a:t>in duplicate in case of physical filing</a:t>
            </a:r>
            <a:r>
              <a:rPr lang="en-US" sz="1900" dirty="0" smtClean="0">
                <a:solidFill>
                  <a:srgbClr val="421600"/>
                </a:solidFill>
                <a:latin typeface="BatangChe" pitchFamily="49" charset="-127"/>
                <a:ea typeface="BatangChe" pitchFamily="49" charset="-127"/>
              </a:rPr>
              <a:t>)</a:t>
            </a:r>
          </a:p>
          <a:p>
            <a:pPr marL="914400" indent="-461963" algn="l">
              <a:buFont typeface="Wingdings" pitchFamily="2" charset="2"/>
              <a:buChar char="Ø"/>
            </a:pPr>
            <a:r>
              <a:rPr lang="en-US" sz="1900" dirty="0" smtClean="0">
                <a:solidFill>
                  <a:srgbClr val="421600"/>
                </a:solidFill>
                <a:latin typeface="BatangChe" pitchFamily="49" charset="-127"/>
                <a:ea typeface="BatangChe" pitchFamily="49" charset="-127"/>
              </a:rPr>
              <a:t>Form-S1 (in case of </a:t>
            </a:r>
            <a:r>
              <a:rPr lang="en-US" sz="1900" i="1" dirty="0" smtClean="0">
                <a:solidFill>
                  <a:srgbClr val="421600"/>
                </a:solidFill>
                <a:latin typeface="BatangChe" pitchFamily="49" charset="-127"/>
                <a:ea typeface="BatangChe" pitchFamily="49" charset="-127"/>
              </a:rPr>
              <a:t>single member company</a:t>
            </a:r>
            <a:r>
              <a:rPr lang="en-US" sz="1900" dirty="0" smtClean="0">
                <a:solidFill>
                  <a:srgbClr val="421600"/>
                </a:solidFill>
                <a:latin typeface="BatangChe" pitchFamily="49" charset="-127"/>
                <a:ea typeface="BatangChe" pitchFamily="49" charset="-127"/>
              </a:rPr>
              <a:t>)</a:t>
            </a:r>
          </a:p>
          <a:p>
            <a:pPr marL="914400" indent="-461963" algn="l">
              <a:buFont typeface="Wingdings" pitchFamily="2" charset="2"/>
              <a:buChar char="Ø"/>
            </a:pPr>
            <a:r>
              <a:rPr lang="en-US" sz="1900" dirty="0" smtClean="0">
                <a:solidFill>
                  <a:srgbClr val="421600"/>
                </a:solidFill>
                <a:latin typeface="BatangChe" pitchFamily="49" charset="-127"/>
                <a:ea typeface="BatangChe" pitchFamily="49" charset="-127"/>
              </a:rPr>
              <a:t>Memorandum and Articles of Association (</a:t>
            </a:r>
            <a:r>
              <a:rPr lang="en-US" sz="1900" i="1" dirty="0" smtClean="0">
                <a:solidFill>
                  <a:srgbClr val="421600"/>
                </a:solidFill>
                <a:latin typeface="BatangChe" pitchFamily="49" charset="-127"/>
                <a:ea typeface="BatangChe" pitchFamily="49" charset="-127"/>
              </a:rPr>
              <a:t>four copies duly signed by all the promoters and witness in case of physical filing</a:t>
            </a:r>
            <a:r>
              <a:rPr lang="en-US" sz="1900" dirty="0" smtClean="0">
                <a:solidFill>
                  <a:srgbClr val="421600"/>
                </a:solidFill>
                <a:latin typeface="BatangChe" pitchFamily="49" charset="-127"/>
                <a:ea typeface="BatangChe" pitchFamily="49" charset="-127"/>
              </a:rPr>
              <a:t>)</a:t>
            </a:r>
          </a:p>
          <a:p>
            <a:pPr marL="914400" indent="-461963" algn="l">
              <a:buFont typeface="Wingdings" pitchFamily="2" charset="2"/>
              <a:buChar char="Ø"/>
            </a:pPr>
            <a:r>
              <a:rPr lang="en-US" sz="1900" dirty="0" smtClean="0">
                <a:solidFill>
                  <a:srgbClr val="421600"/>
                </a:solidFill>
                <a:latin typeface="BatangChe" pitchFamily="49" charset="-127"/>
                <a:ea typeface="BatangChe" pitchFamily="49" charset="-127"/>
              </a:rPr>
              <a:t>Copies of CNICs of all the directors/promoters</a:t>
            </a:r>
          </a:p>
          <a:p>
            <a:pPr marL="914400" indent="-461963" algn="l">
              <a:buFont typeface="Wingdings" pitchFamily="2" charset="2"/>
              <a:buChar char="Ø"/>
            </a:pPr>
            <a:r>
              <a:rPr lang="en-US" sz="1900" dirty="0" smtClean="0">
                <a:solidFill>
                  <a:srgbClr val="421600"/>
                </a:solidFill>
                <a:latin typeface="BatangChe" pitchFamily="49" charset="-127"/>
                <a:ea typeface="BatangChe" pitchFamily="49" charset="-127"/>
              </a:rPr>
              <a:t>Copy of No Objection Certificate for availability of name</a:t>
            </a:r>
          </a:p>
          <a:p>
            <a:pPr marL="914400" indent="-461963" algn="l">
              <a:buFont typeface="Wingdings" pitchFamily="2" charset="2"/>
              <a:buChar char="Ø"/>
            </a:pPr>
            <a:r>
              <a:rPr lang="en-US" sz="1900" dirty="0" smtClean="0">
                <a:solidFill>
                  <a:srgbClr val="421600"/>
                </a:solidFill>
                <a:latin typeface="BatangChe" pitchFamily="49" charset="-127"/>
                <a:ea typeface="BatangChe" pitchFamily="49" charset="-127"/>
              </a:rPr>
              <a:t>Payment of registration and filing fee as per sixth schedule</a:t>
            </a:r>
          </a:p>
          <a:p>
            <a:pPr marL="914400" indent="-461963" algn="l">
              <a:buFont typeface="Wingdings" pitchFamily="2" charset="2"/>
              <a:buChar char="Ø"/>
            </a:pPr>
            <a:r>
              <a:rPr lang="en-US" sz="1900" dirty="0" smtClean="0">
                <a:solidFill>
                  <a:srgbClr val="421600"/>
                </a:solidFill>
                <a:latin typeface="BatangChe" pitchFamily="49" charset="-127"/>
                <a:ea typeface="BatangChe" pitchFamily="49" charset="-127"/>
              </a:rPr>
              <a:t>Certificate of Incorporation (</a:t>
            </a:r>
            <a:r>
              <a:rPr lang="en-US" sz="1900" i="1" dirty="0" smtClean="0">
                <a:solidFill>
                  <a:srgbClr val="421600"/>
                </a:solidFill>
                <a:latin typeface="BatangChe" pitchFamily="49" charset="-127"/>
                <a:ea typeface="BatangChe" pitchFamily="49" charset="-127"/>
              </a:rPr>
              <a:t>under section 32</a:t>
            </a:r>
            <a:r>
              <a:rPr lang="en-US" sz="1900" dirty="0" smtClean="0">
                <a:solidFill>
                  <a:srgbClr val="421600"/>
                </a:solidFill>
                <a:latin typeface="BatangChe" pitchFamily="49" charset="-127"/>
                <a:ea typeface="BatangChe" pitchFamily="49" charset="-127"/>
              </a:rPr>
              <a:t>)</a:t>
            </a:r>
          </a:p>
          <a:p>
            <a:pPr marL="914400" indent="-461963" algn="l">
              <a:buFont typeface="Wingdings" pitchFamily="2" charset="2"/>
              <a:buChar char="Ø"/>
            </a:pPr>
            <a:r>
              <a:rPr lang="en-US" sz="1900" dirty="0" smtClean="0">
                <a:solidFill>
                  <a:srgbClr val="421600"/>
                </a:solidFill>
                <a:latin typeface="BatangChe" pitchFamily="49" charset="-127"/>
                <a:ea typeface="BatangChe" pitchFamily="49" charset="-127"/>
              </a:rPr>
              <a:t>Certificate for Commencement of Business (under section 146 for public </a:t>
            </a:r>
            <a:r>
              <a:rPr lang="en-US" sz="1900" i="1" dirty="0" smtClean="0">
                <a:solidFill>
                  <a:srgbClr val="421600"/>
                </a:solidFill>
                <a:latin typeface="BatangChe" pitchFamily="49" charset="-127"/>
                <a:ea typeface="BatangChe" pitchFamily="49" charset="-127"/>
              </a:rPr>
              <a:t>company</a:t>
            </a:r>
            <a:r>
              <a:rPr lang="en-US" sz="1900" dirty="0" smtClean="0">
                <a:solidFill>
                  <a:srgbClr val="421600"/>
                </a:solidFill>
                <a:latin typeface="BatangChe" pitchFamily="49" charset="-127"/>
                <a:ea typeface="BatangChe" pitchFamily="49" charset="-127"/>
              </a:rPr>
              <a:t>)</a:t>
            </a:r>
          </a:p>
          <a:p>
            <a:pPr marL="461963" indent="-461963" algn="l"/>
            <a:endParaRPr lang="en-US" sz="1900" dirty="0" smtClean="0">
              <a:solidFill>
                <a:schemeClr val="tx1">
                  <a:lumMod val="75000"/>
                </a:schemeClr>
              </a:solidFill>
              <a:latin typeface="BatangChe" pitchFamily="49" charset="-127"/>
              <a:ea typeface="BatangChe" pitchFamily="49" charset="-127"/>
            </a:endParaRPr>
          </a:p>
          <a:p>
            <a:pPr marL="461963" indent="-461963" algn="l">
              <a:buFont typeface="Wingdings" pitchFamily="2" charset="2"/>
              <a:buChar char="v"/>
            </a:pPr>
            <a:endParaRPr lang="en-US" sz="1900" dirty="0" smtClean="0">
              <a:solidFill>
                <a:schemeClr val="tx1">
                  <a:lumMod val="75000"/>
                </a:schemeClr>
              </a:solidFill>
              <a:latin typeface="BatangChe" pitchFamily="49" charset="-127"/>
              <a:ea typeface="BatangChe" pitchFamily="49" charset="-127"/>
            </a:endParaRPr>
          </a:p>
        </p:txBody>
      </p:sp>
    </p:spTree>
  </p:cSld>
  <p:clrMapOvr>
    <a:masterClrMapping/>
  </p:clrMapOvr>
  <p:transition>
    <p:checker dir="ver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1198</TotalTime>
  <Words>3483</Words>
  <Application>Microsoft Office PowerPoint</Application>
  <PresentationFormat>On-screen Show (4:3)</PresentationFormat>
  <Paragraphs>636</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Lecture on Registration of SOLE ProprietorsHIP, Partnership and Companies</vt:lpstr>
      <vt:lpstr>FORMS OF BUSINESS IN PAKISTAN</vt:lpstr>
      <vt:lpstr>REGISTRTION OF SOLE PROPRIETORSHIP</vt:lpstr>
      <vt:lpstr>Kinds OF Partnership</vt:lpstr>
      <vt:lpstr>REGISTRATION OF Partnership UNDER THE PARTNERSHIP ACT, 1932</vt:lpstr>
      <vt:lpstr>REGISTRATION OF COMPANIES UNDER COMPANIES ORDINANCE, 1984</vt:lpstr>
      <vt:lpstr>Slide 7</vt:lpstr>
      <vt:lpstr>REGISTRATION OF PRIVATE, PUBLIC AND SINGLE MEMBER LIMITED COMPANY</vt:lpstr>
      <vt:lpstr>Slide 9</vt:lpstr>
      <vt:lpstr>POST INCORPORATION COMPLIANCES</vt:lpstr>
      <vt:lpstr>POST INCORPORATION COMPLIANCES</vt:lpstr>
      <vt:lpstr>REGISTRATION OF ASSOCIATION NOT FOR PROFIT GRANTED LICENCE UNDER SECTION 42 OF THE COMPANIES ORDIANCE, 1984</vt:lpstr>
      <vt:lpstr>Slide 13</vt:lpstr>
      <vt:lpstr>REGISTRATION OF COMPANIES LIMITED BY GUARANTEE  UNDER SECTION 43 OF THE COMPANIES ORDIANCE, 1984 </vt:lpstr>
      <vt:lpstr>NON-BANKING FINANCE COMPANIES</vt:lpstr>
      <vt:lpstr>REGISTRATION OF NON-BANKING FINANCE COMPANIES UNDER SECTION 282C OF THE COMPANIES ORDINANCE, 1984</vt:lpstr>
      <vt:lpstr>REGISTRATION OF EXCHANGE COMPANY </vt:lpstr>
      <vt:lpstr>Slide 18</vt:lpstr>
      <vt:lpstr>FILING OF STATUTORY RETURNS/FORMS</vt:lpstr>
      <vt:lpstr>Statuary Returns of Partnership Under Partnership Act 1932</vt:lpstr>
      <vt:lpstr>Statutory Returns under Companies Ordinance 1984</vt:lpstr>
      <vt:lpstr>Statutory Returns under Companies Ordinance 1984</vt:lpstr>
      <vt:lpstr>Statutory Returns under Companies Ordinance 1984</vt:lpstr>
      <vt:lpstr>Statutory Returns under Companies Ordinance 1984</vt:lpstr>
      <vt:lpstr>Statutory Returns under Companies Ordinance 1984</vt:lpstr>
      <vt:lpstr>WINDINGUP/LIQUIDATION/DISSOLUTION</vt:lpstr>
      <vt:lpstr>SOLE PROPRIETORSHIP</vt:lpstr>
      <vt:lpstr>PARTNERSHIP UNDER THE PARTNERSHIP ACT 1932</vt:lpstr>
      <vt:lpstr>COMPANIES UNDER THE COMPANY ORDINANCE, 1984</vt:lpstr>
      <vt:lpstr>MEMBERS VOULANTARY WINDING UP</vt:lpstr>
      <vt:lpstr>MEMBERS VOULANTARY WINDING UP</vt:lpstr>
      <vt:lpstr>MEMBERS VOULANTARY WINDING UP</vt:lpstr>
      <vt:lpstr>WINDING UP through EASY EXIT REGUALTIONS, 2014</vt:lpstr>
      <vt:lpstr>Slide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on Registration of Proprietors, Partnership and Companies</dc:title>
  <dc:creator>Corporate Server</dc:creator>
  <cp:lastModifiedBy>Ubaid</cp:lastModifiedBy>
  <cp:revision>233</cp:revision>
  <cp:lastPrinted>2015-11-27T05:27:17Z</cp:lastPrinted>
  <dcterms:created xsi:type="dcterms:W3CDTF">2015-11-24T04:02:40Z</dcterms:created>
  <dcterms:modified xsi:type="dcterms:W3CDTF">2015-12-23T11:47:54Z</dcterms:modified>
</cp:coreProperties>
</file>