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notesSlides/notesSlide64.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51" r:id="rId53"/>
    <p:sldId id="339" r:id="rId54"/>
    <p:sldId id="340" r:id="rId55"/>
    <p:sldId id="341" r:id="rId56"/>
    <p:sldId id="342" r:id="rId57"/>
    <p:sldId id="343" r:id="rId58"/>
    <p:sldId id="344" r:id="rId59"/>
    <p:sldId id="345" r:id="rId60"/>
    <p:sldId id="346" r:id="rId61"/>
    <p:sldId id="347" r:id="rId62"/>
    <p:sldId id="352" r:id="rId63"/>
    <p:sldId id="353" r:id="rId64"/>
    <p:sldId id="348" r:id="rId65"/>
    <p:sldId id="350" r:id="rId66"/>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F1F1F1"/>
    <a:srgbClr val="FF3300"/>
    <a:srgbClr val="B4B4B4"/>
    <a:srgbClr val="FAE600"/>
    <a:srgbClr val="FFD200"/>
    <a:srgbClr val="23AD30"/>
    <a:srgbClr val="C30D3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5" autoAdjust="0"/>
    <p:restoredTop sz="81713" autoAdjust="0"/>
  </p:normalViewPr>
  <p:slideViewPr>
    <p:cSldViewPr>
      <p:cViewPr>
        <p:scale>
          <a:sx n="77" d="100"/>
          <a:sy n="77" d="100"/>
        </p:scale>
        <p:origin x="-4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3564" y="-120"/>
      </p:cViewPr>
      <p:guideLst>
        <p:guide orient="horz" pos="3132"/>
        <p:guide pos="213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30132" cy="496468"/>
          </a:xfrm>
          <a:prstGeom prst="rect">
            <a:avLst/>
          </a:prstGeom>
        </p:spPr>
        <p:txBody>
          <a:bodyPr vert="horz" lIns="96661" tIns="48331" rIns="96661" bIns="48331" rtlCol="0"/>
          <a:lstStyle>
            <a:lvl1pPr algn="l">
              <a:defRPr sz="1300">
                <a:latin typeface="Arial" charset="0"/>
              </a:defRPr>
            </a:lvl1pPr>
          </a:lstStyle>
          <a:p>
            <a:pPr>
              <a:defRPr/>
            </a:pPr>
            <a:endParaRPr lang="en-US" dirty="0"/>
          </a:p>
        </p:txBody>
      </p:sp>
      <p:sp>
        <p:nvSpPr>
          <p:cNvPr id="3" name="Date Placeholder 2"/>
          <p:cNvSpPr>
            <a:spLocks noGrp="1"/>
          </p:cNvSpPr>
          <p:nvPr>
            <p:ph type="dt" sz="quarter" idx="1"/>
          </p:nvPr>
        </p:nvSpPr>
        <p:spPr>
          <a:xfrm>
            <a:off x="3829565" y="1"/>
            <a:ext cx="2930132" cy="496468"/>
          </a:xfrm>
          <a:prstGeom prst="rect">
            <a:avLst/>
          </a:prstGeom>
        </p:spPr>
        <p:txBody>
          <a:bodyPr vert="horz" lIns="96661" tIns="48331" rIns="96661" bIns="48331" rtlCol="0"/>
          <a:lstStyle>
            <a:lvl1pPr algn="r">
              <a:defRPr sz="1300">
                <a:latin typeface="Arial" charset="0"/>
              </a:defRPr>
            </a:lvl1pPr>
          </a:lstStyle>
          <a:p>
            <a:pPr>
              <a:defRPr/>
            </a:pPr>
            <a:fld id="{A107D07C-18F8-46C3-9E1F-2BFCCC75177C}" type="datetimeFigureOut">
              <a:rPr lang="en-US"/>
              <a:pPr>
                <a:defRPr/>
              </a:pPr>
              <a:t>20-Aug-15</a:t>
            </a:fld>
            <a:endParaRPr lang="en-US" dirty="0"/>
          </a:p>
        </p:txBody>
      </p:sp>
      <p:sp>
        <p:nvSpPr>
          <p:cNvPr id="4" name="Footer Placeholder 3"/>
          <p:cNvSpPr>
            <a:spLocks noGrp="1"/>
          </p:cNvSpPr>
          <p:nvPr>
            <p:ph type="ftr" sz="quarter" idx="2"/>
          </p:nvPr>
        </p:nvSpPr>
        <p:spPr>
          <a:xfrm>
            <a:off x="0" y="9444403"/>
            <a:ext cx="2930132" cy="496468"/>
          </a:xfrm>
          <a:prstGeom prst="rect">
            <a:avLst/>
          </a:prstGeom>
        </p:spPr>
        <p:txBody>
          <a:bodyPr vert="horz" lIns="96661" tIns="48331" rIns="96661" bIns="48331" rtlCol="0" anchor="b"/>
          <a:lstStyle>
            <a:lvl1pPr algn="l">
              <a:defRPr sz="13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29565" y="9444403"/>
            <a:ext cx="2930132" cy="496468"/>
          </a:xfrm>
          <a:prstGeom prst="rect">
            <a:avLst/>
          </a:prstGeom>
        </p:spPr>
        <p:txBody>
          <a:bodyPr vert="horz" lIns="96661" tIns="48331" rIns="96661" bIns="48331" rtlCol="0" anchor="b"/>
          <a:lstStyle>
            <a:lvl1pPr algn="r">
              <a:defRPr sz="1300">
                <a:latin typeface="Arial" charset="0"/>
              </a:defRPr>
            </a:lvl1pPr>
          </a:lstStyle>
          <a:p>
            <a:pPr>
              <a:defRPr/>
            </a:pPr>
            <a:fld id="{15CA6470-71B2-42D2-AD97-35E80F94052D}" type="slidenum">
              <a:rPr lang="en-US"/>
              <a:pPr>
                <a:defRPr/>
              </a:pPr>
              <a:t>‹#›</a:t>
            </a:fld>
            <a:endParaRPr lang="en-US" dirty="0"/>
          </a:p>
        </p:txBody>
      </p:sp>
    </p:spTree>
    <p:extLst>
      <p:ext uri="{BB962C8B-B14F-4D97-AF65-F5344CB8AC3E}">
        <p14:creationId xmlns:p14="http://schemas.microsoft.com/office/powerpoint/2010/main" xmlns="" val="421295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30132" cy="496468"/>
          </a:xfrm>
          <a:prstGeom prst="rect">
            <a:avLst/>
          </a:prstGeom>
        </p:spPr>
        <p:txBody>
          <a:bodyPr vert="horz" lIns="96661" tIns="48331" rIns="96661" bIns="48331" rtlCol="0"/>
          <a:lstStyle>
            <a:lvl1pPr algn="l">
              <a:defRPr sz="1300">
                <a:latin typeface="Arial" charset="0"/>
              </a:defRPr>
            </a:lvl1pPr>
          </a:lstStyle>
          <a:p>
            <a:pPr>
              <a:defRPr/>
            </a:pPr>
            <a:endParaRPr lang="en-US" dirty="0"/>
          </a:p>
        </p:txBody>
      </p:sp>
      <p:sp>
        <p:nvSpPr>
          <p:cNvPr id="3" name="Date Placeholder 2"/>
          <p:cNvSpPr>
            <a:spLocks noGrp="1"/>
          </p:cNvSpPr>
          <p:nvPr>
            <p:ph type="dt" idx="1"/>
          </p:nvPr>
        </p:nvSpPr>
        <p:spPr>
          <a:xfrm>
            <a:off x="3829565" y="1"/>
            <a:ext cx="2930132" cy="496468"/>
          </a:xfrm>
          <a:prstGeom prst="rect">
            <a:avLst/>
          </a:prstGeom>
        </p:spPr>
        <p:txBody>
          <a:bodyPr vert="horz" lIns="96661" tIns="48331" rIns="96661" bIns="48331" rtlCol="0"/>
          <a:lstStyle>
            <a:lvl1pPr algn="r">
              <a:defRPr sz="1300">
                <a:latin typeface="Arial" charset="0"/>
              </a:defRPr>
            </a:lvl1pPr>
          </a:lstStyle>
          <a:p>
            <a:pPr>
              <a:defRPr/>
            </a:pPr>
            <a:fld id="{02663F94-27A5-48F7-9376-0A6AF27743D2}" type="datetimeFigureOut">
              <a:rPr lang="en-US"/>
              <a:pPr>
                <a:defRPr/>
              </a:pPr>
              <a:t>20-Aug-15</a:t>
            </a:fld>
            <a:endParaRPr lang="en-US" dirty="0"/>
          </a:p>
        </p:txBody>
      </p:sp>
      <p:sp>
        <p:nvSpPr>
          <p:cNvPr id="4" name="Slide Image Placeholder 3"/>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676410" y="4723023"/>
            <a:ext cx="5408344" cy="4473144"/>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4403"/>
            <a:ext cx="2930132" cy="496468"/>
          </a:xfrm>
          <a:prstGeom prst="rect">
            <a:avLst/>
          </a:prstGeom>
        </p:spPr>
        <p:txBody>
          <a:bodyPr vert="horz" lIns="96661" tIns="48331" rIns="96661" bIns="48331" rtlCol="0" anchor="b"/>
          <a:lstStyle>
            <a:lvl1pPr algn="l">
              <a:defRPr sz="13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29565" y="9444403"/>
            <a:ext cx="2930132" cy="496468"/>
          </a:xfrm>
          <a:prstGeom prst="rect">
            <a:avLst/>
          </a:prstGeom>
        </p:spPr>
        <p:txBody>
          <a:bodyPr vert="horz" lIns="96661" tIns="48331" rIns="96661" bIns="48331" rtlCol="0" anchor="b"/>
          <a:lstStyle>
            <a:lvl1pPr algn="r">
              <a:defRPr sz="1300">
                <a:latin typeface="Arial" charset="0"/>
              </a:defRPr>
            </a:lvl1pPr>
          </a:lstStyle>
          <a:p>
            <a:pPr>
              <a:defRPr/>
            </a:pPr>
            <a:fld id="{8981643A-6E20-4162-BB0E-958F2DFFF68B}" type="slidenum">
              <a:rPr lang="en-US"/>
              <a:pPr>
                <a:defRPr/>
              </a:pPr>
              <a:t>‹#›</a:t>
            </a:fld>
            <a:endParaRPr lang="en-US" dirty="0"/>
          </a:p>
        </p:txBody>
      </p:sp>
    </p:spTree>
    <p:extLst>
      <p:ext uri="{BB962C8B-B14F-4D97-AF65-F5344CB8AC3E}">
        <p14:creationId xmlns:p14="http://schemas.microsoft.com/office/powerpoint/2010/main" xmlns="" val="3819205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7571" name="Rectangle 3"/>
          <p:cNvSpPr>
            <a:spLocks noGrp="1" noChangeArrowheads="1"/>
          </p:cNvSpPr>
          <p:nvPr>
            <p:ph type="body" idx="1"/>
          </p:nvPr>
        </p:nvSpPr>
        <p:spPr/>
        <p:txBody>
          <a:bodyPr/>
          <a:lstStyle/>
          <a:p>
            <a:pPr eaLnBrk="1" fontAlgn="auto" hangingPunct="1">
              <a:spcBef>
                <a:spcPts val="0"/>
              </a:spcBef>
              <a:spcAft>
                <a:spcPts val="0"/>
              </a:spcAft>
              <a:defRPr/>
            </a:pPr>
            <a:r>
              <a:rPr lang="en-GB" sz="1000" dirty="0"/>
              <a:t>The Input area of the Beam is a shape with a picture fill. To change this, ensure you have the image you wish to use (ideally a </a:t>
            </a:r>
            <a:r>
              <a:rPr lang="en-GB" sz="1000" b="1" dirty="0"/>
              <a:t>.jpg</a:t>
            </a:r>
            <a:r>
              <a:rPr lang="en-GB" sz="1000" dirty="0"/>
              <a:t> or a </a:t>
            </a:r>
            <a:r>
              <a:rPr lang="en-GB" sz="1000" b="1" dirty="0"/>
              <a:t>.png</a:t>
            </a:r>
            <a:r>
              <a:rPr lang="en-GB" sz="1000" dirty="0"/>
              <a:t> file) in an accessible folder. The image should have a ratio of 1:1 to ensure it does not appear distorted.</a:t>
            </a:r>
            <a:endParaRPr lang="en-US" sz="1000" dirty="0"/>
          </a:p>
          <a:p>
            <a:pPr eaLnBrk="1" fontAlgn="auto" hangingPunct="1">
              <a:spcBef>
                <a:spcPts val="0"/>
              </a:spcBef>
              <a:spcAft>
                <a:spcPts val="0"/>
              </a:spcAft>
              <a:defRPr/>
            </a:pPr>
            <a:r>
              <a:rPr lang="en-GB" sz="1000" dirty="0"/>
              <a:t>When choosing an Input image, follow the principles on </a:t>
            </a:r>
            <a:r>
              <a:rPr lang="en-GB" sz="1000" i="1" dirty="0"/>
              <a:t>The Branding Zone</a:t>
            </a:r>
            <a:r>
              <a:rPr lang="en-GB" sz="1000" dirty="0"/>
              <a:t>. Customize the Input area of the Beam as described below.</a:t>
            </a:r>
            <a:endParaRPr lang="en-US" sz="1000" dirty="0"/>
          </a:p>
          <a:p>
            <a:pPr marL="241653" indent="-120827" eaLnBrk="1" fontAlgn="auto" hangingPunct="1">
              <a:spcBef>
                <a:spcPts val="0"/>
              </a:spcBef>
              <a:spcAft>
                <a:spcPts val="0"/>
              </a:spcAft>
              <a:buSzPct val="100000"/>
              <a:buFont typeface="Arial" pitchFamily="34" charset="0"/>
              <a:buChar char="►"/>
              <a:defRPr/>
            </a:pPr>
            <a:r>
              <a:rPr lang="en-GB" sz="1000" dirty="0"/>
              <a:t>In the </a:t>
            </a:r>
            <a:r>
              <a:rPr lang="en-GB" sz="1000" b="1" dirty="0"/>
              <a:t>View</a:t>
            </a:r>
            <a:r>
              <a:rPr lang="en-GB" sz="1000" dirty="0"/>
              <a:t> tab, click </a:t>
            </a:r>
            <a:r>
              <a:rPr lang="en-GB" sz="1000" b="1" dirty="0"/>
              <a:t>Slide Master</a:t>
            </a:r>
            <a:r>
              <a:rPr lang="en-GB" sz="1000" dirty="0"/>
              <a:t> from the </a:t>
            </a:r>
            <a:r>
              <a:rPr lang="en-GB" sz="1000" b="1" dirty="0"/>
              <a:t>Presentation Views</a:t>
            </a:r>
            <a:r>
              <a:rPr lang="en-GB" sz="1000" dirty="0"/>
              <a:t> group</a:t>
            </a:r>
            <a:r>
              <a:rPr lang="en-GB" sz="1000" dirty="0" smtClean="0"/>
              <a:t>.</a:t>
            </a:r>
            <a:endParaRPr lang="en-US" sz="1000" dirty="0"/>
          </a:p>
          <a:p>
            <a:pPr marL="241653" indent="-120827" eaLnBrk="1" fontAlgn="auto" hangingPunct="1">
              <a:spcBef>
                <a:spcPts val="0"/>
              </a:spcBef>
              <a:spcAft>
                <a:spcPts val="0"/>
              </a:spcAft>
              <a:buSzPct val="100000"/>
              <a:buFont typeface="Arial" pitchFamily="34" charset="0"/>
              <a:buChar char="►"/>
              <a:defRPr/>
            </a:pPr>
            <a:r>
              <a:rPr lang="en-GB" sz="1000" dirty="0"/>
              <a:t>Right-click on the Input graphic and select </a:t>
            </a:r>
            <a:r>
              <a:rPr lang="en-GB" sz="1000" b="1" dirty="0"/>
              <a:t>Format Picture</a:t>
            </a:r>
            <a:r>
              <a:rPr lang="en-GB" sz="1000" dirty="0" smtClean="0"/>
              <a:t>.</a:t>
            </a:r>
          </a:p>
          <a:p>
            <a:pPr marL="241653" indent="-120827" eaLnBrk="1" fontAlgn="auto" hangingPunct="1">
              <a:spcBef>
                <a:spcPts val="0"/>
              </a:spcBef>
              <a:spcAft>
                <a:spcPts val="0"/>
              </a:spcAft>
              <a:buSzPct val="100000"/>
              <a:buFont typeface="Arial" pitchFamily="34" charset="0"/>
              <a:buChar char="►"/>
              <a:defRPr/>
            </a:pPr>
            <a:r>
              <a:rPr lang="en-GB" sz="1000" dirty="0" smtClean="0"/>
              <a:t>From </a:t>
            </a:r>
            <a:r>
              <a:rPr lang="en-GB" sz="1000" dirty="0"/>
              <a:t>the Fill menu, select </a:t>
            </a:r>
            <a:r>
              <a:rPr lang="en-GB" sz="1000" b="1" dirty="0"/>
              <a:t>Picture or texture fill</a:t>
            </a:r>
            <a:r>
              <a:rPr lang="en-GB" sz="1000" dirty="0"/>
              <a:t> and click </a:t>
            </a:r>
            <a:r>
              <a:rPr lang="en-GB" sz="1000" b="1" dirty="0"/>
              <a:t>Insert from file</a:t>
            </a:r>
            <a:r>
              <a:rPr lang="en-GB" sz="1000" dirty="0"/>
              <a:t>. </a:t>
            </a:r>
            <a:endParaRPr lang="en-GB" sz="1000" dirty="0" smtClean="0"/>
          </a:p>
          <a:p>
            <a:pPr marL="241653" indent="-120827" eaLnBrk="1" fontAlgn="auto" hangingPunct="1">
              <a:spcBef>
                <a:spcPts val="0"/>
              </a:spcBef>
              <a:spcAft>
                <a:spcPts val="0"/>
              </a:spcAft>
              <a:buSzPct val="100000"/>
              <a:buFont typeface="Arial" pitchFamily="34" charset="0"/>
              <a:buChar char="►"/>
              <a:defRPr/>
            </a:pPr>
            <a:r>
              <a:rPr lang="en-GB" sz="1000" dirty="0" smtClean="0"/>
              <a:t>Navigate </a:t>
            </a:r>
            <a:r>
              <a:rPr lang="en-GB" sz="1000" dirty="0"/>
              <a:t>to the folder containing the image you wish to insert in the Input area. Highlight the image and click </a:t>
            </a:r>
            <a:r>
              <a:rPr lang="en-GB" sz="1000" b="1" dirty="0"/>
              <a:t>Insert</a:t>
            </a:r>
            <a:r>
              <a:rPr lang="en-GB" sz="1000" dirty="0"/>
              <a:t>.</a:t>
            </a:r>
            <a:endParaRPr lang="en-US" sz="1000" dirty="0"/>
          </a:p>
          <a:p>
            <a:pPr marL="241653" indent="-120827" eaLnBrk="1" fontAlgn="auto" hangingPunct="1">
              <a:spcBef>
                <a:spcPts val="0"/>
              </a:spcBef>
              <a:spcAft>
                <a:spcPts val="0"/>
              </a:spcAft>
              <a:buSzPct val="100000"/>
              <a:buFont typeface="Arial" pitchFamily="34" charset="0"/>
              <a:buChar char="►"/>
              <a:defRPr/>
            </a:pPr>
            <a:r>
              <a:rPr lang="en-GB" sz="1000" dirty="0"/>
              <a:t>You can now preview the image before continuing. If you are happy with how it looks, click </a:t>
            </a:r>
            <a:r>
              <a:rPr lang="en-GB" sz="1000" b="1" dirty="0"/>
              <a:t>OK</a:t>
            </a:r>
            <a:r>
              <a:rPr lang="en-GB" sz="1000" dirty="0"/>
              <a:t> to continue. Otherwise, repeat the process until you are happy with your selected image.</a:t>
            </a:r>
            <a:endParaRPr lang="en-US" sz="1000" dirty="0"/>
          </a:p>
          <a:p>
            <a:pPr marL="241653" indent="-120827" eaLnBrk="1" fontAlgn="auto" hangingPunct="1">
              <a:spcBef>
                <a:spcPts val="0"/>
              </a:spcBef>
              <a:spcAft>
                <a:spcPts val="0"/>
              </a:spcAft>
              <a:buSzPct val="100000"/>
              <a:buFont typeface="Arial" pitchFamily="34" charset="0"/>
              <a:buChar char="►"/>
              <a:defRPr/>
            </a:pPr>
            <a:r>
              <a:rPr lang="en-GB" sz="1000" dirty="0"/>
              <a:t>To exit from </a:t>
            </a:r>
            <a:r>
              <a:rPr lang="en-GB" sz="1000" b="1" dirty="0"/>
              <a:t>Slide Master View</a:t>
            </a:r>
            <a:r>
              <a:rPr lang="en-GB" sz="1000" dirty="0"/>
              <a:t>, click </a:t>
            </a:r>
            <a:r>
              <a:rPr lang="en-GB" sz="1000" b="1" dirty="0"/>
              <a:t>Normal</a:t>
            </a:r>
            <a:r>
              <a:rPr lang="en-GB" sz="1000" dirty="0"/>
              <a:t> from the </a:t>
            </a:r>
            <a:r>
              <a:rPr lang="en-GB" sz="1000" b="1" dirty="0"/>
              <a:t>Presentation Views</a:t>
            </a:r>
            <a:r>
              <a:rPr lang="en-GB" sz="1000" dirty="0"/>
              <a:t> group in the </a:t>
            </a:r>
            <a:r>
              <a:rPr lang="en-GB" sz="1000" b="1" dirty="0"/>
              <a:t>View</a:t>
            </a:r>
            <a:r>
              <a:rPr lang="en-GB" sz="1000" dirty="0"/>
              <a:t> tab</a:t>
            </a:r>
            <a:r>
              <a:rPr lang="en-GB" sz="1000" dirty="0" smtClean="0"/>
              <a:t>.</a:t>
            </a:r>
          </a:p>
          <a:p>
            <a:pPr marL="241653" indent="-120827" eaLnBrk="1" fontAlgn="auto" hangingPunct="1">
              <a:spcBef>
                <a:spcPts val="0"/>
              </a:spcBef>
              <a:spcAft>
                <a:spcPts val="0"/>
              </a:spcAft>
              <a:buSzPct val="100000"/>
              <a:buFont typeface="Arial" pitchFamily="34" charset="0"/>
              <a:buChar char="►"/>
              <a:defRPr/>
            </a:pPr>
            <a:r>
              <a:rPr lang="en-GB" sz="1000" dirty="0" smtClean="0"/>
              <a:t> The </a:t>
            </a:r>
            <a:r>
              <a:rPr lang="en-GB" sz="1000" dirty="0"/>
              <a:t>change you made to the Input graphic should now be visible on the slide. </a:t>
            </a:r>
            <a:endParaRPr lang="en-US" sz="10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10</a:t>
            </a:fld>
            <a:endParaRPr lang="en-US" alt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11</a:t>
            </a:fld>
            <a:endParaRPr lang="en-US" alt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12</a:t>
            </a:fld>
            <a:endParaRPr lang="en-US" alt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13</a:t>
            </a:fld>
            <a:endParaRPr lang="en-US" alt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14</a:t>
            </a:fld>
            <a:endParaRPr lang="en-US" altLang="en-US"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15</a:t>
            </a:fld>
            <a:endParaRPr lang="en-US" altLang="en-US"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16</a:t>
            </a:fld>
            <a:endParaRPr lang="en-US" altLang="en-US"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17</a:t>
            </a:fld>
            <a:endParaRPr lang="en-US" altLang="en-US"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18</a:t>
            </a:fld>
            <a:endParaRPr lang="en-US" alt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19</a:t>
            </a:fld>
            <a:endParaRPr lang="en-US" alt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20</a:t>
            </a:fld>
            <a:endParaRPr lang="en-US" altLang="en-US"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22</a:t>
            </a:fld>
            <a:endParaRPr lang="en-US" alt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23</a:t>
            </a:fld>
            <a:endParaRPr lang="en-US" altLang="en-US"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24</a:t>
            </a:fld>
            <a:endParaRPr lang="en-US" altLang="en-US" dirty="0"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25</a:t>
            </a:fld>
            <a:endParaRPr lang="en-US" altLang="en-US" dirty="0"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26</a:t>
            </a:fld>
            <a:endParaRPr lang="en-US" altLang="en-US" dirty="0"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27</a:t>
            </a:fld>
            <a:endParaRPr lang="en-US" altLang="en-US" dirty="0"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28</a:t>
            </a:fld>
            <a:endParaRPr lang="en-US" altLang="en-US" dirty="0"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29</a:t>
            </a:fld>
            <a:endParaRPr lang="en-US" alt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a:t>
            </a:fld>
            <a:endParaRPr lang="en-US" altLang="en-US" dirty="0"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30</a:t>
            </a:fld>
            <a:endParaRPr lang="en-US" altLang="en-US" dirty="0"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31</a:t>
            </a:fld>
            <a:endParaRPr lang="en-US" altLang="en-US" dirty="0"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32</a:t>
            </a:fld>
            <a:endParaRPr lang="en-US" altLang="en-US" dirty="0"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33</a:t>
            </a:fld>
            <a:endParaRPr lang="en-US" altLang="en-US" dirty="0"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34</a:t>
            </a:fld>
            <a:endParaRPr lang="en-US" altLang="en-US" dirty="0"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35</a:t>
            </a:fld>
            <a:endParaRPr lang="en-US" altLang="en-US" dirty="0"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36</a:t>
            </a:fld>
            <a:endParaRPr lang="en-US" altLang="en-US" dirty="0"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37</a:t>
            </a:fld>
            <a:endParaRPr lang="en-US" altLang="en-US" dirty="0"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38</a:t>
            </a:fld>
            <a:endParaRPr lang="en-US" altLang="en-US" dirty="0"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39</a:t>
            </a:fld>
            <a:endParaRPr lang="en-US" alt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a:t>
            </a:fld>
            <a:endParaRPr lang="en-US" altLang="en-US" dirty="0"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40</a:t>
            </a:fld>
            <a:endParaRPr lang="en-US" altLang="en-US" dirty="0"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41</a:t>
            </a:fld>
            <a:endParaRPr lang="en-US" altLang="en-US" dirty="0"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42</a:t>
            </a:fld>
            <a:endParaRPr lang="en-US" altLang="en-US" dirty="0"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43</a:t>
            </a:fld>
            <a:endParaRPr lang="en-US" altLang="en-US" dirty="0"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44</a:t>
            </a:fld>
            <a:endParaRPr lang="en-US" altLang="en-US" dirty="0"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45</a:t>
            </a:fld>
            <a:endParaRPr lang="en-US" altLang="en-US" dirty="0"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46</a:t>
            </a:fld>
            <a:endParaRPr lang="en-US" altLang="en-US" dirty="0"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47</a:t>
            </a:fld>
            <a:endParaRPr lang="en-US" altLang="en-US" dirty="0"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48</a:t>
            </a:fld>
            <a:endParaRPr lang="en-US" altLang="en-US" dirty="0"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49</a:t>
            </a:fld>
            <a:endParaRPr lang="en-US" alt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a:t>
            </a:fld>
            <a:endParaRPr lang="en-US" altLang="en-US" dirty="0" smtClean="0">
              <a:latin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50</a:t>
            </a:fld>
            <a:endParaRPr lang="en-US" altLang="en-US" dirty="0" smtClean="0">
              <a:latin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51</a:t>
            </a:fld>
            <a:endParaRPr lang="en-US" altLang="en-US" dirty="0" smtClean="0">
              <a:latin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52</a:t>
            </a:fld>
            <a:endParaRPr lang="en-US" altLang="en-US" dirty="0" smtClean="0">
              <a:latin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54</a:t>
            </a:fld>
            <a:endParaRPr lang="en-US" altLang="en-US" dirty="0" smtClean="0">
              <a:latin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55</a:t>
            </a:fld>
            <a:endParaRPr lang="en-US" altLang="en-US" dirty="0" smtClean="0">
              <a:latin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56</a:t>
            </a:fld>
            <a:endParaRPr lang="en-US" altLang="en-US" dirty="0" smtClean="0">
              <a:latin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57</a:t>
            </a:fld>
            <a:endParaRPr lang="en-US" altLang="en-US" dirty="0" smtClean="0">
              <a:latin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58</a:t>
            </a:fld>
            <a:endParaRPr lang="en-US" altLang="en-US" dirty="0" smtClean="0">
              <a:latin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59</a:t>
            </a:fld>
            <a:endParaRPr lang="en-US" alt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a:t>
            </a:fld>
            <a:endParaRPr lang="en-US" altLang="en-US" dirty="0" smtClean="0">
              <a:latin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60</a:t>
            </a:fld>
            <a:endParaRPr lang="en-US" altLang="en-US" dirty="0" smtClean="0">
              <a:latin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61</a:t>
            </a:fld>
            <a:endParaRPr lang="en-US" altLang="en-US" dirty="0" smtClean="0">
              <a:latin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62</a:t>
            </a:fld>
            <a:endParaRPr lang="en-US" altLang="en-US" dirty="0" smtClean="0">
              <a:latin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63</a:t>
            </a:fld>
            <a:endParaRPr lang="en-US" altLang="en-US" dirty="0" smtClean="0">
              <a:latin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64</a:t>
            </a:fld>
            <a:endParaRPr lang="en-US" altLang="en-US" dirty="0" smtClean="0">
              <a:latin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7</a:t>
            </a:fld>
            <a:endParaRPr lang="en-US" alt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318493-892D-4C65-A617-AC940A3BCE71}" type="slidenum">
              <a:rPr lang="en-US" altLang="en-US" smtClean="0">
                <a:latin typeface="Arial" pitchFamily="34" charset="0"/>
              </a:rPr>
              <a:pPr/>
              <a:t>9</a:t>
            </a:fld>
            <a:endParaRPr lang="en-US"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bg>
      <p:bgPr>
        <a:solidFill>
          <a:schemeClr val="tx2"/>
        </a:solidFill>
        <a:effectLst/>
      </p:bgPr>
    </p:bg>
    <p:spTree>
      <p:nvGrpSpPr>
        <p:cNvPr id="1" name=""/>
        <p:cNvGrpSpPr/>
        <p:nvPr/>
      </p:nvGrpSpPr>
      <p:grpSpPr>
        <a:xfrm>
          <a:off x="0" y="0"/>
          <a:ext cx="0" cy="0"/>
          <a:chOff x="0" y="0"/>
          <a:chExt cx="0" cy="0"/>
        </a:xfrm>
      </p:grpSpPr>
      <p:sp>
        <p:nvSpPr>
          <p:cNvPr id="4" name="Freeform 20"/>
          <p:cNvSpPr>
            <a:spLocks/>
          </p:cNvSpPr>
          <p:nvPr userDrawn="1"/>
        </p:nvSpPr>
        <p:spPr bwMode="auto">
          <a:xfrm>
            <a:off x="3079750" y="552450"/>
            <a:ext cx="6057900" cy="2590800"/>
          </a:xfrm>
          <a:custGeom>
            <a:avLst/>
            <a:gdLst>
              <a:gd name="T0" fmla="*/ 0 w 3816"/>
              <a:gd name="T1" fmla="*/ 2147483647 h 1632"/>
              <a:gd name="T2" fmla="*/ 2147483647 w 3816"/>
              <a:gd name="T3" fmla="*/ 0 h 1632"/>
              <a:gd name="T4" fmla="*/ 2147483647 w 3816"/>
              <a:gd name="T5" fmla="*/ 1249997500 h 1632"/>
              <a:gd name="T6" fmla="*/ 0 w 3816"/>
              <a:gd name="T7" fmla="*/ 2147483647 h 16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816" h="1632">
                <a:moveTo>
                  <a:pt x="0" y="1632"/>
                </a:moveTo>
                <a:lnTo>
                  <a:pt x="3816" y="0"/>
                </a:lnTo>
                <a:lnTo>
                  <a:pt x="3816" y="496"/>
                </a:lnTo>
                <a:lnTo>
                  <a:pt x="0" y="1632"/>
                </a:lnTo>
                <a:close/>
              </a:path>
            </a:pathLst>
          </a:custGeom>
          <a:solidFill>
            <a:schemeClr val="accent2"/>
          </a:solidFill>
          <a:ln w="9525">
            <a:noFill/>
            <a:round/>
            <a:headEnd/>
            <a:tailEnd/>
          </a:ln>
        </p:spPr>
        <p:txBody>
          <a:bodyPr/>
          <a:lstStyle/>
          <a:p>
            <a:endParaRPr lang="en-US" dirty="0"/>
          </a:p>
        </p:txBody>
      </p:sp>
      <p:sp>
        <p:nvSpPr>
          <p:cNvPr id="5" name="AutoShape 6"/>
          <p:cNvSpPr>
            <a:spLocks noChangeArrowheads="1"/>
          </p:cNvSpPr>
          <p:nvPr userDrawn="1"/>
        </p:nvSpPr>
        <p:spPr bwMode="gray">
          <a:xfrm rot="5400000">
            <a:off x="-127001" y="1281113"/>
            <a:ext cx="3313114" cy="3059113"/>
          </a:xfrm>
          <a:prstGeom prst="triangle">
            <a:avLst>
              <a:gd name="adj" fmla="val 60232"/>
            </a:avLst>
          </a:prstGeom>
          <a:blipFill dpi="0" rotWithShape="0">
            <a:blip r:embed="rId2" cstate="print"/>
            <a:srcRect/>
            <a:stretch>
              <a:fillRect b="-67787"/>
            </a:stretch>
          </a:blipFill>
          <a:ln w="9525">
            <a:noFill/>
            <a:miter lim="800000"/>
            <a:headEnd/>
            <a:tailEnd/>
          </a:ln>
          <a:effectLst/>
        </p:spPr>
        <p:txBody>
          <a:bodyPr rot="10800000" vert="eaVert" wrap="none" anchor="ctr"/>
          <a:lstStyle/>
          <a:p>
            <a:pPr algn="ctr" defTabSz="995363">
              <a:lnSpc>
                <a:spcPts val="1400"/>
              </a:lnSpc>
              <a:defRPr/>
            </a:pPr>
            <a:endParaRPr lang="en-GB" sz="1400" dirty="0">
              <a:solidFill>
                <a:schemeClr val="bg1"/>
              </a:solidFill>
              <a:latin typeface="EYInterstate Regular" pitchFamily="1" charset="0"/>
            </a:endParaRPr>
          </a:p>
        </p:txBody>
      </p:sp>
      <p:sp>
        <p:nvSpPr>
          <p:cNvPr id="3074" name="Rectangle 2"/>
          <p:cNvSpPr>
            <a:spLocks noGrp="1" noChangeArrowheads="1"/>
          </p:cNvSpPr>
          <p:nvPr>
            <p:ph type="ctrTitle"/>
          </p:nvPr>
        </p:nvSpPr>
        <p:spPr>
          <a:xfrm>
            <a:off x="3059113" y="3457575"/>
            <a:ext cx="5541962" cy="908050"/>
          </a:xfrm>
        </p:spPr>
        <p:txBody>
          <a:bodyPr tIns="0"/>
          <a:lstStyle>
            <a:lvl1pPr>
              <a:defRPr>
                <a:solidFill>
                  <a:schemeClr val="bg2"/>
                </a:solidFill>
              </a:defRPr>
            </a:lvl1pPr>
          </a:lstStyle>
          <a:p>
            <a:r>
              <a:rPr lang="en-US" noProof="0" smtClean="0"/>
              <a:t>Click to edit Master title style</a:t>
            </a:r>
            <a:endParaRPr lang="en-US" noProof="0" dirty="0"/>
          </a:p>
        </p:txBody>
      </p:sp>
      <p:sp>
        <p:nvSpPr>
          <p:cNvPr id="3075" name="Rectangle 3"/>
          <p:cNvSpPr>
            <a:spLocks noGrp="1" noChangeArrowheads="1"/>
          </p:cNvSpPr>
          <p:nvPr>
            <p:ph type="subTitle" idx="1"/>
          </p:nvPr>
        </p:nvSpPr>
        <p:spPr>
          <a:xfrm>
            <a:off x="3062288" y="4354513"/>
            <a:ext cx="5541962" cy="1019175"/>
          </a:xfrm>
        </p:spPr>
        <p:txBody>
          <a:bodyPr/>
          <a:lstStyle>
            <a:lvl1pPr marL="0" indent="0">
              <a:lnSpc>
                <a:spcPct val="85000"/>
              </a:lnSpc>
              <a:buFont typeface="Arial" charset="0"/>
              <a:buNone/>
              <a:defRPr sz="2000">
                <a:solidFill>
                  <a:schemeClr val="bg1"/>
                </a:solidFill>
              </a:defRPr>
            </a:lvl1pPr>
          </a:lstStyle>
          <a:p>
            <a:r>
              <a:rPr lang="en-US" noProof="0" smtClean="0"/>
              <a:t>Click to edit Master subtitle style</a:t>
            </a:r>
            <a:endParaRPr lang="en-US" noProof="0"/>
          </a:p>
        </p:txBody>
      </p:sp>
      <p:pic>
        <p:nvPicPr>
          <p:cNvPr id="32" name="Picture 2"/>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5410200"/>
            <a:ext cx="1137672"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lvl1pPr>
              <a:lnSpc>
                <a:spcPct val="100000"/>
              </a:lnSpc>
              <a:spcBef>
                <a:spcPts val="0"/>
              </a:spcBef>
              <a:spcAft>
                <a:spcPts val="600"/>
              </a:spcAft>
              <a:buSzPct val="100000"/>
              <a:defRPr>
                <a:solidFill>
                  <a:schemeClr val="bg1"/>
                </a:solidFill>
              </a:defRPr>
            </a:lvl1pPr>
            <a:lvl2pPr>
              <a:lnSpc>
                <a:spcPct val="100000"/>
              </a:lnSpc>
              <a:spcBef>
                <a:spcPts val="0"/>
              </a:spcBef>
              <a:spcAft>
                <a:spcPts val="600"/>
              </a:spcAft>
              <a:buSzPct val="100000"/>
              <a:defRPr>
                <a:solidFill>
                  <a:schemeClr val="bg1"/>
                </a:solidFill>
              </a:defRPr>
            </a:lvl2pPr>
            <a:lvl3pPr>
              <a:lnSpc>
                <a:spcPct val="100000"/>
              </a:lnSpc>
              <a:spcBef>
                <a:spcPts val="0"/>
              </a:spcBef>
              <a:spcAft>
                <a:spcPts val="600"/>
              </a:spcAft>
              <a:buSzPct val="100000"/>
              <a:defRPr>
                <a:solidFill>
                  <a:schemeClr val="bg1"/>
                </a:solidFill>
              </a:defRPr>
            </a:lvl3pPr>
            <a:lvl4pPr>
              <a:lnSpc>
                <a:spcPct val="100000"/>
              </a:lnSpc>
              <a:spcBef>
                <a:spcPts val="0"/>
              </a:spcBef>
              <a:spcAft>
                <a:spcPts val="600"/>
              </a:spcAft>
              <a:buSzPct val="100000"/>
              <a:defRPr>
                <a:solidFill>
                  <a:schemeClr val="bg1"/>
                </a:solidFill>
              </a:defRPr>
            </a:lvl4pPr>
            <a:lvl5pPr>
              <a:lnSpc>
                <a:spcPct val="100000"/>
              </a:lnSpc>
              <a:spcBef>
                <a:spcPts val="0"/>
              </a:spcBef>
              <a:spcAft>
                <a:spcPts val="600"/>
              </a:spcAft>
              <a:buSzPct val="100000"/>
              <a:defRPr>
                <a:solidFill>
                  <a:schemeClr val="bg1"/>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noProof="0" smtClean="0"/>
              <a:t>Click to edit Master title style</a:t>
            </a:r>
            <a:endParaRPr lang="en-US" noProof="0" dirty="0"/>
          </a:p>
        </p:txBody>
      </p:sp>
      <p:sp>
        <p:nvSpPr>
          <p:cNvPr id="3" name="Content Placeholder 2"/>
          <p:cNvSpPr>
            <a:spLocks noGrp="1"/>
          </p:cNvSpPr>
          <p:nvPr>
            <p:ph sz="half" idx="1"/>
          </p:nvPr>
        </p:nvSpPr>
        <p:spPr>
          <a:xfrm>
            <a:off x="455613" y="1412875"/>
            <a:ext cx="4040187" cy="451961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Content Placeholder 3"/>
          <p:cNvSpPr>
            <a:spLocks noGrp="1"/>
          </p:cNvSpPr>
          <p:nvPr>
            <p:ph sz="half" idx="2"/>
          </p:nvPr>
        </p:nvSpPr>
        <p:spPr>
          <a:xfrm>
            <a:off x="4648200" y="1412875"/>
            <a:ext cx="4041775" cy="451961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with heading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93838"/>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4"/>
          <p:cNvSpPr>
            <a:spLocks noGrp="1"/>
          </p:cNvSpPr>
          <p:nvPr>
            <p:ph type="body" sz="quarter" idx="3"/>
          </p:nvPr>
        </p:nvSpPr>
        <p:spPr>
          <a:xfrm>
            <a:off x="4645025" y="1493838"/>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b="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itle 1"/>
          <p:cNvSpPr>
            <a:spLocks noGrp="1"/>
          </p:cNvSpPr>
          <p:nvPr>
            <p:ph type="title"/>
          </p:nvPr>
        </p:nvSpPr>
        <p:spPr>
          <a:xfrm>
            <a:off x="457200" y="200025"/>
            <a:ext cx="8232775" cy="863600"/>
          </a:xfrm>
        </p:spPr>
        <p:txBody>
          <a:bodyPr/>
          <a:lstStyle>
            <a:lvl1pPr>
              <a:defRPr>
                <a:solidFill>
                  <a:schemeClr val="bg1"/>
                </a:solidFill>
              </a:defRPr>
            </a:lvl1pPr>
          </a:lstStyle>
          <a:p>
            <a:r>
              <a:rPr lang="en-US" noProof="0" smtClean="0"/>
              <a:t>Click to edit Master title style</a:t>
            </a:r>
            <a:endParaRPr 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00025"/>
            <a:ext cx="8232775" cy="863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412875"/>
            <a:ext cx="8234362" cy="4519613"/>
          </a:xfrm>
        </p:spPr>
        <p:txBody>
          <a:bodyPr/>
          <a:lstStyle/>
          <a:p>
            <a:pPr lvl="0"/>
            <a:endParaRPr lang="en-US"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0025"/>
            <a:ext cx="8232775"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2" name="Rectangle 8"/>
          <p:cNvSpPr>
            <a:spLocks noChangeArrowheads="1"/>
          </p:cNvSpPr>
          <p:nvPr/>
        </p:nvSpPr>
        <p:spPr bwMode="auto">
          <a:xfrm>
            <a:off x="2286000" y="6276262"/>
            <a:ext cx="4191000" cy="477837"/>
          </a:xfrm>
          <a:prstGeom prst="rect">
            <a:avLst/>
          </a:prstGeom>
          <a:noFill/>
          <a:ln w="9525">
            <a:noFill/>
            <a:miter lim="800000"/>
            <a:headEnd/>
            <a:tailEnd/>
          </a:ln>
          <a:effectLst/>
        </p:spPr>
        <p:txBody>
          <a:bodyPr lIns="0" tIns="0" rIns="0" bIns="0"/>
          <a:lstStyle/>
          <a:p>
            <a:pPr algn="ctr">
              <a:defRPr/>
            </a:pPr>
            <a:r>
              <a:rPr lang="en-US" sz="1600" b="1" dirty="0" smtClean="0">
                <a:solidFill>
                  <a:srgbClr val="FFC000"/>
                </a:solidFill>
              </a:rPr>
              <a:t>Advance Tax, Deduction of Tax at Source and Filing of Returns/ Statements</a:t>
            </a:r>
            <a:endParaRPr lang="en-US" sz="1100" b="1" dirty="0">
              <a:solidFill>
                <a:srgbClr val="FFC000"/>
              </a:solidFill>
              <a:effectLst/>
              <a:latin typeface="EYInterstate" panose="02000503020000020004" pitchFamily="2" charset="0"/>
              <a:cs typeface="Arial" charset="0"/>
            </a:endParaRPr>
          </a:p>
        </p:txBody>
      </p:sp>
      <p:sp>
        <p:nvSpPr>
          <p:cNvPr id="1029" name="Rectangle 9"/>
          <p:cNvSpPr>
            <a:spLocks noChangeArrowheads="1"/>
          </p:cNvSpPr>
          <p:nvPr/>
        </p:nvSpPr>
        <p:spPr bwMode="auto">
          <a:xfrm>
            <a:off x="457200" y="6419850"/>
            <a:ext cx="663575" cy="19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1100" dirty="0" smtClean="0">
                <a:solidFill>
                  <a:schemeClr val="bg1"/>
                </a:solidFill>
                <a:cs typeface="Arial" pitchFamily="34" charset="0"/>
              </a:rPr>
              <a:t>Page </a:t>
            </a:r>
            <a:fld id="{7FEA767C-DB91-4CA0-B4C6-85980D3026E8}" type="slidenum">
              <a:rPr lang="en-US" altLang="en-US" sz="1100" smtClean="0">
                <a:solidFill>
                  <a:schemeClr val="bg1"/>
                </a:solidFill>
                <a:cs typeface="Arial" pitchFamily="34" charset="0"/>
              </a:rPr>
              <a:pPr eaLnBrk="1" hangingPunct="1">
                <a:defRPr/>
              </a:pPr>
              <a:t>‹#›</a:t>
            </a:fld>
            <a:endParaRPr lang="en-US" altLang="en-US" sz="1100" dirty="0" smtClean="0">
              <a:solidFill>
                <a:schemeClr val="bg1"/>
              </a:solidFill>
              <a:cs typeface="Arial" pitchFamily="34" charset="0"/>
            </a:endParaRPr>
          </a:p>
        </p:txBody>
      </p:sp>
      <p:sp>
        <p:nvSpPr>
          <p:cNvPr id="1030" name="Line 10"/>
          <p:cNvSpPr>
            <a:spLocks noChangeShapeType="1"/>
          </p:cNvSpPr>
          <p:nvPr/>
        </p:nvSpPr>
        <p:spPr bwMode="auto">
          <a:xfrm>
            <a:off x="455613" y="1042988"/>
            <a:ext cx="8229600" cy="0"/>
          </a:xfrm>
          <a:prstGeom prst="line">
            <a:avLst/>
          </a:prstGeom>
          <a:noFill/>
          <a:ln w="19050">
            <a:solidFill>
              <a:schemeClr val="accent2"/>
            </a:solidFill>
            <a:round/>
            <a:headEnd/>
            <a:tailEnd/>
          </a:ln>
        </p:spPr>
        <p:txBody>
          <a:bodyPr wrap="none" anchor="ctr"/>
          <a:lstStyle/>
          <a:p>
            <a:endParaRPr lang="en-US" dirty="0"/>
          </a:p>
        </p:txBody>
      </p:sp>
      <p:sp>
        <p:nvSpPr>
          <p:cNvPr id="1031" name="Line 11"/>
          <p:cNvSpPr>
            <a:spLocks noChangeShapeType="1"/>
          </p:cNvSpPr>
          <p:nvPr/>
        </p:nvSpPr>
        <p:spPr bwMode="auto">
          <a:xfrm>
            <a:off x="455613" y="6243638"/>
            <a:ext cx="8229600" cy="0"/>
          </a:xfrm>
          <a:prstGeom prst="line">
            <a:avLst/>
          </a:prstGeom>
          <a:noFill/>
          <a:ln w="3175">
            <a:solidFill>
              <a:srgbClr val="646464"/>
            </a:solidFill>
            <a:round/>
            <a:headEnd/>
            <a:tailEnd/>
          </a:ln>
        </p:spPr>
        <p:txBody>
          <a:bodyPr wrap="none" anchor="ctr"/>
          <a:lstStyle/>
          <a:p>
            <a:endParaRPr lang="en-US" dirty="0"/>
          </a:p>
        </p:txBody>
      </p:sp>
      <p:sp>
        <p:nvSpPr>
          <p:cNvPr id="3" name="Line 12"/>
          <p:cNvSpPr>
            <a:spLocks noChangeShapeType="1"/>
          </p:cNvSpPr>
          <p:nvPr/>
        </p:nvSpPr>
        <p:spPr bwMode="auto">
          <a:xfrm>
            <a:off x="455613" y="200025"/>
            <a:ext cx="8229600" cy="0"/>
          </a:xfrm>
          <a:prstGeom prst="line">
            <a:avLst/>
          </a:prstGeom>
          <a:noFill/>
          <a:ln w="6350">
            <a:solidFill>
              <a:srgbClr val="646464"/>
            </a:solidFill>
            <a:round/>
            <a:headEnd/>
            <a:tailEnd/>
          </a:ln>
        </p:spPr>
        <p:txBody>
          <a:bodyPr wrap="none" anchor="ctr"/>
          <a:lstStyle/>
          <a:p>
            <a:endParaRPr lang="en-US" dirty="0"/>
          </a:p>
        </p:txBody>
      </p:sp>
      <p:pic>
        <p:nvPicPr>
          <p:cNvPr id="37" name="Picture 36" descr="EY_logo_short_beam_tagline_hor_75h.png"/>
          <p:cNvPicPr>
            <a:picLocks noChangeAspect="1"/>
          </p:cNvPicPr>
          <p:nvPr userDrawn="1"/>
        </p:nvPicPr>
        <p:blipFill>
          <a:blip r:embed="rId8" cstate="print"/>
          <a:stretch>
            <a:fillRect/>
          </a:stretch>
        </p:blipFill>
        <p:spPr>
          <a:xfrm>
            <a:off x="7557247" y="6297706"/>
            <a:ext cx="1143001" cy="457200"/>
          </a:xfrm>
          <a:prstGeom prst="rect">
            <a:avLst/>
          </a:prstGeom>
        </p:spPr>
      </p:pic>
    </p:spTree>
  </p:cSld>
  <p:clrMap bg1="lt1" tx1="dk1" bg2="lt2" tx2="dk2" accent1="accent1" accent2="accent2" accent3="accent3" accent4="accent4" accent5="accent5" accent6="accent6" hlink="hlink" folHlink="folHlink"/>
  <p:sldLayoutIdLst>
    <p:sldLayoutId id="2147483930" r:id="rId1"/>
    <p:sldLayoutId id="2147483925" r:id="rId2"/>
    <p:sldLayoutId id="2147483926" r:id="rId3"/>
    <p:sldLayoutId id="2147483927" r:id="rId4"/>
    <p:sldLayoutId id="2147483928" r:id="rId5"/>
    <p:sldLayoutId id="2147483929" r:id="rId6"/>
  </p:sldLayoutIdLst>
  <p:timing>
    <p:tnLst>
      <p:par>
        <p:cTn id="1" dur="indefinite" restart="never" nodeType="tmRoot"/>
      </p:par>
    </p:tnLst>
  </p:timing>
  <p:txStyles>
    <p:titleStyle>
      <a:lvl1pPr algn="l" rtl="0" eaLnBrk="0" fontAlgn="base" hangingPunct="0">
        <a:lnSpc>
          <a:spcPct val="85000"/>
        </a:lnSpc>
        <a:spcBef>
          <a:spcPct val="0"/>
        </a:spcBef>
        <a:spcAft>
          <a:spcPct val="0"/>
        </a:spcAft>
        <a:defRPr sz="3000" b="1">
          <a:solidFill>
            <a:schemeClr val="bg1"/>
          </a:solidFill>
          <a:latin typeface="+mj-lt"/>
          <a:ea typeface="+mj-ea"/>
          <a:cs typeface="+mj-cs"/>
        </a:defRPr>
      </a:lvl1pPr>
      <a:lvl2pPr algn="l" rtl="0" eaLnBrk="0" fontAlgn="base" hangingPunct="0">
        <a:lnSpc>
          <a:spcPct val="85000"/>
        </a:lnSpc>
        <a:spcBef>
          <a:spcPct val="0"/>
        </a:spcBef>
        <a:spcAft>
          <a:spcPct val="0"/>
        </a:spcAft>
        <a:defRPr sz="3000" b="1">
          <a:solidFill>
            <a:schemeClr val="bg1"/>
          </a:solidFill>
          <a:latin typeface="Arial" charset="0"/>
        </a:defRPr>
      </a:lvl2pPr>
      <a:lvl3pPr algn="l" rtl="0" eaLnBrk="0" fontAlgn="base" hangingPunct="0">
        <a:lnSpc>
          <a:spcPct val="85000"/>
        </a:lnSpc>
        <a:spcBef>
          <a:spcPct val="0"/>
        </a:spcBef>
        <a:spcAft>
          <a:spcPct val="0"/>
        </a:spcAft>
        <a:defRPr sz="3000" b="1">
          <a:solidFill>
            <a:schemeClr val="bg1"/>
          </a:solidFill>
          <a:latin typeface="Arial" charset="0"/>
        </a:defRPr>
      </a:lvl3pPr>
      <a:lvl4pPr algn="l" rtl="0" eaLnBrk="0" fontAlgn="base" hangingPunct="0">
        <a:lnSpc>
          <a:spcPct val="85000"/>
        </a:lnSpc>
        <a:spcBef>
          <a:spcPct val="0"/>
        </a:spcBef>
        <a:spcAft>
          <a:spcPct val="0"/>
        </a:spcAft>
        <a:defRPr sz="3000" b="1">
          <a:solidFill>
            <a:schemeClr val="bg1"/>
          </a:solidFill>
          <a:latin typeface="Arial" charset="0"/>
        </a:defRPr>
      </a:lvl4pPr>
      <a:lvl5pPr algn="l" rtl="0" eaLnBrk="0" fontAlgn="base" hangingPunct="0">
        <a:lnSpc>
          <a:spcPct val="85000"/>
        </a:lnSpc>
        <a:spcBef>
          <a:spcPct val="0"/>
        </a:spcBef>
        <a:spcAft>
          <a:spcPct val="0"/>
        </a:spcAft>
        <a:defRPr sz="3000" b="1">
          <a:solidFill>
            <a:schemeClr val="bg1"/>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0" fontAlgn="base" hangingPunct="0">
        <a:spcBef>
          <a:spcPct val="20000"/>
        </a:spcBef>
        <a:spcAft>
          <a:spcPct val="0"/>
        </a:spcAft>
        <a:buClr>
          <a:schemeClr val="accent2"/>
        </a:buClr>
        <a:buSzPct val="100000"/>
        <a:buFont typeface="Arial" pitchFamily="34" charset="0"/>
        <a:buChar char="►"/>
        <a:defRPr sz="2400">
          <a:solidFill>
            <a:schemeClr val="bg1"/>
          </a:solidFill>
          <a:latin typeface="+mn-lt"/>
          <a:ea typeface="+mn-ea"/>
          <a:cs typeface="+mn-cs"/>
        </a:defRPr>
      </a:lvl1pPr>
      <a:lvl2pPr marL="717550" indent="-355600" algn="l" rtl="0" eaLnBrk="0" fontAlgn="base" hangingPunct="0">
        <a:spcBef>
          <a:spcPct val="20000"/>
        </a:spcBef>
        <a:spcAft>
          <a:spcPct val="0"/>
        </a:spcAft>
        <a:buClr>
          <a:schemeClr val="accent2"/>
        </a:buClr>
        <a:buSzPct val="100000"/>
        <a:buFont typeface="Arial" pitchFamily="34" charset="0"/>
        <a:buChar char="►"/>
        <a:defRPr sz="2000">
          <a:solidFill>
            <a:schemeClr val="bg1"/>
          </a:solidFill>
          <a:latin typeface="+mn-lt"/>
        </a:defRPr>
      </a:lvl2pPr>
      <a:lvl3pPr marL="1081088" indent="-361950" algn="l" rtl="0" eaLnBrk="0" fontAlgn="base" hangingPunct="0">
        <a:spcBef>
          <a:spcPct val="20000"/>
        </a:spcBef>
        <a:spcAft>
          <a:spcPct val="0"/>
        </a:spcAft>
        <a:buClr>
          <a:schemeClr val="accent2"/>
        </a:buClr>
        <a:buSzPct val="100000"/>
        <a:buFont typeface="Arial" pitchFamily="34" charset="0"/>
        <a:buChar char="►"/>
        <a:defRPr sz="2400">
          <a:solidFill>
            <a:schemeClr val="bg1"/>
          </a:solidFill>
          <a:latin typeface="+mn-lt"/>
        </a:defRPr>
      </a:lvl3pPr>
      <a:lvl4pPr marL="1441450" indent="-358775" algn="l" rtl="0" eaLnBrk="0" fontAlgn="base" hangingPunct="0">
        <a:spcBef>
          <a:spcPct val="20000"/>
        </a:spcBef>
        <a:spcAft>
          <a:spcPct val="0"/>
        </a:spcAft>
        <a:buClr>
          <a:schemeClr val="accent2"/>
        </a:buClr>
        <a:buSzPct val="100000"/>
        <a:buFont typeface="Arial" pitchFamily="34" charset="0"/>
        <a:buChar char="►"/>
        <a:defRPr sz="1600">
          <a:solidFill>
            <a:schemeClr val="bg1"/>
          </a:solidFill>
          <a:latin typeface="+mn-lt"/>
        </a:defRPr>
      </a:lvl4pPr>
      <a:lvl5pPr marL="1800225" indent="-357188" algn="l" rtl="0" eaLnBrk="0" fontAlgn="base" hangingPunct="0">
        <a:spcBef>
          <a:spcPct val="20000"/>
        </a:spcBef>
        <a:spcAft>
          <a:spcPct val="0"/>
        </a:spcAft>
        <a:buClr>
          <a:schemeClr val="accent2"/>
        </a:buClr>
        <a:buSzPct val="100000"/>
        <a:buFont typeface="Arial" pitchFamily="34" charset="0"/>
        <a:buChar char="►"/>
        <a:defRPr sz="1600">
          <a:solidFill>
            <a:schemeClr val="bg1"/>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6"/>
          <p:cNvSpPr txBox="1">
            <a:spLocks noChangeArrowheads="1"/>
          </p:cNvSpPr>
          <p:nvPr/>
        </p:nvSpPr>
        <p:spPr bwMode="auto">
          <a:xfrm>
            <a:off x="3048000" y="4977714"/>
            <a:ext cx="508418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indent="0" algn="l" rtl="0" eaLnBrk="0" fontAlgn="base" hangingPunct="0">
              <a:lnSpc>
                <a:spcPct val="85000"/>
              </a:lnSpc>
              <a:spcBef>
                <a:spcPct val="20000"/>
              </a:spcBef>
              <a:spcAft>
                <a:spcPct val="0"/>
              </a:spcAft>
              <a:buClr>
                <a:schemeClr val="accent2"/>
              </a:buClr>
              <a:buSzPct val="100000"/>
              <a:buFont typeface="Arial" charset="0"/>
              <a:buNone/>
              <a:defRPr sz="2000">
                <a:solidFill>
                  <a:schemeClr val="bg1"/>
                </a:solidFill>
                <a:latin typeface="+mn-lt"/>
                <a:ea typeface="+mn-ea"/>
                <a:cs typeface="+mn-cs"/>
              </a:defRPr>
            </a:lvl1pPr>
            <a:lvl2pPr marL="717550" indent="-355600" algn="l" rtl="0" eaLnBrk="0" fontAlgn="base" hangingPunct="0">
              <a:spcBef>
                <a:spcPct val="20000"/>
              </a:spcBef>
              <a:spcAft>
                <a:spcPct val="0"/>
              </a:spcAft>
              <a:buClr>
                <a:schemeClr val="accent2"/>
              </a:buClr>
              <a:buSzPct val="100000"/>
              <a:buFont typeface="Arial" pitchFamily="34" charset="0"/>
              <a:buChar char="►"/>
              <a:defRPr sz="2000">
                <a:solidFill>
                  <a:schemeClr val="bg1"/>
                </a:solidFill>
                <a:latin typeface="+mn-lt"/>
              </a:defRPr>
            </a:lvl2pPr>
            <a:lvl3pPr marL="1081088" indent="-361950" algn="l" rtl="0" eaLnBrk="0" fontAlgn="base" hangingPunct="0">
              <a:spcBef>
                <a:spcPct val="20000"/>
              </a:spcBef>
              <a:spcAft>
                <a:spcPct val="0"/>
              </a:spcAft>
              <a:buClr>
                <a:schemeClr val="accent2"/>
              </a:buClr>
              <a:buSzPct val="100000"/>
              <a:buFont typeface="Arial" pitchFamily="34" charset="0"/>
              <a:buChar char="►"/>
              <a:defRPr sz="2400">
                <a:solidFill>
                  <a:schemeClr val="bg1"/>
                </a:solidFill>
                <a:latin typeface="+mn-lt"/>
              </a:defRPr>
            </a:lvl3pPr>
            <a:lvl4pPr marL="1441450" indent="-358775" algn="l" rtl="0" eaLnBrk="0" fontAlgn="base" hangingPunct="0">
              <a:spcBef>
                <a:spcPct val="20000"/>
              </a:spcBef>
              <a:spcAft>
                <a:spcPct val="0"/>
              </a:spcAft>
              <a:buClr>
                <a:schemeClr val="accent2"/>
              </a:buClr>
              <a:buSzPct val="100000"/>
              <a:buFont typeface="Arial" pitchFamily="34" charset="0"/>
              <a:buChar char="►"/>
              <a:defRPr sz="1600">
                <a:solidFill>
                  <a:schemeClr val="bg1"/>
                </a:solidFill>
                <a:latin typeface="+mn-lt"/>
              </a:defRPr>
            </a:lvl4pPr>
            <a:lvl5pPr marL="1800225" indent="-357188" algn="l" rtl="0" eaLnBrk="0" fontAlgn="base" hangingPunct="0">
              <a:spcBef>
                <a:spcPct val="20000"/>
              </a:spcBef>
              <a:spcAft>
                <a:spcPct val="0"/>
              </a:spcAft>
              <a:buClr>
                <a:schemeClr val="accent2"/>
              </a:buClr>
              <a:buSzPct val="100000"/>
              <a:buFont typeface="Arial" pitchFamily="34" charset="0"/>
              <a:buChar char="►"/>
              <a:defRPr sz="1600">
                <a:solidFill>
                  <a:schemeClr val="bg1"/>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a:lstStyle>
          <a:p>
            <a:pPr eaLnBrk="1" hangingPunct="1">
              <a:spcBef>
                <a:spcPct val="0"/>
              </a:spcBef>
              <a:spcAft>
                <a:spcPts val="2000"/>
              </a:spcAft>
              <a:buFont typeface="Arial" pitchFamily="34" charset="0"/>
              <a:buNone/>
            </a:pPr>
            <a:r>
              <a:rPr lang="en-US" altLang="en-US" b="1" kern="0" dirty="0" smtClean="0"/>
              <a:t>By: </a:t>
            </a:r>
            <a:r>
              <a:rPr lang="en-US" altLang="en-US" b="1" kern="0" dirty="0"/>
              <a:t>Syed Hassaan Naeem</a:t>
            </a:r>
          </a:p>
          <a:p>
            <a:pPr eaLnBrk="1" hangingPunct="1">
              <a:spcBef>
                <a:spcPct val="0"/>
              </a:spcBef>
              <a:spcAft>
                <a:spcPts val="600"/>
              </a:spcAft>
            </a:pPr>
            <a:r>
              <a:rPr lang="en-US" b="1" kern="0" dirty="0"/>
              <a:t>at KARACHI TAX BAR ASSOCIATION</a:t>
            </a:r>
            <a:endParaRPr lang="en-US" altLang="en-US" b="1" kern="0" dirty="0"/>
          </a:p>
          <a:p>
            <a:pPr eaLnBrk="1" hangingPunct="1">
              <a:spcBef>
                <a:spcPct val="0"/>
              </a:spcBef>
              <a:spcAft>
                <a:spcPts val="1000"/>
              </a:spcAft>
              <a:buFont typeface="Arial" pitchFamily="34" charset="0"/>
              <a:buNone/>
            </a:pPr>
            <a:r>
              <a:rPr lang="en-US" altLang="en-US" sz="1800" kern="0" dirty="0" smtClean="0"/>
              <a:t>19 August 2015</a:t>
            </a:r>
            <a:endParaRPr lang="en-US" altLang="en-US" sz="2400" kern="0" dirty="0" smtClean="0"/>
          </a:p>
        </p:txBody>
      </p:sp>
      <p:sp>
        <p:nvSpPr>
          <p:cNvPr id="7" name="Rectangle 5"/>
          <p:cNvSpPr>
            <a:spLocks noGrp="1" noChangeArrowheads="1"/>
          </p:cNvSpPr>
          <p:nvPr>
            <p:ph type="ctrTitle"/>
          </p:nvPr>
        </p:nvSpPr>
        <p:spPr>
          <a:xfrm>
            <a:off x="3048000" y="3352800"/>
            <a:ext cx="6308127" cy="1524000"/>
          </a:xfrm>
        </p:spPr>
        <p:txBody>
          <a:bodyPr/>
          <a:lstStyle/>
          <a:p>
            <a:pPr>
              <a:spcAft>
                <a:spcPts val="1000"/>
              </a:spcAft>
            </a:pPr>
            <a:r>
              <a:rPr lang="en-US" sz="3600" dirty="0" smtClean="0">
                <a:solidFill>
                  <a:srgbClr val="FFC000"/>
                </a:solidFill>
                <a:effectLst>
                  <a:outerShdw blurRad="38100" dist="38100" dir="2700000" algn="tl">
                    <a:srgbClr val="C0C0C0"/>
                  </a:outerShdw>
                </a:effectLst>
                <a:latin typeface="EYInterstate Light" panose="02000506000000020004" pitchFamily="2" charset="0"/>
              </a:rPr>
              <a:t>Advance Tax, Deduction of Tax at Source and Filing of Returns/ Statements </a:t>
            </a:r>
            <a:r>
              <a:rPr lang="en-US" sz="3600" dirty="0"/>
              <a:t/>
            </a:r>
            <a:br>
              <a:rPr lang="en-US" sz="3600" dirty="0"/>
            </a:br>
            <a:endParaRPr lang="en-US" sz="1600" b="0" dirty="0">
              <a:solidFill>
                <a:srgbClr val="FFC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Concept of Advance Tax  - Section 147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65870"/>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The following types/ classes of income are subject to advance payment of tax:</a:t>
            </a:r>
          </a:p>
          <a:p>
            <a:pPr marL="857250" indent="-400050" defTabSz="995363">
              <a:lnSpc>
                <a:spcPct val="120000"/>
              </a:lnSpc>
              <a:spcAft>
                <a:spcPts val="2000"/>
              </a:spcAft>
              <a:buClr>
                <a:srgbClr val="FFD200"/>
              </a:buClr>
              <a:buSzPct val="75000"/>
              <a:buFont typeface="Wingdings" pitchFamily="2" charset="2"/>
              <a:buChar char="q"/>
            </a:pPr>
            <a:r>
              <a:rPr lang="en-US" sz="2200" dirty="0" smtClean="0">
                <a:latin typeface="Arial" pitchFamily="34" charset="0"/>
                <a:cs typeface="Arial" pitchFamily="34" charset="0"/>
              </a:rPr>
              <a:t>Income from business; and</a:t>
            </a:r>
          </a:p>
          <a:p>
            <a:pPr marL="857250" indent="-400050" defTabSz="995363">
              <a:lnSpc>
                <a:spcPct val="120000"/>
              </a:lnSpc>
              <a:spcAft>
                <a:spcPts val="2000"/>
              </a:spcAft>
              <a:buClr>
                <a:srgbClr val="FFD200"/>
              </a:buClr>
              <a:buSzPct val="75000"/>
              <a:buFont typeface="Wingdings" pitchFamily="2" charset="2"/>
              <a:buChar char="q"/>
            </a:pPr>
            <a:r>
              <a:rPr lang="en-US" sz="2200" dirty="0" smtClean="0">
                <a:latin typeface="Arial" pitchFamily="34" charset="0"/>
                <a:cs typeface="Arial" pitchFamily="34" charset="0"/>
              </a:rPr>
              <a:t>Capital gains from sale of securities (stocks)</a:t>
            </a:r>
          </a:p>
        </p:txBody>
      </p:sp>
    </p:spTree>
    <p:extLst>
      <p:ext uri="{BB962C8B-B14F-4D97-AF65-F5344CB8AC3E}">
        <p14:creationId xmlns:p14="http://schemas.microsoft.com/office/powerpoint/2010/main" xmlns="" val="3698105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9600"/>
            <a:ext cx="8458200" cy="447675"/>
          </a:xfrm>
        </p:spPr>
        <p:txBody>
          <a:bodyPr/>
          <a:lstStyle/>
          <a:p>
            <a:pPr eaLnBrk="1" hangingPunct="1"/>
            <a:r>
              <a:rPr lang="en-US" sz="2800" dirty="0" smtClean="0">
                <a:solidFill>
                  <a:schemeClr val="bg2"/>
                </a:solidFill>
              </a:rPr>
              <a:t>Advance Tax on business income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04085"/>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Every taxpayer whose income was  charged to tax for the latest tax year is required to pay advance tax</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The following types of income are not considered for advance tax purposes:</a:t>
            </a:r>
          </a:p>
          <a:p>
            <a:pPr marL="914400" lvl="0" indent="-457200" defTabSz="995363">
              <a:lnSpc>
                <a:spcPct val="130000"/>
              </a:lnSpc>
              <a:spcAft>
                <a:spcPts val="1000"/>
              </a:spcAft>
              <a:buClr>
                <a:srgbClr val="FFD200"/>
              </a:buClr>
              <a:buSzPct val="75000"/>
              <a:buFont typeface="Wingdings" pitchFamily="2" charset="2"/>
              <a:buChar char="q"/>
            </a:pPr>
            <a:r>
              <a:rPr lang="en-US" sz="2200" dirty="0" smtClean="0">
                <a:latin typeface="Arial" pitchFamily="34" charset="0"/>
                <a:cs typeface="Arial" pitchFamily="34" charset="0"/>
              </a:rPr>
              <a:t>Dividend income</a:t>
            </a:r>
          </a:p>
          <a:p>
            <a:pPr marL="914400" lvl="0" indent="-457200" defTabSz="995363">
              <a:lnSpc>
                <a:spcPct val="130000"/>
              </a:lnSpc>
              <a:spcAft>
                <a:spcPts val="1000"/>
              </a:spcAft>
              <a:buClr>
                <a:srgbClr val="FFD200"/>
              </a:buClr>
              <a:buSzPct val="75000"/>
              <a:buFont typeface="Wingdings" pitchFamily="2" charset="2"/>
              <a:buChar char="q"/>
            </a:pPr>
            <a:r>
              <a:rPr lang="en-US" sz="2200" dirty="0" smtClean="0">
                <a:latin typeface="Arial" pitchFamily="34" charset="0"/>
                <a:cs typeface="Arial" pitchFamily="34" charset="0"/>
              </a:rPr>
              <a:t>Royalty and fee for technical services of non-residents who do not have a permanent establishment in Pakistan</a:t>
            </a:r>
          </a:p>
          <a:p>
            <a:pPr marL="914400" lvl="0" indent="-457200" defTabSz="995363">
              <a:lnSpc>
                <a:spcPct val="130000"/>
              </a:lnSpc>
              <a:spcAft>
                <a:spcPts val="1000"/>
              </a:spcAft>
              <a:buClr>
                <a:srgbClr val="FFD200"/>
              </a:buClr>
              <a:buSzPct val="75000"/>
              <a:buFont typeface="Wingdings" pitchFamily="2" charset="2"/>
              <a:buChar char="q"/>
            </a:pPr>
            <a:r>
              <a:rPr lang="en-US" sz="2200" dirty="0" smtClean="0">
                <a:latin typeface="Arial" pitchFamily="34" charset="0"/>
                <a:cs typeface="Arial" pitchFamily="34" charset="0"/>
              </a:rPr>
              <a:t>Shipping and transport income of non-residents</a:t>
            </a:r>
          </a:p>
          <a:p>
            <a:pPr marL="914400" lvl="0" indent="-457200" defTabSz="995363">
              <a:spcAft>
                <a:spcPts val="0"/>
              </a:spcAft>
              <a:buClr>
                <a:srgbClr val="FFD200"/>
              </a:buClr>
              <a:buSzPct val="75000"/>
              <a:buFont typeface="Wingdings" pitchFamily="2" charset="2"/>
              <a:buChar char="q"/>
            </a:pPr>
            <a:r>
              <a:rPr lang="en-US" sz="2200" dirty="0" smtClean="0">
                <a:latin typeface="Arial" pitchFamily="34" charset="0"/>
                <a:cs typeface="Arial" pitchFamily="34" charset="0"/>
              </a:rPr>
              <a:t>Income from salary</a:t>
            </a:r>
          </a:p>
          <a:p>
            <a:pPr marL="465138" indent="-465138" algn="just" eaLnBrk="1" hangingPunct="1">
              <a:lnSpc>
                <a:spcPct val="130000"/>
              </a:lnSpc>
              <a:spcBef>
                <a:spcPct val="0"/>
              </a:spcBef>
              <a:spcAft>
                <a:spcPts val="2000"/>
              </a:spcAft>
              <a:defRPr/>
            </a:pPr>
            <a:endParaRPr lang="en-US" sz="2200" dirty="0">
              <a:latin typeface="Arial" pitchFamily="34" charset="0"/>
              <a:cs typeface="Arial" pitchFamily="34" charset="0"/>
            </a:endParaRPr>
          </a:p>
        </p:txBody>
      </p:sp>
    </p:spTree>
    <p:extLst>
      <p:ext uri="{BB962C8B-B14F-4D97-AF65-F5344CB8AC3E}">
        <p14:creationId xmlns:p14="http://schemas.microsoft.com/office/powerpoint/2010/main" xmlns="" val="881073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9600"/>
            <a:ext cx="8458200" cy="447675"/>
          </a:xfrm>
        </p:spPr>
        <p:txBody>
          <a:bodyPr/>
          <a:lstStyle/>
          <a:p>
            <a:pPr eaLnBrk="1" hangingPunct="1"/>
            <a:r>
              <a:rPr lang="en-US" sz="2800" dirty="0" smtClean="0">
                <a:solidFill>
                  <a:schemeClr val="bg2"/>
                </a:solidFill>
              </a:rPr>
              <a:t>Advance Tax on business income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04085"/>
            <a:ext cx="8234362" cy="5011737"/>
          </a:xfrm>
        </p:spPr>
        <p:txBody>
          <a:bodyPr/>
          <a:lstStyle/>
          <a:p>
            <a:pPr marL="914400" lvl="0" indent="-457200" algn="just" defTabSz="995363">
              <a:lnSpc>
                <a:spcPct val="130000"/>
              </a:lnSpc>
              <a:spcAft>
                <a:spcPts val="2000"/>
              </a:spcAft>
              <a:buClr>
                <a:srgbClr val="FFD200"/>
              </a:buClr>
              <a:buSzPct val="75000"/>
              <a:buFont typeface="Wingdings" pitchFamily="2" charset="2"/>
              <a:buChar char="q"/>
            </a:pPr>
            <a:r>
              <a:rPr lang="en-US" sz="2200" dirty="0" smtClean="0">
                <a:latin typeface="Arial" pitchFamily="34" charset="0"/>
                <a:cs typeface="Arial" pitchFamily="34" charset="0"/>
              </a:rPr>
              <a:t>Income falling under FTR where tax collected or deducted constitutes full and final discharge of tax liability on such income, e.g. under sections 148 (imports), 151 (profit on debt), 152 (certain payments to non-residents), 153 (payment for goods, services and contracts), 154 (exports), 156 (prize and winning), 156(A) (petroleum products), 233 (brokerage and commission), and 234A (CNG stations) </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Tax liability under section 113 (minimum tax on turnover) is also accounted for while determining advance tax liability under section 147 </a:t>
            </a: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2200" dirty="0">
              <a:latin typeface="Arial" pitchFamily="34" charset="0"/>
              <a:cs typeface="Arial" pitchFamily="34" charset="0"/>
            </a:endParaRPr>
          </a:p>
        </p:txBody>
      </p:sp>
    </p:spTree>
    <p:extLst>
      <p:ext uri="{BB962C8B-B14F-4D97-AF65-F5344CB8AC3E}">
        <p14:creationId xmlns:p14="http://schemas.microsoft.com/office/powerpoint/2010/main" xmlns="" val="1924457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9600"/>
            <a:ext cx="8458200" cy="447675"/>
          </a:xfrm>
        </p:spPr>
        <p:txBody>
          <a:bodyPr/>
          <a:lstStyle/>
          <a:p>
            <a:pPr eaLnBrk="1" hangingPunct="1"/>
            <a:r>
              <a:rPr lang="en-US" sz="2800" dirty="0" smtClean="0">
                <a:solidFill>
                  <a:schemeClr val="bg2"/>
                </a:solidFill>
              </a:rPr>
              <a:t>Advance Tax on business income - Exceptions</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90584"/>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An individual whose latest assessed taxable income is less than Rs.500,000 is not required to pay advance tax under section 147</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xmlns="" val="3793500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Computation of Advance Tax for Individuals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90584"/>
            <a:ext cx="8234362" cy="5011737"/>
          </a:xfrm>
        </p:spPr>
        <p:txBody>
          <a:bodyPr/>
          <a:lstStyle/>
          <a:p>
            <a:pPr marL="468313" lvl="1" indent="-468313" algn="just" defTabSz="995363">
              <a:lnSpc>
                <a:spcPct val="120000"/>
              </a:lnSpc>
              <a:spcAft>
                <a:spcPts val="2000"/>
              </a:spcAft>
              <a:buClr>
                <a:srgbClr val="FFD200"/>
              </a:buClr>
              <a:buFont typeface="EYInterstate Light" pitchFamily="2" charset="0"/>
              <a:buChar char="►"/>
            </a:pPr>
            <a:r>
              <a:rPr lang="en-US" sz="2200" dirty="0" smtClean="0"/>
              <a:t>Individuals having latest assessed income of Rs.500,000 or more are required to pay advance tax on quarterly basis</a:t>
            </a:r>
          </a:p>
          <a:p>
            <a:pPr marL="468313" lvl="1" indent="-468313" algn="just" defTabSz="995363">
              <a:lnSpc>
                <a:spcPct val="120000"/>
              </a:lnSpc>
              <a:spcAft>
                <a:spcPts val="2000"/>
              </a:spcAft>
              <a:buClr>
                <a:srgbClr val="FFD200"/>
              </a:buClr>
              <a:buFont typeface="EYInterstate Light" pitchFamily="2" charset="0"/>
              <a:buChar char="►"/>
            </a:pPr>
            <a:r>
              <a:rPr lang="en-US" sz="2200" dirty="0" smtClean="0"/>
              <a:t>The amount of tax due for a quarter is computed according to the following formula: </a:t>
            </a:r>
          </a:p>
          <a:p>
            <a:pPr marL="468313" lvl="1" indent="-468313" algn="ctr" defTabSz="995363">
              <a:lnSpc>
                <a:spcPct val="120000"/>
              </a:lnSpc>
              <a:buClr>
                <a:srgbClr val="FFD200"/>
              </a:buClr>
              <a:buSzPct val="75000"/>
              <a:buNone/>
            </a:pPr>
            <a:r>
              <a:rPr lang="en-US" sz="2200" dirty="0" smtClean="0"/>
              <a:t>(A/4) – B </a:t>
            </a:r>
          </a:p>
          <a:p>
            <a:pPr marL="465138" indent="-465138" algn="just" eaLnBrk="1" hangingPunct="1">
              <a:lnSpc>
                <a:spcPct val="130000"/>
              </a:lnSpc>
              <a:spcBef>
                <a:spcPct val="0"/>
              </a:spcBef>
              <a:buNone/>
              <a:defRPr/>
            </a:pPr>
            <a:r>
              <a:rPr lang="en-US" sz="2200" dirty="0" smtClean="0"/>
              <a:t>	Where –</a:t>
            </a:r>
          </a:p>
          <a:p>
            <a:pPr marL="457200" algn="just">
              <a:lnSpc>
                <a:spcPct val="120000"/>
              </a:lnSpc>
              <a:spcAft>
                <a:spcPts val="1000"/>
              </a:spcAft>
              <a:buNone/>
              <a:tabLst>
                <a:tab pos="1025525" algn="l"/>
              </a:tabLst>
            </a:pPr>
            <a:r>
              <a:rPr lang="en-US" sz="2200" dirty="0" smtClean="0"/>
              <a:t>	</a:t>
            </a:r>
            <a:r>
              <a:rPr lang="en-US" sz="2200" b="1" dirty="0" smtClean="0"/>
              <a:t>A - 	</a:t>
            </a:r>
            <a:r>
              <a:rPr lang="en-US" sz="2200" dirty="0" smtClean="0"/>
              <a:t>is the tax assessed for the latest tax year; and </a:t>
            </a:r>
          </a:p>
          <a:p>
            <a:pPr marL="457200" algn="just">
              <a:lnSpc>
                <a:spcPct val="120000"/>
              </a:lnSpc>
              <a:spcAft>
                <a:spcPts val="1000"/>
              </a:spcAft>
              <a:buNone/>
              <a:tabLst>
                <a:tab pos="1025525" algn="l"/>
              </a:tabLst>
            </a:pPr>
            <a:r>
              <a:rPr lang="en-US" sz="2200" b="1" dirty="0" smtClean="0"/>
              <a:t>	B - </a:t>
            </a:r>
            <a:r>
              <a:rPr lang="en-US" sz="2200" dirty="0" smtClean="0"/>
              <a:t>is the tax paid in the quarter for which a tax credit is 	allowed under section 168(2), other than tax deducted 	under section 149 (salary)</a:t>
            </a:r>
            <a:endParaRPr lang="en-US" sz="2200" dirty="0"/>
          </a:p>
        </p:txBody>
      </p:sp>
    </p:spTree>
    <p:extLst>
      <p:ext uri="{BB962C8B-B14F-4D97-AF65-F5344CB8AC3E}">
        <p14:creationId xmlns:p14="http://schemas.microsoft.com/office/powerpoint/2010/main" xmlns="" val="3566018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Due dates for payment of advance tax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28799"/>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For Individuals </a:t>
            </a: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8313" indent="-468313" algn="just" defTabSz="995363">
              <a:lnSpc>
                <a:spcPct val="130000"/>
              </a:lnSpc>
              <a:spcAft>
                <a:spcPts val="1000"/>
              </a:spcAft>
              <a:buClr>
                <a:srgbClr val="FFD200"/>
              </a:buClr>
              <a:buFont typeface="EYInterstate Light" pitchFamily="2" charset="0"/>
              <a:buChar char="►"/>
            </a:pPr>
            <a:r>
              <a:rPr lang="en-US" sz="2200" dirty="0" smtClean="0">
                <a:latin typeface="Arial" pitchFamily="34" charset="0"/>
                <a:cs typeface="Arial" pitchFamily="34" charset="0"/>
              </a:rPr>
              <a:t>The advance tax paid by a taxpayer is allowed as adjustment against ultimate tax liability while computing tax due on the taxable income</a:t>
            </a:r>
          </a:p>
          <a:p>
            <a:pPr marL="468313" indent="-468313" algn="just" defTabSz="995363">
              <a:lnSpc>
                <a:spcPct val="130000"/>
              </a:lnSpc>
              <a:spcAft>
                <a:spcPts val="1000"/>
              </a:spcAft>
              <a:buClr>
                <a:srgbClr val="FFD200"/>
              </a:buClr>
              <a:buFont typeface="EYInterstate Light" pitchFamily="2" charset="0"/>
              <a:buChar char="►"/>
            </a:pPr>
            <a:r>
              <a:rPr lang="en-US" sz="2200" dirty="0" smtClean="0">
                <a:latin typeface="Arial" pitchFamily="34" charset="0"/>
                <a:cs typeface="Arial" pitchFamily="34" charset="0"/>
              </a:rPr>
              <a:t>Excess tax paid (if any), by the taxpayer becomes refundable</a:t>
            </a:r>
          </a:p>
        </p:txBody>
      </p:sp>
      <p:graphicFrame>
        <p:nvGraphicFramePr>
          <p:cNvPr id="6" name="Table 5"/>
          <p:cNvGraphicFramePr>
            <a:graphicFrameLocks noGrp="1"/>
          </p:cNvGraphicFramePr>
          <p:nvPr>
            <p:extLst>
              <p:ext uri="{D42A27DB-BD31-4B8C-83A1-F6EECF244321}">
                <p14:modId xmlns:p14="http://schemas.microsoft.com/office/powerpoint/2010/main" xmlns="" val="647181947"/>
              </p:ext>
            </p:extLst>
          </p:nvPr>
        </p:nvGraphicFramePr>
        <p:xfrm>
          <a:off x="990600" y="1752600"/>
          <a:ext cx="7543800" cy="1706880"/>
        </p:xfrm>
        <a:graphic>
          <a:graphicData uri="http://schemas.openxmlformats.org/drawingml/2006/table">
            <a:tbl>
              <a:tblPr firstRow="1" bandRow="1">
                <a:tableStyleId>{5C22544A-7EE6-4342-B048-85BDC9FD1C3A}</a:tableStyleId>
              </a:tblPr>
              <a:tblGrid>
                <a:gridCol w="2721990"/>
                <a:gridCol w="482181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1"/>
                          </a:solidFill>
                          <a:latin typeface="Arial" pitchFamily="34" charset="0"/>
                          <a:cs typeface="Arial" pitchFamily="34" charset="0"/>
                        </a:rPr>
                        <a:t>September quarter</a:t>
                      </a:r>
                      <a:endParaRPr lang="en-US" sz="22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latin typeface="Arial" pitchFamily="34" charset="0"/>
                          <a:cs typeface="Arial" pitchFamily="34" charset="0"/>
                        </a:rPr>
                        <a:t>on or before 25</a:t>
                      </a:r>
                      <a:r>
                        <a:rPr lang="en-US" sz="2200" b="0" baseline="30000" dirty="0" smtClean="0">
                          <a:latin typeface="Arial" pitchFamily="34" charset="0"/>
                          <a:cs typeface="Arial" pitchFamily="34" charset="0"/>
                        </a:rPr>
                        <a:t>th</a:t>
                      </a:r>
                      <a:r>
                        <a:rPr lang="en-US" sz="2200" b="0" dirty="0" smtClean="0">
                          <a:latin typeface="Arial" pitchFamily="34" charset="0"/>
                          <a:cs typeface="Arial" pitchFamily="34" charset="0"/>
                        </a:rPr>
                        <a:t> September</a:t>
                      </a:r>
                      <a:endParaRPr lang="en-US" sz="22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1"/>
                          </a:solidFill>
                          <a:latin typeface="Arial" pitchFamily="34" charset="0"/>
                          <a:cs typeface="Arial" pitchFamily="34" charset="0"/>
                        </a:rPr>
                        <a:t>December quarter</a:t>
                      </a:r>
                      <a:endParaRPr lang="en-US" sz="22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latin typeface="Arial" pitchFamily="34" charset="0"/>
                          <a:cs typeface="Arial" pitchFamily="34" charset="0"/>
                        </a:rPr>
                        <a:t>on or before 25</a:t>
                      </a:r>
                      <a:r>
                        <a:rPr lang="en-US" sz="2200" b="0" baseline="30000" dirty="0" smtClean="0">
                          <a:latin typeface="Arial" pitchFamily="34" charset="0"/>
                          <a:cs typeface="Arial" pitchFamily="34" charset="0"/>
                        </a:rPr>
                        <a:t>th</a:t>
                      </a:r>
                      <a:r>
                        <a:rPr lang="en-US" sz="2200" b="0" dirty="0" smtClean="0">
                          <a:latin typeface="Arial" pitchFamily="34" charset="0"/>
                          <a:cs typeface="Arial" pitchFamily="34" charset="0"/>
                        </a:rPr>
                        <a:t> December</a:t>
                      </a:r>
                      <a:endParaRPr lang="en-US" sz="22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1"/>
                          </a:solidFill>
                          <a:latin typeface="Arial" pitchFamily="34" charset="0"/>
                          <a:cs typeface="Arial" pitchFamily="34" charset="0"/>
                        </a:rPr>
                        <a:t>March quarter</a:t>
                      </a:r>
                      <a:endParaRPr lang="en-US" sz="22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latin typeface="Arial" pitchFamily="34" charset="0"/>
                          <a:cs typeface="Arial" pitchFamily="34" charset="0"/>
                        </a:rPr>
                        <a:t>on or before 25</a:t>
                      </a:r>
                      <a:r>
                        <a:rPr lang="en-US" sz="2200" b="0" baseline="30000" dirty="0" smtClean="0">
                          <a:latin typeface="Arial" pitchFamily="34" charset="0"/>
                          <a:cs typeface="Arial" pitchFamily="34" charset="0"/>
                        </a:rPr>
                        <a:t>th</a:t>
                      </a:r>
                      <a:r>
                        <a:rPr lang="en-US" sz="2200" b="0" dirty="0" smtClean="0">
                          <a:latin typeface="Arial" pitchFamily="34" charset="0"/>
                          <a:cs typeface="Arial" pitchFamily="34" charset="0"/>
                        </a:rPr>
                        <a:t> March</a:t>
                      </a:r>
                      <a:endParaRPr lang="en-US" sz="22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solidFill>
                            <a:schemeClr val="bg1"/>
                          </a:solidFill>
                          <a:latin typeface="Arial" pitchFamily="34" charset="0"/>
                          <a:cs typeface="Arial" pitchFamily="34" charset="0"/>
                        </a:rPr>
                        <a:t>June quarter</a:t>
                      </a:r>
                      <a:endParaRPr lang="en-US" sz="22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smtClean="0">
                          <a:latin typeface="Arial" pitchFamily="34" charset="0"/>
                          <a:cs typeface="Arial" pitchFamily="34" charset="0"/>
                        </a:rPr>
                        <a:t>on or before 15</a:t>
                      </a:r>
                      <a:r>
                        <a:rPr lang="en-US" sz="2200" b="0" baseline="30000" dirty="0" smtClean="0">
                          <a:latin typeface="Arial" pitchFamily="34" charset="0"/>
                          <a:cs typeface="Arial" pitchFamily="34" charset="0"/>
                        </a:rPr>
                        <a:t>th</a:t>
                      </a:r>
                      <a:r>
                        <a:rPr lang="en-US" sz="2200" b="0" dirty="0" smtClean="0">
                          <a:latin typeface="Arial" pitchFamily="34" charset="0"/>
                          <a:cs typeface="Arial" pitchFamily="34" charset="0"/>
                        </a:rPr>
                        <a:t> June</a:t>
                      </a:r>
                      <a:endParaRPr lang="en-US" sz="22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Tree>
    <p:extLst>
      <p:ext uri="{BB962C8B-B14F-4D97-AF65-F5344CB8AC3E}">
        <p14:creationId xmlns:p14="http://schemas.microsoft.com/office/powerpoint/2010/main" xmlns="" val="2461451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54912"/>
            <a:ext cx="8458200" cy="447675"/>
          </a:xfrm>
        </p:spPr>
        <p:txBody>
          <a:bodyPr/>
          <a:lstStyle/>
          <a:p>
            <a:pPr eaLnBrk="1" hangingPunct="1"/>
            <a:r>
              <a:rPr lang="en-US" sz="2450" dirty="0" smtClean="0">
                <a:solidFill>
                  <a:schemeClr val="bg2"/>
                </a:solidFill>
              </a:rPr>
              <a:t>Computation of Advance Tax for Companies &amp; AOPs</a:t>
            </a:r>
            <a:endParaRPr lang="en-US" altLang="en-US" sz="2450" dirty="0" smtClean="0">
              <a:solidFill>
                <a:schemeClr val="bg2"/>
              </a:solidFill>
            </a:endParaRPr>
          </a:p>
        </p:txBody>
      </p:sp>
      <p:sp>
        <p:nvSpPr>
          <p:cNvPr id="5" name="Rectangle 9"/>
          <p:cNvSpPr>
            <a:spLocks noGrp="1" noChangeArrowheads="1"/>
          </p:cNvSpPr>
          <p:nvPr>
            <p:ph idx="1"/>
          </p:nvPr>
        </p:nvSpPr>
        <p:spPr>
          <a:xfrm>
            <a:off x="457200" y="1143000"/>
            <a:ext cx="8234362" cy="5011737"/>
          </a:xfrm>
        </p:spPr>
        <p:txBody>
          <a:bodyPr/>
          <a:lstStyle/>
          <a:p>
            <a:pPr marL="468313" lvl="1" indent="-468313" algn="just" defTabSz="995363">
              <a:lnSpc>
                <a:spcPct val="130000"/>
              </a:lnSpc>
              <a:spcAft>
                <a:spcPts val="1500"/>
              </a:spcAft>
              <a:buClr>
                <a:srgbClr val="FFD200"/>
              </a:buClr>
              <a:buFont typeface="EYInterstate Light" pitchFamily="2" charset="0"/>
              <a:buChar char="►"/>
            </a:pPr>
            <a:r>
              <a:rPr lang="en-US" sz="2200" dirty="0" smtClean="0">
                <a:latin typeface="Arial" pitchFamily="34" charset="0"/>
                <a:cs typeface="Arial" pitchFamily="34" charset="0"/>
              </a:rPr>
              <a:t>AOPs and Companies (other than Banking Companies) are required to pay advance tax on quarterly basis </a:t>
            </a:r>
          </a:p>
          <a:p>
            <a:pPr marL="468313" lvl="1" indent="-468313" algn="just" defTabSz="995363">
              <a:lnSpc>
                <a:spcPct val="130000"/>
              </a:lnSpc>
              <a:spcAft>
                <a:spcPts val="1500"/>
              </a:spcAft>
              <a:buClr>
                <a:srgbClr val="FFD200"/>
              </a:buClr>
              <a:buFont typeface="EYInterstate Light" pitchFamily="2" charset="0"/>
              <a:buChar char="►"/>
            </a:pPr>
            <a:r>
              <a:rPr lang="en-US" sz="2200" dirty="0" smtClean="0">
                <a:latin typeface="Arial" pitchFamily="34" charset="0"/>
                <a:cs typeface="Arial" pitchFamily="34" charset="0"/>
              </a:rPr>
              <a:t>Banking Companies are required to pay advance tax on monthly basis </a:t>
            </a:r>
          </a:p>
          <a:p>
            <a:pPr marL="468313" lvl="1" indent="-468313" algn="just" defTabSz="995363">
              <a:lnSpc>
                <a:spcPct val="130000"/>
              </a:lnSpc>
              <a:spcAft>
                <a:spcPts val="1500"/>
              </a:spcAft>
              <a:buClr>
                <a:srgbClr val="FFD200"/>
              </a:buClr>
              <a:buFont typeface="EYInterstate Light" pitchFamily="2" charset="0"/>
              <a:buChar char="►"/>
            </a:pPr>
            <a:r>
              <a:rPr lang="en-US" sz="2200" dirty="0" smtClean="0">
                <a:latin typeface="Arial" pitchFamily="34" charset="0"/>
                <a:cs typeface="Arial" pitchFamily="34" charset="0"/>
              </a:rPr>
              <a:t>The amount of tax due for a quarter is computed according to the following formula: </a:t>
            </a:r>
          </a:p>
          <a:p>
            <a:pPr marL="465138" indent="-465138" algn="ctr" eaLnBrk="1" hangingPunct="1">
              <a:lnSpc>
                <a:spcPct val="130000"/>
              </a:lnSpc>
              <a:spcBef>
                <a:spcPct val="0"/>
              </a:spcBef>
              <a:buNone/>
              <a:defRPr/>
            </a:pPr>
            <a:r>
              <a:rPr lang="en-US" sz="2000" b="1" dirty="0" smtClean="0"/>
              <a:t>(A x B/C) –D</a:t>
            </a:r>
            <a:endParaRPr lang="en-US" sz="2200" dirty="0" smtClean="0">
              <a:latin typeface="Arial" pitchFamily="34" charset="0"/>
              <a:cs typeface="Arial" pitchFamily="34" charset="0"/>
            </a:endParaRPr>
          </a:p>
          <a:p>
            <a:pPr marL="468313" indent="-11113" defTabSz="995363">
              <a:spcAft>
                <a:spcPts val="1000"/>
              </a:spcAft>
              <a:buClr>
                <a:srgbClr val="FFD200"/>
              </a:buClr>
              <a:buSzPct val="75000"/>
              <a:buNone/>
            </a:pPr>
            <a:r>
              <a:rPr lang="en-US" sz="2000" dirty="0" smtClean="0"/>
              <a:t>Where –</a:t>
            </a:r>
          </a:p>
          <a:p>
            <a:pPr marL="468313" indent="-11113">
              <a:spcAft>
                <a:spcPts val="1200"/>
              </a:spcAft>
              <a:buNone/>
            </a:pPr>
            <a:r>
              <a:rPr lang="en-US" sz="2000" dirty="0" smtClean="0"/>
              <a:t>	</a:t>
            </a:r>
            <a:r>
              <a:rPr lang="en-US" sz="2000" b="1" dirty="0" smtClean="0"/>
              <a:t>A</a:t>
            </a:r>
            <a:r>
              <a:rPr lang="en-US" sz="2000" dirty="0" smtClean="0"/>
              <a:t> – is the taxpayer’s turnover for the quarter </a:t>
            </a:r>
          </a:p>
          <a:p>
            <a:pPr marL="468313" indent="-11113">
              <a:spcAft>
                <a:spcPts val="1000"/>
              </a:spcAft>
              <a:buNone/>
            </a:pPr>
            <a:r>
              <a:rPr lang="en-US" sz="2000" dirty="0" smtClean="0"/>
              <a:t>	</a:t>
            </a:r>
            <a:r>
              <a:rPr lang="en-US" sz="2000" b="1" dirty="0" smtClean="0"/>
              <a:t>B</a:t>
            </a:r>
            <a:r>
              <a:rPr lang="en-US" sz="2000" dirty="0" smtClean="0"/>
              <a:t> – is the tax assessed to the taxpayer for the latest tax year</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xmlns="" val="1247568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54912"/>
            <a:ext cx="8458200" cy="447675"/>
          </a:xfrm>
        </p:spPr>
        <p:txBody>
          <a:bodyPr/>
          <a:lstStyle/>
          <a:p>
            <a:pPr eaLnBrk="1" hangingPunct="1"/>
            <a:r>
              <a:rPr lang="en-US" sz="2450" dirty="0" smtClean="0">
                <a:solidFill>
                  <a:schemeClr val="bg2"/>
                </a:solidFill>
              </a:rPr>
              <a:t>Computation of Advance Tax for Companies &amp; AOPs</a:t>
            </a:r>
            <a:endParaRPr lang="en-US" altLang="en-US" sz="2450" dirty="0" smtClean="0">
              <a:solidFill>
                <a:schemeClr val="bg2"/>
              </a:solidFill>
            </a:endParaRPr>
          </a:p>
        </p:txBody>
      </p:sp>
      <p:sp>
        <p:nvSpPr>
          <p:cNvPr id="5" name="Rectangle 9"/>
          <p:cNvSpPr>
            <a:spLocks noGrp="1" noChangeArrowheads="1"/>
          </p:cNvSpPr>
          <p:nvPr>
            <p:ph idx="1"/>
          </p:nvPr>
        </p:nvSpPr>
        <p:spPr>
          <a:xfrm>
            <a:off x="457200" y="1143000"/>
            <a:ext cx="8234362" cy="5011737"/>
          </a:xfrm>
        </p:spPr>
        <p:txBody>
          <a:bodyPr/>
          <a:lstStyle/>
          <a:p>
            <a:pPr marL="468313" indent="-11113" algn="just">
              <a:lnSpc>
                <a:spcPct val="130000"/>
              </a:lnSpc>
              <a:spcAft>
                <a:spcPts val="2000"/>
              </a:spcAft>
              <a:buNone/>
              <a:tabLst>
                <a:tab pos="1149350" algn="l"/>
              </a:tabLst>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C</a:t>
            </a:r>
            <a:r>
              <a:rPr lang="en-US" sz="2200" dirty="0" smtClean="0">
                <a:latin typeface="Arial" pitchFamily="34" charset="0"/>
                <a:cs typeface="Arial" pitchFamily="34" charset="0"/>
              </a:rPr>
              <a:t> –	is the taxpayer’s turnover for the latest tax year, and</a:t>
            </a:r>
          </a:p>
          <a:p>
            <a:pPr marL="468313" indent="-11113" algn="just">
              <a:lnSpc>
                <a:spcPct val="130000"/>
              </a:lnSpc>
              <a:spcAft>
                <a:spcPts val="2000"/>
              </a:spcAft>
              <a:buNone/>
              <a:tabLst>
                <a:tab pos="1149350" algn="l"/>
              </a:tabLst>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D</a:t>
            </a:r>
            <a:r>
              <a:rPr lang="en-US" sz="2200" dirty="0" smtClean="0">
                <a:latin typeface="Arial" pitchFamily="34" charset="0"/>
                <a:cs typeface="Arial" pitchFamily="34" charset="0"/>
              </a:rPr>
              <a:t> – 	is the tax paid in the quarter for which a tax credit is 	allowed under  section 168(2)</a:t>
            </a:r>
          </a:p>
          <a:p>
            <a:pPr marL="468313" indent="-11113" algn="just">
              <a:lnSpc>
                <a:spcPct val="130000"/>
              </a:lnSpc>
              <a:spcAft>
                <a:spcPts val="2000"/>
              </a:spcAft>
              <a:buNone/>
            </a:pPr>
            <a:r>
              <a:rPr lang="en-US" sz="2200" dirty="0" smtClean="0">
                <a:latin typeface="Arial" pitchFamily="34" charset="0"/>
                <a:cs typeface="Arial" pitchFamily="34" charset="0"/>
              </a:rPr>
              <a:t>	In the absence of last assessed income or declared turnover, the taxpayer is required to estimate advance tax payable on the basis of quarterly turnover and pay such tax after taking into account minimum tax under section 113 and making adjustment for taxes already paid (withholding tax), if any</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xmlns="" val="1959251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Estimate of income and advance tax</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054657"/>
            <a:ext cx="8234362" cy="5011737"/>
          </a:xfrm>
        </p:spPr>
        <p:txBody>
          <a:bodyPr/>
          <a:lstStyle/>
          <a:p>
            <a:pPr marL="468313" lvl="1" indent="-468313" algn="just" defTabSz="995363">
              <a:lnSpc>
                <a:spcPct val="130000"/>
              </a:lnSpc>
              <a:spcAft>
                <a:spcPts val="1200"/>
              </a:spcAft>
              <a:buClr>
                <a:srgbClr val="FFD200"/>
              </a:buClr>
              <a:buFont typeface="EYInterstate Light" pitchFamily="2" charset="0"/>
              <a:buChar char="►"/>
            </a:pPr>
            <a:r>
              <a:rPr lang="en-US" dirty="0" smtClean="0"/>
              <a:t>AOPs and companies are required to estimate the tax payable by them for the relevant tax year, at any time before the second installment is due </a:t>
            </a:r>
          </a:p>
          <a:p>
            <a:pPr marL="468313" lvl="1" indent="-468313" algn="just" defTabSz="995363">
              <a:lnSpc>
                <a:spcPct val="130000"/>
              </a:lnSpc>
              <a:spcAft>
                <a:spcPts val="1200"/>
              </a:spcAft>
              <a:buClr>
                <a:srgbClr val="FFD200"/>
              </a:buClr>
              <a:buFont typeface="EYInterstate Light" pitchFamily="2" charset="0"/>
              <a:buChar char="►"/>
            </a:pPr>
            <a:r>
              <a:rPr lang="en-US" dirty="0" smtClean="0"/>
              <a:t>50% of the estimated advance tax liability is to be discharged by the due date of the second quarter</a:t>
            </a:r>
          </a:p>
          <a:p>
            <a:pPr marL="468313" lvl="1" indent="-468313" algn="just" defTabSz="995363">
              <a:lnSpc>
                <a:spcPct val="130000"/>
              </a:lnSpc>
              <a:spcAft>
                <a:spcPts val="1200"/>
              </a:spcAft>
              <a:buClr>
                <a:srgbClr val="FFD200"/>
              </a:buClr>
              <a:buFont typeface="EYInterstate Light" pitchFamily="2" charset="0"/>
              <a:buChar char="►"/>
            </a:pPr>
            <a:r>
              <a:rPr lang="en-US" dirty="0" smtClean="0"/>
              <a:t>Remaining 50% liability is to be paid in the remaining quarters </a:t>
            </a:r>
          </a:p>
          <a:p>
            <a:pPr marL="468313" lvl="1" indent="-468313" algn="just" defTabSz="995363">
              <a:lnSpc>
                <a:spcPct val="130000"/>
              </a:lnSpc>
              <a:spcAft>
                <a:spcPts val="1200"/>
              </a:spcAft>
              <a:buClr>
                <a:srgbClr val="FFD200"/>
              </a:buClr>
              <a:buFont typeface="EYInterstate Light" pitchFamily="2" charset="0"/>
              <a:buChar char="►"/>
            </a:pPr>
            <a:r>
              <a:rPr lang="en-US" dirty="0" smtClean="0"/>
              <a:t>If a taxpayer (other than a banking company) believes that the tax payable for the relevant tax year is likely to be less than the advance tax required to be paid, he may opt to estimate its advance tax liability any time before the last installment, and pay such estimated amount, minus the amount already paid, in equal installments</a:t>
            </a:r>
            <a:endParaRPr lang="en-US" sz="2200" dirty="0"/>
          </a:p>
        </p:txBody>
      </p:sp>
    </p:spTree>
    <p:extLst>
      <p:ext uri="{BB962C8B-B14F-4D97-AF65-F5344CB8AC3E}">
        <p14:creationId xmlns:p14="http://schemas.microsoft.com/office/powerpoint/2010/main" xmlns="" val="1380166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a:solidFill>
                  <a:schemeClr val="bg2"/>
                </a:solidFill>
              </a:rPr>
              <a:t>Estimate of income and advance tax</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28799"/>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A banking company is required to pay advance tax on a monthly basis in accordance with Rule 5 of the Seventh Schedule to the Ordinance</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If the tax payable by a banking company is likely to be more than the advance tax required to be paid, the banking company must estimate its advance tax liability  and pay 50% thereof before 15</a:t>
            </a:r>
            <a:r>
              <a:rPr lang="en-US" sz="2200" baseline="30000" dirty="0" smtClean="0">
                <a:latin typeface="Arial" pitchFamily="34" charset="0"/>
                <a:cs typeface="Arial" pitchFamily="34" charset="0"/>
              </a:rPr>
              <a:t>th</a:t>
            </a:r>
            <a:r>
              <a:rPr lang="en-US" sz="2200" dirty="0" smtClean="0">
                <a:latin typeface="Arial" pitchFamily="34" charset="0"/>
                <a:cs typeface="Arial" pitchFamily="34" charset="0"/>
              </a:rPr>
              <a:t> June of the relevant tax year, and balance in the remaining months</a:t>
            </a:r>
          </a:p>
        </p:txBody>
      </p:sp>
    </p:spTree>
    <p:extLst>
      <p:ext uri="{BB962C8B-B14F-4D97-AF65-F5344CB8AC3E}">
        <p14:creationId xmlns:p14="http://schemas.microsoft.com/office/powerpoint/2010/main" xmlns="" val="4011149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11888" y="2988282"/>
            <a:ext cx="8351112" cy="830997"/>
          </a:xfrm>
          <a:prstGeom prst="rect">
            <a:avLst/>
          </a:prstGeom>
          <a:noFill/>
          <a:ln w="9525">
            <a:noFill/>
            <a:miter lim="800000"/>
            <a:headEnd/>
            <a:tailEnd/>
          </a:ln>
          <a:effectLst/>
        </p:spPr>
        <p:txBody>
          <a:bodyPr wrap="square">
            <a:spAutoFit/>
          </a:bodyPr>
          <a:lstStyle/>
          <a:p>
            <a:pPr algn="ctr">
              <a:spcBef>
                <a:spcPct val="50000"/>
              </a:spcBef>
              <a:defRPr/>
            </a:pPr>
            <a:r>
              <a:rPr lang="en-US" sz="4800" dirty="0">
                <a:solidFill>
                  <a:schemeClr val="bg2"/>
                </a:solidFill>
                <a:effectLst>
                  <a:outerShdw blurRad="38100" dist="38100" dir="2700000" algn="tl">
                    <a:srgbClr val="C0C0C0"/>
                  </a:outerShdw>
                </a:effectLst>
                <a:latin typeface="Arial Black" pitchFamily="34" charset="0"/>
              </a:rPr>
              <a:t>Schemes of </a:t>
            </a:r>
            <a:r>
              <a:rPr lang="en-US" sz="4800" dirty="0" smtClean="0">
                <a:solidFill>
                  <a:schemeClr val="bg2"/>
                </a:solidFill>
                <a:effectLst>
                  <a:outerShdw blurRad="38100" dist="38100" dir="2700000" algn="tl">
                    <a:srgbClr val="C0C0C0"/>
                  </a:outerShdw>
                </a:effectLst>
                <a:latin typeface="Arial Black" pitchFamily="34" charset="0"/>
              </a:rPr>
              <a:t>Taxation</a:t>
            </a:r>
            <a:endParaRPr lang="en-US" sz="4800" dirty="0">
              <a:solidFill>
                <a:schemeClr val="bg2"/>
              </a:solidFill>
              <a:effectLst>
                <a:outerShdw blurRad="38100" dist="38100" dir="2700000" algn="tl">
                  <a:srgbClr val="C0C0C0"/>
                </a:outerShdw>
              </a:effectLst>
              <a:latin typeface="Arial Black" pitchFamily="34" charset="0"/>
            </a:endParaRPr>
          </a:p>
        </p:txBody>
      </p:sp>
    </p:spTree>
    <p:extLst>
      <p:ext uri="{BB962C8B-B14F-4D97-AF65-F5344CB8AC3E}">
        <p14:creationId xmlns:p14="http://schemas.microsoft.com/office/powerpoint/2010/main" xmlns="" val="76058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Due dates for payment of advance tax</a:t>
            </a:r>
            <a:br>
              <a:rPr lang="en-US" sz="2800" dirty="0" smtClean="0">
                <a:solidFill>
                  <a:schemeClr val="bg2"/>
                </a:solidFill>
              </a:rPr>
            </a:b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6" name="Rectangle 9"/>
          <p:cNvSpPr>
            <a:spLocks noGrp="1" noChangeArrowheads="1"/>
          </p:cNvSpPr>
          <p:nvPr>
            <p:ph idx="1"/>
          </p:nvPr>
        </p:nvSpPr>
        <p:spPr>
          <a:xfrm>
            <a:off x="452438" y="1128799"/>
            <a:ext cx="8234362" cy="5011737"/>
          </a:xfrm>
        </p:spPr>
        <p:txBody>
          <a:bodyPr/>
          <a:lstStyle/>
          <a:p>
            <a:pPr marL="465138" indent="-465138" algn="just" eaLnBrk="1" hangingPunct="1">
              <a:lnSpc>
                <a:spcPct val="130000"/>
              </a:lnSpc>
              <a:spcBef>
                <a:spcPct val="0"/>
              </a:spcBef>
              <a:spcAft>
                <a:spcPts val="2000"/>
              </a:spcAft>
              <a:defRPr/>
            </a:pPr>
            <a:r>
              <a:rPr lang="en-US" sz="2000" dirty="0" smtClean="0">
                <a:latin typeface="Arial" pitchFamily="34" charset="0"/>
                <a:cs typeface="Arial" pitchFamily="34" charset="0"/>
              </a:rPr>
              <a:t>For Companies (other than banking companies) and AOPs</a:t>
            </a: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400" dirty="0" smtClean="0">
              <a:latin typeface="Arial" pitchFamily="34" charset="0"/>
              <a:cs typeface="Arial" pitchFamily="34" charset="0"/>
            </a:endParaRPr>
          </a:p>
          <a:p>
            <a:pPr marL="468313" indent="-468313" algn="just" defTabSz="995363">
              <a:lnSpc>
                <a:spcPct val="130000"/>
              </a:lnSpc>
              <a:spcAft>
                <a:spcPts val="1000"/>
              </a:spcAft>
              <a:buClr>
                <a:srgbClr val="FFD200"/>
              </a:buClr>
              <a:buFont typeface="EYInterstate Light" pitchFamily="2" charset="0"/>
              <a:buChar char="►"/>
            </a:pPr>
            <a:r>
              <a:rPr lang="en-US" sz="2000" dirty="0" smtClean="0">
                <a:latin typeface="Arial" pitchFamily="34" charset="0"/>
                <a:cs typeface="Arial" pitchFamily="34" charset="0"/>
              </a:rPr>
              <a:t>For Banking Companies – 15</a:t>
            </a:r>
            <a:r>
              <a:rPr lang="en-US" sz="2000" baseline="30000" dirty="0" smtClean="0">
                <a:latin typeface="Arial" pitchFamily="34" charset="0"/>
                <a:cs typeface="Arial" pitchFamily="34" charset="0"/>
              </a:rPr>
              <a:t>th</a:t>
            </a:r>
            <a:r>
              <a:rPr lang="en-US" sz="2000" dirty="0" smtClean="0">
                <a:latin typeface="Arial" pitchFamily="34" charset="0"/>
                <a:cs typeface="Arial" pitchFamily="34" charset="0"/>
              </a:rPr>
              <a:t> of every month</a:t>
            </a:r>
          </a:p>
          <a:p>
            <a:pPr marL="468313" indent="-468313" algn="just" defTabSz="995363">
              <a:lnSpc>
                <a:spcPct val="130000"/>
              </a:lnSpc>
              <a:spcAft>
                <a:spcPts val="1000"/>
              </a:spcAft>
              <a:buClr>
                <a:srgbClr val="FFD200"/>
              </a:buClr>
              <a:buFont typeface="EYInterstate Light" pitchFamily="2" charset="0"/>
              <a:buChar char="►"/>
            </a:pPr>
            <a:r>
              <a:rPr lang="en-US" sz="2000" dirty="0" smtClean="0">
                <a:latin typeface="Arial" pitchFamily="34" charset="0"/>
                <a:cs typeface="Arial" pitchFamily="34" charset="0"/>
              </a:rPr>
              <a:t>The advance tax paid by a taxpayer is allowed as adjustment against ultimate tax liability while computing the tax due on the taxable income </a:t>
            </a:r>
          </a:p>
          <a:p>
            <a:pPr marL="468313" indent="-468313" algn="just" defTabSz="995363">
              <a:lnSpc>
                <a:spcPct val="130000"/>
              </a:lnSpc>
              <a:spcAft>
                <a:spcPts val="1000"/>
              </a:spcAft>
              <a:buClr>
                <a:srgbClr val="FFD200"/>
              </a:buClr>
              <a:buFont typeface="EYInterstate Light" pitchFamily="2" charset="0"/>
              <a:buChar char="►"/>
            </a:pPr>
            <a:r>
              <a:rPr lang="en-US" sz="2000" dirty="0" smtClean="0">
                <a:latin typeface="Arial" pitchFamily="34" charset="0"/>
                <a:cs typeface="Arial" pitchFamily="34" charset="0"/>
              </a:rPr>
              <a:t>Excess tax paid (if any), by the taxpayer becomes refundable</a:t>
            </a:r>
          </a:p>
        </p:txBody>
      </p:sp>
      <p:graphicFrame>
        <p:nvGraphicFramePr>
          <p:cNvPr id="7" name="Table 6"/>
          <p:cNvGraphicFramePr>
            <a:graphicFrameLocks noGrp="1"/>
          </p:cNvGraphicFramePr>
          <p:nvPr>
            <p:extLst>
              <p:ext uri="{D42A27DB-BD31-4B8C-83A1-F6EECF244321}">
                <p14:modId xmlns:p14="http://schemas.microsoft.com/office/powerpoint/2010/main" xmlns="" val="2358042416"/>
              </p:ext>
            </p:extLst>
          </p:nvPr>
        </p:nvGraphicFramePr>
        <p:xfrm>
          <a:off x="990600" y="1666101"/>
          <a:ext cx="7543800" cy="1584960"/>
        </p:xfrm>
        <a:graphic>
          <a:graphicData uri="http://schemas.openxmlformats.org/drawingml/2006/table">
            <a:tbl>
              <a:tblPr firstRow="1" bandRow="1">
                <a:tableStyleId>{5C22544A-7EE6-4342-B048-85BDC9FD1C3A}</a:tableStyleId>
              </a:tblPr>
              <a:tblGrid>
                <a:gridCol w="2721990"/>
                <a:gridCol w="482181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bg1"/>
                          </a:solidFill>
                          <a:latin typeface="Arial" pitchFamily="34" charset="0"/>
                          <a:cs typeface="Arial" pitchFamily="34" charset="0"/>
                        </a:rPr>
                        <a:t>September quarter</a:t>
                      </a:r>
                      <a:endParaRPr lang="en-US" sz="20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Arial" pitchFamily="34" charset="0"/>
                          <a:cs typeface="Arial" pitchFamily="34" charset="0"/>
                        </a:rPr>
                        <a:t>on or before 25</a:t>
                      </a:r>
                      <a:r>
                        <a:rPr lang="en-US" sz="2000" b="0" baseline="30000" dirty="0" smtClean="0">
                          <a:latin typeface="Arial" pitchFamily="34" charset="0"/>
                          <a:cs typeface="Arial" pitchFamily="34" charset="0"/>
                        </a:rPr>
                        <a:t>th</a:t>
                      </a:r>
                      <a:r>
                        <a:rPr lang="en-US" sz="2000" b="0" dirty="0" smtClean="0">
                          <a:latin typeface="Arial" pitchFamily="34" charset="0"/>
                          <a:cs typeface="Arial" pitchFamily="34" charset="0"/>
                        </a:rPr>
                        <a:t> September</a:t>
                      </a:r>
                      <a:endParaRPr lang="en-US" sz="20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bg1"/>
                          </a:solidFill>
                          <a:latin typeface="Arial" pitchFamily="34" charset="0"/>
                          <a:cs typeface="Arial" pitchFamily="34" charset="0"/>
                        </a:rPr>
                        <a:t>December quarter</a:t>
                      </a:r>
                      <a:endParaRPr lang="en-US" sz="20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Arial" pitchFamily="34" charset="0"/>
                          <a:cs typeface="Arial" pitchFamily="34" charset="0"/>
                        </a:rPr>
                        <a:t>on or before 25</a:t>
                      </a:r>
                      <a:r>
                        <a:rPr lang="en-US" sz="2000" b="0" baseline="30000" dirty="0" smtClean="0">
                          <a:latin typeface="Arial" pitchFamily="34" charset="0"/>
                          <a:cs typeface="Arial" pitchFamily="34" charset="0"/>
                        </a:rPr>
                        <a:t>th</a:t>
                      </a:r>
                      <a:r>
                        <a:rPr lang="en-US" sz="2000" b="0" dirty="0" smtClean="0">
                          <a:latin typeface="Arial" pitchFamily="34" charset="0"/>
                          <a:cs typeface="Arial" pitchFamily="34" charset="0"/>
                        </a:rPr>
                        <a:t> December</a:t>
                      </a:r>
                      <a:endParaRPr lang="en-US" sz="20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bg1"/>
                          </a:solidFill>
                          <a:latin typeface="Arial" pitchFamily="34" charset="0"/>
                          <a:cs typeface="Arial" pitchFamily="34" charset="0"/>
                        </a:rPr>
                        <a:t>March quarter</a:t>
                      </a:r>
                      <a:endParaRPr lang="en-US" sz="20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Arial" pitchFamily="34" charset="0"/>
                          <a:cs typeface="Arial" pitchFamily="34" charset="0"/>
                        </a:rPr>
                        <a:t>on or before 25</a:t>
                      </a:r>
                      <a:r>
                        <a:rPr lang="en-US" sz="2000" b="0" baseline="30000" dirty="0" smtClean="0">
                          <a:latin typeface="Arial" pitchFamily="34" charset="0"/>
                          <a:cs typeface="Arial" pitchFamily="34" charset="0"/>
                        </a:rPr>
                        <a:t>th</a:t>
                      </a:r>
                      <a:r>
                        <a:rPr lang="en-US" sz="2000" b="0" dirty="0" smtClean="0">
                          <a:latin typeface="Arial" pitchFamily="34" charset="0"/>
                          <a:cs typeface="Arial" pitchFamily="34" charset="0"/>
                        </a:rPr>
                        <a:t> March</a:t>
                      </a:r>
                      <a:endParaRPr lang="en-US" sz="20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bg1"/>
                          </a:solidFill>
                          <a:latin typeface="Arial" pitchFamily="34" charset="0"/>
                          <a:cs typeface="Arial" pitchFamily="34" charset="0"/>
                        </a:rPr>
                        <a:t>June quarter</a:t>
                      </a:r>
                      <a:endParaRPr lang="en-US" sz="2000" b="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Arial" pitchFamily="34" charset="0"/>
                          <a:cs typeface="Arial" pitchFamily="34" charset="0"/>
                        </a:rPr>
                        <a:t>on or before 15</a:t>
                      </a:r>
                      <a:r>
                        <a:rPr lang="en-US" sz="2000" b="0" baseline="30000" dirty="0" smtClean="0">
                          <a:latin typeface="Arial" pitchFamily="34" charset="0"/>
                          <a:cs typeface="Arial" pitchFamily="34" charset="0"/>
                        </a:rPr>
                        <a:t>th</a:t>
                      </a:r>
                      <a:r>
                        <a:rPr lang="en-US" sz="2000" b="0" dirty="0" smtClean="0">
                          <a:latin typeface="Arial" pitchFamily="34" charset="0"/>
                          <a:cs typeface="Arial" pitchFamily="34" charset="0"/>
                        </a:rPr>
                        <a:t> June</a:t>
                      </a:r>
                      <a:endParaRPr lang="en-US" sz="2000" b="0"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Tree>
    <p:extLst>
      <p:ext uri="{BB962C8B-B14F-4D97-AF65-F5344CB8AC3E}">
        <p14:creationId xmlns:p14="http://schemas.microsoft.com/office/powerpoint/2010/main" xmlns="" val="3817975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11888" y="3012996"/>
            <a:ext cx="8351112" cy="769441"/>
          </a:xfrm>
          <a:prstGeom prst="rect">
            <a:avLst/>
          </a:prstGeom>
          <a:noFill/>
          <a:ln w="9525">
            <a:noFill/>
            <a:miter lim="800000"/>
            <a:headEnd/>
            <a:tailEnd/>
          </a:ln>
          <a:effectLst/>
        </p:spPr>
        <p:txBody>
          <a:bodyPr wrap="square">
            <a:spAutoFit/>
          </a:bodyPr>
          <a:lstStyle/>
          <a:p>
            <a:pPr algn="ctr">
              <a:spcBef>
                <a:spcPct val="50000"/>
              </a:spcBef>
              <a:defRPr/>
            </a:pPr>
            <a:r>
              <a:rPr lang="en-US" sz="4400" dirty="0" smtClean="0">
                <a:solidFill>
                  <a:schemeClr val="bg2"/>
                </a:solidFill>
                <a:effectLst>
                  <a:outerShdw blurRad="38100" dist="38100" dir="2700000" algn="tl">
                    <a:srgbClr val="C0C0C0"/>
                  </a:outerShdw>
                </a:effectLst>
                <a:latin typeface="Arial Black" pitchFamily="34" charset="0"/>
              </a:rPr>
              <a:t>Withholding Tax</a:t>
            </a:r>
            <a:endParaRPr lang="en-US" sz="4400" dirty="0">
              <a:solidFill>
                <a:schemeClr val="bg2"/>
              </a:solidFill>
              <a:effectLst>
                <a:outerShdw blurRad="38100" dist="38100" dir="2700000" algn="tl">
                  <a:srgbClr val="C0C0C0"/>
                </a:outerShdw>
              </a:effectLst>
              <a:latin typeface="Arial Black" pitchFamily="34" charset="0"/>
            </a:endParaRPr>
          </a:p>
        </p:txBody>
      </p:sp>
    </p:spTree>
    <p:extLst>
      <p:ext uri="{BB962C8B-B14F-4D97-AF65-F5344CB8AC3E}">
        <p14:creationId xmlns:p14="http://schemas.microsoft.com/office/powerpoint/2010/main" xmlns="" val="88761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altLang="en-US" sz="2800" dirty="0" smtClean="0">
                <a:solidFill>
                  <a:srgbClr val="FFC000"/>
                </a:solidFill>
              </a:rPr>
              <a:t>Why Withholding Tax</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5" name="Rectangle 9"/>
          <p:cNvSpPr>
            <a:spLocks noGrp="1" noChangeArrowheads="1"/>
          </p:cNvSpPr>
          <p:nvPr>
            <p:ph idx="1"/>
          </p:nvPr>
        </p:nvSpPr>
        <p:spPr>
          <a:xfrm>
            <a:off x="452438" y="1128799"/>
            <a:ext cx="8234362" cy="5011737"/>
          </a:xfrm>
        </p:spPr>
        <p:txBody>
          <a:bodyPr/>
          <a:lstStyle/>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Pay as you earn</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To cater the working capital/ day to day funding needs of the Government</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Easy recovery of tax</a:t>
            </a:r>
          </a:p>
        </p:txBody>
      </p:sp>
    </p:spTree>
    <p:extLst>
      <p:ext uri="{BB962C8B-B14F-4D97-AF65-F5344CB8AC3E}">
        <p14:creationId xmlns:p14="http://schemas.microsoft.com/office/powerpoint/2010/main" xmlns="" val="2562012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6019800" cy="447675"/>
          </a:xfrm>
        </p:spPr>
        <p:txBody>
          <a:bodyPr/>
          <a:lstStyle/>
          <a:p>
            <a:pPr eaLnBrk="1" hangingPunct="1"/>
            <a:r>
              <a:rPr lang="en-GB" altLang="en-US" sz="2800" dirty="0" smtClean="0">
                <a:solidFill>
                  <a:srgbClr val="FFC000"/>
                </a:solidFill>
              </a:rPr>
              <a:t>Imports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 name="Rectangle 8"/>
          <p:cNvSpPr txBox="1">
            <a:spLocks noChangeArrowheads="1"/>
          </p:cNvSpPr>
          <p:nvPr/>
        </p:nvSpPr>
        <p:spPr bwMode="auto">
          <a:xfrm>
            <a:off x="6705601" y="685800"/>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148</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5450" y="1482725"/>
            <a:ext cx="8291513" cy="414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3519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6019800" cy="447675"/>
          </a:xfrm>
        </p:spPr>
        <p:txBody>
          <a:bodyPr/>
          <a:lstStyle/>
          <a:p>
            <a:pPr eaLnBrk="1" hangingPunct="1"/>
            <a:r>
              <a:rPr lang="en-GB" altLang="en-US" sz="2800" dirty="0" smtClean="0">
                <a:solidFill>
                  <a:srgbClr val="FFC000"/>
                </a:solidFill>
              </a:rPr>
              <a:t>Imports </a:t>
            </a:r>
            <a:r>
              <a:rPr lang="en-GB" altLang="en-US" sz="2000" dirty="0" smtClean="0"/>
              <a:t>(Cont.d.)</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148</a:t>
            </a:r>
          </a:p>
        </p:txBody>
      </p:sp>
      <p:sp>
        <p:nvSpPr>
          <p:cNvPr id="5" name="Rectangle 9"/>
          <p:cNvSpPr>
            <a:spLocks noGrp="1" noChangeArrowheads="1"/>
          </p:cNvSpPr>
          <p:nvPr>
            <p:ph idx="1"/>
          </p:nvPr>
        </p:nvSpPr>
        <p:spPr>
          <a:xfrm>
            <a:off x="452438" y="1128799"/>
            <a:ext cx="8234362" cy="5011737"/>
          </a:xfrm>
        </p:spPr>
        <p:txBody>
          <a:bodyPr/>
          <a:lstStyle/>
          <a:p>
            <a:pPr marL="504825" indent="-504825" algn="just" eaLnBrk="1" hangingPunct="1">
              <a:lnSpc>
                <a:spcPct val="130000"/>
              </a:lnSpc>
              <a:spcBef>
                <a:spcPct val="0"/>
              </a:spcBef>
              <a:spcAft>
                <a:spcPts val="2000"/>
              </a:spcAft>
              <a:defRPr/>
            </a:pPr>
            <a:r>
              <a:rPr lang="en-US" sz="2200" dirty="0" smtClean="0">
                <a:latin typeface="Arial" pitchFamily="34" charset="0"/>
                <a:cs typeface="Arial" pitchFamily="34" charset="0"/>
              </a:rPr>
              <a:t>Collection at import stage is not applicable including imports by the following:</a:t>
            </a:r>
          </a:p>
          <a:p>
            <a:pPr marL="976313" lvl="1" indent="-468313" algn="just" eaLnBrk="1" hangingPunct="1">
              <a:lnSpc>
                <a:spcPct val="130000"/>
              </a:lnSpc>
              <a:spcBef>
                <a:spcPct val="0"/>
              </a:spcBef>
              <a:spcAft>
                <a:spcPts val="1500"/>
              </a:spcAft>
              <a:buSzPct val="75000"/>
              <a:buFont typeface="Wingdings" pitchFamily="2" charset="2"/>
              <a:buChar char="q"/>
              <a:tabLst>
                <a:tab pos="976313" algn="l"/>
              </a:tabLst>
              <a:defRPr/>
            </a:pPr>
            <a:r>
              <a:rPr lang="en-US" sz="2200" dirty="0" smtClean="0">
                <a:latin typeface="Arial" pitchFamily="34" charset="0"/>
                <a:cs typeface="Arial" pitchFamily="34" charset="0"/>
              </a:rPr>
              <a:t>The Federal, Provincial or Local Governments </a:t>
            </a:r>
          </a:p>
          <a:p>
            <a:pPr marL="976313" lvl="1" indent="-468313" algn="just" eaLnBrk="1" hangingPunct="1">
              <a:lnSpc>
                <a:spcPct val="130000"/>
              </a:lnSpc>
              <a:spcBef>
                <a:spcPct val="0"/>
              </a:spcBef>
              <a:spcAft>
                <a:spcPts val="1500"/>
              </a:spcAft>
              <a:buSzPct val="75000"/>
              <a:buFont typeface="Wingdings" pitchFamily="2" charset="2"/>
              <a:buChar char="q"/>
              <a:tabLst>
                <a:tab pos="798513" algn="l"/>
              </a:tabLst>
              <a:defRPr/>
            </a:pPr>
            <a:r>
              <a:rPr lang="en-US" sz="2200" dirty="0" smtClean="0">
                <a:latin typeface="Arial" pitchFamily="34" charset="0"/>
                <a:cs typeface="Arial" pitchFamily="34" charset="0"/>
              </a:rPr>
              <a:t>A foreign company owned by a foreign government</a:t>
            </a:r>
          </a:p>
          <a:p>
            <a:pPr marL="976313" lvl="1" indent="-468313" algn="just" eaLnBrk="1" hangingPunct="1">
              <a:lnSpc>
                <a:spcPct val="130000"/>
              </a:lnSpc>
              <a:spcBef>
                <a:spcPct val="0"/>
              </a:spcBef>
              <a:spcAft>
                <a:spcPts val="1500"/>
              </a:spcAft>
              <a:buSzPct val="75000"/>
              <a:buFont typeface="Wingdings" pitchFamily="2" charset="2"/>
              <a:buChar char="q"/>
              <a:tabLst>
                <a:tab pos="798513" algn="l"/>
              </a:tabLst>
              <a:defRPr/>
            </a:pPr>
            <a:r>
              <a:rPr lang="en-US" sz="2200" dirty="0" smtClean="0">
                <a:latin typeface="Arial" pitchFamily="34" charset="0"/>
                <a:cs typeface="Arial" pitchFamily="34" charset="0"/>
              </a:rPr>
              <a:t>A person who imports plant and machinery for setting up an industrial undertaking</a:t>
            </a:r>
          </a:p>
          <a:p>
            <a:pPr marL="976313" lvl="1" indent="-468313" algn="just" eaLnBrk="1" hangingPunct="1">
              <a:lnSpc>
                <a:spcPct val="130000"/>
              </a:lnSpc>
              <a:spcBef>
                <a:spcPct val="0"/>
              </a:spcBef>
              <a:spcAft>
                <a:spcPts val="1500"/>
              </a:spcAft>
              <a:buSzPct val="75000"/>
              <a:buFont typeface="Wingdings" pitchFamily="2" charset="2"/>
              <a:buChar char="q"/>
              <a:tabLst>
                <a:tab pos="798513" algn="l"/>
              </a:tabLst>
              <a:defRPr/>
            </a:pPr>
            <a:r>
              <a:rPr lang="en-US" sz="2200" dirty="0" smtClean="0">
                <a:latin typeface="Arial" pitchFamily="34" charset="0"/>
                <a:cs typeface="Arial" pitchFamily="34" charset="0"/>
              </a:rPr>
              <a:t>A person who imports plant and machinery for execution of a contract with the Federal, provincial or  a local government</a:t>
            </a:r>
          </a:p>
          <a:p>
            <a:pPr marL="855663" lvl="1" indent="-347663" algn="just" eaLnBrk="1" hangingPunct="1">
              <a:lnSpc>
                <a:spcPct val="130000"/>
              </a:lnSpc>
              <a:spcBef>
                <a:spcPct val="0"/>
              </a:spcBef>
              <a:spcAft>
                <a:spcPts val="1500"/>
              </a:spcAft>
              <a:buFont typeface="Wingdings" pitchFamily="2" charset="2"/>
              <a:buChar char="§"/>
              <a:tabLst>
                <a:tab pos="798513" algn="l"/>
              </a:tabLst>
              <a:defRPr/>
            </a:pPr>
            <a:endParaRPr lang="en-US" sz="2200" dirty="0" smtClean="0">
              <a:latin typeface="Arial" pitchFamily="34" charset="0"/>
              <a:cs typeface="Arial" pitchFamily="34" charset="0"/>
            </a:endParaRPr>
          </a:p>
          <a:p>
            <a:pPr marL="855663" lvl="1" indent="-347663" algn="just" eaLnBrk="1" hangingPunct="1">
              <a:lnSpc>
                <a:spcPct val="130000"/>
              </a:lnSpc>
              <a:spcBef>
                <a:spcPct val="0"/>
              </a:spcBef>
              <a:spcAft>
                <a:spcPts val="1500"/>
              </a:spcAft>
              <a:buFont typeface="Wingdings" pitchFamily="2" charset="2"/>
              <a:buChar char="§"/>
              <a:tabLst>
                <a:tab pos="798513" algn="l"/>
              </a:tabLst>
              <a:defRPr/>
            </a:pPr>
            <a:r>
              <a:rPr lang="en-US" sz="2200" dirty="0" smtClean="0">
                <a:latin typeface="Arial" pitchFamily="34" charset="0"/>
                <a:cs typeface="Arial" pitchFamily="34" charset="0"/>
              </a:rPr>
              <a:t>Petroleum (E&amp;P) companies</a:t>
            </a:r>
          </a:p>
          <a:p>
            <a:pPr marL="855663" lvl="1" indent="-347663" algn="just" eaLnBrk="1" hangingPunct="1">
              <a:lnSpc>
                <a:spcPct val="130000"/>
              </a:lnSpc>
              <a:spcBef>
                <a:spcPct val="0"/>
              </a:spcBef>
              <a:spcAft>
                <a:spcPts val="1500"/>
              </a:spcAft>
              <a:buFont typeface="Wingdings" pitchFamily="2" charset="2"/>
              <a:buChar char="§"/>
              <a:tabLst>
                <a:tab pos="798513" algn="l"/>
              </a:tabLst>
              <a:defRPr/>
            </a:pPr>
            <a:endParaRPr lang="en-US" sz="2200" dirty="0" smtClean="0">
              <a:latin typeface="Arial" pitchFamily="34" charset="0"/>
              <a:cs typeface="Arial" pitchFamily="34" charset="0"/>
            </a:endParaRPr>
          </a:p>
          <a:p>
            <a:pPr marL="855663" lvl="1" indent="-347663" algn="just" eaLnBrk="1" hangingPunct="1">
              <a:lnSpc>
                <a:spcPct val="130000"/>
              </a:lnSpc>
              <a:spcBef>
                <a:spcPct val="0"/>
              </a:spcBef>
              <a:spcAft>
                <a:spcPts val="1500"/>
              </a:spcAft>
              <a:buFont typeface="Wingdings" pitchFamily="2" charset="2"/>
              <a:buChar char="§"/>
              <a:tabLst>
                <a:tab pos="798513" algn="l"/>
              </a:tabLst>
              <a:defRPr/>
            </a:pPr>
            <a:r>
              <a:rPr lang="en-US" sz="2200" dirty="0" smtClean="0">
                <a:latin typeface="Arial" pitchFamily="34" charset="0"/>
                <a:cs typeface="Arial" pitchFamily="34" charset="0"/>
              </a:rPr>
              <a:t>Industrial undertaking if the tax liability of the current year on the basis of tax of preceding two years, whichever is higher, is paid [Clause (72B), Part IV, Second Schedule]</a:t>
            </a:r>
          </a:p>
        </p:txBody>
      </p:sp>
    </p:spTree>
    <p:extLst>
      <p:ext uri="{BB962C8B-B14F-4D97-AF65-F5344CB8AC3E}">
        <p14:creationId xmlns:p14="http://schemas.microsoft.com/office/powerpoint/2010/main" xmlns="" val="1829182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6019800" cy="447675"/>
          </a:xfrm>
        </p:spPr>
        <p:txBody>
          <a:bodyPr/>
          <a:lstStyle/>
          <a:p>
            <a:pPr eaLnBrk="1" hangingPunct="1"/>
            <a:r>
              <a:rPr lang="en-GB" altLang="en-US" sz="2800" dirty="0" smtClean="0">
                <a:solidFill>
                  <a:srgbClr val="FFC000"/>
                </a:solidFill>
              </a:rPr>
              <a:t>Imports </a:t>
            </a:r>
            <a:r>
              <a:rPr lang="en-GB" altLang="en-US" sz="2000" dirty="0" smtClean="0"/>
              <a:t>(Cont.d.)</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148</a:t>
            </a:r>
          </a:p>
        </p:txBody>
      </p:sp>
      <p:sp>
        <p:nvSpPr>
          <p:cNvPr id="5" name="Rectangle 9"/>
          <p:cNvSpPr>
            <a:spLocks noGrp="1" noChangeArrowheads="1"/>
          </p:cNvSpPr>
          <p:nvPr>
            <p:ph idx="1"/>
          </p:nvPr>
        </p:nvSpPr>
        <p:spPr>
          <a:xfrm>
            <a:off x="452438" y="1128799"/>
            <a:ext cx="8234362" cy="5011737"/>
          </a:xfrm>
        </p:spPr>
        <p:txBody>
          <a:bodyPr/>
          <a:lstStyle/>
          <a:p>
            <a:pPr marL="976313" lvl="1" indent="-468313" algn="just" eaLnBrk="1" hangingPunct="1">
              <a:lnSpc>
                <a:spcPct val="130000"/>
              </a:lnSpc>
              <a:spcBef>
                <a:spcPct val="0"/>
              </a:spcBef>
              <a:spcAft>
                <a:spcPts val="1500"/>
              </a:spcAft>
              <a:buSzPct val="75000"/>
              <a:buFont typeface="Wingdings" pitchFamily="2" charset="2"/>
              <a:buChar char="q"/>
              <a:tabLst>
                <a:tab pos="798513" algn="l"/>
              </a:tabLst>
              <a:defRPr/>
            </a:pPr>
            <a:r>
              <a:rPr lang="en-US" sz="2200" dirty="0" smtClean="0">
                <a:latin typeface="Arial" pitchFamily="34" charset="0"/>
                <a:cs typeface="Arial" pitchFamily="34" charset="0"/>
              </a:rPr>
              <a:t>Petroleum (E&amp;P) companies </a:t>
            </a:r>
          </a:p>
          <a:p>
            <a:pPr marL="976313" lvl="1" indent="-468313" algn="just" eaLnBrk="1" hangingPunct="1">
              <a:lnSpc>
                <a:spcPct val="130000"/>
              </a:lnSpc>
              <a:spcBef>
                <a:spcPct val="0"/>
              </a:spcBef>
              <a:spcAft>
                <a:spcPts val="1500"/>
              </a:spcAft>
              <a:buSzPct val="75000"/>
              <a:buFont typeface="Wingdings" pitchFamily="2" charset="2"/>
              <a:buChar char="q"/>
              <a:tabLst>
                <a:tab pos="798513" algn="l"/>
              </a:tabLst>
              <a:defRPr/>
            </a:pPr>
            <a:r>
              <a:rPr lang="en-US" sz="2200" dirty="0" smtClean="0">
                <a:latin typeface="Arial" pitchFamily="34" charset="0"/>
                <a:cs typeface="Arial" pitchFamily="34" charset="0"/>
              </a:rPr>
              <a:t>Industrial undertaking if the tax liability of the current year on the basis of tax of preceding two years, whichever is higher, is paid [Clause (72B), Part IV, Second Schedule]</a:t>
            </a:r>
          </a:p>
          <a:p>
            <a:pPr marL="855663" lvl="1" indent="-347663" algn="just" eaLnBrk="1" hangingPunct="1">
              <a:lnSpc>
                <a:spcPct val="130000"/>
              </a:lnSpc>
              <a:spcBef>
                <a:spcPct val="0"/>
              </a:spcBef>
              <a:spcAft>
                <a:spcPts val="1500"/>
              </a:spcAft>
              <a:buFont typeface="Wingdings" pitchFamily="2" charset="2"/>
              <a:buChar char="§"/>
              <a:tabLst>
                <a:tab pos="798513" algn="l"/>
              </a:tabLst>
              <a:defRPr/>
            </a:pPr>
            <a:endParaRPr lang="en-US" sz="2200" dirty="0" smtClean="0">
              <a:latin typeface="Arial" pitchFamily="34" charset="0"/>
              <a:cs typeface="Arial" pitchFamily="34" charset="0"/>
            </a:endParaRPr>
          </a:p>
          <a:p>
            <a:pPr marL="855663" lvl="1" indent="-347663" algn="just" eaLnBrk="1" hangingPunct="1">
              <a:lnSpc>
                <a:spcPct val="130000"/>
              </a:lnSpc>
              <a:spcBef>
                <a:spcPct val="0"/>
              </a:spcBef>
              <a:spcAft>
                <a:spcPts val="1500"/>
              </a:spcAft>
              <a:buFont typeface="Wingdings" pitchFamily="2" charset="2"/>
              <a:buChar char="§"/>
              <a:tabLst>
                <a:tab pos="798513" algn="l"/>
              </a:tabLst>
              <a:defRPr/>
            </a:pPr>
            <a:endParaRPr lang="en-US" sz="2200" dirty="0" smtClean="0">
              <a:latin typeface="Arial" pitchFamily="34" charset="0"/>
              <a:cs typeface="Arial" pitchFamily="34" charset="0"/>
            </a:endParaRPr>
          </a:p>
          <a:p>
            <a:pPr marL="855663" lvl="1" indent="-347663" algn="just" eaLnBrk="1" hangingPunct="1">
              <a:lnSpc>
                <a:spcPct val="130000"/>
              </a:lnSpc>
              <a:spcBef>
                <a:spcPct val="0"/>
              </a:spcBef>
              <a:spcAft>
                <a:spcPts val="1500"/>
              </a:spcAft>
              <a:buFont typeface="Wingdings" pitchFamily="2" charset="2"/>
              <a:buChar char="§"/>
              <a:tabLst>
                <a:tab pos="798513" algn="l"/>
              </a:tabLst>
              <a:defRPr/>
            </a:pPr>
            <a:endParaRPr lang="en-US" sz="2200" dirty="0" smtClean="0">
              <a:latin typeface="Arial" pitchFamily="34" charset="0"/>
              <a:cs typeface="Arial" pitchFamily="34" charset="0"/>
            </a:endParaRPr>
          </a:p>
        </p:txBody>
      </p:sp>
    </p:spTree>
    <p:extLst>
      <p:ext uri="{BB962C8B-B14F-4D97-AF65-F5344CB8AC3E}">
        <p14:creationId xmlns:p14="http://schemas.microsoft.com/office/powerpoint/2010/main" xmlns="" val="2696003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a:spLocks noGrp="1" noChangeArrowheads="1"/>
          </p:cNvSpPr>
          <p:nvPr>
            <p:ph type="title"/>
          </p:nvPr>
        </p:nvSpPr>
        <p:spPr>
          <a:xfrm>
            <a:off x="457200" y="602919"/>
            <a:ext cx="6019800" cy="447675"/>
          </a:xfrm>
        </p:spPr>
        <p:txBody>
          <a:bodyPr/>
          <a:lstStyle/>
          <a:p>
            <a:pPr eaLnBrk="1" hangingPunct="1"/>
            <a:r>
              <a:rPr lang="en-GB" altLang="en-US" sz="2800" dirty="0" smtClean="0">
                <a:solidFill>
                  <a:srgbClr val="FFC000"/>
                </a:solidFill>
              </a:rPr>
              <a:t>Salary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7" name="Rectangle 8"/>
          <p:cNvSpPr txBox="1">
            <a:spLocks noChangeArrowheads="1"/>
          </p:cNvSpPr>
          <p:nvPr/>
        </p:nvSpPr>
        <p:spPr bwMode="auto">
          <a:xfrm>
            <a:off x="6705601" y="685800"/>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149</a:t>
            </a:r>
          </a:p>
        </p:txBody>
      </p:sp>
      <p:graphicFrame>
        <p:nvGraphicFramePr>
          <p:cNvPr id="9" name="Table 8"/>
          <p:cNvGraphicFramePr>
            <a:graphicFrameLocks noGrp="1"/>
          </p:cNvGraphicFramePr>
          <p:nvPr>
            <p:extLst>
              <p:ext uri="{D42A27DB-BD31-4B8C-83A1-F6EECF244321}">
                <p14:modId xmlns:p14="http://schemas.microsoft.com/office/powerpoint/2010/main" xmlns="" val="1436905874"/>
              </p:ext>
            </p:extLst>
          </p:nvPr>
        </p:nvGraphicFramePr>
        <p:xfrm>
          <a:off x="457200" y="1295400"/>
          <a:ext cx="8229600" cy="4594730"/>
        </p:xfrm>
        <a:graphic>
          <a:graphicData uri="http://schemas.openxmlformats.org/drawingml/2006/table">
            <a:tbl>
              <a:tblPr firstRow="1" bandRow="1">
                <a:tableStyleId>{5C22544A-7EE6-4342-B048-85BDC9FD1C3A}</a:tableStyleId>
              </a:tblPr>
              <a:tblGrid>
                <a:gridCol w="2590800"/>
                <a:gridCol w="5638800"/>
              </a:tblGrid>
              <a:tr h="945009">
                <a:tc>
                  <a:txBody>
                    <a:bodyPr/>
                    <a:lstStyle/>
                    <a:p>
                      <a:pPr algn="l"/>
                      <a:r>
                        <a:rPr lang="en-US" sz="2400" b="1" kern="1200" dirty="0">
                          <a:solidFill>
                            <a:schemeClr val="bg1"/>
                          </a:solidFill>
                          <a:latin typeface="+mn-lt"/>
                          <a:ea typeface="+mn-ea"/>
                          <a:cs typeface="+mn-cs"/>
                        </a:rPr>
                        <a:t>Person liable to deduct tax</a:t>
                      </a:r>
                      <a:endParaRPr lang="en-US" sz="2400" b="1"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2200" b="0" kern="1200" dirty="0">
                          <a:solidFill>
                            <a:schemeClr val="bg1"/>
                          </a:solidFill>
                          <a:latin typeface="+mn-lt"/>
                          <a:ea typeface="+mn-ea"/>
                          <a:cs typeface="+mn-cs"/>
                        </a:rPr>
                        <a:t>Every </a:t>
                      </a:r>
                      <a:r>
                        <a:rPr lang="en-US" sz="2200" b="0" kern="1200" dirty="0" smtClean="0">
                          <a:solidFill>
                            <a:schemeClr val="bg1"/>
                          </a:solidFill>
                          <a:latin typeface="+mn-lt"/>
                          <a:ea typeface="+mn-ea"/>
                          <a:cs typeface="+mn-cs"/>
                        </a:rPr>
                        <a:t>person</a:t>
                      </a:r>
                      <a:r>
                        <a:rPr lang="en-US" sz="2200" b="0" kern="1200" baseline="0" dirty="0" smtClean="0">
                          <a:solidFill>
                            <a:schemeClr val="bg1"/>
                          </a:solidFill>
                          <a:latin typeface="+mn-lt"/>
                          <a:ea typeface="+mn-ea"/>
                          <a:cs typeface="+mn-cs"/>
                        </a:rPr>
                        <a:t>  responsible for payment</a:t>
                      </a:r>
                      <a:endParaRPr lang="en-US" sz="2200" b="0"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45009">
                <a:tc>
                  <a:txBody>
                    <a:bodyPr/>
                    <a:lstStyle/>
                    <a:p>
                      <a:pPr algn="l"/>
                      <a:r>
                        <a:rPr lang="en-US" sz="2400" b="1" kern="1200" dirty="0">
                          <a:solidFill>
                            <a:schemeClr val="bg1"/>
                          </a:solidFill>
                          <a:latin typeface="+mn-lt"/>
                          <a:ea typeface="+mn-ea"/>
                          <a:cs typeface="+mn-cs"/>
                        </a:rPr>
                        <a:t>From whom</a:t>
                      </a:r>
                      <a:endParaRPr lang="en-US" sz="2400" b="1"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2200" b="0" kern="1200" dirty="0">
                          <a:solidFill>
                            <a:schemeClr val="bg1"/>
                          </a:solidFill>
                          <a:latin typeface="+mn-lt"/>
                          <a:ea typeface="+mn-ea"/>
                          <a:cs typeface="+mn-cs"/>
                        </a:rPr>
                        <a:t>Employees deriving taxable salary for the year</a:t>
                      </a:r>
                      <a:endParaRPr lang="en-US" sz="2200" b="0"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234182">
                <a:tc>
                  <a:txBody>
                    <a:bodyPr/>
                    <a:lstStyle/>
                    <a:p>
                      <a:pPr algn="l"/>
                      <a:r>
                        <a:rPr lang="en-US" sz="2400" b="1" kern="1200" dirty="0">
                          <a:solidFill>
                            <a:schemeClr val="bg1"/>
                          </a:solidFill>
                          <a:latin typeface="+mn-lt"/>
                          <a:ea typeface="+mn-ea"/>
                          <a:cs typeface="+mn-cs"/>
                        </a:rPr>
                        <a:t>Rate</a:t>
                      </a:r>
                      <a:endParaRPr lang="en-US" sz="2400" b="1"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2200" b="0" kern="1200" dirty="0">
                          <a:solidFill>
                            <a:schemeClr val="bg1"/>
                          </a:solidFill>
                          <a:latin typeface="+mn-lt"/>
                          <a:ea typeface="+mn-ea"/>
                          <a:cs typeface="+mn-cs"/>
                        </a:rPr>
                        <a:t>At the average rate of tax computed at the rates prescribed in Part I of the First Schedule</a:t>
                      </a:r>
                      <a:endParaRPr lang="en-US" sz="2200" b="0"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525521">
                <a:tc>
                  <a:txBody>
                    <a:bodyPr/>
                    <a:lstStyle/>
                    <a:p>
                      <a:pPr algn="l"/>
                      <a:r>
                        <a:rPr lang="en-US" sz="2400" b="1" kern="1200" dirty="0">
                          <a:solidFill>
                            <a:schemeClr val="bg1"/>
                          </a:solidFill>
                          <a:latin typeface="+mn-lt"/>
                          <a:ea typeface="+mn-ea"/>
                          <a:cs typeface="+mn-cs"/>
                        </a:rPr>
                        <a:t>On</a:t>
                      </a:r>
                      <a:endParaRPr lang="en-US" sz="2400" b="1"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2200" b="0" kern="1200" dirty="0">
                          <a:solidFill>
                            <a:schemeClr val="bg1"/>
                          </a:solidFill>
                          <a:latin typeface="+mn-lt"/>
                          <a:ea typeface="+mn-ea"/>
                          <a:cs typeface="+mn-cs"/>
                        </a:rPr>
                        <a:t>Taxable salary</a:t>
                      </a:r>
                      <a:endParaRPr lang="en-US" sz="2200" b="0"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45009">
                <a:tc>
                  <a:txBody>
                    <a:bodyPr/>
                    <a:lstStyle/>
                    <a:p>
                      <a:pPr algn="l"/>
                      <a:r>
                        <a:rPr lang="en-US" sz="2400" b="1" kern="1200" dirty="0">
                          <a:solidFill>
                            <a:schemeClr val="bg1"/>
                          </a:solidFill>
                          <a:latin typeface="+mn-lt"/>
                          <a:ea typeface="+mn-ea"/>
                          <a:cs typeface="+mn-cs"/>
                        </a:rPr>
                        <a:t>When</a:t>
                      </a:r>
                      <a:endParaRPr lang="en-US" sz="2400" b="1"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2200" b="0" kern="1200" dirty="0">
                          <a:solidFill>
                            <a:schemeClr val="bg1"/>
                          </a:solidFill>
                          <a:latin typeface="+mn-lt"/>
                          <a:ea typeface="+mn-ea"/>
                          <a:cs typeface="+mn-cs"/>
                        </a:rPr>
                        <a:t>At the time of payment of monthly salary</a:t>
                      </a:r>
                      <a:endParaRPr lang="en-US" sz="2200" b="0" dirty="0">
                        <a:solidFill>
                          <a:schemeClr val="bg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3039611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28799"/>
            <a:ext cx="8234362" cy="5011737"/>
          </a:xfrm>
        </p:spPr>
        <p:txBody>
          <a:bodyPr/>
          <a:lstStyle/>
          <a:p>
            <a:pPr marL="465138" lvl="1"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Employer is allowed to make adjustments on account of the following while calculating withholding tax on salary,  after obtaining necessary documentation –</a:t>
            </a:r>
          </a:p>
          <a:p>
            <a:pPr marL="822325" lvl="1" indent="-465138" algn="just" eaLnBrk="1" hangingPunct="1">
              <a:lnSpc>
                <a:spcPct val="130000"/>
              </a:lnSpc>
              <a:spcBef>
                <a:spcPct val="0"/>
              </a:spcBef>
              <a:spcAft>
                <a:spcPts val="2000"/>
              </a:spcAft>
              <a:buSzPct val="75000"/>
              <a:buFont typeface="Wingdings" pitchFamily="2" charset="2"/>
              <a:buChar char="q"/>
              <a:defRPr/>
            </a:pPr>
            <a:r>
              <a:rPr lang="en-US" sz="2200" dirty="0" smtClean="0">
                <a:latin typeface="Arial" pitchFamily="34" charset="0"/>
                <a:cs typeface="Arial" pitchFamily="34" charset="0"/>
              </a:rPr>
              <a:t>Tax credit on –</a:t>
            </a:r>
          </a:p>
          <a:p>
            <a:pPr marL="822325" lvl="1" indent="-465138" algn="just" eaLnBrk="1" hangingPunct="1">
              <a:lnSpc>
                <a:spcPct val="130000"/>
              </a:lnSpc>
              <a:spcBef>
                <a:spcPct val="0"/>
              </a:spcBef>
              <a:spcAft>
                <a:spcPts val="2000"/>
              </a:spcAft>
              <a:buNone/>
              <a:tabLst>
                <a:tab pos="1482725" algn="l"/>
              </a:tabLst>
              <a:defRPr/>
            </a:pPr>
            <a:r>
              <a:rPr lang="en-US" sz="2200" dirty="0" smtClean="0">
                <a:latin typeface="Arial" pitchFamily="34" charset="0"/>
                <a:cs typeface="Arial" pitchFamily="34" charset="0"/>
              </a:rPr>
              <a:t>	(a)	donation;</a:t>
            </a:r>
          </a:p>
          <a:p>
            <a:pPr marL="822325" lvl="1" indent="-465138" algn="just" eaLnBrk="1" hangingPunct="1">
              <a:lnSpc>
                <a:spcPct val="130000"/>
              </a:lnSpc>
              <a:spcBef>
                <a:spcPct val="0"/>
              </a:spcBef>
              <a:spcAft>
                <a:spcPts val="2000"/>
              </a:spcAft>
              <a:buNone/>
              <a:tabLst>
                <a:tab pos="1482725" algn="l"/>
              </a:tabLst>
              <a:defRPr/>
            </a:pPr>
            <a:r>
              <a:rPr lang="en-US" sz="2200" dirty="0" smtClean="0">
                <a:latin typeface="Arial" pitchFamily="34" charset="0"/>
                <a:cs typeface="Arial" pitchFamily="34" charset="0"/>
              </a:rPr>
              <a:t>	(b)	investments in new shares, or life insurance premium; 	and </a:t>
            </a:r>
          </a:p>
          <a:p>
            <a:pPr marL="822325" lvl="1" indent="-465138" algn="just" eaLnBrk="1" hangingPunct="1">
              <a:lnSpc>
                <a:spcPct val="130000"/>
              </a:lnSpc>
              <a:spcBef>
                <a:spcPct val="0"/>
              </a:spcBef>
              <a:spcAft>
                <a:spcPts val="2000"/>
              </a:spcAft>
              <a:buNone/>
              <a:tabLst>
                <a:tab pos="1482725" algn="l"/>
              </a:tabLst>
              <a:defRPr/>
            </a:pPr>
            <a:r>
              <a:rPr lang="en-US" sz="2200" dirty="0" smtClean="0">
                <a:latin typeface="Arial" pitchFamily="34" charset="0"/>
                <a:cs typeface="Arial" pitchFamily="34" charset="0"/>
              </a:rPr>
              <a:t>	(c)	investment in retirement annuity schemes	</a:t>
            </a:r>
          </a:p>
          <a:p>
            <a:pPr marL="822325" lvl="1" indent="-465138" algn="just" eaLnBrk="1" hangingPunct="1">
              <a:lnSpc>
                <a:spcPct val="130000"/>
              </a:lnSpc>
              <a:spcBef>
                <a:spcPct val="0"/>
              </a:spcBef>
              <a:spcAft>
                <a:spcPts val="2000"/>
              </a:spcAft>
              <a:buNone/>
              <a:tabLst>
                <a:tab pos="1482725" algn="l"/>
              </a:tabLst>
              <a:defRPr/>
            </a:pPr>
            <a:r>
              <a:rPr lang="en-US" sz="2200" dirty="0" smtClean="0">
                <a:latin typeface="Arial" pitchFamily="34" charset="0"/>
                <a:cs typeface="Arial" pitchFamily="34" charset="0"/>
              </a:rPr>
              <a:t>	</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I</a:t>
            </a:r>
          </a:p>
          <a:p>
            <a:pPr marL="465138" indent="-465138" algn="just" eaLnBrk="1" hangingPunct="1">
              <a:lnSpc>
                <a:spcPct val="130000"/>
              </a:lnSpc>
              <a:spcBef>
                <a:spcPct val="0"/>
              </a:spcBef>
              <a:spcAft>
                <a:spcPts val="2000"/>
              </a:spcAft>
              <a:defRPr/>
            </a:pPr>
            <a:r>
              <a:rPr lang="en-US" sz="2200" dirty="0" smtClean="0">
                <a:latin typeface="Arial" pitchFamily="34" charset="0"/>
                <a:cs typeface="Arial" pitchFamily="34" charset="0"/>
              </a:rPr>
              <a:t>N</a:t>
            </a:r>
            <a:endParaRPr lang="en-US" sz="2200" dirty="0">
              <a:latin typeface="Arial" pitchFamily="34" charset="0"/>
              <a:cs typeface="Arial" pitchFamily="34" charset="0"/>
            </a:endParaRPr>
          </a:p>
        </p:txBody>
      </p:sp>
      <p:sp>
        <p:nvSpPr>
          <p:cNvPr id="7" name="Rectangle 8"/>
          <p:cNvSpPr txBox="1">
            <a:spLocks noChangeArrowheads="1"/>
          </p:cNvSpPr>
          <p:nvPr/>
        </p:nvSpPr>
        <p:spPr bwMode="auto">
          <a:xfrm>
            <a:off x="6705601" y="685800"/>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149</a:t>
            </a:r>
          </a:p>
        </p:txBody>
      </p:sp>
      <p:sp>
        <p:nvSpPr>
          <p:cNvPr id="9"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marL="0" marR="0" lvl="0" indent="0" algn="l" defTabSz="914400" rtl="0" eaLnBrk="1" fontAlgn="base" latinLnBrk="0" hangingPunct="1">
              <a:lnSpc>
                <a:spcPct val="85000"/>
              </a:lnSpc>
              <a:spcBef>
                <a:spcPct val="0"/>
              </a:spcBef>
              <a:spcAft>
                <a:spcPct val="0"/>
              </a:spcAft>
              <a:buClrTx/>
              <a:buSzTx/>
              <a:buFontTx/>
              <a:buNone/>
              <a:tabLst/>
              <a:defRPr/>
            </a:pPr>
            <a:r>
              <a:rPr lang="en-GB" altLang="en-US" sz="2800" b="1" kern="0" dirty="0" smtClean="0">
                <a:solidFill>
                  <a:srgbClr val="FFC000"/>
                </a:solidFill>
                <a:latin typeface="+mj-lt"/>
                <a:ea typeface="+mj-ea"/>
                <a:cs typeface="+mj-cs"/>
              </a:rPr>
              <a:t>Salary </a:t>
            </a:r>
            <a:r>
              <a:rPr kumimoji="0" lang="en-GB" altLang="en-US" sz="2000" b="1" i="0" u="none" strike="noStrike" kern="0" cap="none" spc="0" normalizeH="0" baseline="0" noProof="0" dirty="0" smtClean="0">
                <a:ln>
                  <a:noFill/>
                </a:ln>
                <a:solidFill>
                  <a:schemeClr val="bg1"/>
                </a:solidFill>
                <a:effectLst/>
                <a:uLnTx/>
                <a:uFillTx/>
                <a:latin typeface="+mj-lt"/>
                <a:ea typeface="+mj-ea"/>
                <a:cs typeface="+mj-cs"/>
              </a:rPr>
              <a:t>(Cont.d.)</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1060741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65870"/>
            <a:ext cx="8234362" cy="5011737"/>
          </a:xfrm>
        </p:spPr>
        <p:txBody>
          <a:bodyPr/>
          <a:lstStyle/>
          <a:p>
            <a:pPr marL="822325" lvl="1" indent="-465138" algn="just" eaLnBrk="1" hangingPunct="1">
              <a:lnSpc>
                <a:spcPct val="130000"/>
              </a:lnSpc>
              <a:spcBef>
                <a:spcPct val="0"/>
              </a:spcBef>
              <a:spcAft>
                <a:spcPts val="2000"/>
              </a:spcAft>
              <a:buSzPct val="75000"/>
              <a:buFont typeface="Wingdings" pitchFamily="2" charset="2"/>
              <a:buChar char="q"/>
              <a:defRPr/>
            </a:pPr>
            <a:r>
              <a:rPr lang="en-US" sz="2400" dirty="0" smtClean="0"/>
              <a:t>Tax collected from the employee under various sections such as telephone, cash withdrawals etc. </a:t>
            </a:r>
          </a:p>
          <a:p>
            <a:pPr marL="822325" lvl="1" indent="-465138" algn="just" eaLnBrk="1" hangingPunct="1">
              <a:lnSpc>
                <a:spcPct val="130000"/>
              </a:lnSpc>
              <a:spcBef>
                <a:spcPct val="0"/>
              </a:spcBef>
              <a:spcAft>
                <a:spcPts val="2000"/>
              </a:spcAft>
              <a:buSzPct val="75000"/>
              <a:buFont typeface="Wingdings" pitchFamily="2" charset="2"/>
              <a:buChar char="q"/>
              <a:defRPr/>
            </a:pPr>
            <a:r>
              <a:rPr lang="en-US" sz="2400" dirty="0" smtClean="0"/>
              <a:t>Excess or short deduction of tax by the employer from salary within the tax year</a:t>
            </a:r>
          </a:p>
          <a:p>
            <a:pPr marL="822325" lvl="1" indent="-465138" algn="just" eaLnBrk="1" hangingPunct="1">
              <a:lnSpc>
                <a:spcPct val="130000"/>
              </a:lnSpc>
              <a:spcBef>
                <a:spcPct val="0"/>
              </a:spcBef>
              <a:spcAft>
                <a:spcPts val="2000"/>
              </a:spcAft>
              <a:buSzPct val="75000"/>
              <a:buFont typeface="Wingdings" pitchFamily="2" charset="2"/>
              <a:buChar char="q"/>
              <a:defRPr/>
            </a:pPr>
            <a:r>
              <a:rPr lang="en-US" sz="2200" dirty="0" smtClean="0">
                <a:latin typeface="Arial" pitchFamily="34" charset="0"/>
                <a:cs typeface="Arial" pitchFamily="34" charset="0"/>
              </a:rPr>
              <a:t>Profit </a:t>
            </a:r>
            <a:r>
              <a:rPr lang="en-US" sz="2200" dirty="0">
                <a:latin typeface="Arial" pitchFamily="34" charset="0"/>
                <a:cs typeface="Arial" pitchFamily="34" charset="0"/>
              </a:rPr>
              <a:t>on debt </a:t>
            </a:r>
            <a:r>
              <a:rPr lang="en-US" sz="2200" dirty="0" smtClean="0">
                <a:latin typeface="Arial" pitchFamily="34" charset="0"/>
                <a:cs typeface="Arial" pitchFamily="34" charset="0"/>
              </a:rPr>
              <a:t>paid on </a:t>
            </a:r>
            <a:r>
              <a:rPr lang="en-US" sz="2200" dirty="0">
                <a:latin typeface="Arial" pitchFamily="34" charset="0"/>
                <a:cs typeface="Arial" pitchFamily="34" charset="0"/>
              </a:rPr>
              <a:t>housing </a:t>
            </a:r>
            <a:r>
              <a:rPr lang="en-US" sz="2200" dirty="0" smtClean="0">
                <a:latin typeface="Arial" pitchFamily="34" charset="0"/>
                <a:cs typeface="Arial" pitchFamily="34" charset="0"/>
              </a:rPr>
              <a:t>loans and zakat paid is allowed as deductible allowance against taxable income</a:t>
            </a:r>
            <a:endParaRPr lang="en-US" sz="2200" dirty="0">
              <a:latin typeface="Arial" pitchFamily="34" charset="0"/>
              <a:cs typeface="Arial" pitchFamily="34" charset="0"/>
            </a:endParaRPr>
          </a:p>
          <a:p>
            <a:pPr marL="822325" lvl="1" indent="-465138" algn="just" eaLnBrk="1" hangingPunct="1">
              <a:lnSpc>
                <a:spcPct val="130000"/>
              </a:lnSpc>
              <a:spcBef>
                <a:spcPct val="0"/>
              </a:spcBef>
              <a:spcAft>
                <a:spcPts val="2000"/>
              </a:spcAft>
              <a:buSzPct val="75000"/>
              <a:buFont typeface="Wingdings" pitchFamily="2" charset="2"/>
              <a:buChar char="q"/>
              <a:defRPr/>
            </a:pP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endParaRPr lang="en-US" sz="2200" dirty="0">
              <a:latin typeface="Arial" pitchFamily="34" charset="0"/>
              <a:cs typeface="Arial" pitchFamily="34" charset="0"/>
            </a:endParaRPr>
          </a:p>
        </p:txBody>
      </p:sp>
      <p:sp>
        <p:nvSpPr>
          <p:cNvPr id="7" name="Rectangle 8"/>
          <p:cNvSpPr txBox="1">
            <a:spLocks noChangeArrowheads="1"/>
          </p:cNvSpPr>
          <p:nvPr/>
        </p:nvSpPr>
        <p:spPr bwMode="auto">
          <a:xfrm>
            <a:off x="6705601" y="685800"/>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149</a:t>
            </a:r>
          </a:p>
        </p:txBody>
      </p:sp>
      <p:sp>
        <p:nvSpPr>
          <p:cNvPr id="9"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marL="0" marR="0" lvl="0" indent="0" algn="l" defTabSz="914400" rtl="0" eaLnBrk="1" fontAlgn="base" latinLnBrk="0" hangingPunct="1">
              <a:lnSpc>
                <a:spcPct val="85000"/>
              </a:lnSpc>
              <a:spcBef>
                <a:spcPct val="0"/>
              </a:spcBef>
              <a:spcAft>
                <a:spcPct val="0"/>
              </a:spcAft>
              <a:buClrTx/>
              <a:buSzTx/>
              <a:buFontTx/>
              <a:buNone/>
              <a:tabLst/>
              <a:defRPr/>
            </a:pPr>
            <a:r>
              <a:rPr lang="en-GB" altLang="en-US" sz="2800" b="1" kern="0" dirty="0" smtClean="0">
                <a:solidFill>
                  <a:srgbClr val="FFC000"/>
                </a:solidFill>
                <a:latin typeface="+mj-lt"/>
                <a:ea typeface="+mj-ea"/>
                <a:cs typeface="+mj-cs"/>
              </a:rPr>
              <a:t>Salary </a:t>
            </a:r>
            <a:r>
              <a:rPr kumimoji="0" lang="en-GB" altLang="en-US" sz="2000" b="1" i="0" u="none" strike="noStrike" kern="0" cap="none" spc="0" normalizeH="0" baseline="0" noProof="0" dirty="0" smtClean="0">
                <a:ln>
                  <a:noFill/>
                </a:ln>
                <a:solidFill>
                  <a:schemeClr val="bg1"/>
                </a:solidFill>
                <a:effectLst/>
                <a:uLnTx/>
                <a:uFillTx/>
                <a:latin typeface="+mj-lt"/>
                <a:ea typeface="+mj-ea"/>
                <a:cs typeface="+mj-cs"/>
              </a:rPr>
              <a:t>(Cont.d.)</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79103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85800"/>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150</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marL="0" marR="0" lvl="0" indent="0" algn="l" defTabSz="914400" rtl="0" eaLnBrk="1" fontAlgn="base" latinLnBrk="0" hangingPunct="1">
              <a:lnSpc>
                <a:spcPct val="85000"/>
              </a:lnSpc>
              <a:spcBef>
                <a:spcPct val="0"/>
              </a:spcBef>
              <a:spcAft>
                <a:spcPct val="0"/>
              </a:spcAft>
              <a:buClrTx/>
              <a:buSzTx/>
              <a:buFontTx/>
              <a:buNone/>
              <a:tabLst/>
              <a:defRPr/>
            </a:pPr>
            <a:r>
              <a:rPr lang="en-GB" altLang="en-US" sz="2800" b="1" kern="0" dirty="0" smtClean="0">
                <a:solidFill>
                  <a:srgbClr val="FFC000"/>
                </a:solidFill>
                <a:latin typeface="+mj-lt"/>
                <a:ea typeface="+mj-ea"/>
                <a:cs typeface="+mj-cs"/>
              </a:rPr>
              <a:t>Dividend</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567138528"/>
              </p:ext>
            </p:extLst>
          </p:nvPr>
        </p:nvGraphicFramePr>
        <p:xfrm>
          <a:off x="457200" y="1167715"/>
          <a:ext cx="8193088" cy="5117612"/>
        </p:xfrm>
        <a:graphic>
          <a:graphicData uri="http://schemas.openxmlformats.org/drawingml/2006/table">
            <a:tbl>
              <a:tblPr firstRow="1" bandRow="1">
                <a:tableStyleId>{5C22544A-7EE6-4342-B048-85BDC9FD1C3A}</a:tableStyleId>
              </a:tblPr>
              <a:tblGrid>
                <a:gridCol w="2057400"/>
                <a:gridCol w="6135688"/>
              </a:tblGrid>
              <a:tr h="756105">
                <a:tc>
                  <a:txBody>
                    <a:bodyPr/>
                    <a:lstStyle/>
                    <a:p>
                      <a:pPr algn="just">
                        <a:lnSpc>
                          <a:spcPct val="120000"/>
                        </a:lnSpc>
                      </a:pPr>
                      <a:r>
                        <a:rPr lang="en-US" sz="1800" b="1" kern="1200" dirty="0">
                          <a:solidFill>
                            <a:schemeClr val="bg1"/>
                          </a:solidFill>
                          <a:latin typeface="Arial" pitchFamily="34" charset="0"/>
                          <a:ea typeface="+mn-ea"/>
                          <a:cs typeface="Arial" pitchFamily="34" charset="0"/>
                        </a:rPr>
                        <a:t>Person liable to deduct tax</a:t>
                      </a:r>
                      <a:endParaRPr lang="en-US" sz="1800" b="1"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30000"/>
                        </a:lnSpc>
                        <a:spcAft>
                          <a:spcPts val="1000"/>
                        </a:spcAft>
                      </a:pPr>
                      <a:r>
                        <a:rPr lang="en-US" sz="1800" b="0" kern="1200" dirty="0">
                          <a:solidFill>
                            <a:schemeClr val="bg1"/>
                          </a:solidFill>
                          <a:latin typeface="Arial" pitchFamily="34" charset="0"/>
                          <a:ea typeface="+mn-ea"/>
                          <a:cs typeface="Arial" pitchFamily="34" charset="0"/>
                        </a:rPr>
                        <a:t>Every resident company and branches of foreign companies operating in Pakistan </a:t>
                      </a:r>
                      <a:endParaRPr lang="en-US" sz="1800" b="0"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525423">
                <a:tc>
                  <a:txBody>
                    <a:bodyPr/>
                    <a:lstStyle/>
                    <a:p>
                      <a:pPr algn="just">
                        <a:lnSpc>
                          <a:spcPct val="120000"/>
                        </a:lnSpc>
                      </a:pPr>
                      <a:r>
                        <a:rPr lang="en-US" sz="1800" b="1" kern="1200" dirty="0">
                          <a:solidFill>
                            <a:schemeClr val="bg1"/>
                          </a:solidFill>
                          <a:latin typeface="Arial" pitchFamily="34" charset="0"/>
                          <a:ea typeface="+mn-ea"/>
                          <a:cs typeface="Arial" pitchFamily="34" charset="0"/>
                        </a:rPr>
                        <a:t>From whom</a:t>
                      </a:r>
                      <a:endParaRPr lang="en-US" sz="1800" b="1"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30000"/>
                        </a:lnSpc>
                      </a:pPr>
                      <a:r>
                        <a:rPr lang="en-US" sz="1800" b="0" kern="1200" dirty="0">
                          <a:solidFill>
                            <a:schemeClr val="bg1"/>
                          </a:solidFill>
                          <a:latin typeface="Arial" pitchFamily="34" charset="0"/>
                          <a:ea typeface="+mn-ea"/>
                          <a:cs typeface="Arial" pitchFamily="34" charset="0"/>
                        </a:rPr>
                        <a:t>Every shareholder whether resident or not</a:t>
                      </a:r>
                      <a:endParaRPr lang="en-US" sz="1800" b="0"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809953">
                <a:tc>
                  <a:txBody>
                    <a:bodyPr/>
                    <a:lstStyle/>
                    <a:p>
                      <a:pPr algn="just">
                        <a:lnSpc>
                          <a:spcPct val="120000"/>
                        </a:lnSpc>
                      </a:pPr>
                      <a:r>
                        <a:rPr lang="en-US" sz="1800" b="1" kern="1200" dirty="0">
                          <a:solidFill>
                            <a:schemeClr val="bg1"/>
                          </a:solidFill>
                          <a:latin typeface="Arial" pitchFamily="34" charset="0"/>
                          <a:ea typeface="+mn-ea"/>
                          <a:cs typeface="Arial" pitchFamily="34" charset="0"/>
                        </a:rPr>
                        <a:t>Rate</a:t>
                      </a:r>
                      <a:endParaRPr lang="en-US" sz="1800" b="1"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342900" indent="-342900" algn="just">
                        <a:lnSpc>
                          <a:spcPct val="130000"/>
                        </a:lnSpc>
                        <a:buFont typeface="Arial" panose="020B0604020202020204" pitchFamily="34" charset="0"/>
                        <a:buChar char="•"/>
                      </a:pPr>
                      <a:r>
                        <a:rPr lang="en-US" sz="1800" b="0" kern="1200" dirty="0" smtClean="0">
                          <a:solidFill>
                            <a:schemeClr val="bg1"/>
                          </a:solidFill>
                          <a:latin typeface="Arial" pitchFamily="34" charset="0"/>
                          <a:ea typeface="+mn-ea"/>
                          <a:cs typeface="Arial" pitchFamily="34" charset="0"/>
                        </a:rPr>
                        <a:t>7.5</a:t>
                      </a:r>
                      <a:r>
                        <a:rPr lang="en-US" sz="1800" b="0" kern="1200" dirty="0">
                          <a:solidFill>
                            <a:schemeClr val="bg1"/>
                          </a:solidFill>
                          <a:latin typeface="Arial" pitchFamily="34" charset="0"/>
                          <a:ea typeface="+mn-ea"/>
                          <a:cs typeface="Arial" pitchFamily="34" charset="0"/>
                        </a:rPr>
                        <a:t>% in case of dividend distributed by power generation companies </a:t>
                      </a:r>
                      <a:r>
                        <a:rPr lang="en-US" sz="1800" b="0" kern="1200" dirty="0" smtClean="0">
                          <a:solidFill>
                            <a:schemeClr val="bg1"/>
                          </a:solidFill>
                          <a:latin typeface="Arial" pitchFamily="34" charset="0"/>
                          <a:ea typeface="+mn-ea"/>
                          <a:cs typeface="Arial" pitchFamily="34" charset="0"/>
                        </a:rPr>
                        <a:t>/ companies providing coal for</a:t>
                      </a:r>
                      <a:r>
                        <a:rPr lang="en-US" sz="1800" b="0" kern="1200" baseline="0" dirty="0" smtClean="0">
                          <a:solidFill>
                            <a:schemeClr val="bg1"/>
                          </a:solidFill>
                          <a:latin typeface="Arial" pitchFamily="34" charset="0"/>
                          <a:ea typeface="+mn-ea"/>
                          <a:cs typeface="Arial" pitchFamily="34" charset="0"/>
                        </a:rPr>
                        <a:t> power generation projects</a:t>
                      </a:r>
                    </a:p>
                    <a:p>
                      <a:pPr marL="342900" indent="-342900" algn="just">
                        <a:lnSpc>
                          <a:spcPct val="130000"/>
                        </a:lnSpc>
                        <a:buFont typeface="Arial" panose="020B0604020202020204" pitchFamily="34" charset="0"/>
                        <a:buChar char="•"/>
                      </a:pPr>
                      <a:r>
                        <a:rPr lang="en-US" sz="1800" b="0" kern="1200" baseline="0" dirty="0" smtClean="0">
                          <a:solidFill>
                            <a:schemeClr val="bg1"/>
                          </a:solidFill>
                          <a:latin typeface="Arial" pitchFamily="34" charset="0"/>
                          <a:ea typeface="+mn-ea"/>
                          <a:cs typeface="Arial" pitchFamily="34" charset="0"/>
                        </a:rPr>
                        <a:t>12.5% for other cases in case of filer</a:t>
                      </a:r>
                    </a:p>
                    <a:p>
                      <a:pPr marL="342900" indent="-342900" algn="just">
                        <a:lnSpc>
                          <a:spcPct val="130000"/>
                        </a:lnSpc>
                        <a:buFont typeface="Arial" panose="020B0604020202020204" pitchFamily="34" charset="0"/>
                        <a:buChar char="•"/>
                      </a:pPr>
                      <a:r>
                        <a:rPr lang="en-US" sz="1800" b="0" kern="1200" baseline="0" dirty="0" smtClean="0">
                          <a:solidFill>
                            <a:schemeClr val="bg1"/>
                          </a:solidFill>
                          <a:latin typeface="Arial" pitchFamily="34" charset="0"/>
                          <a:ea typeface="+mn-ea"/>
                          <a:cs typeface="Arial" pitchFamily="34" charset="0"/>
                        </a:rPr>
                        <a:t>15% for other cases in case of non-filer</a:t>
                      </a: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37220">
                <a:tc>
                  <a:txBody>
                    <a:bodyPr/>
                    <a:lstStyle/>
                    <a:p>
                      <a:pPr algn="just">
                        <a:lnSpc>
                          <a:spcPct val="120000"/>
                        </a:lnSpc>
                      </a:pPr>
                      <a:r>
                        <a:rPr lang="en-US" sz="1800" b="1" kern="1200" dirty="0">
                          <a:solidFill>
                            <a:schemeClr val="bg1"/>
                          </a:solidFill>
                          <a:latin typeface="Arial" pitchFamily="34" charset="0"/>
                          <a:ea typeface="+mn-ea"/>
                          <a:cs typeface="Arial" pitchFamily="34" charset="0"/>
                        </a:rPr>
                        <a:t>On</a:t>
                      </a:r>
                      <a:endParaRPr lang="en-US" sz="1800" b="1"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30000"/>
                        </a:lnSpc>
                      </a:pPr>
                      <a:r>
                        <a:rPr lang="en-US" sz="1800" b="0" kern="1200" dirty="0">
                          <a:solidFill>
                            <a:schemeClr val="bg1"/>
                          </a:solidFill>
                          <a:latin typeface="Arial" pitchFamily="34" charset="0"/>
                          <a:ea typeface="+mn-ea"/>
                          <a:cs typeface="Arial" pitchFamily="34" charset="0"/>
                        </a:rPr>
                        <a:t>Dividend distribution and remittance of after tax </a:t>
                      </a:r>
                      <a:r>
                        <a:rPr lang="en-US" sz="1800" b="0" kern="1200" dirty="0" smtClean="0">
                          <a:solidFill>
                            <a:schemeClr val="bg1"/>
                          </a:solidFill>
                          <a:latin typeface="Arial" pitchFamily="34" charset="0"/>
                          <a:ea typeface="+mn-ea"/>
                          <a:cs typeface="Arial" pitchFamily="34" charset="0"/>
                        </a:rPr>
                        <a:t>profits</a:t>
                      </a:r>
                      <a:r>
                        <a:rPr lang="en-US" sz="1800" b="0" kern="1200" baseline="0" dirty="0" smtClean="0">
                          <a:solidFill>
                            <a:schemeClr val="bg1"/>
                          </a:solidFill>
                          <a:latin typeface="Arial" pitchFamily="34" charset="0"/>
                          <a:ea typeface="+mn-ea"/>
                          <a:cs typeface="Arial" pitchFamily="34" charset="0"/>
                        </a:rPr>
                        <a:t> by </a:t>
                      </a:r>
                      <a:r>
                        <a:rPr lang="en-US" sz="1800" b="0" kern="1200" dirty="0" smtClean="0">
                          <a:solidFill>
                            <a:schemeClr val="bg1"/>
                          </a:solidFill>
                          <a:latin typeface="Arial" pitchFamily="34" charset="0"/>
                          <a:ea typeface="+mn-ea"/>
                          <a:cs typeface="Arial" pitchFamily="34" charset="0"/>
                        </a:rPr>
                        <a:t>a </a:t>
                      </a:r>
                      <a:r>
                        <a:rPr lang="en-US" sz="1800" b="0" kern="1200" dirty="0">
                          <a:solidFill>
                            <a:schemeClr val="bg1"/>
                          </a:solidFill>
                          <a:latin typeface="Arial" pitchFamily="34" charset="0"/>
                          <a:ea typeface="+mn-ea"/>
                          <a:cs typeface="Arial" pitchFamily="34" charset="0"/>
                        </a:rPr>
                        <a:t>branch of a foreign company in Pakistan </a:t>
                      </a:r>
                      <a:endParaRPr lang="en-US" sz="1800" b="0"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75785">
                <a:tc>
                  <a:txBody>
                    <a:bodyPr/>
                    <a:lstStyle/>
                    <a:p>
                      <a:pPr algn="just">
                        <a:lnSpc>
                          <a:spcPct val="120000"/>
                        </a:lnSpc>
                      </a:pPr>
                      <a:r>
                        <a:rPr lang="en-US" sz="1800" b="1" kern="1200" dirty="0">
                          <a:solidFill>
                            <a:schemeClr val="bg1"/>
                          </a:solidFill>
                          <a:latin typeface="Arial" pitchFamily="34" charset="0"/>
                          <a:ea typeface="+mn-ea"/>
                          <a:cs typeface="Arial" pitchFamily="34" charset="0"/>
                        </a:rPr>
                        <a:t>When</a:t>
                      </a:r>
                      <a:endParaRPr lang="en-US" sz="1800" b="1"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30000"/>
                        </a:lnSpc>
                      </a:pPr>
                      <a:r>
                        <a:rPr lang="en-US" sz="1800" b="0" kern="1200" dirty="0">
                          <a:solidFill>
                            <a:schemeClr val="bg1"/>
                          </a:solidFill>
                          <a:latin typeface="Arial" pitchFamily="34" charset="0"/>
                          <a:ea typeface="+mn-ea"/>
                          <a:cs typeface="Arial" pitchFamily="34" charset="0"/>
                        </a:rPr>
                        <a:t>At the time of payment of dividend and remittance of after tax </a:t>
                      </a:r>
                      <a:r>
                        <a:rPr lang="en-US" sz="1800" b="0" kern="1200" dirty="0" smtClean="0">
                          <a:solidFill>
                            <a:schemeClr val="bg1"/>
                          </a:solidFill>
                          <a:latin typeface="Arial" pitchFamily="34" charset="0"/>
                          <a:ea typeface="+mn-ea"/>
                          <a:cs typeface="Arial" pitchFamily="34" charset="0"/>
                        </a:rPr>
                        <a:t>profits by </a:t>
                      </a:r>
                      <a:r>
                        <a:rPr lang="en-US" sz="1800" b="0" kern="1200" dirty="0">
                          <a:solidFill>
                            <a:schemeClr val="bg1"/>
                          </a:solidFill>
                          <a:latin typeface="Arial" pitchFamily="34" charset="0"/>
                          <a:ea typeface="+mn-ea"/>
                          <a:cs typeface="Arial" pitchFamily="34" charset="0"/>
                        </a:rPr>
                        <a:t>a branch of a foreign company in Pakistan</a:t>
                      </a:r>
                      <a:endParaRPr lang="en-US" sz="1800" b="0" dirty="0">
                        <a:solidFill>
                          <a:schemeClr val="bg1"/>
                        </a:solidFill>
                        <a:latin typeface="Arial" pitchFamily="34" charset="0"/>
                        <a:cs typeface="Arial" pitchFamily="34" charset="0"/>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148046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3200" dirty="0" smtClean="0">
                <a:solidFill>
                  <a:schemeClr val="bg2"/>
                </a:solidFill>
              </a:rPr>
              <a:t>Schemes of Taxation - NTR and FTR</a:t>
            </a:r>
            <a:r>
              <a:rPr lang="en-US" altLang="en-US" sz="3200" dirty="0" smtClean="0">
                <a:solidFill>
                  <a:schemeClr val="bg2"/>
                </a:solidFill>
              </a:rPr>
              <a:t>  </a:t>
            </a:r>
            <a:br>
              <a:rPr lang="en-US" altLang="en-US" sz="3200" dirty="0" smtClean="0">
                <a:solidFill>
                  <a:schemeClr val="bg2"/>
                </a:solidFill>
              </a:rPr>
            </a:br>
            <a:endParaRPr lang="en-US" altLang="en-US" sz="3200" dirty="0" smtClean="0">
              <a:solidFill>
                <a:schemeClr val="bg2"/>
              </a:solidFill>
            </a:endParaRPr>
          </a:p>
        </p:txBody>
      </p:sp>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53513"/>
            <a:ext cx="8234362" cy="5011737"/>
          </a:xfrm>
        </p:spPr>
        <p:txBody>
          <a:bodyPr/>
          <a:lstStyle/>
          <a:p>
            <a:pPr marL="465138" indent="-465138" algn="just" eaLnBrk="1" hangingPunct="1">
              <a:lnSpc>
                <a:spcPct val="130000"/>
              </a:lnSpc>
              <a:spcBef>
                <a:spcPct val="0"/>
              </a:spcBef>
              <a:spcAft>
                <a:spcPts val="2000"/>
              </a:spcAft>
              <a:defRPr/>
            </a:pPr>
            <a:r>
              <a:rPr lang="en-US" sz="2200" dirty="0" smtClean="0"/>
              <a:t>The Income </a:t>
            </a:r>
            <a:r>
              <a:rPr lang="en-US" sz="2200" dirty="0"/>
              <a:t>Tax Ordinance, 2001 (“Ordinance”) </a:t>
            </a:r>
            <a:r>
              <a:rPr lang="en-US" sz="2200" dirty="0" smtClean="0"/>
              <a:t>provides for two distinct and parallel schemes of taxation vis-à-vis a Normal Tax Regime (NTR) and a Final Tax Regime (FTR)</a:t>
            </a:r>
          </a:p>
          <a:p>
            <a:pPr marL="465138" indent="-465138" algn="just" eaLnBrk="1" hangingPunct="1">
              <a:lnSpc>
                <a:spcPct val="130000"/>
              </a:lnSpc>
              <a:spcBef>
                <a:spcPct val="0"/>
              </a:spcBef>
              <a:spcAft>
                <a:spcPts val="0"/>
              </a:spcAft>
              <a:defRPr/>
            </a:pPr>
            <a:r>
              <a:rPr lang="en-US" sz="2200" dirty="0" smtClean="0"/>
              <a:t>Except for certain payments to a non-resident person, the scheme to apply to a particular class of income is not optional and is dependent on the category and source of income being derived by the taxpayer</a:t>
            </a:r>
            <a:endParaRPr lang="en-US" altLang="en-US" sz="2200" dirty="0" smtClean="0"/>
          </a:p>
          <a:p>
            <a:pPr marL="465138" indent="-465138" eaLnBrk="1" hangingPunct="1">
              <a:lnSpc>
                <a:spcPct val="130000"/>
              </a:lnSpc>
              <a:spcBef>
                <a:spcPct val="0"/>
              </a:spcBef>
              <a:spcAft>
                <a:spcPts val="0"/>
              </a:spcAft>
              <a:defRPr/>
            </a:pPr>
            <a:endParaRPr lang="en-US" altLang="en-US" sz="2200" dirty="0" smtClean="0"/>
          </a:p>
          <a:p>
            <a:pPr marL="465138" indent="-465138" eaLnBrk="1" hangingPunct="1">
              <a:lnSpc>
                <a:spcPct val="130000"/>
              </a:lnSpc>
              <a:spcBef>
                <a:spcPct val="0"/>
              </a:spcBef>
              <a:spcAft>
                <a:spcPts val="0"/>
              </a:spcAft>
              <a:defRPr/>
            </a:pPr>
            <a:endParaRPr lang="en-AU" sz="2200" dirty="0"/>
          </a:p>
          <a:p>
            <a:pPr marL="465138" indent="-465138" eaLnBrk="1" hangingPunct="1">
              <a:lnSpc>
                <a:spcPct val="130000"/>
              </a:lnSpc>
              <a:spcBef>
                <a:spcPct val="0"/>
              </a:spcBef>
              <a:spcAft>
                <a:spcPts val="0"/>
              </a:spcAft>
              <a:defRPr/>
            </a:pPr>
            <a:endParaRPr lang="en-AU" sz="2200" dirty="0"/>
          </a:p>
          <a:p>
            <a:pPr eaLnBrk="1" hangingPunct="1">
              <a:lnSpc>
                <a:spcPct val="130000"/>
              </a:lnSpc>
              <a:spcBef>
                <a:spcPct val="0"/>
              </a:spcBef>
              <a:spcAft>
                <a:spcPts val="0"/>
              </a:spcAft>
              <a:defRPr/>
            </a:pPr>
            <a:endParaRPr lang="en-US" sz="2200" dirty="0">
              <a:latin typeface="+mj-lt"/>
            </a:endParaRPr>
          </a:p>
        </p:txBody>
      </p:sp>
    </p:spTree>
    <p:extLst>
      <p:ext uri="{BB962C8B-B14F-4D97-AF65-F5344CB8AC3E}">
        <p14:creationId xmlns:p14="http://schemas.microsoft.com/office/powerpoint/2010/main" xmlns="" val="42052512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150</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marL="0" marR="0" lvl="0" indent="0" algn="l" defTabSz="914400" rtl="0" eaLnBrk="1" fontAlgn="base" latinLnBrk="0" hangingPunct="1">
              <a:lnSpc>
                <a:spcPct val="85000"/>
              </a:lnSpc>
              <a:spcBef>
                <a:spcPct val="0"/>
              </a:spcBef>
              <a:spcAft>
                <a:spcPct val="0"/>
              </a:spcAft>
              <a:buClrTx/>
              <a:buSzTx/>
              <a:buFontTx/>
              <a:buNone/>
              <a:tabLst/>
              <a:defRPr/>
            </a:pPr>
            <a:r>
              <a:rPr lang="en-GB" altLang="en-US" sz="2800" b="1" kern="0" dirty="0" smtClean="0">
                <a:solidFill>
                  <a:srgbClr val="FFC000"/>
                </a:solidFill>
                <a:latin typeface="+mj-lt"/>
                <a:ea typeface="+mj-ea"/>
                <a:cs typeface="+mj-cs"/>
              </a:rPr>
              <a:t>Dividend – Exemption from WHT</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3626787092"/>
              </p:ext>
            </p:extLst>
          </p:nvPr>
        </p:nvGraphicFramePr>
        <p:xfrm>
          <a:off x="457200" y="1298457"/>
          <a:ext cx="8193088" cy="4416544"/>
        </p:xfrm>
        <a:graphic>
          <a:graphicData uri="http://schemas.openxmlformats.org/drawingml/2006/table">
            <a:tbl>
              <a:tblPr firstRow="1" bandRow="1">
                <a:tableStyleId>{5C22544A-7EE6-4342-B048-85BDC9FD1C3A}</a:tableStyleId>
              </a:tblPr>
              <a:tblGrid>
                <a:gridCol w="2286000"/>
                <a:gridCol w="5907088"/>
              </a:tblGrid>
              <a:tr h="1392713">
                <a:tc>
                  <a:txBody>
                    <a:bodyPr/>
                    <a:lstStyle/>
                    <a:p>
                      <a:pPr algn="just">
                        <a:lnSpc>
                          <a:spcPct val="120000"/>
                        </a:lnSpc>
                      </a:pPr>
                      <a:r>
                        <a:rPr lang="en-US" sz="2200" b="1" dirty="0" smtClean="0">
                          <a:solidFill>
                            <a:schemeClr val="bg1"/>
                          </a:solidFill>
                          <a:latin typeface="+mn-lt"/>
                        </a:rPr>
                        <a:t>Clause</a:t>
                      </a:r>
                      <a:r>
                        <a:rPr lang="en-US" sz="2200" b="1" baseline="0" dirty="0" smtClean="0">
                          <a:solidFill>
                            <a:schemeClr val="bg1"/>
                          </a:solidFill>
                          <a:latin typeface="+mn-lt"/>
                        </a:rPr>
                        <a:t> (11B)</a:t>
                      </a:r>
                      <a:endParaRPr lang="en-US" sz="22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000"/>
                        </a:spcAft>
                      </a:pPr>
                      <a:r>
                        <a:rPr lang="en-US" sz="2200" b="0" dirty="0" smtClean="0">
                          <a:solidFill>
                            <a:schemeClr val="bg1"/>
                          </a:solidFill>
                          <a:latin typeface="+mn-lt"/>
                        </a:rPr>
                        <a:t>Inter-corporate dividend within group companies availing group</a:t>
                      </a:r>
                      <a:r>
                        <a:rPr lang="en-US" sz="2200" b="0" baseline="0" dirty="0" smtClean="0">
                          <a:solidFill>
                            <a:schemeClr val="bg1"/>
                          </a:solidFill>
                          <a:latin typeface="+mn-lt"/>
                        </a:rPr>
                        <a:t> taxation under sections 59AA and 59B </a:t>
                      </a:r>
                      <a:endParaRPr lang="en-US" sz="22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54925">
                <a:tc>
                  <a:txBody>
                    <a:bodyPr/>
                    <a:lstStyle/>
                    <a:p>
                      <a:pPr algn="just">
                        <a:lnSpc>
                          <a:spcPct val="120000"/>
                        </a:lnSpc>
                      </a:pPr>
                      <a:r>
                        <a:rPr lang="en-US" sz="2200" b="1" dirty="0" smtClean="0">
                          <a:solidFill>
                            <a:schemeClr val="bg1"/>
                          </a:solidFill>
                          <a:latin typeface="+mn-lt"/>
                        </a:rPr>
                        <a:t>Clause</a:t>
                      </a:r>
                      <a:r>
                        <a:rPr lang="en-US" sz="2200" b="1" baseline="0" dirty="0" smtClean="0">
                          <a:solidFill>
                            <a:schemeClr val="bg1"/>
                          </a:solidFill>
                          <a:latin typeface="+mn-lt"/>
                        </a:rPr>
                        <a:t> (38A)</a:t>
                      </a:r>
                      <a:endParaRPr lang="en-US" sz="22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pPr>
                      <a:r>
                        <a:rPr lang="en-US" sz="2200" b="0" dirty="0" smtClean="0">
                          <a:solidFill>
                            <a:schemeClr val="bg1"/>
                          </a:solidFill>
                          <a:latin typeface="+mn-lt"/>
                        </a:rPr>
                        <a:t>Venture Capital Company </a:t>
                      </a:r>
                      <a:endParaRPr lang="en-US" sz="22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2068906">
                <a:tc>
                  <a:txBody>
                    <a:bodyPr/>
                    <a:lstStyle/>
                    <a:p>
                      <a:pPr algn="just">
                        <a:lnSpc>
                          <a:spcPct val="120000"/>
                        </a:lnSpc>
                      </a:pPr>
                      <a:r>
                        <a:rPr lang="en-US" sz="2200" b="1" dirty="0" smtClean="0">
                          <a:solidFill>
                            <a:schemeClr val="bg1"/>
                          </a:solidFill>
                          <a:latin typeface="+mn-lt"/>
                        </a:rPr>
                        <a:t>Clause (47B)</a:t>
                      </a:r>
                      <a:endParaRPr lang="en-US" sz="22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indent="0" algn="just">
                        <a:lnSpc>
                          <a:spcPct val="120000"/>
                        </a:lnSpc>
                        <a:buFont typeface="Arial" panose="020B0604020202020204" pitchFamily="34" charset="0"/>
                        <a:buNone/>
                      </a:pPr>
                      <a:r>
                        <a:rPr lang="en-US" sz="2200" b="0" dirty="0" smtClean="0">
                          <a:solidFill>
                            <a:schemeClr val="bg1"/>
                          </a:solidFill>
                          <a:latin typeface="+mn-lt"/>
                        </a:rPr>
                        <a:t>NIT,</a:t>
                      </a:r>
                      <a:r>
                        <a:rPr lang="en-US" sz="2200" b="0" baseline="0" dirty="0" smtClean="0">
                          <a:solidFill>
                            <a:schemeClr val="bg1"/>
                          </a:solidFill>
                          <a:latin typeface="+mn-lt"/>
                        </a:rPr>
                        <a:t> Collective Investment Scheme, Modaraba, Approved Pension Fund, Private Equity &amp; Venture Capital Fund Recognized PF, GF and Pension Fund</a:t>
                      </a:r>
                      <a:endParaRPr lang="en-US" sz="22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1615951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151</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Profit on Debt</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3245625962"/>
              </p:ext>
            </p:extLst>
          </p:nvPr>
        </p:nvGraphicFramePr>
        <p:xfrm>
          <a:off x="472191" y="1249658"/>
          <a:ext cx="8153400" cy="4997777"/>
        </p:xfrm>
        <a:graphic>
          <a:graphicData uri="http://schemas.openxmlformats.org/drawingml/2006/table">
            <a:tbl>
              <a:tblPr firstRow="1" bandRow="1">
                <a:tableStyleId>{5C22544A-7EE6-4342-B048-85BDC9FD1C3A}</a:tableStyleId>
              </a:tblPr>
              <a:tblGrid>
                <a:gridCol w="2113843"/>
                <a:gridCol w="6039557"/>
              </a:tblGrid>
              <a:tr h="986704">
                <a:tc>
                  <a:txBody>
                    <a:bodyPr/>
                    <a:lstStyle/>
                    <a:p>
                      <a:pPr algn="just">
                        <a:lnSpc>
                          <a:spcPct val="120000"/>
                        </a:lnSpc>
                        <a:spcAft>
                          <a:spcPts val="120"/>
                        </a:spcAft>
                      </a:pPr>
                      <a:r>
                        <a:rPr lang="en-US" sz="2000" b="1" kern="1200" dirty="0">
                          <a:solidFill>
                            <a:schemeClr val="bg1"/>
                          </a:solidFill>
                          <a:latin typeface="+mn-lt"/>
                          <a:ea typeface="+mn-ea"/>
                          <a:cs typeface="+mn-cs"/>
                        </a:rPr>
                        <a:t>Person liable to deduct tax</a:t>
                      </a:r>
                      <a:endParaRPr lang="en-US" sz="2000" b="1"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20"/>
                        </a:spcAft>
                      </a:pPr>
                      <a:r>
                        <a:rPr lang="en-US" sz="2000" b="0" dirty="0">
                          <a:solidFill>
                            <a:schemeClr val="bg1"/>
                          </a:solidFill>
                          <a:latin typeface="+mn-lt"/>
                        </a:rPr>
                        <a:t>All </a:t>
                      </a:r>
                      <a:r>
                        <a:rPr lang="en-US" sz="2000" b="0" dirty="0" smtClean="0">
                          <a:solidFill>
                            <a:schemeClr val="bg1"/>
                          </a:solidFill>
                          <a:latin typeface="+mn-lt"/>
                        </a:rPr>
                        <a:t>payers, </a:t>
                      </a:r>
                      <a:r>
                        <a:rPr lang="en-US" sz="2000" b="0" dirty="0">
                          <a:solidFill>
                            <a:schemeClr val="bg1"/>
                          </a:solidFill>
                          <a:latin typeface="+mn-lt"/>
                        </a:rPr>
                        <a:t>other than individuals and </a:t>
                      </a:r>
                      <a:r>
                        <a:rPr lang="en-US" sz="2000" b="0" dirty="0" smtClean="0">
                          <a:solidFill>
                            <a:schemeClr val="bg1"/>
                          </a:solidFill>
                          <a:latin typeface="+mn-lt"/>
                        </a:rPr>
                        <a:t>AOPs</a:t>
                      </a:r>
                      <a:endParaRPr lang="en-US" sz="2000" b="0"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752740">
                <a:tc>
                  <a:txBody>
                    <a:bodyPr/>
                    <a:lstStyle/>
                    <a:p>
                      <a:pPr algn="just">
                        <a:lnSpc>
                          <a:spcPct val="120000"/>
                        </a:lnSpc>
                        <a:spcAft>
                          <a:spcPts val="120"/>
                        </a:spcAft>
                      </a:pPr>
                      <a:r>
                        <a:rPr lang="en-US" sz="2000" b="1" kern="1200" dirty="0">
                          <a:solidFill>
                            <a:schemeClr val="bg1"/>
                          </a:solidFill>
                          <a:latin typeface="+mn-lt"/>
                          <a:ea typeface="+mn-ea"/>
                          <a:cs typeface="+mn-cs"/>
                        </a:rPr>
                        <a:t>From whom</a:t>
                      </a:r>
                      <a:endParaRPr lang="en-US" sz="2000" b="1"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20"/>
                        </a:spcAft>
                      </a:pPr>
                      <a:r>
                        <a:rPr lang="en-US" sz="2000" b="0" kern="1200" dirty="0">
                          <a:solidFill>
                            <a:schemeClr val="bg1"/>
                          </a:solidFill>
                          <a:latin typeface="+mn-lt"/>
                          <a:ea typeface="+mn-ea"/>
                          <a:cs typeface="+mn-cs"/>
                        </a:rPr>
                        <a:t>All</a:t>
                      </a:r>
                      <a:r>
                        <a:rPr lang="en-US" sz="2000" b="0" kern="1200" baseline="0" dirty="0">
                          <a:solidFill>
                            <a:schemeClr val="bg1"/>
                          </a:solidFill>
                          <a:latin typeface="+mn-lt"/>
                          <a:ea typeface="+mn-ea"/>
                          <a:cs typeface="+mn-cs"/>
                        </a:rPr>
                        <a:t> resident persons</a:t>
                      </a:r>
                      <a:endParaRPr lang="en-US" sz="2000" b="0"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003755">
                <a:tc>
                  <a:txBody>
                    <a:bodyPr/>
                    <a:lstStyle/>
                    <a:p>
                      <a:pPr algn="just">
                        <a:lnSpc>
                          <a:spcPct val="120000"/>
                        </a:lnSpc>
                        <a:spcAft>
                          <a:spcPts val="120"/>
                        </a:spcAft>
                      </a:pPr>
                      <a:r>
                        <a:rPr lang="en-US" sz="2000" b="1" kern="1200" dirty="0">
                          <a:solidFill>
                            <a:schemeClr val="bg1"/>
                          </a:solidFill>
                          <a:latin typeface="+mn-lt"/>
                          <a:ea typeface="+mn-ea"/>
                          <a:cs typeface="+mn-cs"/>
                        </a:rPr>
                        <a:t>Rate</a:t>
                      </a:r>
                      <a:endParaRPr lang="en-US" sz="2000" b="1"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342900" indent="-342900" algn="just">
                        <a:lnSpc>
                          <a:spcPct val="120000"/>
                        </a:lnSpc>
                        <a:spcAft>
                          <a:spcPts val="120"/>
                        </a:spcAft>
                        <a:buFont typeface="Arial" panose="020B0604020202020204" pitchFamily="34" charset="0"/>
                        <a:buChar char="•"/>
                      </a:pPr>
                      <a:r>
                        <a:rPr lang="en-US" sz="2000" b="0" kern="1200" dirty="0">
                          <a:solidFill>
                            <a:schemeClr val="bg1"/>
                          </a:solidFill>
                          <a:latin typeface="+mn-lt"/>
                          <a:ea typeface="+mn-ea"/>
                          <a:cs typeface="+mn-cs"/>
                        </a:rPr>
                        <a:t>10</a:t>
                      </a:r>
                      <a:r>
                        <a:rPr lang="en-US" sz="2000" b="0" kern="1200" dirty="0" smtClean="0">
                          <a:solidFill>
                            <a:schemeClr val="bg1"/>
                          </a:solidFill>
                          <a:latin typeface="+mn-lt"/>
                          <a:ea typeface="+mn-ea"/>
                          <a:cs typeface="+mn-cs"/>
                        </a:rPr>
                        <a:t>% of gross yield for filers </a:t>
                      </a:r>
                    </a:p>
                    <a:p>
                      <a:pPr marL="342900" indent="-342900" algn="just">
                        <a:lnSpc>
                          <a:spcPct val="120000"/>
                        </a:lnSpc>
                        <a:spcAft>
                          <a:spcPts val="120"/>
                        </a:spcAft>
                        <a:buFont typeface="Arial" panose="020B0604020202020204" pitchFamily="34" charset="0"/>
                        <a:buChar char="•"/>
                      </a:pPr>
                      <a:r>
                        <a:rPr lang="en-US" sz="2000" b="0" kern="1200" dirty="0" smtClean="0">
                          <a:solidFill>
                            <a:schemeClr val="bg1"/>
                          </a:solidFill>
                          <a:latin typeface="+mn-lt"/>
                          <a:ea typeface="+mn-ea"/>
                          <a:cs typeface="+mn-cs"/>
                        </a:rPr>
                        <a:t>17.5% for non-filers if the yield is more than Rs.500,000</a:t>
                      </a:r>
                      <a:endParaRPr lang="en-US" sz="2000" b="0"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836380">
                <a:tc>
                  <a:txBody>
                    <a:bodyPr/>
                    <a:lstStyle/>
                    <a:p>
                      <a:pPr algn="just">
                        <a:lnSpc>
                          <a:spcPct val="120000"/>
                        </a:lnSpc>
                        <a:spcAft>
                          <a:spcPts val="120"/>
                        </a:spcAft>
                      </a:pPr>
                      <a:r>
                        <a:rPr lang="en-US" sz="2000" b="1" kern="1200" dirty="0">
                          <a:solidFill>
                            <a:schemeClr val="bg1"/>
                          </a:solidFill>
                          <a:latin typeface="+mn-lt"/>
                          <a:ea typeface="+mn-ea"/>
                          <a:cs typeface="+mn-cs"/>
                        </a:rPr>
                        <a:t>On</a:t>
                      </a:r>
                      <a:endParaRPr lang="en-US" sz="2000" b="1"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20"/>
                        </a:spcAft>
                      </a:pPr>
                      <a:r>
                        <a:rPr lang="en-US" sz="2000" b="0" dirty="0">
                          <a:solidFill>
                            <a:schemeClr val="bg1"/>
                          </a:solidFill>
                          <a:latin typeface="+mn-lt"/>
                        </a:rPr>
                        <a:t>Gross amount after deduction of zakat (if</a:t>
                      </a:r>
                      <a:r>
                        <a:rPr lang="en-US" sz="2000" b="0" baseline="0" dirty="0">
                          <a:solidFill>
                            <a:schemeClr val="bg1"/>
                          </a:solidFill>
                          <a:latin typeface="+mn-lt"/>
                        </a:rPr>
                        <a:t> any)</a:t>
                      </a:r>
                      <a:endParaRPr lang="en-US" sz="2000" b="0"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220543">
                <a:tc>
                  <a:txBody>
                    <a:bodyPr/>
                    <a:lstStyle/>
                    <a:p>
                      <a:pPr algn="just">
                        <a:lnSpc>
                          <a:spcPct val="120000"/>
                        </a:lnSpc>
                        <a:spcAft>
                          <a:spcPts val="120"/>
                        </a:spcAft>
                      </a:pPr>
                      <a:r>
                        <a:rPr lang="en-US" sz="2000" b="1" kern="1200" dirty="0">
                          <a:solidFill>
                            <a:schemeClr val="bg1"/>
                          </a:solidFill>
                          <a:latin typeface="+mn-lt"/>
                          <a:ea typeface="+mn-ea"/>
                          <a:cs typeface="+mn-cs"/>
                        </a:rPr>
                        <a:t>When</a:t>
                      </a:r>
                      <a:endParaRPr lang="en-US" sz="2000" b="1"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000"/>
                        </a:spcAft>
                      </a:pPr>
                      <a:r>
                        <a:rPr lang="en-US" sz="2000" b="0" kern="1200" dirty="0">
                          <a:solidFill>
                            <a:schemeClr val="bg1"/>
                          </a:solidFill>
                          <a:latin typeface="+mn-lt"/>
                          <a:ea typeface="+mn-ea"/>
                          <a:cs typeface="+mn-cs"/>
                        </a:rPr>
                        <a:t>At the time of payment of </a:t>
                      </a:r>
                      <a:r>
                        <a:rPr lang="en-US" sz="2000" b="0" kern="1200" dirty="0" smtClean="0">
                          <a:solidFill>
                            <a:schemeClr val="bg1"/>
                          </a:solidFill>
                          <a:latin typeface="+mn-lt"/>
                          <a:ea typeface="+mn-ea"/>
                          <a:cs typeface="+mn-cs"/>
                        </a:rPr>
                        <a:t>interest/profit on deposit/ saving accounts, bond, certificate, debenture, instruments of any kind</a:t>
                      </a:r>
                      <a:endParaRPr lang="en-US" sz="2000" b="0" dirty="0">
                        <a:solidFill>
                          <a:schemeClr val="bg1"/>
                        </a:solidFill>
                        <a:latin typeface="+mn-lt"/>
                      </a:endParaRPr>
                    </a:p>
                  </a:txBody>
                  <a:tcPr marL="91445" marR="91445"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29541353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41156"/>
            <a:ext cx="8234362" cy="5011737"/>
          </a:xfrm>
        </p:spPr>
        <p:txBody>
          <a:bodyPr/>
          <a:lstStyle/>
          <a:p>
            <a:pPr marL="465138" indent="-465138" algn="just" eaLnBrk="1" hangingPunct="1">
              <a:lnSpc>
                <a:spcPct val="130000"/>
              </a:lnSpc>
              <a:spcBef>
                <a:spcPct val="0"/>
              </a:spcBef>
              <a:spcAft>
                <a:spcPts val="2000"/>
              </a:spcAft>
              <a:defRPr/>
            </a:pPr>
            <a:r>
              <a:rPr lang="en-US" altLang="en-US" sz="2200" dirty="0" smtClean="0">
                <a:latin typeface="Arial" pitchFamily="34" charset="0"/>
                <a:cs typeface="Arial" pitchFamily="34" charset="0"/>
              </a:rPr>
              <a:t>No withholding tax applies on payment of interest on loans borrowed from banks and financial institutions</a:t>
            </a:r>
            <a:endParaRPr lang="en-US" sz="2200" dirty="0" smtClean="0">
              <a:latin typeface="Arial" pitchFamily="34" charset="0"/>
              <a:cs typeface="Arial" pitchFamily="34" charset="0"/>
            </a:endParaRPr>
          </a:p>
          <a:p>
            <a:pPr marL="465138" indent="-465138" algn="just" eaLnBrk="1" hangingPunct="1">
              <a:lnSpc>
                <a:spcPct val="130000"/>
              </a:lnSpc>
              <a:spcBef>
                <a:spcPct val="0"/>
              </a:spcBef>
              <a:spcAft>
                <a:spcPts val="2000"/>
              </a:spcAft>
              <a:defRPr/>
            </a:pPr>
            <a:r>
              <a:rPr lang="en-US" altLang="en-US" sz="2200" dirty="0" smtClean="0">
                <a:latin typeface="Arial" pitchFamily="34" charset="0"/>
                <a:cs typeface="Arial" pitchFamily="34" charset="0"/>
              </a:rPr>
              <a:t>Non-resident persons who are covered under section 152(2) are not liable to deduction of tax under section 151</a:t>
            </a:r>
            <a:endParaRPr lang="en-US" sz="2200" dirty="0" smtClean="0">
              <a:latin typeface="Arial" pitchFamily="34" charset="0"/>
              <a:cs typeface="Arial" pitchFamily="34" charset="0"/>
            </a:endParaRPr>
          </a:p>
        </p:txBody>
      </p:sp>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151</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Profit on Debt </a:t>
            </a:r>
            <a:r>
              <a:rPr lang="en-US" altLang="en-US" sz="2000" b="1" dirty="0" smtClean="0">
                <a:solidFill>
                  <a:schemeClr val="bg1"/>
                </a:solidFill>
              </a:rPr>
              <a:t>(Cont.d)</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2476037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151</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Profit on Debt – </a:t>
            </a:r>
            <a:r>
              <a:rPr lang="en-US" altLang="en-US" sz="2400" b="1" dirty="0" smtClean="0">
                <a:solidFill>
                  <a:srgbClr val="FFC000"/>
                </a:solidFill>
              </a:rPr>
              <a:t>Exemption from WHT</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731890202"/>
              </p:ext>
            </p:extLst>
          </p:nvPr>
        </p:nvGraphicFramePr>
        <p:xfrm>
          <a:off x="502920" y="1203247"/>
          <a:ext cx="8193088" cy="4968952"/>
        </p:xfrm>
        <a:graphic>
          <a:graphicData uri="http://schemas.openxmlformats.org/drawingml/2006/table">
            <a:tbl>
              <a:tblPr firstRow="1" bandRow="1">
                <a:tableStyleId>{5C22544A-7EE6-4342-B048-85BDC9FD1C3A}</a:tableStyleId>
              </a:tblPr>
              <a:tblGrid>
                <a:gridCol w="1828800"/>
                <a:gridCol w="6364288"/>
              </a:tblGrid>
              <a:tr h="1197276">
                <a:tc>
                  <a:txBody>
                    <a:bodyPr/>
                    <a:lstStyle/>
                    <a:p>
                      <a:pPr algn="just">
                        <a:lnSpc>
                          <a:spcPct val="120000"/>
                        </a:lnSpc>
                      </a:pPr>
                      <a:r>
                        <a:rPr lang="en-US" sz="2000" b="1" dirty="0" smtClean="0">
                          <a:solidFill>
                            <a:schemeClr val="bg1"/>
                          </a:solidFill>
                          <a:latin typeface="+mn-lt"/>
                        </a:rPr>
                        <a:t>Clause</a:t>
                      </a:r>
                      <a:r>
                        <a:rPr lang="en-US" sz="2000" b="1" baseline="0" dirty="0" smtClean="0">
                          <a:solidFill>
                            <a:schemeClr val="bg1"/>
                          </a:solidFill>
                          <a:latin typeface="+mn-lt"/>
                        </a:rPr>
                        <a:t> (11C)</a:t>
                      </a:r>
                      <a:endParaRPr lang="en-US" sz="20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spcAft>
                          <a:spcPts val="1000"/>
                        </a:spcAft>
                      </a:pPr>
                      <a:r>
                        <a:rPr lang="en-US" sz="2000" b="0" dirty="0" smtClean="0">
                          <a:solidFill>
                            <a:schemeClr val="bg1"/>
                          </a:solidFill>
                          <a:latin typeface="+mn-lt"/>
                        </a:rPr>
                        <a:t>Inter-corporate profit / interest within group companies entitled to group</a:t>
                      </a:r>
                      <a:r>
                        <a:rPr lang="en-US" sz="2000" b="0" baseline="0" dirty="0" smtClean="0">
                          <a:solidFill>
                            <a:schemeClr val="bg1"/>
                          </a:solidFill>
                          <a:latin typeface="+mn-lt"/>
                        </a:rPr>
                        <a:t> taxation under sections 59AA and 59B </a:t>
                      </a:r>
                      <a:endParaRPr lang="en-US" sz="20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867104">
                <a:tc>
                  <a:txBody>
                    <a:bodyPr/>
                    <a:lstStyle/>
                    <a:p>
                      <a:pPr algn="just">
                        <a:lnSpc>
                          <a:spcPct val="120000"/>
                        </a:lnSpc>
                      </a:pPr>
                      <a:r>
                        <a:rPr lang="en-US" sz="2000" b="1" dirty="0" smtClean="0">
                          <a:solidFill>
                            <a:schemeClr val="bg1"/>
                          </a:solidFill>
                          <a:latin typeface="+mn-lt"/>
                        </a:rPr>
                        <a:t>Clause</a:t>
                      </a:r>
                      <a:r>
                        <a:rPr lang="en-US" sz="2000" b="1" baseline="0" dirty="0" smtClean="0">
                          <a:solidFill>
                            <a:schemeClr val="bg1"/>
                          </a:solidFill>
                          <a:latin typeface="+mn-lt"/>
                        </a:rPr>
                        <a:t> (36A)</a:t>
                      </a:r>
                      <a:endParaRPr lang="en-US" sz="20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lnSpc>
                          <a:spcPct val="120000"/>
                        </a:lnSpc>
                      </a:pPr>
                      <a:r>
                        <a:rPr lang="en-US" sz="2000" b="0" dirty="0" smtClean="0">
                          <a:solidFill>
                            <a:schemeClr val="bg1"/>
                          </a:solidFill>
                          <a:latin typeface="+mn-lt"/>
                        </a:rPr>
                        <a:t>Investment in Behbood Saving Certificate/ Pensioner’s Benefit Account</a:t>
                      </a:r>
                      <a:endParaRPr lang="en-US" sz="20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828523">
                <a:tc>
                  <a:txBody>
                    <a:bodyPr/>
                    <a:lstStyle/>
                    <a:p>
                      <a:pPr algn="just">
                        <a:lnSpc>
                          <a:spcPct val="120000"/>
                        </a:lnSpc>
                      </a:pPr>
                      <a:r>
                        <a:rPr lang="en-US" sz="2000" b="1" dirty="0" smtClean="0">
                          <a:solidFill>
                            <a:schemeClr val="bg1"/>
                          </a:solidFill>
                          <a:latin typeface="+mn-lt"/>
                        </a:rPr>
                        <a:t>Clause (38)</a:t>
                      </a:r>
                      <a:endParaRPr lang="en-US" sz="20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indent="0" algn="just">
                        <a:lnSpc>
                          <a:spcPct val="120000"/>
                        </a:lnSpc>
                        <a:buFont typeface="Arial" panose="020B0604020202020204" pitchFamily="34" charset="0"/>
                        <a:buNone/>
                      </a:pPr>
                      <a:r>
                        <a:rPr lang="en-US" sz="2000" b="0" dirty="0" smtClean="0">
                          <a:solidFill>
                            <a:schemeClr val="bg1"/>
                          </a:solidFill>
                          <a:latin typeface="+mn-lt"/>
                        </a:rPr>
                        <a:t>Special Purpose</a:t>
                      </a:r>
                      <a:r>
                        <a:rPr lang="en-US" sz="2000" b="0" baseline="0" dirty="0" smtClean="0">
                          <a:solidFill>
                            <a:schemeClr val="bg1"/>
                          </a:solidFill>
                          <a:latin typeface="+mn-lt"/>
                        </a:rPr>
                        <a:t> Vehicle for the purpose of Securitization </a:t>
                      </a:r>
                      <a:endParaRPr lang="en-US" sz="20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677756">
                <a:tc>
                  <a:txBody>
                    <a:bodyPr/>
                    <a:lstStyle/>
                    <a:p>
                      <a:pPr algn="just">
                        <a:lnSpc>
                          <a:spcPct val="120000"/>
                        </a:lnSpc>
                      </a:pPr>
                      <a:r>
                        <a:rPr lang="en-US" sz="2000" b="1" dirty="0" smtClean="0">
                          <a:solidFill>
                            <a:schemeClr val="bg1"/>
                          </a:solidFill>
                          <a:latin typeface="+mn-lt"/>
                        </a:rPr>
                        <a:t>Clause (38A)</a:t>
                      </a:r>
                      <a:endParaRPr lang="en-US" sz="20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indent="0" algn="just">
                        <a:lnSpc>
                          <a:spcPct val="120000"/>
                        </a:lnSpc>
                        <a:buFont typeface="Arial" panose="020B0604020202020204" pitchFamily="34" charset="0"/>
                        <a:buNone/>
                      </a:pPr>
                      <a:r>
                        <a:rPr lang="en-US" sz="2000" b="0" dirty="0" smtClean="0">
                          <a:solidFill>
                            <a:schemeClr val="bg1"/>
                          </a:solidFill>
                          <a:latin typeface="+mn-lt"/>
                        </a:rPr>
                        <a:t>Venture Capital Company</a:t>
                      </a:r>
                      <a:endParaRPr lang="en-US" sz="20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1398293">
                <a:tc>
                  <a:txBody>
                    <a:bodyPr/>
                    <a:lstStyle/>
                    <a:p>
                      <a:pPr algn="just">
                        <a:lnSpc>
                          <a:spcPct val="120000"/>
                        </a:lnSpc>
                      </a:pPr>
                      <a:r>
                        <a:rPr lang="en-US" sz="2000" b="1" dirty="0" smtClean="0">
                          <a:solidFill>
                            <a:schemeClr val="bg1"/>
                          </a:solidFill>
                          <a:latin typeface="+mn-lt"/>
                        </a:rPr>
                        <a:t>Clause (47B)</a:t>
                      </a:r>
                      <a:endParaRPr lang="en-US" sz="2000" b="1"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indent="0" algn="just">
                        <a:lnSpc>
                          <a:spcPct val="120000"/>
                        </a:lnSpc>
                        <a:buFont typeface="Arial" panose="020B0604020202020204" pitchFamily="34" charset="0"/>
                        <a:buNone/>
                      </a:pPr>
                      <a:r>
                        <a:rPr lang="en-US" sz="2000" b="0" dirty="0" smtClean="0">
                          <a:solidFill>
                            <a:schemeClr val="bg1"/>
                          </a:solidFill>
                          <a:latin typeface="+mn-lt"/>
                        </a:rPr>
                        <a:t>NIT,</a:t>
                      </a:r>
                      <a:r>
                        <a:rPr lang="en-US" sz="2000" b="0" baseline="0" dirty="0" smtClean="0">
                          <a:solidFill>
                            <a:schemeClr val="bg1"/>
                          </a:solidFill>
                          <a:latin typeface="+mn-lt"/>
                        </a:rPr>
                        <a:t> Collective Investment Scheme, Modaraba, Approved Pension Fund, Private Equity &amp; Venture Capital Fund Recognized PF, GF and Pension Fund</a:t>
                      </a:r>
                      <a:endParaRPr lang="en-US" sz="2000" b="0" dirty="0">
                        <a:solidFill>
                          <a:schemeClr val="bg1"/>
                        </a:solidFill>
                        <a:latin typeface="+mn-lt"/>
                      </a:endParaRPr>
                    </a:p>
                  </a:txBody>
                  <a:tcPr marL="91437" marR="91437" marT="45718" marB="457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29318017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152</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to non-residents </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Group 194"/>
          <p:cNvGraphicFramePr>
            <a:graphicFrameLocks noGrp="1"/>
          </p:cNvGraphicFramePr>
          <p:nvPr>
            <p:extLst>
              <p:ext uri="{D42A27DB-BD31-4B8C-83A1-F6EECF244321}">
                <p14:modId xmlns:p14="http://schemas.microsoft.com/office/powerpoint/2010/main" xmlns="" val="1718393859"/>
              </p:ext>
            </p:extLst>
          </p:nvPr>
        </p:nvGraphicFramePr>
        <p:xfrm>
          <a:off x="498675" y="1219200"/>
          <a:ext cx="8123500" cy="4894856"/>
        </p:xfrm>
        <a:graphic>
          <a:graphicData uri="http://schemas.openxmlformats.org/drawingml/2006/table">
            <a:tbl>
              <a:tblPr/>
              <a:tblGrid>
                <a:gridCol w="6212088"/>
                <a:gridCol w="1911412"/>
              </a:tblGrid>
              <a:tr h="609600">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cs typeface="Arial" pitchFamily="34" charset="0"/>
                        </a:rPr>
                        <a:t>Nature of payment</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cs typeface="Arial" pitchFamily="34" charset="0"/>
                        </a:rPr>
                        <a:t>Rate of withholding</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70676">
                <a:tc>
                  <a:txBody>
                    <a:bodyPr/>
                    <a:lstStyle/>
                    <a:p>
                      <a:pPr marL="0" marR="0" lvl="0" indent="0" algn="just"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Royalty or Fees for Technical Services (FTS) when governed under Final Tax Regime</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15%</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just"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Execution of contracts under a construction, assembly or installation project including for supervisory services in relation to such project</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6%</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just"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Contracts for advertisement services rendered by T.V. Satellite Channels</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6%</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just"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Insurance premium or re-insurance premium</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5%</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559">
                <a:tc>
                  <a:txBody>
                    <a:bodyPr/>
                    <a:lstStyle/>
                    <a:p>
                      <a:pPr marL="0" marR="0" lvl="0" indent="0" algn="just"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Advertising services to a Media House</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ts val="300"/>
                        </a:spcBef>
                        <a:spcAft>
                          <a:spcPts val="40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10%</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1690">
                <a:tc>
                  <a:txBody>
                    <a:bodyPr/>
                    <a:lstStyle/>
                    <a:p>
                      <a:pPr marL="0" marR="0" lvl="0" indent="0" algn="just" defTabSz="992188"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Profit on debt -</a:t>
                      </a:r>
                    </a:p>
                    <a:p>
                      <a:pPr marL="0" marR="0" lvl="0" indent="0" algn="just" defTabSz="992188" rtl="0" eaLnBrk="1" fontAlgn="base" latinLnBrk="0" hangingPunct="1">
                        <a:lnSpc>
                          <a:spcPct val="100000"/>
                        </a:lnSpc>
                        <a:spcBef>
                          <a:spcPct val="0"/>
                        </a:spcBef>
                        <a:spcAft>
                          <a:spcPct val="0"/>
                        </a:spcAft>
                        <a:buClrTx/>
                        <a:buSzTx/>
                        <a:buFontTx/>
                        <a:buNone/>
                        <a:tabLst>
                          <a:tab pos="290513" algn="l"/>
                          <a:tab pos="623888" algn="l"/>
                        </a:tabLst>
                      </a:pPr>
                      <a:r>
                        <a:rPr kumimoji="0" lang="en-US" sz="1800" b="0" i="0" u="none" strike="noStrike" cap="none" normalizeH="0" baseline="0" dirty="0">
                          <a:ln>
                            <a:noFill/>
                          </a:ln>
                          <a:solidFill>
                            <a:schemeClr val="tx1"/>
                          </a:solidFill>
                          <a:effectLst/>
                          <a:latin typeface="Arial" pitchFamily="34" charset="0"/>
                          <a:cs typeface="Arial" pitchFamily="34" charset="0"/>
                        </a:rPr>
                        <a:t>	-	</a:t>
                      </a:r>
                      <a:r>
                        <a:rPr kumimoji="0" lang="en-US" sz="1800" b="0" i="0" u="none" strike="noStrike" cap="none" normalizeH="0" baseline="0" dirty="0" smtClean="0">
                          <a:ln>
                            <a:noFill/>
                          </a:ln>
                          <a:solidFill>
                            <a:schemeClr val="tx1"/>
                          </a:solidFill>
                          <a:effectLst/>
                          <a:latin typeface="Arial" pitchFamily="34" charset="0"/>
                          <a:cs typeface="Arial" pitchFamily="34" charset="0"/>
                        </a:rPr>
                        <a:t>Non-resident </a:t>
                      </a:r>
                      <a:r>
                        <a:rPr kumimoji="0" lang="en-US" sz="1800" b="0" i="0" u="none" strike="noStrike" cap="none" normalizeH="0" baseline="0" dirty="0">
                          <a:ln>
                            <a:noFill/>
                          </a:ln>
                          <a:solidFill>
                            <a:schemeClr val="tx1"/>
                          </a:solidFill>
                          <a:effectLst/>
                          <a:latin typeface="Arial" pitchFamily="34" charset="0"/>
                          <a:cs typeface="Arial" pitchFamily="34" charset="0"/>
                        </a:rPr>
                        <a:t>having a P.E. in Pakistan</a:t>
                      </a:r>
                    </a:p>
                    <a:p>
                      <a:pPr marL="0" marR="0" lvl="0" indent="0" algn="just" defTabSz="992188" rtl="0" eaLnBrk="1" fontAlgn="base" latinLnBrk="0" hangingPunct="1">
                        <a:lnSpc>
                          <a:spcPct val="100000"/>
                        </a:lnSpc>
                        <a:spcBef>
                          <a:spcPts val="0"/>
                        </a:spcBef>
                        <a:spcAft>
                          <a:spcPct val="0"/>
                        </a:spcAft>
                        <a:buClrTx/>
                        <a:buSzTx/>
                        <a:buFontTx/>
                        <a:buNone/>
                        <a:tabLst>
                          <a:tab pos="290513" algn="l"/>
                          <a:tab pos="623888" algn="l"/>
                        </a:tabLst>
                      </a:pPr>
                      <a:r>
                        <a:rPr kumimoji="0" lang="en-US" sz="1800" b="0" i="0" u="none" strike="noStrike" cap="none" normalizeH="0" baseline="0" dirty="0">
                          <a:ln>
                            <a:noFill/>
                          </a:ln>
                          <a:solidFill>
                            <a:schemeClr val="tx1"/>
                          </a:solidFill>
                          <a:effectLst/>
                          <a:latin typeface="Arial" pitchFamily="34" charset="0"/>
                          <a:cs typeface="Arial" pitchFamily="34" charset="0"/>
                        </a:rPr>
                        <a:t>	-	</a:t>
                      </a:r>
                      <a:r>
                        <a:rPr kumimoji="0" lang="en-US" sz="1800" b="0" i="0" u="none" strike="noStrike" cap="none" normalizeH="0" baseline="0" dirty="0" smtClean="0">
                          <a:ln>
                            <a:noFill/>
                          </a:ln>
                          <a:solidFill>
                            <a:schemeClr val="tx1"/>
                          </a:solidFill>
                          <a:effectLst/>
                          <a:latin typeface="Arial" pitchFamily="34" charset="0"/>
                          <a:cs typeface="Arial" pitchFamily="34" charset="0"/>
                        </a:rPr>
                        <a:t>Non-resident </a:t>
                      </a:r>
                      <a:r>
                        <a:rPr kumimoji="0" lang="en-US" sz="1800" b="0" i="0" u="none" strike="noStrike" cap="none" normalizeH="0" baseline="0" dirty="0">
                          <a:ln>
                            <a:noFill/>
                          </a:ln>
                          <a:solidFill>
                            <a:schemeClr val="tx1"/>
                          </a:solidFill>
                          <a:effectLst/>
                          <a:latin typeface="Arial" pitchFamily="34" charset="0"/>
                          <a:cs typeface="Arial" pitchFamily="34" charset="0"/>
                        </a:rPr>
                        <a:t>having no P.E. in Pakistan</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20%</a:t>
                      </a:r>
                    </a:p>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10%</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011858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152</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to non-residents </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Group 194"/>
          <p:cNvGraphicFramePr>
            <a:graphicFrameLocks noGrp="1"/>
          </p:cNvGraphicFramePr>
          <p:nvPr>
            <p:extLst>
              <p:ext uri="{D42A27DB-BD31-4B8C-83A1-F6EECF244321}">
                <p14:modId xmlns:p14="http://schemas.microsoft.com/office/powerpoint/2010/main" xmlns="" val="2678836321"/>
              </p:ext>
            </p:extLst>
          </p:nvPr>
        </p:nvGraphicFramePr>
        <p:xfrm>
          <a:off x="498675" y="1184475"/>
          <a:ext cx="8188125" cy="4770762"/>
        </p:xfrm>
        <a:graphic>
          <a:graphicData uri="http://schemas.openxmlformats.org/drawingml/2006/table">
            <a:tbl>
              <a:tblPr/>
              <a:tblGrid>
                <a:gridCol w="5521125"/>
                <a:gridCol w="1295400"/>
                <a:gridCol w="1371600"/>
              </a:tblGrid>
              <a:tr h="400084">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mn-lt"/>
                        </a:rPr>
                        <a:t>Nature of payment</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gridSpan="2">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mn-lt"/>
                        </a:rPr>
                        <a:t>Rate of withholding</a:t>
                      </a:r>
                    </a:p>
                  </a:txBody>
                  <a:tcPr marL="91323" marR="91323" marT="45662" marB="4566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hMerge="1">
                  <a:txBody>
                    <a:bodyPr/>
                    <a:lstStyle/>
                    <a:p>
                      <a:endParaRPr lang="en-US"/>
                    </a:p>
                  </a:txBody>
                  <a:tcPr/>
                </a:tc>
              </a:tr>
              <a:tr h="347302">
                <a:tc>
                  <a:txBody>
                    <a:bodyPr/>
                    <a:lstStyle/>
                    <a:p>
                      <a:pPr marL="0" marR="0" lvl="0" indent="0" algn="just" defTabSz="992188" rtl="0" eaLnBrk="1" fontAlgn="base" latinLnBrk="0" hangingPunct="1">
                        <a:lnSpc>
                          <a:spcPct val="100000"/>
                        </a:lnSpc>
                        <a:spcBef>
                          <a:spcPts val="0"/>
                        </a:spcBef>
                        <a:spcAft>
                          <a:spcPct val="0"/>
                        </a:spcAft>
                        <a:buClrTx/>
                        <a:buSzTx/>
                        <a:buFontTx/>
                        <a:buNone/>
                        <a:tabLst/>
                      </a:pPr>
                      <a:endParaRPr kumimoji="0" lang="en-US" sz="1200" b="0" i="0" u="none" strike="noStrike" cap="none" normalizeH="0" baseline="0" dirty="0">
                        <a:ln>
                          <a:noFill/>
                        </a:ln>
                        <a:solidFill>
                          <a:schemeClr val="tx1"/>
                        </a:solidFill>
                        <a:effectLst/>
                        <a:latin typeface="+mn-lt"/>
                      </a:endParaRPr>
                    </a:p>
                  </a:txBody>
                  <a:tcPr marL="91323" marR="9132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bg2"/>
                          </a:solidFill>
                          <a:effectLst/>
                          <a:latin typeface="+mn-lt"/>
                        </a:rPr>
                        <a:t>Filer</a:t>
                      </a:r>
                      <a:endParaRPr kumimoji="0" lang="en-US" sz="1600" b="1" i="0" u="none" strike="noStrike" cap="none" normalizeH="0" baseline="0" dirty="0">
                        <a:ln>
                          <a:noFill/>
                        </a:ln>
                        <a:solidFill>
                          <a:schemeClr val="bg2"/>
                        </a:solidFill>
                        <a:effectLst/>
                        <a:latin typeface="+mn-lt"/>
                      </a:endParaRPr>
                    </a:p>
                  </a:txBody>
                  <a:tcPr marL="91323" marR="9132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bg2"/>
                          </a:solidFill>
                          <a:effectLst/>
                          <a:latin typeface="+mn-lt"/>
                        </a:rPr>
                        <a:t>Non-filer</a:t>
                      </a:r>
                      <a:endParaRPr kumimoji="0" lang="en-US" sz="1600" b="1" i="0" u="none" strike="noStrike" cap="none" normalizeH="0" baseline="0" dirty="0">
                        <a:ln>
                          <a:noFill/>
                        </a:ln>
                        <a:solidFill>
                          <a:schemeClr val="bg2"/>
                        </a:solidFill>
                        <a:effectLst/>
                        <a:latin typeface="+mn-lt"/>
                      </a:endParaRPr>
                    </a:p>
                  </a:txBody>
                  <a:tcPr marL="91323" marR="91323"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Purchase of goods from a PE being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mn-lt"/>
                        </a:rPr>
                        <a:t>4%</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mn-lt"/>
                        </a:rPr>
                        <a:t>6%</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Purchase of goods from a PE other than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mn-lt"/>
                        </a:rPr>
                        <a:t>4.5%</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mn-lt"/>
                        </a:rPr>
                        <a:t>6.5%</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Acquisition of transportation services from a PE </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2%</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2%</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Other services rendered by PE being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8%</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12%</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Other services rendered by PE not being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10%</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15%</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Execution of contract by PE being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7%</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10%</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Execution of contract by PE not being a company</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7.5%</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10%</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302">
                <a:tc>
                  <a:txBody>
                    <a:bodyPr/>
                    <a:lstStyle/>
                    <a:p>
                      <a:pPr marL="0" marR="0" lvl="0" indent="0" algn="just" defTabSz="992188" rtl="0" eaLnBrk="1" fontAlgn="base" latinLnBrk="0" hangingPunct="1">
                        <a:lnSpc>
                          <a:spcPct val="15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mn-lt"/>
                        </a:rPr>
                        <a:t>Any other payments  to non-residents</a:t>
                      </a:r>
                      <a:endParaRPr kumimoji="0" lang="en-US" sz="1800" b="0" i="0" u="none" strike="noStrike" cap="none" normalizeH="0" baseline="0" dirty="0">
                        <a:ln>
                          <a:noFill/>
                        </a:ln>
                        <a:solidFill>
                          <a:schemeClr val="tx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20%</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92188" rtl="0" eaLnBrk="1" fontAlgn="base" latinLnBrk="0" hangingPunct="1">
                        <a:lnSpc>
                          <a:spcPct val="150000"/>
                        </a:lnSpc>
                        <a:spcBef>
                          <a:spcPts val="0"/>
                        </a:spcBef>
                        <a:spcAft>
                          <a:spcPts val="0"/>
                        </a:spcAft>
                        <a:buClrTx/>
                        <a:buSzTx/>
                        <a:buFontTx/>
                        <a:buNone/>
                        <a:tabLst/>
                      </a:pPr>
                      <a:r>
                        <a:rPr kumimoji="0" lang="en-US" sz="1800" b="0" i="0" u="none" strike="noStrike" cap="none" normalizeH="0" baseline="0" dirty="0" smtClean="0">
                          <a:ln>
                            <a:noFill/>
                          </a:ln>
                          <a:solidFill>
                            <a:schemeClr val="bg1"/>
                          </a:solidFill>
                          <a:effectLst/>
                          <a:latin typeface="+mn-lt"/>
                        </a:rPr>
                        <a:t>20%</a:t>
                      </a:r>
                      <a:endParaRPr kumimoji="0" lang="en-US" sz="1800" b="0" i="0" u="none" strike="noStrike" cap="none" normalizeH="0" baseline="0" dirty="0">
                        <a:ln>
                          <a:noFill/>
                        </a:ln>
                        <a:solidFill>
                          <a:schemeClr val="bg1"/>
                        </a:solidFill>
                        <a:effectLst/>
                        <a:latin typeface="+mn-lt"/>
                      </a:endParaRPr>
                    </a:p>
                  </a:txBody>
                  <a:tcPr marL="91323" marR="9132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1411924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28799"/>
            <a:ext cx="8310562" cy="5011737"/>
          </a:xfrm>
        </p:spPr>
        <p:txBody>
          <a:bodyPr/>
          <a:lstStyle/>
          <a:p>
            <a:pPr marL="465138" indent="-465138" algn="just" eaLnBrk="1" hangingPunct="1">
              <a:lnSpc>
                <a:spcPct val="130000"/>
              </a:lnSpc>
              <a:spcBef>
                <a:spcPct val="0"/>
              </a:spcBef>
              <a:spcAft>
                <a:spcPts val="1500"/>
              </a:spcAft>
              <a:defRPr/>
            </a:pPr>
            <a:r>
              <a:rPr lang="en-US" sz="1800" dirty="0" smtClean="0">
                <a:latin typeface="Arial" pitchFamily="34" charset="0"/>
                <a:cs typeface="Arial" pitchFamily="34" charset="0"/>
              </a:rPr>
              <a:t>The general withholding rate of 20% does not apply on the following payments </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Salary</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Dividend</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Prizes and winnings</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Brokerage and commission </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Payments that are taxable to a PE in Pakistan of the non-resident person</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Payments  by a person who is held to be a representative of a non-resident person</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Where a person claims to be a representative of the non-resident  person</a:t>
            </a:r>
          </a:p>
          <a:p>
            <a:pPr marL="976313" indent="-519113" algn="just" eaLnBrk="1" hangingPunct="1">
              <a:lnSpc>
                <a:spcPct val="120000"/>
              </a:lnSpc>
              <a:spcBef>
                <a:spcPct val="0"/>
              </a:spcBef>
              <a:spcAft>
                <a:spcPts val="700"/>
              </a:spcAft>
              <a:buFont typeface="Wingdings" pitchFamily="2" charset="2"/>
              <a:buChar char="q"/>
              <a:tabLst>
                <a:tab pos="457200" algn="l"/>
                <a:tab pos="976313" algn="l"/>
              </a:tabLst>
              <a:defRPr/>
            </a:pPr>
            <a:r>
              <a:rPr lang="en-US" sz="1800" dirty="0" smtClean="0">
                <a:latin typeface="Arial" pitchFamily="34" charset="0"/>
                <a:cs typeface="Arial" pitchFamily="34" charset="0"/>
              </a:rPr>
              <a:t>Amounts which are not chargeable to tax</a:t>
            </a:r>
            <a:endParaRPr lang="en-US" sz="1800" dirty="0">
              <a:latin typeface="Arial" pitchFamily="34" charset="0"/>
              <a:cs typeface="Arial" pitchFamily="34" charset="0"/>
            </a:endParaRPr>
          </a:p>
        </p:txBody>
      </p:sp>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152</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to non-residents </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34754156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28799"/>
            <a:ext cx="8310562" cy="5011737"/>
          </a:xfrm>
        </p:spPr>
        <p:txBody>
          <a:bodyPr/>
          <a:lstStyle/>
          <a:p>
            <a:pPr marL="568325" indent="-568325" algn="just" eaLnBrk="1" hangingPunct="1">
              <a:lnSpc>
                <a:spcPct val="130000"/>
              </a:lnSpc>
              <a:spcBef>
                <a:spcPct val="0"/>
              </a:spcBef>
              <a:spcAft>
                <a:spcPts val="2000"/>
              </a:spcAft>
              <a:defRPr/>
            </a:pPr>
            <a:r>
              <a:rPr lang="en-US" sz="2200" dirty="0" smtClean="0">
                <a:latin typeface="Arial" pitchFamily="34" charset="0"/>
                <a:cs typeface="Arial" pitchFamily="34" charset="0"/>
              </a:rPr>
              <a:t>If a person intends to make payment to a non-resident person without deduction of tax, he must obtain prior approval from the Commissioner Inland Revenue</a:t>
            </a:r>
          </a:p>
          <a:p>
            <a:pPr marL="568325" indent="-568325" algn="just" eaLnBrk="1" hangingPunct="1">
              <a:lnSpc>
                <a:spcPct val="130000"/>
              </a:lnSpc>
              <a:spcBef>
                <a:spcPct val="0"/>
              </a:spcBef>
              <a:spcAft>
                <a:spcPts val="2000"/>
              </a:spcAft>
              <a:defRPr/>
            </a:pPr>
            <a:r>
              <a:rPr lang="en-US" sz="2200" dirty="0" smtClean="0">
                <a:latin typeface="Arial" pitchFamily="34" charset="0"/>
                <a:cs typeface="Arial" pitchFamily="34" charset="0"/>
              </a:rPr>
              <a:t>Above reporting requirement is not applicable in the following cases:</a:t>
            </a:r>
          </a:p>
          <a:p>
            <a:pPr marL="1025525" lvl="1" indent="-457200" algn="just" eaLnBrk="1" hangingPunct="1">
              <a:lnSpc>
                <a:spcPct val="130000"/>
              </a:lnSpc>
              <a:spcBef>
                <a:spcPct val="0"/>
              </a:spcBef>
              <a:spcAft>
                <a:spcPts val="2000"/>
              </a:spcAft>
              <a:buSzPct val="75000"/>
              <a:buFont typeface="Wingdings" pitchFamily="2" charset="2"/>
              <a:buChar char="q"/>
              <a:tabLst>
                <a:tab pos="1025525" algn="l"/>
              </a:tabLst>
              <a:defRPr/>
            </a:pPr>
            <a:r>
              <a:rPr lang="en-US" sz="2200" dirty="0" smtClean="0">
                <a:latin typeface="Arial" pitchFamily="34" charset="0"/>
                <a:cs typeface="Arial" pitchFamily="34" charset="0"/>
              </a:rPr>
              <a:t>Import of goods where title of goods is transferred outside Pakistan and is  supported by import documents</a:t>
            </a:r>
          </a:p>
          <a:p>
            <a:pPr marL="1025525" lvl="1" indent="-457200" algn="just" eaLnBrk="1" hangingPunct="1">
              <a:lnSpc>
                <a:spcPct val="130000"/>
              </a:lnSpc>
              <a:spcBef>
                <a:spcPct val="0"/>
              </a:spcBef>
              <a:spcAft>
                <a:spcPts val="1500"/>
              </a:spcAft>
              <a:buSzPct val="75000"/>
              <a:buFont typeface="Wingdings" pitchFamily="2" charset="2"/>
              <a:buChar char="q"/>
              <a:tabLst>
                <a:tab pos="1025525" algn="l"/>
              </a:tabLst>
              <a:defRPr/>
            </a:pPr>
            <a:r>
              <a:rPr lang="en-US" sz="2200" dirty="0" smtClean="0">
                <a:latin typeface="Arial" pitchFamily="34" charset="0"/>
                <a:cs typeface="Arial" pitchFamily="34" charset="0"/>
              </a:rPr>
              <a:t>Educational and medical expenses remitted in accordance with the regulations of the SBP </a:t>
            </a:r>
          </a:p>
        </p:txBody>
      </p:sp>
      <p:sp>
        <p:nvSpPr>
          <p:cNvPr id="6" name="Rectangle 8"/>
          <p:cNvSpPr txBox="1">
            <a:spLocks noChangeArrowheads="1"/>
          </p:cNvSpPr>
          <p:nvPr/>
        </p:nvSpPr>
        <p:spPr bwMode="auto">
          <a:xfrm>
            <a:off x="6705601" y="673443"/>
            <a:ext cx="1981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152</a:t>
            </a:r>
          </a:p>
        </p:txBody>
      </p:sp>
      <p:sp>
        <p:nvSpPr>
          <p:cNvPr id="7" name="Rectangle 8"/>
          <p:cNvSpPr txBox="1">
            <a:spLocks noChangeArrowheads="1"/>
          </p:cNvSpPr>
          <p:nvPr/>
        </p:nvSpPr>
        <p:spPr bwMode="auto">
          <a:xfrm>
            <a:off x="457200" y="602919"/>
            <a:ext cx="6019800" cy="447675"/>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to non-residents </a:t>
            </a:r>
            <a: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28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3187218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89509" y="2230389"/>
            <a:ext cx="8234362" cy="4057140"/>
          </a:xfrm>
        </p:spPr>
        <p:txBody>
          <a:bodyPr/>
          <a:lstStyle/>
          <a:p>
            <a:pPr marL="465138" indent="-465138" algn="just" eaLnBrk="1" hangingPunct="1">
              <a:lnSpc>
                <a:spcPct val="110000"/>
              </a:lnSpc>
              <a:spcBef>
                <a:spcPct val="0"/>
              </a:spcBef>
              <a:defRPr/>
            </a:pPr>
            <a:r>
              <a:rPr lang="en-US" sz="2000" dirty="0" smtClean="0">
                <a:cs typeface="Arial" pitchFamily="34" charset="0"/>
              </a:rPr>
              <a:t>Prescribed person means: </a:t>
            </a:r>
            <a:endParaRPr lang="en-US" sz="2200" dirty="0" smtClean="0"/>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Federal Government </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 company</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An association of persons</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Non profit organization</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 foreign contractor or consultant</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 consortium or joint venture</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Exporter or export house (for the purpose of sub-section 2)</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An individual and AOP, having turnover of Rs.50 million or above</a:t>
            </a:r>
          </a:p>
          <a:p>
            <a:pPr marL="915988" indent="-458788" algn="just">
              <a:lnSpc>
                <a:spcPct val="110000"/>
              </a:lnSpc>
              <a:buClr>
                <a:schemeClr val="bg2"/>
              </a:buClr>
              <a:buSzPct val="75000"/>
              <a:buFont typeface="Wingdings" pitchFamily="2" charset="2"/>
              <a:buChar char="q"/>
              <a:tabLst>
                <a:tab pos="914400" algn="l"/>
              </a:tabLst>
              <a:defRPr/>
            </a:pPr>
            <a:r>
              <a:rPr lang="en-US" sz="2000" dirty="0" smtClean="0">
                <a:cs typeface="Arial" pitchFamily="34" charset="0"/>
              </a:rPr>
              <a:t>A sales tax registered person </a:t>
            </a:r>
            <a:endParaRPr lang="en-US" sz="2000" dirty="0" smtClean="0">
              <a:cs typeface="Times New Roman" pitchFamily="18" charset="0"/>
            </a:endParaRPr>
          </a:p>
          <a:p>
            <a:pPr marL="465138" indent="-465138" algn="just" eaLnBrk="1" hangingPunct="1">
              <a:lnSpc>
                <a:spcPct val="130000"/>
              </a:lnSpc>
              <a:spcBef>
                <a:spcPct val="0"/>
              </a:spcBef>
              <a:spcAft>
                <a:spcPts val="2000"/>
              </a:spcAft>
              <a:defRPr/>
            </a:pPr>
            <a:endParaRPr lang="en-US" sz="2200" dirty="0"/>
          </a:p>
        </p:txBody>
      </p:sp>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153</a:t>
            </a:r>
          </a:p>
        </p:txBody>
      </p:sp>
      <p:sp>
        <p:nvSpPr>
          <p:cNvPr id="7" name="Rectangle 8"/>
          <p:cNvSpPr txBox="1">
            <a:spLocks noChangeArrowheads="1"/>
          </p:cNvSpPr>
          <p:nvPr/>
        </p:nvSpPr>
        <p:spPr bwMode="auto">
          <a:xfrm>
            <a:off x="457200" y="304800"/>
            <a:ext cx="6553200" cy="76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for Goods, Services &amp;</a:t>
            </a:r>
            <a:br>
              <a:rPr lang="en-US" altLang="en-US" sz="2800" b="1" dirty="0" smtClean="0">
                <a:solidFill>
                  <a:srgbClr val="FFC000"/>
                </a:solidFill>
              </a:rPr>
            </a:br>
            <a:r>
              <a:rPr lang="en-US" altLang="en-US" sz="2800" b="1" dirty="0" smtClean="0">
                <a:solidFill>
                  <a:srgbClr val="FFC000"/>
                </a:solidFill>
              </a:rPr>
              <a:t>Contracts </a:t>
            </a:r>
            <a: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8" name="Table 7"/>
          <p:cNvGraphicFramePr>
            <a:graphicFrameLocks noGrp="1"/>
          </p:cNvGraphicFramePr>
          <p:nvPr>
            <p:extLst>
              <p:ext uri="{D42A27DB-BD31-4B8C-83A1-F6EECF244321}">
                <p14:modId xmlns:p14="http://schemas.microsoft.com/office/powerpoint/2010/main" xmlns="" val="818725725"/>
              </p:ext>
            </p:extLst>
          </p:nvPr>
        </p:nvGraphicFramePr>
        <p:xfrm>
          <a:off x="494642" y="1211184"/>
          <a:ext cx="8192158" cy="897225"/>
        </p:xfrm>
        <a:graphic>
          <a:graphicData uri="http://schemas.openxmlformats.org/drawingml/2006/table">
            <a:tbl>
              <a:tblPr firstRow="1" bandRow="1">
                <a:tableStyleId>{5C22544A-7EE6-4342-B048-85BDC9FD1C3A}</a:tableStyleId>
              </a:tblPr>
              <a:tblGrid>
                <a:gridCol w="3903535"/>
                <a:gridCol w="4288623"/>
              </a:tblGrid>
              <a:tr h="416898">
                <a:tc>
                  <a:txBody>
                    <a:bodyPr/>
                    <a:lstStyle/>
                    <a:p>
                      <a:pPr>
                        <a:spcBef>
                          <a:spcPts val="300"/>
                        </a:spcBef>
                        <a:spcAft>
                          <a:spcPts val="300"/>
                        </a:spcAft>
                      </a:pPr>
                      <a:r>
                        <a:rPr lang="en-US" sz="2200" b="1" kern="1200" dirty="0">
                          <a:solidFill>
                            <a:schemeClr val="bg1"/>
                          </a:solidFill>
                          <a:latin typeface="+mn-lt"/>
                          <a:ea typeface="+mn-ea"/>
                          <a:cs typeface="+mn-cs"/>
                        </a:rPr>
                        <a:t>Person liable to deduct tax</a:t>
                      </a:r>
                      <a:endParaRPr lang="en-US" sz="2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spcBef>
                          <a:spcPts val="300"/>
                        </a:spcBef>
                        <a:spcAft>
                          <a:spcPts val="300"/>
                        </a:spcAft>
                      </a:pPr>
                      <a:r>
                        <a:rPr lang="en-US" sz="2200" b="0" kern="1200" dirty="0">
                          <a:solidFill>
                            <a:schemeClr val="lt1"/>
                          </a:solidFill>
                          <a:latin typeface="+mn-lt"/>
                          <a:ea typeface="+mn-ea"/>
                          <a:cs typeface="+mn-cs"/>
                        </a:rPr>
                        <a:t>Every prescribed person</a:t>
                      </a:r>
                      <a:endParaRPr lang="en-US" sz="22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470505">
                <a:tc>
                  <a:txBody>
                    <a:bodyPr/>
                    <a:lstStyle/>
                    <a:p>
                      <a:pPr>
                        <a:spcBef>
                          <a:spcPts val="300"/>
                        </a:spcBef>
                        <a:spcAft>
                          <a:spcPts val="300"/>
                        </a:spcAft>
                      </a:pPr>
                      <a:r>
                        <a:rPr lang="en-US" sz="2200" b="1" kern="1200" dirty="0">
                          <a:solidFill>
                            <a:schemeClr val="bg1"/>
                          </a:solidFill>
                          <a:latin typeface="+mn-lt"/>
                          <a:ea typeface="+mn-ea"/>
                          <a:cs typeface="+mn-cs"/>
                        </a:rPr>
                        <a:t>From whom</a:t>
                      </a:r>
                      <a:endParaRPr lang="en-US" sz="2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spcBef>
                          <a:spcPts val="300"/>
                        </a:spcBef>
                        <a:spcAft>
                          <a:spcPts val="300"/>
                        </a:spcAft>
                      </a:pPr>
                      <a:r>
                        <a:rPr lang="en-US" sz="2200" b="0" kern="1200" dirty="0">
                          <a:solidFill>
                            <a:schemeClr val="lt1"/>
                          </a:solidFill>
                          <a:latin typeface="+mn-lt"/>
                          <a:ea typeface="+mn-ea"/>
                          <a:cs typeface="+mn-cs"/>
                        </a:rPr>
                        <a:t>All resident persons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667077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153</a:t>
            </a:r>
          </a:p>
        </p:txBody>
      </p:sp>
      <p:sp>
        <p:nvSpPr>
          <p:cNvPr id="7" name="Rectangle 8"/>
          <p:cNvSpPr txBox="1">
            <a:spLocks noChangeArrowheads="1"/>
          </p:cNvSpPr>
          <p:nvPr/>
        </p:nvSpPr>
        <p:spPr bwMode="auto">
          <a:xfrm>
            <a:off x="457200" y="304800"/>
            <a:ext cx="6553200" cy="76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for Goods, Services &amp;</a:t>
            </a:r>
            <a:br>
              <a:rPr lang="en-US" altLang="en-US" sz="2800" b="1" dirty="0" smtClean="0">
                <a:solidFill>
                  <a:srgbClr val="FFC000"/>
                </a:solidFill>
              </a:rPr>
            </a:br>
            <a:r>
              <a:rPr lang="en-US" altLang="en-US" sz="2800" b="1" dirty="0" smtClean="0">
                <a:solidFill>
                  <a:srgbClr val="FFC000"/>
                </a:solidFill>
              </a:rPr>
              <a:t>Contracts </a:t>
            </a:r>
            <a: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Group 259"/>
          <p:cNvGraphicFramePr>
            <a:graphicFrameLocks/>
          </p:cNvGraphicFramePr>
          <p:nvPr>
            <p:extLst>
              <p:ext uri="{D42A27DB-BD31-4B8C-83A1-F6EECF244321}">
                <p14:modId xmlns:p14="http://schemas.microsoft.com/office/powerpoint/2010/main" xmlns="" val="1524193025"/>
              </p:ext>
            </p:extLst>
          </p:nvPr>
        </p:nvGraphicFramePr>
        <p:xfrm>
          <a:off x="548967" y="1206678"/>
          <a:ext cx="8290232" cy="4513178"/>
        </p:xfrm>
        <a:graphic>
          <a:graphicData uri="http://schemas.openxmlformats.org/drawingml/2006/table">
            <a:tbl>
              <a:tblPr/>
              <a:tblGrid>
                <a:gridCol w="3566948"/>
                <a:gridCol w="2414536"/>
                <a:gridCol w="2308748"/>
              </a:tblGrid>
              <a:tr h="427522">
                <a:tc>
                  <a:txBody>
                    <a:bodyPr/>
                    <a:lstStyle/>
                    <a:p>
                      <a:pPr marL="0" marR="0" lvl="0" indent="0" algn="ctr" defTabSz="992188" rtl="0" eaLnBrk="1" fontAlgn="base" latinLnBrk="0" hangingPunct="1">
                        <a:lnSpc>
                          <a:spcPct val="100000"/>
                        </a:lnSpc>
                        <a:spcBef>
                          <a:spcPts val="200"/>
                        </a:spcBef>
                        <a:spcAft>
                          <a:spcPts val="200"/>
                        </a:spcAft>
                        <a:buClrTx/>
                        <a:buSzTx/>
                        <a:buFontTx/>
                        <a:buNone/>
                        <a:tabLst/>
                      </a:pPr>
                      <a:r>
                        <a:rPr kumimoji="0" lang="en-US" sz="1600" b="1" i="0" u="none" strike="noStrike" kern="1200" cap="none" normalizeH="0" baseline="0" dirty="0">
                          <a:ln>
                            <a:noFill/>
                          </a:ln>
                          <a:solidFill>
                            <a:schemeClr val="bg1"/>
                          </a:solidFill>
                          <a:effectLst/>
                          <a:latin typeface="+mj-lt"/>
                          <a:ea typeface="+mn-ea"/>
                          <a:cs typeface="Arial" pitchFamily="34" charset="0"/>
                        </a:rPr>
                        <a:t>Nature of payment</a:t>
                      </a: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gridSpan="2">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bg1"/>
                          </a:solidFill>
                          <a:effectLst/>
                          <a:latin typeface="+mj-lt"/>
                          <a:cs typeface="Arial" pitchFamily="34" charset="0"/>
                        </a:rPr>
                        <a:t>Rate of withholding</a:t>
                      </a: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hMerge="1">
                  <a:txBody>
                    <a:bodyPr/>
                    <a:lstStyle/>
                    <a:p>
                      <a:pPr marL="0" marR="0" lvl="0" indent="0" algn="ctr" defTabSz="992188"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359700">
                <a:tc>
                  <a:txBody>
                    <a:bodyPr/>
                    <a:lstStyle/>
                    <a:p>
                      <a:pPr marL="0" marR="0" lvl="0" indent="0" algn="l" defTabSz="992188" rtl="0" eaLnBrk="1" fontAlgn="base" latinLnBrk="0" hangingPunct="1">
                        <a:lnSpc>
                          <a:spcPct val="100000"/>
                        </a:lnSpc>
                        <a:spcBef>
                          <a:spcPct val="20000"/>
                        </a:spcBef>
                        <a:spcAft>
                          <a:spcPct val="0"/>
                        </a:spcAft>
                        <a:buClrTx/>
                        <a:buSzTx/>
                        <a:buFontTx/>
                        <a:buNone/>
                        <a:tabLst/>
                      </a:pPr>
                      <a:endParaRPr kumimoji="0" lang="en-US" sz="1300" b="0" i="0" u="none" strike="noStrike" cap="none" normalizeH="0" baseline="0" dirty="0">
                        <a:ln>
                          <a:noFill/>
                        </a:ln>
                        <a:solidFill>
                          <a:schemeClr val="bg1"/>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465137" marR="0" lvl="0" indent="0" algn="ctr" defTabSz="992188" rtl="0" eaLnBrk="1" fontAlgn="base" latinLnBrk="0" hangingPunct="1">
                        <a:lnSpc>
                          <a:spcPct val="100000"/>
                        </a:lnSpc>
                        <a:spcBef>
                          <a:spcPts val="0"/>
                        </a:spcBef>
                        <a:spcAft>
                          <a:spcPts val="0"/>
                        </a:spcAft>
                        <a:buClr>
                          <a:schemeClr val="bg2"/>
                        </a:buClr>
                        <a:buSzTx/>
                        <a:buFont typeface="Wingdings" pitchFamily="2" charset="2"/>
                        <a:buNone/>
                        <a:tabLst>
                          <a:tab pos="290513" algn="l"/>
                        </a:tabLst>
                      </a:pPr>
                      <a:r>
                        <a:rPr kumimoji="0" lang="en-US" sz="1400" b="1" i="0" u="none" strike="noStrike" cap="none" normalizeH="0" baseline="0" dirty="0" smtClean="0">
                          <a:ln>
                            <a:noFill/>
                          </a:ln>
                          <a:solidFill>
                            <a:schemeClr val="bg2"/>
                          </a:solidFill>
                          <a:effectLst/>
                          <a:latin typeface="+mj-lt"/>
                          <a:cs typeface="Arial" pitchFamily="34" charset="0"/>
                        </a:rPr>
                        <a:t>Filer</a:t>
                      </a:r>
                      <a:endParaRPr kumimoji="0" lang="en-US" sz="1400" b="1" i="0" u="none" strike="noStrike" cap="none" normalizeH="0" baseline="0" dirty="0">
                        <a:ln>
                          <a:noFill/>
                        </a:ln>
                        <a:solidFill>
                          <a:schemeClr val="bg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465137" marR="0" lvl="0" indent="0" algn="ctr" defTabSz="992188" rtl="0" eaLnBrk="1" fontAlgn="base" latinLnBrk="0" hangingPunct="1">
                        <a:lnSpc>
                          <a:spcPct val="100000"/>
                        </a:lnSpc>
                        <a:spcBef>
                          <a:spcPts val="0"/>
                        </a:spcBef>
                        <a:spcAft>
                          <a:spcPts val="0"/>
                        </a:spcAft>
                        <a:buClr>
                          <a:schemeClr val="bg2"/>
                        </a:buClr>
                        <a:buSzTx/>
                        <a:buFont typeface="Wingdings" pitchFamily="2" charset="2"/>
                        <a:buNone/>
                        <a:tabLst>
                          <a:tab pos="290513" algn="l"/>
                        </a:tabLst>
                      </a:pPr>
                      <a:r>
                        <a:rPr kumimoji="0" lang="en-US" sz="1400" b="1" i="0" u="none" strike="noStrike" cap="none" normalizeH="0" baseline="0" dirty="0" smtClean="0">
                          <a:ln>
                            <a:noFill/>
                          </a:ln>
                          <a:solidFill>
                            <a:schemeClr val="bg2"/>
                          </a:solidFill>
                          <a:effectLst/>
                          <a:latin typeface="+mj-lt"/>
                          <a:cs typeface="Arial" pitchFamily="34" charset="0"/>
                        </a:rPr>
                        <a:t>Non-filer</a:t>
                      </a:r>
                      <a:endParaRPr kumimoji="0" lang="en-US" sz="1400" b="1" i="0" u="none" strike="noStrike" cap="none" normalizeH="0" baseline="0" dirty="0">
                        <a:ln>
                          <a:noFill/>
                        </a:ln>
                        <a:solidFill>
                          <a:schemeClr val="bg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1288816">
                <a:tc>
                  <a:txBody>
                    <a:bodyPr/>
                    <a:lstStyle/>
                    <a:p>
                      <a:pPr marL="0" marR="0" lvl="0" indent="0" algn="l" defTabSz="992188" rtl="0" eaLnBrk="1" fontAlgn="base" latinLnBrk="0" hangingPunct="1">
                        <a:lnSpc>
                          <a:spcPct val="100000"/>
                        </a:lnSpc>
                        <a:spcBef>
                          <a:spcPct val="20000"/>
                        </a:spcBef>
                        <a:spcAft>
                          <a:spcPts val="500"/>
                        </a:spcAft>
                        <a:buClrTx/>
                        <a:buSzTx/>
                        <a:buFontTx/>
                        <a:buNone/>
                        <a:tabLst/>
                      </a:pPr>
                      <a:r>
                        <a:rPr kumimoji="0" lang="en-US" sz="1300" b="0" i="0" u="none" strike="noStrike" cap="none" normalizeH="0" baseline="0" dirty="0" smtClean="0">
                          <a:ln>
                            <a:noFill/>
                          </a:ln>
                          <a:solidFill>
                            <a:schemeClr val="bg1"/>
                          </a:solidFill>
                          <a:effectLst/>
                          <a:latin typeface="+mj-lt"/>
                          <a:cs typeface="Arial" pitchFamily="34" charset="0"/>
                        </a:rPr>
                        <a:t>For  </a:t>
                      </a:r>
                      <a:r>
                        <a:rPr kumimoji="0" lang="en-US" sz="1300" b="0" i="0" u="none" strike="noStrike" cap="none" normalizeH="0" baseline="0" dirty="0">
                          <a:ln>
                            <a:noFill/>
                          </a:ln>
                          <a:solidFill>
                            <a:schemeClr val="bg1"/>
                          </a:solidFill>
                          <a:effectLst/>
                          <a:latin typeface="+mj-lt"/>
                          <a:cs typeface="Arial" pitchFamily="34" charset="0"/>
                        </a:rPr>
                        <a:t>goods</a:t>
                      </a: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l" defTabSz="992188" rtl="0" eaLnBrk="1" fontAlgn="base" latinLnBrk="0" hangingPunct="1">
                        <a:lnSpc>
                          <a:spcPct val="100000"/>
                        </a:lnSpc>
                        <a:spcBef>
                          <a:spcPts val="0"/>
                        </a:spcBef>
                        <a:spcAft>
                          <a:spcPts val="500"/>
                        </a:spcAft>
                        <a:buClr>
                          <a:schemeClr val="bg2"/>
                        </a:buClr>
                        <a:buSzTx/>
                        <a:buFont typeface="Wingdings" pitchFamily="2" charset="2"/>
                        <a:buChar char="§"/>
                        <a:tabLst/>
                      </a:pPr>
                      <a:r>
                        <a:rPr kumimoji="0" lang="en-US" sz="1300" b="0" i="0" u="none" strike="noStrike" cap="none" normalizeH="0" baseline="0" dirty="0">
                          <a:ln>
                            <a:noFill/>
                          </a:ln>
                          <a:solidFill>
                            <a:schemeClr val="bg1"/>
                          </a:solidFill>
                          <a:effectLst/>
                          <a:latin typeface="+mj-lt"/>
                          <a:cs typeface="Arial" pitchFamily="34" charset="0"/>
                        </a:rPr>
                        <a:t>1.5% in case sale of rice, cotton seeds, edible oils </a:t>
                      </a:r>
                      <a:endParaRPr kumimoji="0" lang="en-US" sz="1300" b="0" i="0" u="none" strike="noStrike" cap="none" normalizeH="0" baseline="0" dirty="0" smtClean="0">
                        <a:ln>
                          <a:noFill/>
                        </a:ln>
                        <a:solidFill>
                          <a:schemeClr val="bg1"/>
                        </a:solidFill>
                        <a:effectLst/>
                        <a:latin typeface="+mj-lt"/>
                        <a:cs typeface="Arial" pitchFamily="34" charset="0"/>
                      </a:endParaRPr>
                    </a:p>
                    <a:p>
                      <a:pPr marL="463550" marR="0" lvl="0" indent="-463550" algn="l" defTabSz="992188" rtl="0" eaLnBrk="1" fontAlgn="base" latinLnBrk="0" hangingPunct="1">
                        <a:lnSpc>
                          <a:spcPct val="100000"/>
                        </a:lnSpc>
                        <a:spcBef>
                          <a:spcPts val="0"/>
                        </a:spcBef>
                        <a:spcAft>
                          <a:spcPts val="500"/>
                        </a:spcAft>
                        <a:buClr>
                          <a:schemeClr val="bg2"/>
                        </a:buClr>
                        <a:buSzTx/>
                        <a:buFont typeface="Wingdings" pitchFamily="2" charset="2"/>
                        <a:buChar char="§"/>
                        <a:tabLst/>
                      </a:pPr>
                      <a:endParaRPr kumimoji="0" lang="en-US" sz="1300" b="0" i="0" u="none" strike="noStrike" cap="none" normalizeH="0" baseline="0" dirty="0" smtClean="0">
                        <a:ln>
                          <a:noFill/>
                        </a:ln>
                        <a:solidFill>
                          <a:schemeClr val="bg1"/>
                        </a:solidFill>
                        <a:effectLst/>
                        <a:latin typeface="+mj-lt"/>
                        <a:cs typeface="Arial" pitchFamily="34" charset="0"/>
                      </a:endParaRPr>
                    </a:p>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
                        <a:tabLst/>
                      </a:pPr>
                      <a:r>
                        <a:rPr kumimoji="0" lang="en-US" sz="1300" b="0" i="0" u="none" strike="noStrike" cap="none" normalizeH="0" baseline="0" dirty="0" smtClean="0">
                          <a:ln>
                            <a:noFill/>
                          </a:ln>
                          <a:solidFill>
                            <a:schemeClr val="bg1"/>
                          </a:solidFill>
                          <a:effectLst/>
                          <a:latin typeface="+mj-lt"/>
                          <a:cs typeface="Arial" pitchFamily="34" charset="0"/>
                        </a:rPr>
                        <a:t>In other cases</a:t>
                      </a:r>
                      <a:endParaRPr kumimoji="0" lang="en-US" sz="1300" b="0" i="0" u="none" strike="noStrike" cap="none" normalizeH="0" baseline="0" dirty="0">
                        <a:ln>
                          <a:noFill/>
                        </a:ln>
                        <a:solidFill>
                          <a:schemeClr val="bg1"/>
                        </a:solidFill>
                        <a:effectLst/>
                        <a:latin typeface="+mj-lt"/>
                        <a:cs typeface="Arial" pitchFamily="34" charset="0"/>
                      </a:endParaRP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tab pos="568325" algn="l"/>
                        </a:tabLst>
                      </a:pPr>
                      <a:r>
                        <a:rPr kumimoji="0" lang="en-US" sz="1300" b="0" i="0" u="none" strike="noStrike" cap="none" normalizeH="0" baseline="0" dirty="0" smtClean="0">
                          <a:ln>
                            <a:noFill/>
                          </a:ln>
                          <a:solidFill>
                            <a:schemeClr val="bg1"/>
                          </a:solidFill>
                          <a:effectLst/>
                          <a:latin typeface="+mj-lt"/>
                          <a:cs typeface="Arial" pitchFamily="34" charset="0"/>
                        </a:rPr>
                        <a:t>4% for companies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tab pos="290513" algn="l"/>
                        </a:tabLst>
                      </a:pPr>
                      <a:r>
                        <a:rPr kumimoji="0" lang="en-US" sz="1300" b="0" i="0" u="none" strike="noStrike" cap="none" normalizeH="0" baseline="0" dirty="0" smtClean="0">
                          <a:ln>
                            <a:noFill/>
                          </a:ln>
                          <a:solidFill>
                            <a:schemeClr val="bg1"/>
                          </a:solidFill>
                          <a:effectLst/>
                          <a:latin typeface="+mj-lt"/>
                          <a:cs typeface="Arial" pitchFamily="34" charset="0"/>
                        </a:rPr>
                        <a:t>4.5% for other taxpayers</a:t>
                      </a:r>
                      <a:endParaRPr kumimoji="0" lang="en-US" sz="13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l" defTabSz="992188" rtl="0" eaLnBrk="1" fontAlgn="base" latinLnBrk="0" hangingPunct="1">
                        <a:lnSpc>
                          <a:spcPct val="100000"/>
                        </a:lnSpc>
                        <a:spcBef>
                          <a:spcPts val="0"/>
                        </a:spcBef>
                        <a:spcAft>
                          <a:spcPts val="500"/>
                        </a:spcAft>
                        <a:buClr>
                          <a:schemeClr val="bg2"/>
                        </a:buClr>
                        <a:buSzTx/>
                        <a:buFont typeface="Wingdings" pitchFamily="2" charset="2"/>
                        <a:buChar char="§"/>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1.5% in case sale of rice, cotton seeds, edible oils </a:t>
                      </a:r>
                    </a:p>
                    <a:p>
                      <a:pPr marL="463550" marR="0" lvl="0" indent="-463550" algn="l" defTabSz="992188" rtl="0" eaLnBrk="1" fontAlgn="base" latinLnBrk="0" hangingPunct="1">
                        <a:lnSpc>
                          <a:spcPct val="100000"/>
                        </a:lnSpc>
                        <a:spcBef>
                          <a:spcPts val="0"/>
                        </a:spcBef>
                        <a:spcAft>
                          <a:spcPts val="500"/>
                        </a:spcAft>
                        <a:buClr>
                          <a:schemeClr val="bg2"/>
                        </a:buClr>
                        <a:buSzTx/>
                        <a:buFont typeface="Wingdings" pitchFamily="2" charset="2"/>
                        <a:buChar char="§"/>
                        <a:tabLst/>
                      </a:pPr>
                      <a:endParaRPr kumimoji="0" lang="en-US" sz="1300" b="0" i="0" u="none" strike="noStrike" kern="1200" cap="none" normalizeH="0" baseline="0" dirty="0" smtClean="0">
                        <a:ln>
                          <a:noFill/>
                        </a:ln>
                        <a:solidFill>
                          <a:schemeClr val="bg1"/>
                        </a:solidFill>
                        <a:effectLst/>
                        <a:latin typeface="+mn-lt"/>
                        <a:ea typeface="+mn-ea"/>
                        <a:cs typeface="Arial" pitchFamily="34" charset="0"/>
                      </a:endParaRPr>
                    </a:p>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In other cases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tab pos="290513" algn="l"/>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6% for companies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tab pos="290513" algn="l"/>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6.5% for other taxpayers</a:t>
                      </a:r>
                    </a:p>
                    <a:p>
                      <a:pPr marL="465137" marR="0" lvl="0" indent="0" algn="just" defTabSz="992188" rtl="0" eaLnBrk="1" fontAlgn="base" latinLnBrk="0" hangingPunct="1">
                        <a:lnSpc>
                          <a:spcPct val="100000"/>
                        </a:lnSpc>
                        <a:spcBef>
                          <a:spcPts val="0"/>
                        </a:spcBef>
                        <a:spcAft>
                          <a:spcPts val="500"/>
                        </a:spcAft>
                        <a:buClr>
                          <a:schemeClr val="bg2"/>
                        </a:buClr>
                        <a:buSzTx/>
                        <a:buFont typeface="Wingdings" pitchFamily="2" charset="2"/>
                        <a:buNone/>
                        <a:tabLst>
                          <a:tab pos="290513" algn="l"/>
                        </a:tabLst>
                      </a:pPr>
                      <a:endParaRPr kumimoji="0" lang="en-US" sz="13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1148641">
                <a:tc>
                  <a:txBody>
                    <a:bodyPr/>
                    <a:lstStyle/>
                    <a:p>
                      <a:pPr marL="0" marR="0" lvl="0" indent="0" algn="l" defTabSz="992188" rtl="0" eaLnBrk="1" fontAlgn="base" latinLnBrk="0" hangingPunct="1">
                        <a:lnSpc>
                          <a:spcPct val="100000"/>
                        </a:lnSpc>
                        <a:spcBef>
                          <a:spcPct val="20000"/>
                        </a:spcBef>
                        <a:spcAft>
                          <a:spcPts val="500"/>
                        </a:spcAft>
                        <a:buClrTx/>
                        <a:buSzTx/>
                        <a:buFontTx/>
                        <a:buNone/>
                        <a:tabLst/>
                      </a:pPr>
                      <a:r>
                        <a:rPr kumimoji="0" lang="en-US" sz="1300" b="0" i="0" u="none" strike="noStrike" cap="none" normalizeH="0" baseline="0" dirty="0">
                          <a:ln>
                            <a:noFill/>
                          </a:ln>
                          <a:solidFill>
                            <a:schemeClr val="bg1"/>
                          </a:solidFill>
                          <a:effectLst/>
                          <a:latin typeface="+mj-lt"/>
                          <a:cs typeface="Arial" pitchFamily="34" charset="0"/>
                        </a:rPr>
                        <a:t>For services </a:t>
                      </a: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r>
                        <a:rPr kumimoji="0" lang="en-US" sz="1300" b="0" i="0" u="none" strike="noStrike" cap="none" normalizeH="0" baseline="0" dirty="0">
                          <a:ln>
                            <a:noFill/>
                          </a:ln>
                          <a:solidFill>
                            <a:schemeClr val="bg1"/>
                          </a:solidFill>
                          <a:effectLst/>
                          <a:latin typeface="+mj-lt"/>
                          <a:cs typeface="Arial" pitchFamily="34" charset="0"/>
                        </a:rPr>
                        <a:t>2% in case of transport </a:t>
                      </a:r>
                      <a:r>
                        <a:rPr kumimoji="0" lang="en-US" sz="1300" b="0" i="0" u="none" strike="noStrike" cap="none" normalizeH="0" baseline="0" dirty="0" smtClean="0">
                          <a:ln>
                            <a:noFill/>
                          </a:ln>
                          <a:solidFill>
                            <a:schemeClr val="bg1"/>
                          </a:solidFill>
                          <a:effectLst/>
                          <a:latin typeface="+mj-lt"/>
                          <a:cs typeface="Arial" pitchFamily="34" charset="0"/>
                        </a:rPr>
                        <a:t>services</a:t>
                      </a:r>
                    </a:p>
                    <a:p>
                      <a:pPr marL="463550" marR="0" lvl="0" indent="-463550"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endParaRPr kumimoji="0" lang="en-US" sz="1300" b="0" i="0" u="none" strike="noStrike" cap="none" normalizeH="0" baseline="0" dirty="0" smtClean="0">
                        <a:ln>
                          <a:noFill/>
                        </a:ln>
                        <a:solidFill>
                          <a:schemeClr val="bg1"/>
                        </a:solidFill>
                        <a:effectLst/>
                        <a:latin typeface="+mj-lt"/>
                        <a:cs typeface="Arial" pitchFamily="34" charset="0"/>
                      </a:endParaRPr>
                    </a:p>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r>
                        <a:rPr kumimoji="0" lang="en-US" sz="1300" b="0" i="0" u="none" strike="noStrike" cap="none" normalizeH="0" baseline="0" dirty="0" smtClean="0">
                          <a:ln>
                            <a:noFill/>
                          </a:ln>
                          <a:solidFill>
                            <a:schemeClr val="bg1"/>
                          </a:solidFill>
                          <a:effectLst/>
                          <a:latin typeface="+mj-lt"/>
                          <a:cs typeface="Arial" pitchFamily="34" charset="0"/>
                        </a:rPr>
                        <a:t>In case of other services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pPr>
                      <a:r>
                        <a:rPr kumimoji="0" lang="en-US" sz="1300" b="0" i="0" u="none" strike="noStrike" cap="none" normalizeH="0" baseline="0" dirty="0" smtClean="0">
                          <a:ln>
                            <a:noFill/>
                          </a:ln>
                          <a:solidFill>
                            <a:schemeClr val="bg1"/>
                          </a:solidFill>
                          <a:effectLst/>
                          <a:latin typeface="+mj-lt"/>
                          <a:cs typeface="Arial" pitchFamily="34" charset="0"/>
                        </a:rPr>
                        <a:t>8% for companies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pPr>
                      <a:r>
                        <a:rPr kumimoji="0" lang="en-US" sz="1300" b="0" i="0" u="none" strike="noStrike" cap="none" normalizeH="0" baseline="0" dirty="0" smtClean="0">
                          <a:ln>
                            <a:noFill/>
                          </a:ln>
                          <a:solidFill>
                            <a:schemeClr val="bg1"/>
                          </a:solidFill>
                          <a:effectLst/>
                          <a:latin typeface="+mj-lt"/>
                          <a:cs typeface="Arial" pitchFamily="34" charset="0"/>
                        </a:rPr>
                        <a:t>10% for other taxpayers</a:t>
                      </a: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2% in case of transport services</a:t>
                      </a:r>
                    </a:p>
                    <a:p>
                      <a:pPr marL="463550" marR="0" lvl="0" indent="-463550"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endParaRPr kumimoji="0" lang="en-US" sz="1300" b="0" i="0" u="none" strike="noStrike" kern="1200" cap="none" normalizeH="0" baseline="0" dirty="0" smtClean="0">
                        <a:ln>
                          <a:noFill/>
                        </a:ln>
                        <a:solidFill>
                          <a:schemeClr val="bg1"/>
                        </a:solidFill>
                        <a:effectLst/>
                        <a:latin typeface="+mn-lt"/>
                        <a:ea typeface="+mn-ea"/>
                        <a:cs typeface="Arial" pitchFamily="34" charset="0"/>
                      </a:endParaRPr>
                    </a:p>
                    <a:p>
                      <a:pPr marL="284163" marR="0" lvl="0" indent="-284163" algn="just" defTabSz="992188" rtl="0" eaLnBrk="1" fontAlgn="base" latinLnBrk="0" hangingPunct="1">
                        <a:lnSpc>
                          <a:spcPct val="100000"/>
                        </a:lnSpc>
                        <a:spcBef>
                          <a:spcPts val="0"/>
                        </a:spcBef>
                        <a:spcAft>
                          <a:spcPts val="500"/>
                        </a:spcAft>
                        <a:buClr>
                          <a:schemeClr val="bg2"/>
                        </a:buClr>
                        <a:buSzTx/>
                        <a:buFont typeface="Wingdings" panose="05000000000000000000" pitchFamily="2" charset="2"/>
                        <a:buChar char="§"/>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In case of other services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12% for companies</a:t>
                      </a:r>
                    </a:p>
                    <a:p>
                      <a:pPr marL="568325" marR="0" lvl="0" indent="-284163" algn="just" defTabSz="992188" rtl="0" eaLnBrk="1" fontAlgn="base" latinLnBrk="0" hangingPunct="1">
                        <a:lnSpc>
                          <a:spcPct val="100000"/>
                        </a:lnSpc>
                        <a:spcBef>
                          <a:spcPts val="0"/>
                        </a:spcBef>
                        <a:spcAft>
                          <a:spcPts val="500"/>
                        </a:spcAft>
                        <a:buClr>
                          <a:schemeClr val="bg2"/>
                        </a:buClr>
                        <a:buSzTx/>
                        <a:buFont typeface="Wingdings" pitchFamily="2" charset="2"/>
                        <a:buChar char="Ø"/>
                        <a:tabLst/>
                      </a:pPr>
                      <a:r>
                        <a:rPr kumimoji="0" lang="en-US" sz="1300" b="0" i="0" u="none" strike="noStrike" kern="1200" cap="none" normalizeH="0" baseline="0" dirty="0" smtClean="0">
                          <a:ln>
                            <a:noFill/>
                          </a:ln>
                          <a:solidFill>
                            <a:schemeClr val="bg1"/>
                          </a:solidFill>
                          <a:effectLst/>
                          <a:latin typeface="+mn-lt"/>
                          <a:ea typeface="+mn-ea"/>
                          <a:cs typeface="Arial" pitchFamily="34" charset="0"/>
                        </a:rPr>
                        <a:t>15% for other taxpayers</a:t>
                      </a:r>
                      <a:endParaRPr kumimoji="0" lang="en-US" sz="1300" b="0" i="0" u="none" strike="noStrike" cap="none" normalizeH="0" baseline="0" dirty="0" smtClean="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bl>
          </a:graphicData>
        </a:graphic>
      </p:graphicFrame>
    </p:spTree>
    <p:extLst>
      <p:ext uri="{BB962C8B-B14F-4D97-AF65-F5344CB8AC3E}">
        <p14:creationId xmlns:p14="http://schemas.microsoft.com/office/powerpoint/2010/main" xmlns="" val="1579652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Schemes of Taxation Normal Tax Regime (NTR)</a:t>
            </a:r>
            <a:r>
              <a:rPr lang="en-US" sz="2800" dirty="0" smtClean="0"/>
              <a:t>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04085"/>
            <a:ext cx="8234362" cy="5011737"/>
          </a:xfrm>
        </p:spPr>
        <p:txBody>
          <a:bodyPr/>
          <a:lstStyle/>
          <a:p>
            <a:pPr marL="465138" indent="-465138" algn="just" eaLnBrk="1" hangingPunct="1">
              <a:lnSpc>
                <a:spcPct val="130000"/>
              </a:lnSpc>
              <a:spcBef>
                <a:spcPct val="0"/>
              </a:spcBef>
              <a:spcAft>
                <a:spcPts val="2000"/>
              </a:spcAft>
              <a:defRPr/>
            </a:pPr>
            <a:r>
              <a:rPr lang="en-US" sz="2200" dirty="0" smtClean="0"/>
              <a:t>The computation of income and tax thereon under the NTR is governed by the provisions of sections 9, 10 and 11 of the Ordinance. Under NTR, tax is imposed on heads of income of a taxpayer by applying the rates as prescribed in the First Schedule </a:t>
            </a:r>
          </a:p>
          <a:p>
            <a:pPr marL="465138" indent="-465138" algn="just" eaLnBrk="1" hangingPunct="1">
              <a:lnSpc>
                <a:spcPct val="130000"/>
              </a:lnSpc>
              <a:spcBef>
                <a:spcPct val="0"/>
              </a:spcBef>
              <a:spcAft>
                <a:spcPts val="1000"/>
              </a:spcAft>
              <a:defRPr/>
            </a:pPr>
            <a:r>
              <a:rPr lang="en-US" sz="2200" dirty="0" smtClean="0"/>
              <a:t>For each head of income, certain deductions are allowable while computing income under the respective head. Moreover, the tax liability under NTR is available for adjustments against certain tax credits as specified, including the amount of tax deducted at the time of making payment to the recipient</a:t>
            </a:r>
          </a:p>
          <a:p>
            <a:pPr marL="465138" indent="-465138" algn="just" eaLnBrk="1" hangingPunct="1">
              <a:lnSpc>
                <a:spcPct val="130000"/>
              </a:lnSpc>
              <a:spcBef>
                <a:spcPct val="0"/>
              </a:spcBef>
              <a:spcAft>
                <a:spcPts val="0"/>
              </a:spcAft>
              <a:defRPr/>
            </a:pPr>
            <a:endParaRPr lang="en-US" sz="2200" dirty="0" smtClean="0"/>
          </a:p>
          <a:p>
            <a:pPr marL="465138" indent="-465138" algn="just" eaLnBrk="1" hangingPunct="1">
              <a:lnSpc>
                <a:spcPct val="130000"/>
              </a:lnSpc>
              <a:spcBef>
                <a:spcPct val="0"/>
              </a:spcBef>
              <a:spcAft>
                <a:spcPts val="0"/>
              </a:spcAft>
              <a:defRPr/>
            </a:pPr>
            <a:endParaRPr lang="en-US" altLang="en-US" sz="2200" dirty="0" smtClean="0"/>
          </a:p>
          <a:p>
            <a:pPr marL="465138" indent="-465138" eaLnBrk="1" hangingPunct="1">
              <a:lnSpc>
                <a:spcPct val="130000"/>
              </a:lnSpc>
              <a:spcBef>
                <a:spcPct val="0"/>
              </a:spcBef>
              <a:spcAft>
                <a:spcPts val="0"/>
              </a:spcAft>
              <a:defRPr/>
            </a:pPr>
            <a:endParaRPr lang="en-US" altLang="en-US" sz="2200" dirty="0" smtClean="0"/>
          </a:p>
          <a:p>
            <a:pPr marL="465138" indent="-465138" eaLnBrk="1" hangingPunct="1">
              <a:lnSpc>
                <a:spcPct val="130000"/>
              </a:lnSpc>
              <a:spcBef>
                <a:spcPct val="0"/>
              </a:spcBef>
              <a:spcAft>
                <a:spcPts val="0"/>
              </a:spcAft>
              <a:defRPr/>
            </a:pPr>
            <a:endParaRPr lang="en-AU" sz="2200" dirty="0"/>
          </a:p>
          <a:p>
            <a:pPr marL="465138" indent="-465138" eaLnBrk="1" hangingPunct="1">
              <a:lnSpc>
                <a:spcPct val="130000"/>
              </a:lnSpc>
              <a:spcBef>
                <a:spcPct val="0"/>
              </a:spcBef>
              <a:spcAft>
                <a:spcPts val="0"/>
              </a:spcAft>
              <a:defRPr/>
            </a:pPr>
            <a:endParaRPr lang="en-AU" sz="2200" dirty="0"/>
          </a:p>
          <a:p>
            <a:pPr eaLnBrk="1" hangingPunct="1">
              <a:lnSpc>
                <a:spcPct val="130000"/>
              </a:lnSpc>
              <a:spcBef>
                <a:spcPct val="0"/>
              </a:spcBef>
              <a:spcAft>
                <a:spcPts val="0"/>
              </a:spcAft>
              <a:defRPr/>
            </a:pPr>
            <a:endParaRPr lang="en-US" sz="2200" dirty="0">
              <a:latin typeface="+mj-lt"/>
            </a:endParaRPr>
          </a:p>
        </p:txBody>
      </p:sp>
    </p:spTree>
    <p:extLst>
      <p:ext uri="{BB962C8B-B14F-4D97-AF65-F5344CB8AC3E}">
        <p14:creationId xmlns:p14="http://schemas.microsoft.com/office/powerpoint/2010/main" xmlns="" val="31697732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153</a:t>
            </a:r>
          </a:p>
        </p:txBody>
      </p:sp>
      <p:sp>
        <p:nvSpPr>
          <p:cNvPr id="7" name="Rectangle 8"/>
          <p:cNvSpPr txBox="1">
            <a:spLocks noChangeArrowheads="1"/>
          </p:cNvSpPr>
          <p:nvPr/>
        </p:nvSpPr>
        <p:spPr bwMode="auto">
          <a:xfrm>
            <a:off x="457200" y="304800"/>
            <a:ext cx="6553200" cy="76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for Goods, Services &amp;</a:t>
            </a:r>
            <a:br>
              <a:rPr lang="en-US" altLang="en-US" sz="2800" b="1" dirty="0" smtClean="0">
                <a:solidFill>
                  <a:srgbClr val="FFC000"/>
                </a:solidFill>
              </a:rPr>
            </a:br>
            <a:r>
              <a:rPr lang="en-US" altLang="en-US" sz="2800" b="1" dirty="0" smtClean="0">
                <a:solidFill>
                  <a:srgbClr val="FFC000"/>
                </a:solidFill>
              </a:rPr>
              <a:t>Contracts </a:t>
            </a:r>
            <a: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Group 259"/>
          <p:cNvGraphicFramePr>
            <a:graphicFrameLocks/>
          </p:cNvGraphicFramePr>
          <p:nvPr>
            <p:extLst>
              <p:ext uri="{D42A27DB-BD31-4B8C-83A1-F6EECF244321}">
                <p14:modId xmlns:p14="http://schemas.microsoft.com/office/powerpoint/2010/main" xmlns="" val="1516132153"/>
              </p:ext>
            </p:extLst>
          </p:nvPr>
        </p:nvGraphicFramePr>
        <p:xfrm>
          <a:off x="548967" y="1206678"/>
          <a:ext cx="8290232" cy="3281278"/>
        </p:xfrm>
        <a:graphic>
          <a:graphicData uri="http://schemas.openxmlformats.org/drawingml/2006/table">
            <a:tbl>
              <a:tblPr/>
              <a:tblGrid>
                <a:gridCol w="3566948"/>
                <a:gridCol w="2414536"/>
                <a:gridCol w="2308748"/>
              </a:tblGrid>
              <a:tr h="427522">
                <a:tc>
                  <a:txBody>
                    <a:bodyPr/>
                    <a:lstStyle/>
                    <a:p>
                      <a:pPr marL="0" marR="0" lvl="0" indent="0" algn="ctr" defTabSz="992188" rtl="0" eaLnBrk="1" fontAlgn="base" latinLnBrk="0" hangingPunct="1">
                        <a:lnSpc>
                          <a:spcPct val="100000"/>
                        </a:lnSpc>
                        <a:spcBef>
                          <a:spcPts val="200"/>
                        </a:spcBef>
                        <a:spcAft>
                          <a:spcPts val="200"/>
                        </a:spcAft>
                        <a:buClrTx/>
                        <a:buSzTx/>
                        <a:buFontTx/>
                        <a:buNone/>
                        <a:tabLst/>
                      </a:pPr>
                      <a:r>
                        <a:rPr kumimoji="0" lang="en-US" sz="1600" b="1" i="0" u="none" strike="noStrike" kern="1200" cap="none" normalizeH="0" baseline="0" dirty="0">
                          <a:ln>
                            <a:noFill/>
                          </a:ln>
                          <a:solidFill>
                            <a:schemeClr val="bg1"/>
                          </a:solidFill>
                          <a:effectLst/>
                          <a:latin typeface="+mj-lt"/>
                          <a:ea typeface="+mn-ea"/>
                          <a:cs typeface="Arial" pitchFamily="34" charset="0"/>
                        </a:rPr>
                        <a:t>Nature of payment</a:t>
                      </a: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gridSpan="2">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bg1"/>
                          </a:solidFill>
                          <a:effectLst/>
                          <a:latin typeface="+mj-lt"/>
                          <a:cs typeface="Arial" pitchFamily="34" charset="0"/>
                        </a:rPr>
                        <a:t>Rate of withholding</a:t>
                      </a: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hMerge="1">
                  <a:txBody>
                    <a:bodyPr/>
                    <a:lstStyle/>
                    <a:p>
                      <a:pPr marL="0" marR="0" lvl="0" indent="0" algn="ctr" defTabSz="992188"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a:ln>
                          <a:noFill/>
                        </a:ln>
                        <a:solidFill>
                          <a:schemeClr val="tx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359700">
                <a:tc>
                  <a:txBody>
                    <a:bodyPr/>
                    <a:lstStyle/>
                    <a:p>
                      <a:pPr marL="0" marR="0" lvl="0" indent="0" algn="l" defTabSz="992188" rtl="0" eaLnBrk="1" fontAlgn="base" latinLnBrk="0" hangingPunct="1">
                        <a:lnSpc>
                          <a:spcPct val="100000"/>
                        </a:lnSpc>
                        <a:spcBef>
                          <a:spcPct val="20000"/>
                        </a:spcBef>
                        <a:spcAft>
                          <a:spcPct val="0"/>
                        </a:spcAft>
                        <a:buClrTx/>
                        <a:buSzTx/>
                        <a:buFontTx/>
                        <a:buNone/>
                        <a:tabLst/>
                      </a:pPr>
                      <a:endParaRPr kumimoji="0" lang="en-US" sz="1300" b="0" i="0" u="none" strike="noStrike" cap="none" normalizeH="0" baseline="0" dirty="0">
                        <a:ln>
                          <a:noFill/>
                        </a:ln>
                        <a:solidFill>
                          <a:schemeClr val="bg1"/>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465137" marR="0" lvl="0" indent="0" algn="ctr" defTabSz="992188" rtl="0" eaLnBrk="1" fontAlgn="base" latinLnBrk="0" hangingPunct="1">
                        <a:lnSpc>
                          <a:spcPct val="100000"/>
                        </a:lnSpc>
                        <a:spcBef>
                          <a:spcPts val="0"/>
                        </a:spcBef>
                        <a:spcAft>
                          <a:spcPts val="0"/>
                        </a:spcAft>
                        <a:buClr>
                          <a:schemeClr val="bg2"/>
                        </a:buClr>
                        <a:buSzTx/>
                        <a:buFont typeface="Wingdings" pitchFamily="2" charset="2"/>
                        <a:buNone/>
                        <a:tabLst>
                          <a:tab pos="290513" algn="l"/>
                        </a:tabLst>
                      </a:pPr>
                      <a:r>
                        <a:rPr kumimoji="0" lang="en-US" sz="1400" b="1" i="0" u="none" strike="noStrike" cap="none" normalizeH="0" baseline="0" dirty="0" smtClean="0">
                          <a:ln>
                            <a:noFill/>
                          </a:ln>
                          <a:solidFill>
                            <a:schemeClr val="bg2"/>
                          </a:solidFill>
                          <a:effectLst/>
                          <a:latin typeface="+mj-lt"/>
                          <a:cs typeface="Arial" pitchFamily="34" charset="0"/>
                        </a:rPr>
                        <a:t>Filer</a:t>
                      </a:r>
                      <a:endParaRPr kumimoji="0" lang="en-US" sz="1400" b="1" i="0" u="none" strike="noStrike" cap="none" normalizeH="0" baseline="0" dirty="0">
                        <a:ln>
                          <a:noFill/>
                        </a:ln>
                        <a:solidFill>
                          <a:schemeClr val="bg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465137" marR="0" lvl="0" indent="0" algn="ctr" defTabSz="992188" rtl="0" eaLnBrk="1" fontAlgn="base" latinLnBrk="0" hangingPunct="1">
                        <a:lnSpc>
                          <a:spcPct val="100000"/>
                        </a:lnSpc>
                        <a:spcBef>
                          <a:spcPts val="0"/>
                        </a:spcBef>
                        <a:spcAft>
                          <a:spcPts val="0"/>
                        </a:spcAft>
                        <a:buClr>
                          <a:schemeClr val="bg2"/>
                        </a:buClr>
                        <a:buSzTx/>
                        <a:buFont typeface="Wingdings" pitchFamily="2" charset="2"/>
                        <a:buNone/>
                        <a:tabLst>
                          <a:tab pos="290513" algn="l"/>
                        </a:tabLst>
                      </a:pPr>
                      <a:r>
                        <a:rPr kumimoji="0" lang="en-US" sz="1400" b="1" i="0" u="none" strike="noStrike" cap="none" normalizeH="0" baseline="0" dirty="0" smtClean="0">
                          <a:ln>
                            <a:noFill/>
                          </a:ln>
                          <a:solidFill>
                            <a:schemeClr val="bg2"/>
                          </a:solidFill>
                          <a:effectLst/>
                          <a:latin typeface="+mj-lt"/>
                          <a:cs typeface="Arial" pitchFamily="34" charset="0"/>
                        </a:rPr>
                        <a:t>Non-filer</a:t>
                      </a:r>
                      <a:endParaRPr kumimoji="0" lang="en-US" sz="1400" b="1" i="0" u="none" strike="noStrike" cap="none" normalizeH="0" baseline="0" dirty="0">
                        <a:ln>
                          <a:noFill/>
                        </a:ln>
                        <a:solidFill>
                          <a:schemeClr val="bg2"/>
                        </a:solidFill>
                        <a:effectLst/>
                        <a:latin typeface="+mj-lt"/>
                        <a:cs typeface="Arial" pitchFamily="34" charset="0"/>
                      </a:endParaRPr>
                    </a:p>
                  </a:txBody>
                  <a:tcPr marL="91323" marR="91323" marT="45664" marB="4566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914400">
                <a:tc>
                  <a:txBody>
                    <a:bodyPr/>
                    <a:lstStyle/>
                    <a:p>
                      <a:pPr marL="0" marR="0" lvl="0" indent="0" algn="l" defTabSz="992188" rtl="0" eaLnBrk="1" fontAlgn="base" latinLnBrk="0" hangingPunct="1">
                        <a:lnSpc>
                          <a:spcPct val="100000"/>
                        </a:lnSpc>
                        <a:spcBef>
                          <a:spcPct val="20000"/>
                        </a:spcBef>
                        <a:spcAft>
                          <a:spcPts val="1000"/>
                        </a:spcAft>
                        <a:buClrTx/>
                        <a:buSzTx/>
                        <a:buFontTx/>
                        <a:buNone/>
                        <a:tabLst/>
                      </a:pPr>
                      <a:r>
                        <a:rPr kumimoji="0" lang="en-US" sz="1500" b="0" i="0" u="none" strike="noStrike" cap="none" normalizeH="0" baseline="0" dirty="0">
                          <a:ln>
                            <a:noFill/>
                          </a:ln>
                          <a:solidFill>
                            <a:schemeClr val="bg1"/>
                          </a:solidFill>
                          <a:effectLst/>
                          <a:latin typeface="+mj-lt"/>
                          <a:cs typeface="Arial" pitchFamily="34" charset="0"/>
                        </a:rPr>
                        <a:t>For execution of contracts excluding contracts for sale of goods or rendering of services</a:t>
                      </a: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cap="none" normalizeH="0" baseline="0" dirty="0" smtClean="0">
                          <a:ln>
                            <a:noFill/>
                          </a:ln>
                          <a:solidFill>
                            <a:schemeClr val="bg1"/>
                          </a:solidFill>
                          <a:effectLst/>
                          <a:latin typeface="+mj-lt"/>
                          <a:cs typeface="Arial" pitchFamily="34" charset="0"/>
                        </a:rPr>
                        <a:t>7% for companies</a:t>
                      </a:r>
                    </a:p>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cap="none" normalizeH="0" baseline="0" dirty="0" smtClean="0">
                          <a:ln>
                            <a:noFill/>
                          </a:ln>
                          <a:solidFill>
                            <a:schemeClr val="bg1"/>
                          </a:solidFill>
                          <a:effectLst/>
                          <a:latin typeface="+mj-lt"/>
                          <a:cs typeface="Arial" pitchFamily="34" charset="0"/>
                        </a:rPr>
                        <a:t>7.5% for other  taxpayers</a:t>
                      </a:r>
                    </a:p>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cap="none" normalizeH="0" baseline="0" dirty="0" smtClean="0">
                          <a:ln>
                            <a:noFill/>
                          </a:ln>
                          <a:solidFill>
                            <a:schemeClr val="bg1"/>
                          </a:solidFill>
                          <a:effectLst/>
                          <a:latin typeface="+mj-lt"/>
                          <a:cs typeface="Arial" pitchFamily="34" charset="0"/>
                        </a:rPr>
                        <a:t>10% for sports persons</a:t>
                      </a:r>
                      <a:endParaRPr kumimoji="0" lang="en-US" sz="15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kern="1200" cap="none" normalizeH="0" baseline="0" dirty="0" smtClean="0">
                          <a:ln>
                            <a:noFill/>
                          </a:ln>
                          <a:solidFill>
                            <a:schemeClr val="bg1"/>
                          </a:solidFill>
                          <a:effectLst/>
                          <a:latin typeface="+mn-lt"/>
                          <a:ea typeface="+mn-ea"/>
                          <a:cs typeface="Arial" pitchFamily="34" charset="0"/>
                        </a:rPr>
                        <a:t>10% for companies</a:t>
                      </a:r>
                    </a:p>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kern="1200" cap="none" normalizeH="0" baseline="0" dirty="0" smtClean="0">
                          <a:ln>
                            <a:noFill/>
                          </a:ln>
                          <a:solidFill>
                            <a:schemeClr val="bg1"/>
                          </a:solidFill>
                          <a:effectLst/>
                          <a:latin typeface="+mn-lt"/>
                          <a:ea typeface="+mn-ea"/>
                          <a:cs typeface="Arial" pitchFamily="34" charset="0"/>
                        </a:rPr>
                        <a:t>10% for other  taxpayers</a:t>
                      </a:r>
                    </a:p>
                    <a:p>
                      <a:pPr marL="284163" marR="0" lvl="0" indent="-284163" algn="just" defTabSz="992188" rtl="0" eaLnBrk="1" fontAlgn="base" latinLnBrk="0" hangingPunct="1">
                        <a:lnSpc>
                          <a:spcPct val="100000"/>
                        </a:lnSpc>
                        <a:spcBef>
                          <a:spcPts val="0"/>
                        </a:spcBef>
                        <a:spcAft>
                          <a:spcPts val="1000"/>
                        </a:spcAft>
                        <a:buClr>
                          <a:schemeClr val="bg2"/>
                        </a:buClr>
                        <a:buSzTx/>
                        <a:buFont typeface="Wingdings" pitchFamily="2" charset="2"/>
                        <a:buChar char="§"/>
                        <a:tabLst>
                          <a:tab pos="290513" algn="l"/>
                        </a:tabLst>
                        <a:defRPr/>
                      </a:pPr>
                      <a:r>
                        <a:rPr kumimoji="0" lang="en-US" sz="1500" b="0" i="0" u="none" strike="noStrike" kern="1200" cap="none" normalizeH="0" baseline="0" dirty="0" smtClean="0">
                          <a:ln>
                            <a:noFill/>
                          </a:ln>
                          <a:solidFill>
                            <a:schemeClr val="bg1"/>
                          </a:solidFill>
                          <a:effectLst/>
                          <a:latin typeface="+mn-lt"/>
                          <a:ea typeface="+mn-ea"/>
                          <a:cs typeface="Arial" pitchFamily="34" charset="0"/>
                        </a:rPr>
                        <a:t>10% for sports persons</a:t>
                      </a:r>
                      <a:endParaRPr kumimoji="0" lang="en-US" sz="15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809216">
                <a:tc>
                  <a:txBody>
                    <a:bodyPr/>
                    <a:lstStyle/>
                    <a:p>
                      <a:pPr marL="0" marR="0" lvl="0" indent="0" algn="l" defTabSz="992188" rtl="0" eaLnBrk="1" fontAlgn="base" latinLnBrk="0" hangingPunct="1">
                        <a:lnSpc>
                          <a:spcPct val="100000"/>
                        </a:lnSpc>
                        <a:spcBef>
                          <a:spcPct val="20000"/>
                        </a:spcBef>
                        <a:spcAft>
                          <a:spcPts val="1000"/>
                        </a:spcAft>
                        <a:buClrTx/>
                        <a:buSzTx/>
                        <a:buFontTx/>
                        <a:buNone/>
                        <a:tabLst/>
                      </a:pPr>
                      <a:r>
                        <a:rPr kumimoji="0" lang="en-US" sz="1500" b="0" i="0" u="none" strike="noStrike" cap="none" normalizeH="0" baseline="0" dirty="0">
                          <a:ln>
                            <a:noFill/>
                          </a:ln>
                          <a:solidFill>
                            <a:schemeClr val="bg1"/>
                          </a:solidFill>
                          <a:effectLst/>
                          <a:latin typeface="+mj-lt"/>
                          <a:cs typeface="Arial" pitchFamily="34" charset="0"/>
                        </a:rPr>
                        <a:t>For services of stitching, dyeing, printing, washing, embroidery, sizing and weaving to an exporter or an export house </a:t>
                      </a: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1000"/>
                        </a:spcAft>
                        <a:buClrTx/>
                        <a:buSzTx/>
                        <a:buFont typeface="Wingdings" pitchFamily="2" charset="2"/>
                        <a:buNone/>
                        <a:tabLst>
                          <a:tab pos="290513" algn="l"/>
                        </a:tabLst>
                        <a:defRPr/>
                      </a:pPr>
                      <a:r>
                        <a:rPr kumimoji="0" lang="en-US" sz="1500" b="0" i="0" u="none" strike="noStrike" cap="none" normalizeH="0" baseline="0" dirty="0" smtClean="0">
                          <a:ln>
                            <a:noFill/>
                          </a:ln>
                          <a:solidFill>
                            <a:schemeClr val="bg1"/>
                          </a:solidFill>
                          <a:effectLst/>
                          <a:latin typeface="+mj-lt"/>
                          <a:cs typeface="Arial" pitchFamily="34" charset="0"/>
                        </a:rPr>
                        <a:t>1%</a:t>
                      </a:r>
                      <a:endParaRPr kumimoji="0" lang="en-US" sz="15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284163" marR="0" lvl="0" indent="-284163" algn="just" defTabSz="992188" rtl="0" eaLnBrk="1" fontAlgn="base" latinLnBrk="0" hangingPunct="1">
                        <a:lnSpc>
                          <a:spcPct val="100000"/>
                        </a:lnSpc>
                        <a:spcBef>
                          <a:spcPts val="0"/>
                        </a:spcBef>
                        <a:spcAft>
                          <a:spcPts val="1000"/>
                        </a:spcAft>
                        <a:buClrTx/>
                        <a:buSzTx/>
                        <a:buFont typeface="Wingdings" pitchFamily="2" charset="2"/>
                        <a:buNone/>
                        <a:tabLst>
                          <a:tab pos="290513" algn="l"/>
                        </a:tabLst>
                        <a:defRPr/>
                      </a:pPr>
                      <a:r>
                        <a:rPr kumimoji="0" lang="en-US" sz="1500" b="0" i="0" u="none" strike="noStrike" kern="1200" cap="none" normalizeH="0" baseline="0" dirty="0" smtClean="0">
                          <a:ln>
                            <a:noFill/>
                          </a:ln>
                          <a:solidFill>
                            <a:schemeClr val="bg1"/>
                          </a:solidFill>
                          <a:effectLst/>
                          <a:latin typeface="+mn-lt"/>
                          <a:ea typeface="+mn-ea"/>
                          <a:cs typeface="Arial" pitchFamily="34" charset="0"/>
                        </a:rPr>
                        <a:t>1%</a:t>
                      </a:r>
                    </a:p>
                    <a:p>
                      <a:pPr marL="508000" marR="0" lvl="0" indent="-333375" algn="just" defTabSz="992188" rtl="0" eaLnBrk="1" fontAlgn="base" latinLnBrk="0" hangingPunct="1">
                        <a:lnSpc>
                          <a:spcPct val="100000"/>
                        </a:lnSpc>
                        <a:spcBef>
                          <a:spcPts val="0"/>
                        </a:spcBef>
                        <a:spcAft>
                          <a:spcPts val="1000"/>
                        </a:spcAft>
                        <a:buClrTx/>
                        <a:buSzTx/>
                        <a:buFont typeface="Wingdings" pitchFamily="2" charset="2"/>
                        <a:buNone/>
                        <a:tabLst>
                          <a:tab pos="290513" algn="l"/>
                        </a:tabLst>
                        <a:defRPr/>
                      </a:pPr>
                      <a:endParaRPr kumimoji="0" lang="en-US" sz="1500" b="0" i="0" u="none" strike="noStrike" cap="none" normalizeH="0" baseline="0" dirty="0">
                        <a:ln>
                          <a:noFill/>
                        </a:ln>
                        <a:solidFill>
                          <a:schemeClr val="bg1"/>
                        </a:solidFill>
                        <a:effectLst/>
                        <a:latin typeface="+mj-lt"/>
                        <a:cs typeface="Arial" pitchFamily="34" charset="0"/>
                      </a:endParaRPr>
                    </a:p>
                  </a:txBody>
                  <a:tcPr marL="91323" marR="91323" marT="45664" marB="4566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bl>
          </a:graphicData>
        </a:graphic>
      </p:graphicFrame>
    </p:spTree>
    <p:extLst>
      <p:ext uri="{BB962C8B-B14F-4D97-AF65-F5344CB8AC3E}">
        <p14:creationId xmlns:p14="http://schemas.microsoft.com/office/powerpoint/2010/main" xmlns="" val="2216132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153</a:t>
            </a:r>
          </a:p>
        </p:txBody>
      </p:sp>
      <p:sp>
        <p:nvSpPr>
          <p:cNvPr id="7" name="Rectangle 8"/>
          <p:cNvSpPr txBox="1">
            <a:spLocks noChangeArrowheads="1"/>
          </p:cNvSpPr>
          <p:nvPr/>
        </p:nvSpPr>
        <p:spPr bwMode="auto">
          <a:xfrm>
            <a:off x="457200" y="304800"/>
            <a:ext cx="6553200" cy="76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for Goods, Services &amp;</a:t>
            </a:r>
            <a:br>
              <a:rPr lang="en-US" altLang="en-US" sz="2800" b="1" dirty="0" smtClean="0">
                <a:solidFill>
                  <a:srgbClr val="FFC000"/>
                </a:solidFill>
              </a:rPr>
            </a:br>
            <a:r>
              <a:rPr lang="en-US" altLang="en-US" sz="2800" b="1" dirty="0" smtClean="0">
                <a:solidFill>
                  <a:srgbClr val="FFC000"/>
                </a:solidFill>
              </a:rPr>
              <a:t>Contracts </a:t>
            </a:r>
            <a: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sp>
        <p:nvSpPr>
          <p:cNvPr id="5" name="Rectangle 9"/>
          <p:cNvSpPr>
            <a:spLocks noGrp="1" noChangeArrowheads="1"/>
          </p:cNvSpPr>
          <p:nvPr>
            <p:ph idx="1"/>
          </p:nvPr>
        </p:nvSpPr>
        <p:spPr>
          <a:xfrm>
            <a:off x="452438" y="1165870"/>
            <a:ext cx="8234362" cy="5011737"/>
          </a:xfrm>
        </p:spPr>
        <p:txBody>
          <a:bodyPr/>
          <a:lstStyle/>
          <a:p>
            <a:pPr marL="465138" indent="-465138" algn="just" eaLnBrk="1" hangingPunct="1">
              <a:lnSpc>
                <a:spcPct val="130000"/>
              </a:lnSpc>
              <a:spcBef>
                <a:spcPct val="0"/>
              </a:spcBef>
              <a:spcAft>
                <a:spcPts val="2000"/>
              </a:spcAft>
              <a:defRPr/>
            </a:pPr>
            <a:r>
              <a:rPr lang="en-US" sz="2200" dirty="0" smtClean="0"/>
              <a:t>Withholding is required on the gross amount payable (inclusive of sale-tax)</a:t>
            </a:r>
          </a:p>
          <a:p>
            <a:pPr marL="465138" indent="-465138" algn="just" eaLnBrk="1" hangingPunct="1">
              <a:lnSpc>
                <a:spcPct val="130000"/>
              </a:lnSpc>
              <a:spcBef>
                <a:spcPct val="0"/>
              </a:spcBef>
              <a:spcAft>
                <a:spcPts val="2000"/>
              </a:spcAft>
              <a:defRPr/>
            </a:pPr>
            <a:endParaRPr lang="en-US" sz="2200" dirty="0"/>
          </a:p>
        </p:txBody>
      </p:sp>
      <p:graphicFrame>
        <p:nvGraphicFramePr>
          <p:cNvPr id="8" name="Table 7"/>
          <p:cNvGraphicFramePr>
            <a:graphicFrameLocks noGrp="1"/>
          </p:cNvGraphicFramePr>
          <p:nvPr/>
        </p:nvGraphicFramePr>
        <p:xfrm>
          <a:off x="1371600" y="2362200"/>
          <a:ext cx="6477000" cy="2748280"/>
        </p:xfrm>
        <a:graphic>
          <a:graphicData uri="http://schemas.openxmlformats.org/drawingml/2006/table">
            <a:tbl>
              <a:tblPr firstRow="1" bandRow="1">
                <a:tableStyleId>{93296810-A885-4BE3-A3E7-6D5BEEA58F35}</a:tableStyleId>
              </a:tblPr>
              <a:tblGrid>
                <a:gridCol w="4419600"/>
                <a:gridCol w="609600"/>
                <a:gridCol w="1447800"/>
              </a:tblGrid>
              <a:tr h="370840">
                <a:tc>
                  <a:txBody>
                    <a:bodyPr/>
                    <a:lstStyle/>
                    <a:p>
                      <a:r>
                        <a:rPr lang="en-US" sz="2000" b="1" dirty="0" smtClean="0">
                          <a:solidFill>
                            <a:schemeClr val="tx2"/>
                          </a:solidFill>
                        </a:rPr>
                        <a:t>e.g. -</a:t>
                      </a:r>
                      <a:endParaRPr lang="en-US" sz="2000" b="1" dirty="0">
                        <a:solidFill>
                          <a:schemeClr val="tx2"/>
                        </a:solidFill>
                      </a:endParaRPr>
                    </a:p>
                  </a:txBody>
                  <a:tcPr>
                    <a:lnB w="12700" cap="flat" cmpd="sng" algn="ctr">
                      <a:solidFill>
                        <a:schemeClr val="tx2"/>
                      </a:solidFill>
                      <a:prstDash val="solid"/>
                      <a:round/>
                      <a:headEnd type="none" w="med" len="med"/>
                      <a:tailEnd type="none" w="med" len="med"/>
                    </a:lnB>
                    <a:solidFill>
                      <a:schemeClr val="bg1">
                        <a:lumMod val="85000"/>
                      </a:schemeClr>
                    </a:solidFill>
                  </a:tcPr>
                </a:tc>
                <a:tc>
                  <a:txBody>
                    <a:bodyPr/>
                    <a:lstStyle/>
                    <a:p>
                      <a:endParaRPr lang="en-US" sz="2000" b="0" dirty="0">
                        <a:solidFill>
                          <a:schemeClr val="tx2"/>
                        </a:solidFill>
                      </a:endParaRPr>
                    </a:p>
                  </a:txBody>
                  <a:tcPr>
                    <a:solidFill>
                      <a:schemeClr val="bg1">
                        <a:lumMod val="85000"/>
                      </a:schemeClr>
                    </a:solidFill>
                  </a:tcPr>
                </a:tc>
                <a:tc>
                  <a:txBody>
                    <a:bodyPr/>
                    <a:lstStyle/>
                    <a:p>
                      <a:pPr algn="r"/>
                      <a:endParaRPr lang="en-US" sz="2000" b="0" dirty="0">
                        <a:solidFill>
                          <a:schemeClr val="tx2"/>
                        </a:solidFill>
                      </a:endParaRPr>
                    </a:p>
                  </a:txBody>
                  <a:tcPr>
                    <a:solidFill>
                      <a:schemeClr val="bg1">
                        <a:lumMod val="85000"/>
                      </a:schemeClr>
                    </a:solidFill>
                  </a:tcPr>
                </a:tc>
              </a:tr>
              <a:tr h="370840">
                <a:tc>
                  <a:txBody>
                    <a:bodyPr/>
                    <a:lstStyle/>
                    <a:p>
                      <a:r>
                        <a:rPr lang="en-US" sz="2000" b="0" dirty="0" smtClean="0">
                          <a:solidFill>
                            <a:schemeClr val="tx2"/>
                          </a:solidFill>
                        </a:rPr>
                        <a:t>Sale</a:t>
                      </a:r>
                      <a:endParaRPr lang="en-US" sz="2000" b="0" dirty="0">
                        <a:solidFill>
                          <a:schemeClr val="tx2"/>
                        </a:solidFill>
                      </a:endParaRPr>
                    </a:p>
                  </a:txBody>
                  <a:tcPr>
                    <a:lnT w="12700" cap="flat" cmpd="sng" algn="ctr">
                      <a:solidFill>
                        <a:schemeClr val="tx2"/>
                      </a:solidFill>
                      <a:prstDash val="solid"/>
                      <a:round/>
                      <a:headEnd type="none" w="med" len="med"/>
                      <a:tailEnd type="none" w="med" len="med"/>
                    </a:lnT>
                    <a:solidFill>
                      <a:schemeClr val="bg1">
                        <a:lumMod val="85000"/>
                      </a:schemeClr>
                    </a:solidFill>
                  </a:tcPr>
                </a:tc>
                <a:tc>
                  <a:txBody>
                    <a:bodyPr/>
                    <a:lstStyle/>
                    <a:p>
                      <a:endParaRPr lang="en-US" sz="2000" b="0" dirty="0">
                        <a:solidFill>
                          <a:schemeClr val="tx2"/>
                        </a:solidFill>
                      </a:endParaRPr>
                    </a:p>
                  </a:txBody>
                  <a:tcPr>
                    <a:solidFill>
                      <a:schemeClr val="bg1">
                        <a:lumMod val="85000"/>
                      </a:schemeClr>
                    </a:solidFill>
                  </a:tcPr>
                </a:tc>
                <a:tc>
                  <a:txBody>
                    <a:bodyPr/>
                    <a:lstStyle/>
                    <a:p>
                      <a:pPr algn="r"/>
                      <a:r>
                        <a:rPr lang="en-US" sz="2000" b="0" dirty="0" smtClean="0">
                          <a:solidFill>
                            <a:schemeClr val="tx2"/>
                          </a:solidFill>
                        </a:rPr>
                        <a:t>100,000</a:t>
                      </a:r>
                      <a:endParaRPr lang="en-US" sz="2000" b="0" dirty="0">
                        <a:solidFill>
                          <a:schemeClr val="tx2"/>
                        </a:solidFill>
                      </a:endParaRPr>
                    </a:p>
                  </a:txBody>
                  <a:tcPr>
                    <a:solidFill>
                      <a:schemeClr val="bg1">
                        <a:lumMod val="85000"/>
                      </a:schemeClr>
                    </a:solidFill>
                  </a:tcPr>
                </a:tc>
              </a:tr>
              <a:tr h="370840">
                <a:tc>
                  <a:txBody>
                    <a:bodyPr/>
                    <a:lstStyle/>
                    <a:p>
                      <a:r>
                        <a:rPr lang="en-US" sz="2000" b="0" dirty="0" smtClean="0">
                          <a:solidFill>
                            <a:schemeClr val="tx2"/>
                          </a:solidFill>
                        </a:rPr>
                        <a:t>Sales-tax @ 17%</a:t>
                      </a:r>
                      <a:endParaRPr lang="en-US" sz="2000" b="0" dirty="0">
                        <a:solidFill>
                          <a:schemeClr val="tx2"/>
                        </a:solidFill>
                      </a:endParaRPr>
                    </a:p>
                  </a:txBody>
                  <a:tcPr>
                    <a:solidFill>
                      <a:schemeClr val="bg1">
                        <a:lumMod val="85000"/>
                      </a:schemeClr>
                    </a:solidFill>
                  </a:tcPr>
                </a:tc>
                <a:tc>
                  <a:txBody>
                    <a:bodyPr/>
                    <a:lstStyle/>
                    <a:p>
                      <a:endParaRPr lang="en-US" sz="2000" b="0" dirty="0">
                        <a:solidFill>
                          <a:schemeClr val="tx2"/>
                        </a:solidFill>
                      </a:endParaRPr>
                    </a:p>
                  </a:txBody>
                  <a:tcPr>
                    <a:solidFill>
                      <a:schemeClr val="bg1">
                        <a:lumMod val="85000"/>
                      </a:schemeClr>
                    </a:solidFill>
                  </a:tcPr>
                </a:tc>
                <a:tc>
                  <a:txBody>
                    <a:bodyPr/>
                    <a:lstStyle/>
                    <a:p>
                      <a:pPr algn="r"/>
                      <a:r>
                        <a:rPr lang="en-US" sz="2000" b="0" dirty="0" smtClean="0">
                          <a:solidFill>
                            <a:schemeClr val="tx2"/>
                          </a:solidFill>
                        </a:rPr>
                        <a:t>17,000</a:t>
                      </a:r>
                      <a:endParaRPr lang="en-US" sz="2000" b="0" dirty="0">
                        <a:solidFill>
                          <a:schemeClr val="tx2"/>
                        </a:solidFill>
                      </a:endParaRPr>
                    </a:p>
                  </a:txBody>
                  <a:tcPr>
                    <a:lnB w="12700" cap="flat" cmpd="sng" algn="ctr">
                      <a:solidFill>
                        <a:schemeClr val="tx2"/>
                      </a:solidFill>
                      <a:prstDash val="solid"/>
                      <a:round/>
                      <a:headEnd type="none" w="med" len="med"/>
                      <a:tailEnd type="none" w="med" len="med"/>
                    </a:lnB>
                    <a:solidFill>
                      <a:schemeClr val="bg1">
                        <a:lumMod val="85000"/>
                      </a:schemeClr>
                    </a:solidFill>
                  </a:tcPr>
                </a:tc>
              </a:tr>
              <a:tr h="370840">
                <a:tc>
                  <a:txBody>
                    <a:bodyPr/>
                    <a:lstStyle/>
                    <a:p>
                      <a:endParaRPr lang="en-US" sz="2000" dirty="0"/>
                    </a:p>
                  </a:txBody>
                  <a:tcPr>
                    <a:solidFill>
                      <a:schemeClr val="bg1">
                        <a:lumMod val="85000"/>
                      </a:schemeClr>
                    </a:solidFill>
                  </a:tcPr>
                </a:tc>
                <a:tc>
                  <a:txBody>
                    <a:bodyPr/>
                    <a:lstStyle/>
                    <a:p>
                      <a:pPr algn="r"/>
                      <a:r>
                        <a:rPr lang="en-US" sz="2000" b="0" dirty="0" smtClean="0">
                          <a:solidFill>
                            <a:schemeClr val="tx2"/>
                          </a:solidFill>
                        </a:rPr>
                        <a:t>Rs.</a:t>
                      </a:r>
                      <a:endParaRPr lang="en-US" sz="2000" b="0" dirty="0">
                        <a:solidFill>
                          <a:schemeClr val="tx2"/>
                        </a:solidFill>
                      </a:endParaRPr>
                    </a:p>
                  </a:txBody>
                  <a:tcPr>
                    <a:solidFill>
                      <a:schemeClr val="bg1">
                        <a:lumMod val="85000"/>
                      </a:schemeClr>
                    </a:solidFill>
                  </a:tcPr>
                </a:tc>
                <a:tc>
                  <a:txBody>
                    <a:bodyPr/>
                    <a:lstStyle/>
                    <a:p>
                      <a:pPr algn="r"/>
                      <a:r>
                        <a:rPr lang="en-US" sz="2000" b="0" dirty="0" smtClean="0">
                          <a:solidFill>
                            <a:schemeClr val="tx2"/>
                          </a:solidFill>
                        </a:rPr>
                        <a:t>117,000</a:t>
                      </a:r>
                      <a:endParaRPr lang="en-US" sz="2000" b="0" dirty="0">
                        <a:solidFill>
                          <a:schemeClr val="tx2"/>
                        </a:solidFill>
                      </a:endParaRPr>
                    </a:p>
                  </a:txBody>
                  <a:tcP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lumMod val="85000"/>
                      </a:schemeClr>
                    </a:solidFill>
                  </a:tcPr>
                </a:tc>
              </a:tr>
              <a:tr h="370840">
                <a:tc>
                  <a:txBody>
                    <a:bodyPr/>
                    <a:lstStyle/>
                    <a:p>
                      <a:endParaRPr lang="en-US" sz="2000" b="0" dirty="0">
                        <a:solidFill>
                          <a:schemeClr val="tx2"/>
                        </a:solidFill>
                      </a:endParaRPr>
                    </a:p>
                  </a:txBody>
                  <a:tcPr>
                    <a:solidFill>
                      <a:schemeClr val="bg1">
                        <a:lumMod val="85000"/>
                      </a:schemeClr>
                    </a:solidFill>
                  </a:tcPr>
                </a:tc>
                <a:tc>
                  <a:txBody>
                    <a:bodyPr/>
                    <a:lstStyle/>
                    <a:p>
                      <a:endParaRPr lang="en-US" sz="2000" b="0" dirty="0">
                        <a:solidFill>
                          <a:schemeClr val="tx2"/>
                        </a:solidFill>
                      </a:endParaRPr>
                    </a:p>
                  </a:txBody>
                  <a:tcPr>
                    <a:solidFill>
                      <a:schemeClr val="bg1">
                        <a:lumMod val="85000"/>
                      </a:schemeClr>
                    </a:solidFill>
                  </a:tcPr>
                </a:tc>
                <a:tc>
                  <a:txBody>
                    <a:bodyPr/>
                    <a:lstStyle/>
                    <a:p>
                      <a:pPr algn="r"/>
                      <a:endParaRPr lang="en-US" sz="2000" b="0" dirty="0">
                        <a:solidFill>
                          <a:schemeClr val="tx2"/>
                        </a:solidFill>
                      </a:endParaRPr>
                    </a:p>
                  </a:txBody>
                  <a:tcP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r>
              <a:tr h="370840">
                <a:tc>
                  <a:txBody>
                    <a:bodyPr/>
                    <a:lstStyle/>
                    <a:p>
                      <a:r>
                        <a:rPr lang="en-US" altLang="en-US" sz="2000" b="0" kern="1200" dirty="0" smtClean="0">
                          <a:solidFill>
                            <a:schemeClr val="tx2"/>
                          </a:solidFill>
                          <a:latin typeface="+mn-lt"/>
                          <a:ea typeface="+mn-ea"/>
                          <a:cs typeface="+mn-cs"/>
                        </a:rPr>
                        <a:t>Withholding tax @ 4% of Rs.117,000</a:t>
                      </a:r>
                      <a:endParaRPr lang="en-US" sz="2000" b="0" kern="1200" dirty="0" smtClean="0">
                        <a:solidFill>
                          <a:schemeClr val="tx2"/>
                        </a:solidFill>
                        <a:latin typeface="+mn-lt"/>
                        <a:ea typeface="+mn-ea"/>
                        <a:cs typeface="+mn-cs"/>
                      </a:endParaRPr>
                    </a:p>
                  </a:txBody>
                  <a:tcPr>
                    <a:solidFill>
                      <a:schemeClr val="bg1">
                        <a:lumMod val="85000"/>
                      </a:schemeClr>
                    </a:solidFill>
                  </a:tcPr>
                </a:tc>
                <a:tc>
                  <a:txBody>
                    <a:bodyPr/>
                    <a:lstStyle/>
                    <a:p>
                      <a:pPr algn="r"/>
                      <a:r>
                        <a:rPr lang="en-US" sz="2000" b="0" dirty="0" smtClean="0">
                          <a:solidFill>
                            <a:schemeClr val="tx2"/>
                          </a:solidFill>
                        </a:rPr>
                        <a:t>Rs.</a:t>
                      </a:r>
                      <a:endParaRPr lang="en-US" sz="2000" b="0" dirty="0">
                        <a:solidFill>
                          <a:schemeClr val="tx2"/>
                        </a:solidFill>
                      </a:endParaRPr>
                    </a:p>
                  </a:txBody>
                  <a:tcPr>
                    <a:lnR w="12700" cmpd="sng">
                      <a:noFill/>
                    </a:lnR>
                    <a:solidFill>
                      <a:schemeClr val="bg1">
                        <a:lumMod val="85000"/>
                      </a:schemeClr>
                    </a:solidFill>
                  </a:tcPr>
                </a:tc>
                <a:tc>
                  <a:txBody>
                    <a:bodyPr/>
                    <a:lstStyle/>
                    <a:p>
                      <a:pPr algn="r"/>
                      <a:r>
                        <a:rPr lang="en-US" sz="2000" b="0" dirty="0" smtClean="0">
                          <a:solidFill>
                            <a:schemeClr val="tx2"/>
                          </a:solidFill>
                        </a:rPr>
                        <a:t>4,680</a:t>
                      </a:r>
                      <a:endParaRPr lang="en-US" sz="2000" b="0" dirty="0">
                        <a:solidFill>
                          <a:schemeClr val="tx2"/>
                        </a:solidFill>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endParaRPr lang="en-US" b="0" dirty="0">
                        <a:solidFill>
                          <a:schemeClr val="tx2"/>
                        </a:solidFill>
                      </a:endParaRPr>
                    </a:p>
                  </a:txBody>
                  <a:tcPr>
                    <a:solidFill>
                      <a:schemeClr val="bg1">
                        <a:lumMod val="85000"/>
                      </a:schemeClr>
                    </a:solidFill>
                  </a:tcPr>
                </a:tc>
                <a:tc>
                  <a:txBody>
                    <a:bodyPr/>
                    <a:lstStyle/>
                    <a:p>
                      <a:endParaRPr lang="en-US" b="0" dirty="0">
                        <a:solidFill>
                          <a:schemeClr val="tx2"/>
                        </a:solidFill>
                      </a:endParaRPr>
                    </a:p>
                  </a:txBody>
                  <a:tcPr>
                    <a:lnR w="12700" cmpd="sng">
                      <a:noFill/>
                    </a:lnR>
                    <a:solidFill>
                      <a:schemeClr val="bg1">
                        <a:lumMod val="85000"/>
                      </a:schemeClr>
                    </a:solidFill>
                  </a:tcPr>
                </a:tc>
                <a:tc>
                  <a:txBody>
                    <a:bodyPr/>
                    <a:lstStyle/>
                    <a:p>
                      <a:pPr algn="r"/>
                      <a:endParaRPr lang="en-US" b="0" dirty="0">
                        <a:solidFill>
                          <a:schemeClr val="tx2"/>
                        </a:solidFill>
                      </a:endParaRPr>
                    </a:p>
                  </a:txBody>
                  <a:tcP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Tree>
    <p:extLst>
      <p:ext uri="{BB962C8B-B14F-4D97-AF65-F5344CB8AC3E}">
        <p14:creationId xmlns:p14="http://schemas.microsoft.com/office/powerpoint/2010/main" xmlns="" val="12044607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153</a:t>
            </a:r>
          </a:p>
        </p:txBody>
      </p:sp>
      <p:sp>
        <p:nvSpPr>
          <p:cNvPr id="7" name="Rectangle 8"/>
          <p:cNvSpPr txBox="1">
            <a:spLocks noChangeArrowheads="1"/>
          </p:cNvSpPr>
          <p:nvPr/>
        </p:nvSpPr>
        <p:spPr bwMode="auto">
          <a:xfrm>
            <a:off x="457200" y="304800"/>
            <a:ext cx="6553200" cy="76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Payments for Goods, Services &amp;</a:t>
            </a:r>
            <a:br>
              <a:rPr lang="en-US" altLang="en-US" sz="2800" b="1" dirty="0" smtClean="0">
                <a:solidFill>
                  <a:srgbClr val="FFC000"/>
                </a:solidFill>
              </a:rPr>
            </a:br>
            <a:r>
              <a:rPr lang="en-US" altLang="en-US" sz="2800" b="1" dirty="0" smtClean="0">
                <a:solidFill>
                  <a:srgbClr val="FFC000"/>
                </a:solidFill>
              </a:rPr>
              <a:t>Contracts </a:t>
            </a:r>
            <a: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t/>
            </a:r>
            <a:br>
              <a:rPr kumimoji="0" lang="en-US" altLang="en-US" sz="3600" b="1" i="0" u="none" strike="noStrike" kern="0" cap="none" spc="0" normalizeH="0" baseline="0" noProof="0" dirty="0" smtClean="0">
                <a:ln>
                  <a:noFill/>
                </a:ln>
                <a:solidFill>
                  <a:schemeClr val="bg2"/>
                </a:solidFill>
                <a:effectLst/>
                <a:uLnTx/>
                <a:uFillTx/>
                <a:latin typeface="+mj-lt"/>
                <a:ea typeface="+mj-ea"/>
                <a:cs typeface="+mj-cs"/>
              </a:rPr>
            </a:b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sp>
        <p:nvSpPr>
          <p:cNvPr id="5" name="Rectangle 9"/>
          <p:cNvSpPr>
            <a:spLocks noGrp="1" noChangeArrowheads="1"/>
          </p:cNvSpPr>
          <p:nvPr>
            <p:ph idx="1"/>
          </p:nvPr>
        </p:nvSpPr>
        <p:spPr>
          <a:xfrm>
            <a:off x="452438" y="1165870"/>
            <a:ext cx="8234362" cy="5011737"/>
          </a:xfrm>
        </p:spPr>
        <p:txBody>
          <a:bodyPr/>
          <a:lstStyle/>
          <a:p>
            <a:pPr marL="465138" indent="-465138" algn="just" eaLnBrk="1" hangingPunct="1">
              <a:lnSpc>
                <a:spcPct val="130000"/>
              </a:lnSpc>
              <a:spcBef>
                <a:spcPct val="0"/>
              </a:spcBef>
              <a:spcAft>
                <a:spcPts val="1500"/>
              </a:spcAft>
              <a:defRPr/>
            </a:pPr>
            <a:r>
              <a:rPr lang="en-US" altLang="en-US" sz="2200" dirty="0" smtClean="0">
                <a:cs typeface="Times New Roman" pitchFamily="18" charset="0"/>
              </a:rPr>
              <a:t>Deduction of tax is not required in the following cases – </a:t>
            </a:r>
          </a:p>
          <a:p>
            <a:pPr marL="914400" indent="-457200" algn="just" eaLnBrk="1" hangingPunct="1">
              <a:lnSpc>
                <a:spcPct val="130000"/>
              </a:lnSpc>
              <a:spcBef>
                <a:spcPct val="0"/>
              </a:spcBef>
              <a:spcAft>
                <a:spcPts val="1500"/>
              </a:spcAft>
              <a:buSzPct val="75000"/>
              <a:buFont typeface="Wingdings" pitchFamily="2" charset="2"/>
              <a:buChar char="q"/>
            </a:pPr>
            <a:r>
              <a:rPr lang="en-US" altLang="en-US" sz="2200" dirty="0" smtClean="0"/>
              <a:t>Sale of goods by an importer in the same condition as they were imported and on which tax has been paid at import  stage</a:t>
            </a:r>
          </a:p>
          <a:p>
            <a:pPr marL="914400" indent="-457200" algn="just" eaLnBrk="1" hangingPunct="1">
              <a:lnSpc>
                <a:spcPct val="130000"/>
              </a:lnSpc>
              <a:spcBef>
                <a:spcPct val="0"/>
              </a:spcBef>
              <a:spcAft>
                <a:spcPts val="1500"/>
              </a:spcAft>
              <a:buSzPct val="75000"/>
              <a:buFont typeface="Wingdings" pitchFamily="2" charset="2"/>
              <a:buChar char="q"/>
            </a:pPr>
            <a:r>
              <a:rPr lang="en-US" altLang="en-US" sz="2200" dirty="0" smtClean="0"/>
              <a:t>Payments representing refund of security deposit</a:t>
            </a:r>
          </a:p>
          <a:p>
            <a:pPr marL="914400" indent="-457200" algn="just" eaLnBrk="1" hangingPunct="1">
              <a:lnSpc>
                <a:spcPct val="130000"/>
              </a:lnSpc>
              <a:spcBef>
                <a:spcPct val="0"/>
              </a:spcBef>
              <a:spcAft>
                <a:spcPts val="1500"/>
              </a:spcAft>
              <a:buSzPct val="75000"/>
              <a:buFont typeface="Wingdings" pitchFamily="2" charset="2"/>
              <a:buChar char="q"/>
            </a:pPr>
            <a:r>
              <a:rPr lang="en-US" altLang="en-US" sz="2200" dirty="0" smtClean="0"/>
              <a:t>Payments for purchase of an asset under a lease and buyback agreement</a:t>
            </a:r>
          </a:p>
          <a:p>
            <a:pPr marL="914400" indent="-457200" algn="just" eaLnBrk="1" hangingPunct="1">
              <a:lnSpc>
                <a:spcPct val="130000"/>
              </a:lnSpc>
              <a:spcBef>
                <a:spcPct val="0"/>
              </a:spcBef>
              <a:spcAft>
                <a:spcPts val="1500"/>
              </a:spcAft>
              <a:buSzPct val="75000"/>
              <a:buFont typeface="Wingdings" pitchFamily="2" charset="2"/>
              <a:buChar char="q"/>
            </a:pPr>
            <a:r>
              <a:rPr lang="en-US" altLang="en-US" sz="2200" dirty="0" smtClean="0"/>
              <a:t>Where the payment is for securitization of receivable by a special purpose vehicle</a:t>
            </a:r>
            <a:endParaRPr lang="en-US" sz="2200" dirty="0"/>
          </a:p>
        </p:txBody>
      </p:sp>
    </p:spTree>
    <p:extLst>
      <p:ext uri="{BB962C8B-B14F-4D97-AF65-F5344CB8AC3E}">
        <p14:creationId xmlns:p14="http://schemas.microsoft.com/office/powerpoint/2010/main" xmlns="" val="26922603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154</a:t>
            </a:r>
          </a:p>
        </p:txBody>
      </p:sp>
      <p:sp>
        <p:nvSpPr>
          <p:cNvPr id="7" name="Rectangle 8"/>
          <p:cNvSpPr txBox="1">
            <a:spLocks noChangeArrowheads="1"/>
          </p:cNvSpPr>
          <p:nvPr/>
        </p:nvSpPr>
        <p:spPr bwMode="auto">
          <a:xfrm>
            <a:off x="457200" y="648729"/>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altLang="en-US" sz="2800" b="1" dirty="0" smtClean="0">
                <a:solidFill>
                  <a:srgbClr val="FFC000"/>
                </a:solidFill>
              </a:rPr>
              <a:t>Exports</a:t>
            </a: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Group 227"/>
          <p:cNvGraphicFramePr>
            <a:graphicFrameLocks noGrp="1"/>
          </p:cNvGraphicFramePr>
          <p:nvPr>
            <p:ph/>
            <p:extLst>
              <p:ext uri="{D42A27DB-BD31-4B8C-83A1-F6EECF244321}">
                <p14:modId xmlns:p14="http://schemas.microsoft.com/office/powerpoint/2010/main" xmlns="" val="3064169913"/>
              </p:ext>
            </p:extLst>
          </p:nvPr>
        </p:nvGraphicFramePr>
        <p:xfrm>
          <a:off x="457200" y="1143000"/>
          <a:ext cx="8229600" cy="4998402"/>
        </p:xfrm>
        <a:graphic>
          <a:graphicData uri="http://schemas.openxmlformats.org/drawingml/2006/table">
            <a:tbl>
              <a:tblPr/>
              <a:tblGrid>
                <a:gridCol w="2362200"/>
                <a:gridCol w="3399971"/>
                <a:gridCol w="2467429"/>
              </a:tblGrid>
              <a:tr h="609599">
                <a:tc>
                  <a:txBody>
                    <a:bodyPr/>
                    <a:lstStyle/>
                    <a:p>
                      <a:pPr marL="0" marR="0" lvl="0" indent="0" algn="ctr" defTabSz="912813" rtl="0" eaLnBrk="1" fontAlgn="base" latinLnBrk="0" hangingPunct="1">
                        <a:lnSpc>
                          <a:spcPct val="100000"/>
                        </a:lnSpc>
                        <a:spcBef>
                          <a:spcPct val="0"/>
                        </a:spcBef>
                        <a:spcAft>
                          <a:spcPct val="0"/>
                        </a:spcAft>
                        <a:buClrTx/>
                        <a:buSzTx/>
                        <a:buFontTx/>
                        <a:buNone/>
                        <a:tabLst>
                          <a:tab pos="1371600" algn="l"/>
                          <a:tab pos="1943100" algn="l"/>
                          <a:tab pos="5372100" algn="r"/>
                        </a:tabLst>
                      </a:pPr>
                      <a:r>
                        <a:rPr kumimoji="0" lang="en-US" sz="1800" b="1" i="0" u="none" strike="noStrike" cap="none" normalizeH="0" baseline="0" dirty="0">
                          <a:ln>
                            <a:noFill/>
                          </a:ln>
                          <a:solidFill>
                            <a:schemeClr val="tx1"/>
                          </a:solidFill>
                          <a:effectLst/>
                          <a:latin typeface="Arial" charset="0"/>
                          <a:ea typeface="Times New Roman" pitchFamily="18" charset="0"/>
                          <a:cs typeface="Arial" charset="0"/>
                        </a:rPr>
                        <a:t>Collecting</a:t>
                      </a:r>
                    </a:p>
                    <a:p>
                      <a:pPr marL="0" marR="0" lvl="0" indent="0" algn="ctr" defTabSz="912813" rtl="0" eaLnBrk="1" fontAlgn="base" latinLnBrk="0" hangingPunct="1">
                        <a:lnSpc>
                          <a:spcPct val="100000"/>
                        </a:lnSpc>
                        <a:spcBef>
                          <a:spcPct val="0"/>
                        </a:spcBef>
                        <a:spcAft>
                          <a:spcPct val="0"/>
                        </a:spcAft>
                        <a:buClrTx/>
                        <a:buSzTx/>
                        <a:buFontTx/>
                        <a:buNone/>
                        <a:tabLst>
                          <a:tab pos="1371600" algn="l"/>
                          <a:tab pos="1943100" algn="l"/>
                          <a:tab pos="5372100" algn="r"/>
                        </a:tabLst>
                      </a:pPr>
                      <a:r>
                        <a:rPr kumimoji="0" lang="en-US" sz="1800" b="1" i="0" u="none" strike="noStrike" cap="none" normalizeH="0" baseline="0" dirty="0">
                          <a:ln>
                            <a:noFill/>
                          </a:ln>
                          <a:solidFill>
                            <a:schemeClr val="tx1"/>
                          </a:solidFill>
                          <a:effectLst/>
                          <a:latin typeface="Arial" charset="0"/>
                          <a:ea typeface="Times New Roman" pitchFamily="18" charset="0"/>
                          <a:cs typeface="Arial" charset="0"/>
                        </a:rPr>
                        <a:t>Agent</a:t>
                      </a:r>
                    </a:p>
                  </a:txBody>
                  <a:tcPr marL="91323" marR="91323" marT="45667" marB="456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4763" marR="0" lvl="0" indent="9525" algn="ctr" defTabSz="912813" rtl="0" eaLnBrk="1" fontAlgn="base" latinLnBrk="0" hangingPunct="1">
                        <a:lnSpc>
                          <a:spcPct val="100000"/>
                        </a:lnSpc>
                        <a:spcBef>
                          <a:spcPct val="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ea typeface="Times New Roman" pitchFamily="18" charset="0"/>
                          <a:cs typeface="Arial" charset="0"/>
                        </a:rPr>
                        <a:t>Transaction</a:t>
                      </a:r>
                    </a:p>
                  </a:txBody>
                  <a:tcPr marL="91323" marR="91323" marT="45667" marB="456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4763" marR="0" lvl="0" indent="9525" algn="ctr" defTabSz="912813" rtl="0" eaLnBrk="1" fontAlgn="base" latinLnBrk="0" hangingPunct="1">
                        <a:lnSpc>
                          <a:spcPct val="100000"/>
                        </a:lnSpc>
                        <a:spcBef>
                          <a:spcPct val="0"/>
                        </a:spcBef>
                        <a:spcAft>
                          <a:spcPct val="0"/>
                        </a:spcAft>
                        <a:buClrTx/>
                        <a:buSzTx/>
                        <a:buFont typeface="Wingdings" pitchFamily="2" charset="2"/>
                        <a:buNone/>
                        <a:tabLst/>
                      </a:pPr>
                      <a:r>
                        <a:rPr kumimoji="0" lang="en-US" sz="1800" b="1" i="0" u="none" strike="noStrike" cap="none" normalizeH="0" baseline="0" dirty="0">
                          <a:ln>
                            <a:noFill/>
                          </a:ln>
                          <a:solidFill>
                            <a:schemeClr val="tx1"/>
                          </a:solidFill>
                          <a:effectLst/>
                          <a:latin typeface="Arial" charset="0"/>
                          <a:ea typeface="Times New Roman" pitchFamily="18" charset="0"/>
                          <a:cs typeface="Arial" charset="0"/>
                        </a:rPr>
                        <a:t>Rate of withholding</a:t>
                      </a:r>
                    </a:p>
                  </a:txBody>
                  <a:tcPr marL="91323" marR="91323" marT="45667" marB="456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762000">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Authorized dealer in foreign exchange</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Export of goods by an exporter</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1% on export proceeds  realized</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Every Banking Company</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Sale of goods by an exporter under inland back to back letter of </a:t>
                      </a: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credit or other arrangements </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defRPr/>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1% on export proceeds  realized</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Authorized dealer in foreign exchange</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Commission due to an indenting commission agent </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2813" rtl="0" eaLnBrk="1" fontAlgn="base" latinLnBrk="0" hangingPunct="1">
                        <a:lnSpc>
                          <a:spcPct val="100000"/>
                        </a:lnSpc>
                        <a:spcBef>
                          <a:spcPts val="200"/>
                        </a:spcBef>
                        <a:spcAft>
                          <a:spcPts val="200"/>
                        </a:spcAft>
                        <a:buClrTx/>
                        <a:buSzTx/>
                        <a:buFontTx/>
                        <a:buNone/>
                        <a:tabLst/>
                        <a:defRPr/>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5% on export proceeds  realized</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Collector of Customs</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Clearing of goods exported </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a:ln>
                            <a:noFill/>
                          </a:ln>
                          <a:solidFill>
                            <a:schemeClr val="tx1"/>
                          </a:solidFill>
                          <a:effectLst/>
                          <a:latin typeface="Arial" charset="0"/>
                          <a:ea typeface="Times New Roman" pitchFamily="18" charset="0"/>
                          <a:cs typeface="Arial" charset="0"/>
                        </a:rPr>
                        <a:t>1% of gross value of goods</a:t>
                      </a: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86">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EPZA</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Export of goods by an industrial undertaking located in the Zone</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 on  export proceeds</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Direct exporter / export house</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A firm contract to an indirect exporter</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2188" rtl="0" eaLnBrk="1" fontAlgn="base" latinLnBrk="0" hangingPunct="1">
                        <a:lnSpc>
                          <a:spcPct val="100000"/>
                        </a:lnSpc>
                        <a:spcBef>
                          <a:spcPts val="200"/>
                        </a:spcBef>
                        <a:spcAft>
                          <a:spcPts val="20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 of export proceeds</a:t>
                      </a: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L="91323" marR="91323" marT="45667" marB="4566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41273318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155</a:t>
            </a:r>
          </a:p>
        </p:txBody>
      </p:sp>
      <p:sp>
        <p:nvSpPr>
          <p:cNvPr id="7" name="Rectangle 8"/>
          <p:cNvSpPr txBox="1">
            <a:spLocks noChangeArrowheads="1"/>
          </p:cNvSpPr>
          <p:nvPr/>
        </p:nvSpPr>
        <p:spPr bwMode="auto">
          <a:xfrm>
            <a:off x="457200" y="648729"/>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GB" altLang="en-US" sz="2800" b="1" dirty="0" smtClean="0">
                <a:solidFill>
                  <a:srgbClr val="FFC000"/>
                </a:solidFill>
              </a:rPr>
              <a:t>Income from Property</a:t>
            </a: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3190160738"/>
              </p:ext>
            </p:extLst>
          </p:nvPr>
        </p:nvGraphicFramePr>
        <p:xfrm>
          <a:off x="457200" y="1143000"/>
          <a:ext cx="8331200" cy="1950796"/>
        </p:xfrm>
        <a:graphic>
          <a:graphicData uri="http://schemas.openxmlformats.org/drawingml/2006/table">
            <a:tbl>
              <a:tblPr firstRow="1" bandRow="1">
                <a:tableStyleId>{5C22544A-7EE6-4342-B048-85BDC9FD1C3A}</a:tableStyleId>
              </a:tblPr>
              <a:tblGrid>
                <a:gridCol w="3048000"/>
                <a:gridCol w="5283200"/>
              </a:tblGrid>
              <a:tr h="457200">
                <a:tc>
                  <a:txBody>
                    <a:bodyPr/>
                    <a:lstStyle/>
                    <a:p>
                      <a:r>
                        <a:rPr lang="en-US" sz="1600" b="1" kern="1200" dirty="0">
                          <a:solidFill>
                            <a:schemeClr val="bg1"/>
                          </a:solidFill>
                          <a:latin typeface="+mn-lt"/>
                          <a:ea typeface="+mn-ea"/>
                          <a:cs typeface="+mn-cs"/>
                        </a:rPr>
                        <a:t>Person liable to deduct tax</a:t>
                      </a:r>
                      <a:endParaRPr lang="en-US" sz="16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1800" b="0" kern="1200" dirty="0">
                          <a:solidFill>
                            <a:schemeClr val="bg1"/>
                          </a:solidFill>
                          <a:latin typeface="+mn-lt"/>
                          <a:ea typeface="+mn-ea"/>
                          <a:cs typeface="+mn-cs"/>
                        </a:rPr>
                        <a:t>Every prescribed person</a:t>
                      </a:r>
                      <a:endParaRPr lang="en-US" sz="18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426754">
                <a:tc>
                  <a:txBody>
                    <a:bodyPr/>
                    <a:lstStyle/>
                    <a:p>
                      <a:r>
                        <a:rPr lang="en-US" sz="1600" b="1" kern="1200" dirty="0">
                          <a:solidFill>
                            <a:schemeClr val="bg1"/>
                          </a:solidFill>
                          <a:latin typeface="+mn-lt"/>
                          <a:ea typeface="+mn-ea"/>
                          <a:cs typeface="+mn-cs"/>
                        </a:rPr>
                        <a:t>From whom</a:t>
                      </a:r>
                      <a:endParaRPr lang="en-US" sz="16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1800" b="0" kern="1200" dirty="0">
                          <a:solidFill>
                            <a:schemeClr val="bg1"/>
                          </a:solidFill>
                          <a:latin typeface="+mn-lt"/>
                          <a:ea typeface="+mn-ea"/>
                          <a:cs typeface="+mn-cs"/>
                        </a:rPr>
                        <a:t>Individual, AOP and company</a:t>
                      </a:r>
                      <a:endParaRPr lang="en-US" sz="18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426754">
                <a:tc>
                  <a:txBody>
                    <a:bodyPr/>
                    <a:lstStyle/>
                    <a:p>
                      <a:r>
                        <a:rPr lang="en-US" sz="1600" b="1" kern="1200" dirty="0">
                          <a:solidFill>
                            <a:schemeClr val="bg1"/>
                          </a:solidFill>
                          <a:latin typeface="+mn-lt"/>
                          <a:ea typeface="+mn-ea"/>
                          <a:cs typeface="+mn-cs"/>
                        </a:rPr>
                        <a:t>On</a:t>
                      </a:r>
                      <a:endParaRPr lang="en-US" sz="16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l"/>
                      <a:r>
                        <a:rPr lang="en-US" sz="1800" b="0" kern="1200" dirty="0">
                          <a:solidFill>
                            <a:schemeClr val="bg1"/>
                          </a:solidFill>
                          <a:latin typeface="+mn-lt"/>
                          <a:ea typeface="+mn-ea"/>
                          <a:cs typeface="+mn-cs"/>
                        </a:rPr>
                        <a:t>Gross amount of </a:t>
                      </a:r>
                      <a:r>
                        <a:rPr lang="en-US" sz="1800" b="0" kern="1200" dirty="0" smtClean="0">
                          <a:solidFill>
                            <a:schemeClr val="bg1"/>
                          </a:solidFill>
                          <a:latin typeface="+mn-lt"/>
                          <a:ea typeface="+mn-ea"/>
                          <a:cs typeface="+mn-cs"/>
                        </a:rPr>
                        <a:t>rent (including</a:t>
                      </a:r>
                      <a:r>
                        <a:rPr lang="en-US" sz="1800" b="0" kern="1200" baseline="0" dirty="0" smtClean="0">
                          <a:solidFill>
                            <a:schemeClr val="bg1"/>
                          </a:solidFill>
                          <a:latin typeface="+mn-lt"/>
                          <a:ea typeface="+mn-ea"/>
                          <a:cs typeface="+mn-cs"/>
                        </a:rPr>
                        <a:t> rent of furniture &amp; fixture and amount of services relating to property </a:t>
                      </a:r>
                      <a:endParaRPr lang="en-US" sz="18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426754">
                <a:tc>
                  <a:txBody>
                    <a:bodyPr/>
                    <a:lstStyle/>
                    <a:p>
                      <a:r>
                        <a:rPr lang="en-US" sz="1600" b="1" kern="1200" dirty="0">
                          <a:solidFill>
                            <a:schemeClr val="bg1"/>
                          </a:solidFill>
                          <a:latin typeface="+mn-lt"/>
                          <a:ea typeface="+mn-ea"/>
                          <a:cs typeface="+mn-cs"/>
                        </a:rPr>
                        <a:t>When</a:t>
                      </a:r>
                      <a:endParaRPr lang="en-US" sz="16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en-US" sz="1800" b="0" kern="1200" dirty="0">
                          <a:solidFill>
                            <a:schemeClr val="bg1"/>
                          </a:solidFill>
                          <a:latin typeface="+mn-lt"/>
                          <a:ea typeface="+mn-ea"/>
                          <a:cs typeface="+mn-cs"/>
                        </a:rPr>
                        <a:t>At the time of payment  of rent</a:t>
                      </a:r>
                      <a:endParaRPr lang="en-US" sz="18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
        <p:nvSpPr>
          <p:cNvPr id="10" name="Rectangle 9"/>
          <p:cNvSpPr>
            <a:spLocks noGrp="1" noChangeArrowheads="1"/>
          </p:cNvSpPr>
          <p:nvPr>
            <p:ph idx="1"/>
          </p:nvPr>
        </p:nvSpPr>
        <p:spPr>
          <a:xfrm>
            <a:off x="442210" y="3270417"/>
            <a:ext cx="8234362" cy="2362200"/>
          </a:xfrm>
        </p:spPr>
        <p:txBody>
          <a:bodyPr/>
          <a:lstStyle/>
          <a:p>
            <a:pPr algn="just" eaLnBrk="1" hangingPunct="1">
              <a:spcBef>
                <a:spcPct val="0"/>
              </a:spcBef>
              <a:spcAft>
                <a:spcPts val="700"/>
              </a:spcAft>
            </a:pPr>
            <a:r>
              <a:rPr lang="en-US" altLang="en-US" sz="1800" dirty="0" smtClean="0">
                <a:latin typeface="Arial" pitchFamily="34" charset="0"/>
                <a:cs typeface="Arial" pitchFamily="34" charset="0"/>
              </a:rPr>
              <a:t>Prescribed person means –</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Federal, Provincial or Local Government</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Company</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Non profit organization</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Diplomatic mission of a foreign state</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Private education institution, boutique, beauty parlour, hospital, clinics</a:t>
            </a:r>
          </a:p>
          <a:p>
            <a:pPr marL="914400" lvl="1" indent="-552450">
              <a:lnSpc>
                <a:spcPct val="110000"/>
              </a:lnSpc>
              <a:spcBef>
                <a:spcPct val="0"/>
              </a:spcBef>
              <a:spcAft>
                <a:spcPts val="700"/>
              </a:spcAft>
              <a:buClr>
                <a:schemeClr val="bg2"/>
              </a:buClr>
              <a:buSzPct val="75000"/>
              <a:buFont typeface="Wingdings" pitchFamily="2" charset="2"/>
              <a:buChar char="q"/>
            </a:pPr>
            <a:r>
              <a:rPr lang="en-US" altLang="en-US" sz="1800" dirty="0" smtClean="0">
                <a:latin typeface="Arial" pitchFamily="34" charset="0"/>
                <a:cs typeface="Arial" pitchFamily="34" charset="0"/>
              </a:rPr>
              <a:t>Individuals and AOPs paying rent of Rs.1.5 million in a year </a:t>
            </a:r>
          </a:p>
          <a:p>
            <a:pPr marL="914400" lvl="1" indent="-552450">
              <a:lnSpc>
                <a:spcPct val="110000"/>
              </a:lnSpc>
              <a:spcBef>
                <a:spcPct val="0"/>
              </a:spcBef>
              <a:buClr>
                <a:schemeClr val="bg2"/>
              </a:buClr>
              <a:buSzPct val="75000"/>
              <a:buFont typeface="Wingdings" pitchFamily="2" charset="2"/>
              <a:buChar char="q"/>
            </a:pPr>
            <a:r>
              <a:rPr lang="en-US" altLang="en-US" sz="1800" dirty="0" smtClean="0">
                <a:latin typeface="Arial" pitchFamily="34" charset="0"/>
                <a:cs typeface="Arial" pitchFamily="34" charset="0"/>
              </a:rPr>
              <a:t>Any other person notified by the FBR</a:t>
            </a:r>
          </a:p>
        </p:txBody>
      </p:sp>
    </p:spTree>
    <p:extLst>
      <p:ext uri="{BB962C8B-B14F-4D97-AF65-F5344CB8AC3E}">
        <p14:creationId xmlns:p14="http://schemas.microsoft.com/office/powerpoint/2010/main" xmlns="" val="7600802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28799"/>
            <a:ext cx="8234362" cy="471401"/>
          </a:xfrm>
        </p:spPr>
        <p:txBody>
          <a:bodyPr/>
          <a:lstStyle/>
          <a:p>
            <a:pPr marL="465138" indent="-465138" algn="just" eaLnBrk="1" hangingPunct="1">
              <a:lnSpc>
                <a:spcPct val="130000"/>
              </a:lnSpc>
              <a:spcBef>
                <a:spcPct val="0"/>
              </a:spcBef>
              <a:spcAft>
                <a:spcPts val="2000"/>
              </a:spcAft>
              <a:defRPr/>
            </a:pPr>
            <a:r>
              <a:rPr lang="en-US" sz="2200" dirty="0"/>
              <a:t>The rate of deduction of tax in case of individuals and AOPs </a:t>
            </a:r>
            <a:r>
              <a:rPr lang="en-US" sz="2200" dirty="0" smtClean="0"/>
              <a:t>-</a:t>
            </a:r>
            <a:endParaRPr lang="en-US" sz="2200" dirty="0"/>
          </a:p>
          <a:p>
            <a:pPr marL="465138" indent="-465138" algn="just" eaLnBrk="1" hangingPunct="1">
              <a:lnSpc>
                <a:spcPct val="130000"/>
              </a:lnSpc>
              <a:spcBef>
                <a:spcPct val="0"/>
              </a:spcBef>
              <a:spcAft>
                <a:spcPts val="2000"/>
              </a:spcAft>
              <a:defRPr/>
            </a:pPr>
            <a:endParaRPr lang="en-US" sz="2200" dirty="0"/>
          </a:p>
        </p:txBody>
      </p:sp>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155</a:t>
            </a:r>
          </a:p>
        </p:txBody>
      </p:sp>
      <p:sp>
        <p:nvSpPr>
          <p:cNvPr id="7" name="Rectangle 8"/>
          <p:cNvSpPr txBox="1">
            <a:spLocks noChangeArrowheads="1"/>
          </p:cNvSpPr>
          <p:nvPr/>
        </p:nvSpPr>
        <p:spPr bwMode="auto">
          <a:xfrm>
            <a:off x="457200" y="648729"/>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GB" altLang="en-US" sz="2800" b="1" dirty="0" smtClean="0">
                <a:solidFill>
                  <a:srgbClr val="FFC000"/>
                </a:solidFill>
              </a:rPr>
              <a:t>Income from Property </a:t>
            </a:r>
            <a:r>
              <a:rPr lang="en-US" altLang="en-US" sz="2000" b="1" dirty="0">
                <a:solidFill>
                  <a:schemeClr val="bg1"/>
                </a:solidFill>
              </a:rPr>
              <a:t>(Cont.d)</a:t>
            </a: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8" name="Group 21"/>
          <p:cNvGraphicFramePr>
            <a:graphicFrameLocks/>
          </p:cNvGraphicFramePr>
          <p:nvPr>
            <p:extLst>
              <p:ext uri="{D42A27DB-BD31-4B8C-83A1-F6EECF244321}">
                <p14:modId xmlns:p14="http://schemas.microsoft.com/office/powerpoint/2010/main" xmlns="" val="1085379580"/>
              </p:ext>
            </p:extLst>
          </p:nvPr>
        </p:nvGraphicFramePr>
        <p:xfrm>
          <a:off x="1042086" y="1691836"/>
          <a:ext cx="7477897" cy="3667493"/>
        </p:xfrm>
        <a:graphic>
          <a:graphicData uri="http://schemas.openxmlformats.org/drawingml/2006/table">
            <a:tbl>
              <a:tblPr/>
              <a:tblGrid>
                <a:gridCol w="3810000"/>
                <a:gridCol w="3667897"/>
              </a:tblGrid>
              <a:tr h="559856">
                <a:tc>
                  <a:txBody>
                    <a:bodyPr/>
                    <a:lstStyle/>
                    <a:p>
                      <a:pPr marL="0" marR="0" lvl="0" indent="0" algn="ctr" defTabSz="992188" rtl="0" eaLnBrk="1" fontAlgn="base" latinLnBrk="0" hangingPunct="1">
                        <a:lnSpc>
                          <a:spcPct val="13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mj-lt"/>
                        </a:rPr>
                        <a:t>Gross Amount of Rent</a:t>
                      </a:r>
                    </a:p>
                  </a:txBody>
                  <a:tcPr marL="91323" marR="91323" marT="45668" marB="456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2188" rtl="0" eaLnBrk="1" fontAlgn="base" latinLnBrk="0" hangingPunct="1">
                        <a:lnSpc>
                          <a:spcPct val="13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mj-lt"/>
                        </a:rPr>
                        <a:t>Rate of tax</a:t>
                      </a:r>
                    </a:p>
                  </a:txBody>
                  <a:tcPr marL="91323" marR="91323" marT="45668" marB="4566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854730">
                <a:tc>
                  <a:txBody>
                    <a:bodyPr/>
                    <a:lstStyle/>
                    <a:p>
                      <a:pPr algn="just">
                        <a:lnSpc>
                          <a:spcPct val="120000"/>
                        </a:lnSpc>
                        <a:spcBef>
                          <a:spcPts val="200"/>
                        </a:spcBef>
                        <a:spcAft>
                          <a:spcPts val="200"/>
                        </a:spcAft>
                      </a:pPr>
                      <a:r>
                        <a:rPr lang="en-US" sz="1800" b="0" kern="1200" baseline="0" dirty="0">
                          <a:solidFill>
                            <a:schemeClr val="bg1"/>
                          </a:solidFill>
                          <a:latin typeface="+mj-lt"/>
                          <a:ea typeface="+mn-ea"/>
                          <a:cs typeface="+mn-cs"/>
                        </a:rPr>
                        <a:t>Where the gross amount of rent does not exceed PKR 150,000</a:t>
                      </a:r>
                      <a:endParaRPr kumimoji="0" lang="en-US" sz="1800" b="0" i="0" u="none" strike="noStrike" cap="none" normalizeH="0" baseline="0" dirty="0">
                        <a:ln>
                          <a:noFill/>
                        </a:ln>
                        <a:solidFill>
                          <a:schemeClr val="bg1"/>
                        </a:solidFill>
                        <a:effectLst/>
                        <a:latin typeface="+mj-lt"/>
                      </a:endParaRP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just" defTabSz="992188" rtl="0" eaLnBrk="1" fontAlgn="base" latinLnBrk="0" hangingPunct="1">
                        <a:lnSpc>
                          <a:spcPct val="120000"/>
                        </a:lnSpc>
                        <a:spcBef>
                          <a:spcPts val="200"/>
                        </a:spcBef>
                        <a:spcAft>
                          <a:spcPts val="200"/>
                        </a:spcAft>
                        <a:buClrTx/>
                        <a:buSzTx/>
                        <a:buFontTx/>
                        <a:buNone/>
                        <a:tabLst/>
                      </a:pPr>
                      <a:r>
                        <a:rPr kumimoji="0" lang="en-US" sz="1800" b="0" i="0" u="none" strike="noStrike" cap="none" normalizeH="0" baseline="0" dirty="0">
                          <a:ln>
                            <a:noFill/>
                          </a:ln>
                          <a:solidFill>
                            <a:schemeClr val="bg1"/>
                          </a:solidFill>
                          <a:effectLst/>
                          <a:latin typeface="+mj-lt"/>
                        </a:rPr>
                        <a:t>Nil</a:t>
                      </a: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r>
              <a:tr h="1053559">
                <a:tc>
                  <a:txBody>
                    <a:bodyPr/>
                    <a:lstStyle/>
                    <a:p>
                      <a:pPr algn="just">
                        <a:lnSpc>
                          <a:spcPct val="120000"/>
                        </a:lnSpc>
                        <a:spcBef>
                          <a:spcPts val="200"/>
                        </a:spcBef>
                        <a:spcAft>
                          <a:spcPts val="200"/>
                        </a:spcAft>
                      </a:pPr>
                      <a:r>
                        <a:rPr lang="en-US" sz="1800" b="0" kern="1200" baseline="0" dirty="0">
                          <a:solidFill>
                            <a:schemeClr val="bg1"/>
                          </a:solidFill>
                          <a:latin typeface="+mj-lt"/>
                          <a:ea typeface="+mn-ea"/>
                          <a:cs typeface="+mn-cs"/>
                        </a:rPr>
                        <a:t>Where the gross amount of rent  exceeds PKR 150,000 but does not exceed PKR </a:t>
                      </a:r>
                      <a:r>
                        <a:rPr lang="en-US" sz="1800" b="0" kern="1200" baseline="0" dirty="0" smtClean="0">
                          <a:solidFill>
                            <a:schemeClr val="bg1"/>
                          </a:solidFill>
                          <a:latin typeface="+mj-lt"/>
                          <a:ea typeface="+mn-ea"/>
                          <a:cs typeface="+mn-cs"/>
                        </a:rPr>
                        <a:t>1000,000</a:t>
                      </a:r>
                      <a:r>
                        <a:rPr lang="en-US" sz="1800" b="0" kern="1200" baseline="0" dirty="0">
                          <a:solidFill>
                            <a:schemeClr val="bg1"/>
                          </a:solidFill>
                          <a:latin typeface="+mj-lt"/>
                          <a:ea typeface="+mn-ea"/>
                          <a:cs typeface="+mn-cs"/>
                        </a:rPr>
                        <a:t>.</a:t>
                      </a:r>
                      <a:endParaRPr kumimoji="0" lang="en-US" sz="1800" b="0" i="0" u="none" strike="noStrike" cap="none" normalizeH="0" baseline="0" dirty="0">
                        <a:ln>
                          <a:noFill/>
                        </a:ln>
                        <a:solidFill>
                          <a:schemeClr val="bg1"/>
                        </a:solidFill>
                        <a:effectLst/>
                        <a:latin typeface="+mj-lt"/>
                      </a:endParaRP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just" defTabSz="992188" rtl="0" eaLnBrk="1" fontAlgn="base" latinLnBrk="0" hangingPunct="1">
                        <a:lnSpc>
                          <a:spcPct val="120000"/>
                        </a:lnSpc>
                        <a:spcBef>
                          <a:spcPts val="200"/>
                        </a:spcBef>
                        <a:spcAft>
                          <a:spcPts val="200"/>
                        </a:spcAft>
                        <a:buClrTx/>
                        <a:buSzTx/>
                        <a:buFontTx/>
                        <a:buNone/>
                        <a:tabLst/>
                      </a:pPr>
                      <a:r>
                        <a:rPr lang="en-US" sz="1800" b="0" kern="1200" baseline="0" dirty="0" smtClean="0">
                          <a:solidFill>
                            <a:schemeClr val="bg1"/>
                          </a:solidFill>
                          <a:latin typeface="+mj-lt"/>
                          <a:ea typeface="+mn-ea"/>
                          <a:cs typeface="+mn-cs"/>
                        </a:rPr>
                        <a:t>10% </a:t>
                      </a:r>
                      <a:r>
                        <a:rPr lang="en-US" sz="1800" b="0" kern="1200" baseline="0" dirty="0">
                          <a:solidFill>
                            <a:schemeClr val="bg1"/>
                          </a:solidFill>
                          <a:latin typeface="+mj-lt"/>
                          <a:ea typeface="+mn-ea"/>
                          <a:cs typeface="+mn-cs"/>
                        </a:rPr>
                        <a:t>of the gross amount of rent exceeding PKR 150,000</a:t>
                      </a:r>
                      <a:endParaRPr kumimoji="0" lang="en-US" sz="1800" b="0" i="0" u="none" strike="noStrike" cap="none" normalizeH="0" baseline="0" dirty="0">
                        <a:ln>
                          <a:noFill/>
                        </a:ln>
                        <a:solidFill>
                          <a:schemeClr val="bg1"/>
                        </a:solidFill>
                        <a:effectLst/>
                        <a:latin typeface="+mj-lt"/>
                      </a:endParaRP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r>
              <a:tr h="1174019">
                <a:tc>
                  <a:txBody>
                    <a:bodyPr/>
                    <a:lstStyle/>
                    <a:p>
                      <a:pPr algn="just">
                        <a:lnSpc>
                          <a:spcPct val="120000"/>
                        </a:lnSpc>
                        <a:spcBef>
                          <a:spcPts val="200"/>
                        </a:spcBef>
                        <a:spcAft>
                          <a:spcPts val="200"/>
                        </a:spcAft>
                      </a:pPr>
                      <a:r>
                        <a:rPr lang="en-US" sz="1800" b="0" kern="1200" baseline="0" dirty="0">
                          <a:solidFill>
                            <a:schemeClr val="bg1"/>
                          </a:solidFill>
                          <a:latin typeface="+mj-lt"/>
                          <a:ea typeface="+mn-ea"/>
                          <a:cs typeface="+mn-cs"/>
                        </a:rPr>
                        <a:t>Where the gross amount of rent exceeds PKR 1,000,000</a:t>
                      </a:r>
                      <a:endParaRPr kumimoji="0" lang="en-US" sz="1800" b="0" i="0" u="none" strike="noStrike" cap="none" normalizeH="0" baseline="0" dirty="0">
                        <a:ln>
                          <a:noFill/>
                        </a:ln>
                        <a:solidFill>
                          <a:schemeClr val="bg1"/>
                        </a:solidFill>
                        <a:effectLst/>
                        <a:latin typeface="+mj-lt"/>
                      </a:endParaRP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algn="just">
                        <a:lnSpc>
                          <a:spcPct val="120000"/>
                        </a:lnSpc>
                        <a:spcBef>
                          <a:spcPts val="200"/>
                        </a:spcBef>
                        <a:spcAft>
                          <a:spcPts val="200"/>
                        </a:spcAft>
                      </a:pPr>
                      <a:r>
                        <a:rPr lang="en-US" sz="1800" b="0" kern="1200" baseline="0" dirty="0">
                          <a:solidFill>
                            <a:schemeClr val="bg1"/>
                          </a:solidFill>
                          <a:latin typeface="+mj-lt"/>
                          <a:ea typeface="+mn-ea"/>
                          <a:cs typeface="+mn-cs"/>
                        </a:rPr>
                        <a:t>PKR </a:t>
                      </a:r>
                      <a:r>
                        <a:rPr lang="en-US" sz="1800" b="0" kern="1200" baseline="0" dirty="0" smtClean="0">
                          <a:solidFill>
                            <a:schemeClr val="bg1"/>
                          </a:solidFill>
                          <a:latin typeface="+mj-lt"/>
                          <a:ea typeface="+mn-ea"/>
                          <a:cs typeface="+mn-cs"/>
                        </a:rPr>
                        <a:t>85,000 </a:t>
                      </a:r>
                      <a:r>
                        <a:rPr lang="en-US" sz="1800" b="0" kern="1200" baseline="0" dirty="0">
                          <a:solidFill>
                            <a:schemeClr val="bg1"/>
                          </a:solidFill>
                          <a:latin typeface="+mj-lt"/>
                          <a:ea typeface="+mn-ea"/>
                          <a:cs typeface="+mn-cs"/>
                        </a:rPr>
                        <a:t>plus </a:t>
                      </a:r>
                      <a:r>
                        <a:rPr lang="en-US" sz="1800" b="0" kern="1200" baseline="0" dirty="0" smtClean="0">
                          <a:solidFill>
                            <a:schemeClr val="bg1"/>
                          </a:solidFill>
                          <a:latin typeface="+mj-lt"/>
                          <a:ea typeface="+mn-ea"/>
                          <a:cs typeface="+mn-cs"/>
                        </a:rPr>
                        <a:t>15% </a:t>
                      </a:r>
                      <a:r>
                        <a:rPr lang="en-US" sz="1800" b="0" kern="1200" baseline="0" dirty="0">
                          <a:solidFill>
                            <a:schemeClr val="bg1"/>
                          </a:solidFill>
                          <a:latin typeface="+mj-lt"/>
                          <a:ea typeface="+mn-ea"/>
                          <a:cs typeface="+mn-cs"/>
                        </a:rPr>
                        <a:t>of the gross amount exceeding               PKR 1,000,000</a:t>
                      </a:r>
                      <a:endParaRPr kumimoji="0" lang="en-US" sz="1800" b="0" i="0" u="none" strike="noStrike" cap="none" normalizeH="0" baseline="0" dirty="0">
                        <a:ln>
                          <a:noFill/>
                        </a:ln>
                        <a:solidFill>
                          <a:schemeClr val="bg1"/>
                        </a:solidFill>
                        <a:effectLst/>
                        <a:latin typeface="+mj-lt"/>
                      </a:endParaRPr>
                    </a:p>
                  </a:txBody>
                  <a:tcPr marL="91323" marR="91323" marT="45668" marB="4566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r>
            </a:tbl>
          </a:graphicData>
        </a:graphic>
      </p:graphicFrame>
      <p:sp>
        <p:nvSpPr>
          <p:cNvPr id="9" name="Rectangle 9"/>
          <p:cNvSpPr txBox="1">
            <a:spLocks noChangeArrowheads="1"/>
          </p:cNvSpPr>
          <p:nvPr/>
        </p:nvSpPr>
        <p:spPr bwMode="auto">
          <a:xfrm>
            <a:off x="457200" y="5533984"/>
            <a:ext cx="8234362" cy="47140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60363" indent="-360363"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ea typeface="+mn-ea"/>
                <a:cs typeface="+mn-cs"/>
              </a:defRPr>
            </a:lvl1pPr>
            <a:lvl2pPr marL="717550" indent="-355600" algn="l" rtl="0" eaLnBrk="0" fontAlgn="base" hangingPunct="0">
              <a:lnSpc>
                <a:spcPct val="100000"/>
              </a:lnSpc>
              <a:spcBef>
                <a:spcPts val="0"/>
              </a:spcBef>
              <a:spcAft>
                <a:spcPts val="600"/>
              </a:spcAft>
              <a:buClr>
                <a:schemeClr val="accent2"/>
              </a:buClr>
              <a:buSzPct val="100000"/>
              <a:buFont typeface="Arial" pitchFamily="34" charset="0"/>
              <a:buChar char="►"/>
              <a:defRPr sz="2000">
                <a:solidFill>
                  <a:schemeClr val="bg1"/>
                </a:solidFill>
                <a:latin typeface="+mn-lt"/>
              </a:defRPr>
            </a:lvl2pPr>
            <a:lvl3pPr marL="1081088" indent="-361950"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defRPr>
            </a:lvl3pPr>
            <a:lvl4pPr marL="1441450" indent="-358775"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4pPr>
            <a:lvl5pPr marL="1800225" indent="-357188"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a:lstStyle>
          <a:p>
            <a:pPr marL="465138" indent="-465138" algn="just" eaLnBrk="1" hangingPunct="1">
              <a:lnSpc>
                <a:spcPct val="130000"/>
              </a:lnSpc>
              <a:spcBef>
                <a:spcPct val="0"/>
              </a:spcBef>
              <a:spcAft>
                <a:spcPts val="2000"/>
              </a:spcAft>
              <a:defRPr/>
            </a:pPr>
            <a:r>
              <a:rPr lang="en-US" sz="2000" dirty="0"/>
              <a:t>The rate of deduction of tax in case of companies is 15%</a:t>
            </a:r>
            <a:endParaRPr lang="en-US" sz="2200" kern="0" dirty="0"/>
          </a:p>
        </p:txBody>
      </p:sp>
    </p:spTree>
    <p:extLst>
      <p:ext uri="{BB962C8B-B14F-4D97-AF65-F5344CB8AC3E}">
        <p14:creationId xmlns:p14="http://schemas.microsoft.com/office/powerpoint/2010/main" xmlns="" val="40314806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156</a:t>
            </a:r>
          </a:p>
        </p:txBody>
      </p:sp>
      <p:sp>
        <p:nvSpPr>
          <p:cNvPr id="7" name="Rectangle 8"/>
          <p:cNvSpPr txBox="1">
            <a:spLocks noChangeArrowheads="1"/>
          </p:cNvSpPr>
          <p:nvPr/>
        </p:nvSpPr>
        <p:spPr bwMode="auto">
          <a:xfrm>
            <a:off x="457200" y="648729"/>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GB" altLang="en-US" sz="2800" b="1" dirty="0">
                <a:solidFill>
                  <a:srgbClr val="FFC000"/>
                </a:solidFill>
              </a:rPr>
              <a:t>Cash withdrawals from </a:t>
            </a:r>
            <a:r>
              <a:rPr lang="en-GB" altLang="en-US" sz="2800" b="1" dirty="0" smtClean="0">
                <a:solidFill>
                  <a:srgbClr val="FFC000"/>
                </a:solidFill>
              </a:rPr>
              <a:t>Bank</a:t>
            </a: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10" name="Table 9"/>
          <p:cNvGraphicFramePr>
            <a:graphicFrameLocks noGrp="1"/>
          </p:cNvGraphicFramePr>
          <p:nvPr>
            <p:extLst>
              <p:ext uri="{D42A27DB-BD31-4B8C-83A1-F6EECF244321}">
                <p14:modId xmlns:p14="http://schemas.microsoft.com/office/powerpoint/2010/main" xmlns="" val="4241427069"/>
              </p:ext>
            </p:extLst>
          </p:nvPr>
        </p:nvGraphicFramePr>
        <p:xfrm>
          <a:off x="560696" y="1417820"/>
          <a:ext cx="7970545" cy="3992380"/>
        </p:xfrm>
        <a:graphic>
          <a:graphicData uri="http://schemas.openxmlformats.org/drawingml/2006/table">
            <a:tbl>
              <a:tblPr firstRow="1" bandRow="1">
                <a:tableStyleId>{5C22544A-7EE6-4342-B048-85BDC9FD1C3A}</a:tableStyleId>
              </a:tblPr>
              <a:tblGrid>
                <a:gridCol w="2435444"/>
                <a:gridCol w="5535101"/>
              </a:tblGrid>
              <a:tr h="1782580">
                <a:tc>
                  <a:txBody>
                    <a:bodyPr/>
                    <a:lstStyle/>
                    <a:p>
                      <a:r>
                        <a:rPr lang="en-US" sz="2000" b="1" kern="1200" dirty="0">
                          <a:solidFill>
                            <a:schemeClr val="bg1"/>
                          </a:solidFill>
                          <a:latin typeface="+mn-lt"/>
                          <a:ea typeface="+mn-ea"/>
                          <a:cs typeface="+mn-cs"/>
                        </a:rPr>
                        <a:t>Person liable to deduct tax</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30000"/>
                        </a:lnSpc>
                      </a:pPr>
                      <a:r>
                        <a:rPr lang="en-US" sz="2000" b="0" kern="1200" dirty="0">
                          <a:solidFill>
                            <a:schemeClr val="bg1"/>
                          </a:solidFill>
                          <a:latin typeface="+mn-lt"/>
                          <a:ea typeface="+mn-ea"/>
                          <a:cs typeface="+mn-cs"/>
                        </a:rPr>
                        <a:t>Every </a:t>
                      </a:r>
                      <a:r>
                        <a:rPr lang="en-US" sz="2000" b="0" kern="1200" dirty="0" smtClean="0">
                          <a:solidFill>
                            <a:schemeClr val="bg1"/>
                          </a:solidFill>
                          <a:latin typeface="+mn-lt"/>
                          <a:ea typeface="+mn-ea"/>
                          <a:cs typeface="+mn-cs"/>
                        </a:rPr>
                        <a:t>person paying prize on a bond, winnings</a:t>
                      </a:r>
                      <a:r>
                        <a:rPr lang="en-US" sz="2000" b="0" kern="1200" baseline="0" dirty="0" smtClean="0">
                          <a:solidFill>
                            <a:schemeClr val="bg1"/>
                          </a:solidFill>
                          <a:latin typeface="+mn-lt"/>
                          <a:ea typeface="+mn-ea"/>
                          <a:cs typeface="+mn-cs"/>
                        </a:rPr>
                        <a:t> from a raffle, lottery, prize on winnings quiz, prize offered by companies for promotion of sales or cross-word puzzle</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914400">
                <a:tc>
                  <a:txBody>
                    <a:bodyPr/>
                    <a:lstStyle/>
                    <a:p>
                      <a:r>
                        <a:rPr lang="en-US" sz="2000" b="1" kern="1200" dirty="0">
                          <a:solidFill>
                            <a:schemeClr val="bg1"/>
                          </a:solidFill>
                          <a:latin typeface="+mn-lt"/>
                          <a:ea typeface="+mn-ea"/>
                          <a:cs typeface="+mn-cs"/>
                        </a:rPr>
                        <a:t>Rate</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342900" indent="-342900" algn="just">
                        <a:lnSpc>
                          <a:spcPct val="130000"/>
                        </a:lnSpc>
                        <a:buClr>
                          <a:schemeClr val="bg2"/>
                        </a:buClr>
                        <a:buFont typeface="Wingdings" panose="05000000000000000000" pitchFamily="2" charset="2"/>
                        <a:buChar char="§"/>
                      </a:pPr>
                      <a:r>
                        <a:rPr lang="en-US" sz="2000" b="0" kern="1200" baseline="0" dirty="0" smtClean="0">
                          <a:solidFill>
                            <a:schemeClr val="bg1"/>
                          </a:solidFill>
                          <a:latin typeface="+mn-lt"/>
                          <a:ea typeface="+mn-ea"/>
                          <a:cs typeface="+mn-cs"/>
                        </a:rPr>
                        <a:t>15% on prize on bond or cross word puzzle</a:t>
                      </a:r>
                    </a:p>
                    <a:p>
                      <a:pPr marL="342900" indent="-342900" algn="just">
                        <a:lnSpc>
                          <a:spcPct val="130000"/>
                        </a:lnSpc>
                        <a:buClr>
                          <a:schemeClr val="bg2"/>
                        </a:buClr>
                        <a:buFont typeface="Wingdings" panose="05000000000000000000" pitchFamily="2" charset="2"/>
                        <a:buChar char="§"/>
                      </a:pPr>
                      <a:r>
                        <a:rPr lang="en-US" sz="2000" b="0" kern="1200" baseline="0" dirty="0" smtClean="0">
                          <a:solidFill>
                            <a:schemeClr val="bg1"/>
                          </a:solidFill>
                          <a:latin typeface="+mn-lt"/>
                          <a:ea typeface="+mn-ea"/>
                          <a:cs typeface="+mn-cs"/>
                        </a:rPr>
                        <a:t>20% on other cases</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609600">
                <a:tc>
                  <a:txBody>
                    <a:bodyPr/>
                    <a:lstStyle/>
                    <a:p>
                      <a:r>
                        <a:rPr lang="en-US" sz="2000" b="1" kern="1200" dirty="0">
                          <a:solidFill>
                            <a:schemeClr val="bg1"/>
                          </a:solidFill>
                          <a:latin typeface="+mn-lt"/>
                          <a:ea typeface="+mn-ea"/>
                          <a:cs typeface="+mn-cs"/>
                        </a:rPr>
                        <a:t>On</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30000"/>
                        </a:lnSpc>
                      </a:pPr>
                      <a:r>
                        <a:rPr lang="en-US" sz="2000" b="0" kern="1200" dirty="0">
                          <a:solidFill>
                            <a:schemeClr val="bg1"/>
                          </a:solidFill>
                          <a:latin typeface="+mn-lt"/>
                          <a:ea typeface="+mn-ea"/>
                          <a:cs typeface="+mn-cs"/>
                        </a:rPr>
                        <a:t>Gross amount </a:t>
                      </a:r>
                      <a:r>
                        <a:rPr lang="en-US" sz="2000" b="0" kern="1200" dirty="0" smtClean="0">
                          <a:solidFill>
                            <a:schemeClr val="bg1"/>
                          </a:solidFill>
                          <a:latin typeface="+mn-lt"/>
                          <a:ea typeface="+mn-ea"/>
                          <a:cs typeface="+mn-cs"/>
                        </a:rPr>
                        <a:t>paid</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685800">
                <a:tc>
                  <a:txBody>
                    <a:bodyPr/>
                    <a:lstStyle/>
                    <a:p>
                      <a:r>
                        <a:rPr lang="en-US" sz="2000" b="1" kern="1200" dirty="0">
                          <a:solidFill>
                            <a:schemeClr val="bg1"/>
                          </a:solidFill>
                          <a:latin typeface="+mn-lt"/>
                          <a:ea typeface="+mn-ea"/>
                          <a:cs typeface="+mn-cs"/>
                        </a:rPr>
                        <a:t>When</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30000"/>
                        </a:lnSpc>
                      </a:pPr>
                      <a:r>
                        <a:rPr lang="en-US" sz="2000" b="0" kern="1200" dirty="0">
                          <a:solidFill>
                            <a:schemeClr val="bg1"/>
                          </a:solidFill>
                          <a:latin typeface="+mn-lt"/>
                          <a:ea typeface="+mn-ea"/>
                          <a:cs typeface="+mn-cs"/>
                        </a:rPr>
                        <a:t>At the time of payment </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Tree>
    <p:extLst>
      <p:ext uri="{BB962C8B-B14F-4D97-AF65-F5344CB8AC3E}">
        <p14:creationId xmlns:p14="http://schemas.microsoft.com/office/powerpoint/2010/main" xmlns="" val="3771504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lvl="0" algn="ctr">
              <a:lnSpc>
                <a:spcPct val="85000"/>
              </a:lnSpc>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a:t>
            </a:r>
            <a:r>
              <a:rPr lang="en-US" altLang="en-US" b="1" kern="0" dirty="0">
                <a:solidFill>
                  <a:schemeClr val="tx2"/>
                </a:solidFill>
              </a:rPr>
              <a:t>231A</a:t>
            </a:r>
            <a:endParaRPr kumimoji="0" lang="en-US" altLang="en-US"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7" name="Rectangle 8"/>
          <p:cNvSpPr txBox="1">
            <a:spLocks noChangeArrowheads="1"/>
          </p:cNvSpPr>
          <p:nvPr/>
        </p:nvSpPr>
        <p:spPr bwMode="auto">
          <a:xfrm>
            <a:off x="457200" y="648729"/>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Prizes and </a:t>
            </a:r>
            <a:r>
              <a:rPr lang="en-US" sz="2800" b="1" kern="0" dirty="0" smtClean="0">
                <a:solidFill>
                  <a:srgbClr val="FFC000"/>
                </a:solidFill>
                <a:latin typeface="Arial"/>
              </a:rPr>
              <a:t>Winnings   </a:t>
            </a:r>
            <a:endParaRPr kumimoji="0" lang="en-US" altLang="en-US" sz="2000" b="1" i="0" u="none" strike="noStrike" kern="0" cap="none" spc="0" normalizeH="0" baseline="0" noProof="0" dirty="0" smtClean="0">
              <a:ln>
                <a:noFill/>
              </a:ln>
              <a:effectLst/>
              <a:uLnTx/>
              <a:uFillTx/>
              <a:latin typeface="+mj-lt"/>
              <a:ea typeface="+mj-ea"/>
              <a:cs typeface="+mj-cs"/>
            </a:endParaRPr>
          </a:p>
        </p:txBody>
      </p:sp>
      <p:graphicFrame>
        <p:nvGraphicFramePr>
          <p:cNvPr id="10" name="Table 9"/>
          <p:cNvGraphicFramePr>
            <a:graphicFrameLocks noGrp="1"/>
          </p:cNvGraphicFramePr>
          <p:nvPr>
            <p:extLst>
              <p:ext uri="{D42A27DB-BD31-4B8C-83A1-F6EECF244321}">
                <p14:modId xmlns:p14="http://schemas.microsoft.com/office/powerpoint/2010/main" xmlns="" val="2859694603"/>
              </p:ext>
            </p:extLst>
          </p:nvPr>
        </p:nvGraphicFramePr>
        <p:xfrm>
          <a:off x="511268" y="1151337"/>
          <a:ext cx="8163174" cy="2705229"/>
        </p:xfrm>
        <a:graphic>
          <a:graphicData uri="http://schemas.openxmlformats.org/drawingml/2006/table">
            <a:tbl>
              <a:tblPr firstRow="1" bandRow="1">
                <a:tableStyleId>{5C22544A-7EE6-4342-B048-85BDC9FD1C3A}</a:tableStyleId>
              </a:tblPr>
              <a:tblGrid>
                <a:gridCol w="2247906"/>
                <a:gridCol w="5915268"/>
              </a:tblGrid>
              <a:tr h="756973">
                <a:tc>
                  <a:txBody>
                    <a:bodyPr/>
                    <a:lstStyle/>
                    <a:p>
                      <a:r>
                        <a:rPr lang="en-US" sz="2000" b="1" kern="1200" dirty="0">
                          <a:solidFill>
                            <a:schemeClr val="bg1"/>
                          </a:solidFill>
                          <a:latin typeface="+mn-lt"/>
                          <a:ea typeface="+mn-ea"/>
                          <a:cs typeface="+mn-cs"/>
                        </a:rPr>
                        <a:t>Person liable to </a:t>
                      </a:r>
                      <a:r>
                        <a:rPr lang="en-US" sz="2000" b="1" kern="1200" dirty="0" smtClean="0">
                          <a:solidFill>
                            <a:schemeClr val="bg1"/>
                          </a:solidFill>
                          <a:latin typeface="+mn-lt"/>
                          <a:ea typeface="+mn-ea"/>
                          <a:cs typeface="+mn-cs"/>
                        </a:rPr>
                        <a:t>collect tax</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20000"/>
                        </a:lnSpc>
                      </a:pPr>
                      <a:r>
                        <a:rPr kumimoji="0" lang="en-US" sz="2000" b="0" i="0" u="none" strike="noStrike" kern="1200" cap="none" normalizeH="0" baseline="0" dirty="0" smtClean="0">
                          <a:ln>
                            <a:noFill/>
                          </a:ln>
                          <a:solidFill>
                            <a:schemeClr val="tx1"/>
                          </a:solidFill>
                          <a:effectLst/>
                          <a:latin typeface="+mn-lt"/>
                          <a:ea typeface="Times New Roman" pitchFamily="18" charset="0"/>
                          <a:cs typeface="Arial" charset="0"/>
                        </a:rPr>
                        <a:t>Every banking company</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753762">
                <a:tc>
                  <a:txBody>
                    <a:bodyPr/>
                    <a:lstStyle/>
                    <a:p>
                      <a:r>
                        <a:rPr lang="en-US" sz="2000" b="1" kern="1200" dirty="0" smtClean="0">
                          <a:solidFill>
                            <a:schemeClr val="bg1"/>
                          </a:solidFill>
                          <a:latin typeface="+mn-lt"/>
                          <a:ea typeface="+mn-ea"/>
                          <a:cs typeface="+mn-cs"/>
                        </a:rPr>
                        <a:t>From</a:t>
                      </a:r>
                      <a:r>
                        <a:rPr lang="en-US" sz="2000" b="1" kern="1200" baseline="0" dirty="0" smtClean="0">
                          <a:solidFill>
                            <a:schemeClr val="bg1"/>
                          </a:solidFill>
                          <a:latin typeface="+mn-lt"/>
                          <a:ea typeface="+mn-ea"/>
                          <a:cs typeface="+mn-cs"/>
                        </a:rPr>
                        <a:t> whom</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indent="0" algn="just">
                        <a:lnSpc>
                          <a:spcPct val="110000"/>
                        </a:lnSpc>
                        <a:buClr>
                          <a:schemeClr val="bg2"/>
                        </a:buClr>
                        <a:buFont typeface="Wingdings" panose="05000000000000000000" pitchFamily="2" charset="2"/>
                        <a:buNone/>
                      </a:pPr>
                      <a:r>
                        <a:rPr kumimoji="0" lang="en-US" sz="2000" b="0" i="0" u="none" strike="noStrike" kern="1200" cap="none" normalizeH="0" baseline="0" dirty="0" smtClean="0">
                          <a:ln>
                            <a:noFill/>
                          </a:ln>
                          <a:solidFill>
                            <a:schemeClr val="tx1"/>
                          </a:solidFill>
                          <a:effectLst/>
                          <a:latin typeface="+mn-lt"/>
                          <a:ea typeface="Times New Roman" pitchFamily="18" charset="0"/>
                          <a:cs typeface="Arial" charset="0"/>
                        </a:rPr>
                        <a:t>Every person withdrawing cash in a day exceeding Rs.50,000</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556054">
                <a:tc>
                  <a:txBody>
                    <a:bodyPr/>
                    <a:lstStyle/>
                    <a:p>
                      <a:r>
                        <a:rPr lang="en-US" sz="2000" b="1" kern="1200" dirty="0" smtClean="0">
                          <a:solidFill>
                            <a:schemeClr val="bg1"/>
                          </a:solidFill>
                          <a:latin typeface="+mn-lt"/>
                          <a:ea typeface="+mn-ea"/>
                          <a:cs typeface="+mn-cs"/>
                        </a:rPr>
                        <a:t>Rate</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20000"/>
                        </a:lnSpc>
                      </a:pPr>
                      <a:r>
                        <a:rPr kumimoji="0" lang="en-US" sz="2000" b="0" i="0" u="none" strike="noStrike" kern="1200" cap="none" normalizeH="0" baseline="0" dirty="0" smtClean="0">
                          <a:ln>
                            <a:noFill/>
                          </a:ln>
                          <a:solidFill>
                            <a:schemeClr val="tx1"/>
                          </a:solidFill>
                          <a:effectLst/>
                          <a:latin typeface="+mn-lt"/>
                          <a:ea typeface="Times New Roman" pitchFamily="18" charset="0"/>
                          <a:cs typeface="Arial" charset="0"/>
                        </a:rPr>
                        <a:t>0.3% for filers and 0.6% for non-filers</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630194">
                <a:tc>
                  <a:txBody>
                    <a:bodyPr/>
                    <a:lstStyle/>
                    <a:p>
                      <a:r>
                        <a:rPr lang="en-US" sz="2000" b="1" kern="1200" dirty="0">
                          <a:solidFill>
                            <a:schemeClr val="bg1"/>
                          </a:solidFill>
                          <a:latin typeface="+mn-lt"/>
                          <a:ea typeface="+mn-ea"/>
                          <a:cs typeface="+mn-cs"/>
                        </a:rPr>
                        <a:t>When</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lnSpc>
                          <a:spcPct val="110000"/>
                        </a:lnSpc>
                      </a:pPr>
                      <a:r>
                        <a:rPr kumimoji="0" lang="en-US" sz="2000" b="0" i="0" u="none" strike="noStrike" kern="1200" cap="none" normalizeH="0" baseline="0" dirty="0" smtClean="0">
                          <a:ln>
                            <a:noFill/>
                          </a:ln>
                          <a:solidFill>
                            <a:schemeClr val="tx1"/>
                          </a:solidFill>
                          <a:effectLst/>
                          <a:latin typeface="+mn-lt"/>
                          <a:ea typeface="Times New Roman" pitchFamily="18" charset="0"/>
                          <a:cs typeface="Arial" charset="0"/>
                        </a:rPr>
                        <a:t>At the time withdrawal exceeds Rs.50,000 in a day</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
        <p:nvSpPr>
          <p:cNvPr id="12" name="Rectangle 9"/>
          <p:cNvSpPr txBox="1">
            <a:spLocks noChangeArrowheads="1"/>
          </p:cNvSpPr>
          <p:nvPr/>
        </p:nvSpPr>
        <p:spPr bwMode="auto">
          <a:xfrm>
            <a:off x="457200" y="4102443"/>
            <a:ext cx="8234362" cy="20697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60363" indent="-360363"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ea typeface="+mn-ea"/>
                <a:cs typeface="+mn-cs"/>
              </a:defRPr>
            </a:lvl1pPr>
            <a:lvl2pPr marL="717550" indent="-355600" algn="l" rtl="0" eaLnBrk="0" fontAlgn="base" hangingPunct="0">
              <a:lnSpc>
                <a:spcPct val="100000"/>
              </a:lnSpc>
              <a:spcBef>
                <a:spcPts val="0"/>
              </a:spcBef>
              <a:spcAft>
                <a:spcPts val="600"/>
              </a:spcAft>
              <a:buClr>
                <a:schemeClr val="accent2"/>
              </a:buClr>
              <a:buSzPct val="100000"/>
              <a:buFont typeface="Arial" pitchFamily="34" charset="0"/>
              <a:buChar char="►"/>
              <a:defRPr sz="2000">
                <a:solidFill>
                  <a:schemeClr val="bg1"/>
                </a:solidFill>
                <a:latin typeface="+mn-lt"/>
              </a:defRPr>
            </a:lvl2pPr>
            <a:lvl3pPr marL="1081088" indent="-361950"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defRPr>
            </a:lvl3pPr>
            <a:lvl4pPr marL="1441450" indent="-358775"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4pPr>
            <a:lvl5pPr marL="1800225" indent="-357188"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a:lstStyle>
          <a:p>
            <a:pPr marL="465138" indent="-465138" algn="just" eaLnBrk="1" hangingPunct="1">
              <a:lnSpc>
                <a:spcPct val="130000"/>
              </a:lnSpc>
              <a:spcBef>
                <a:spcPct val="0"/>
              </a:spcBef>
              <a:spcAft>
                <a:spcPts val="1500"/>
              </a:spcAft>
              <a:defRPr/>
            </a:pPr>
            <a:r>
              <a:rPr lang="en-US" altLang="en-US" sz="2200" dirty="0"/>
              <a:t>Exemption from withholding </a:t>
            </a:r>
            <a:r>
              <a:rPr lang="en-US" altLang="en-US" sz="2200" dirty="0" smtClean="0"/>
              <a:t>–</a:t>
            </a:r>
          </a:p>
          <a:p>
            <a:pPr marL="915988" lvl="1" indent="-458788" algn="just" eaLnBrk="1" hangingPunct="1">
              <a:spcBef>
                <a:spcPct val="0"/>
              </a:spcBef>
              <a:spcAft>
                <a:spcPts val="1500"/>
              </a:spcAft>
              <a:buSzPct val="75000"/>
              <a:buFont typeface="Wingdings" panose="05000000000000000000" pitchFamily="2" charset="2"/>
              <a:buChar char="q"/>
            </a:pPr>
            <a:r>
              <a:rPr lang="en-US" altLang="en-US" sz="2200" dirty="0"/>
              <a:t>Federal or Provincial Government </a:t>
            </a:r>
            <a:endParaRPr lang="en-US" altLang="en-US" sz="2200" dirty="0" smtClean="0"/>
          </a:p>
          <a:p>
            <a:pPr marL="915988" lvl="1" indent="-458788" algn="just" eaLnBrk="1" hangingPunct="1">
              <a:spcBef>
                <a:spcPct val="0"/>
              </a:spcBef>
              <a:spcAft>
                <a:spcPts val="1500"/>
              </a:spcAft>
              <a:buSzPct val="75000"/>
              <a:buFont typeface="Wingdings" panose="05000000000000000000" pitchFamily="2" charset="2"/>
              <a:buChar char="q"/>
            </a:pPr>
            <a:r>
              <a:rPr lang="en-US" altLang="en-US" sz="2200" dirty="0" smtClean="0"/>
              <a:t>A </a:t>
            </a:r>
            <a:r>
              <a:rPr lang="en-US" altLang="en-US" sz="2200" dirty="0"/>
              <a:t>foreign diplomat or a diplomatic mission in </a:t>
            </a:r>
            <a:r>
              <a:rPr lang="en-US" altLang="en-US" sz="2200" dirty="0" smtClean="0"/>
              <a:t>Pakistan</a:t>
            </a:r>
          </a:p>
          <a:p>
            <a:pPr marL="915988" lvl="1" indent="-458788" algn="just" eaLnBrk="1" hangingPunct="1">
              <a:spcBef>
                <a:spcPct val="0"/>
              </a:spcBef>
              <a:spcAft>
                <a:spcPts val="1200"/>
              </a:spcAft>
              <a:buSzPct val="75000"/>
              <a:buFont typeface="Wingdings" panose="05000000000000000000" pitchFamily="2" charset="2"/>
              <a:buChar char="q"/>
            </a:pPr>
            <a:r>
              <a:rPr lang="en-US" altLang="en-US" sz="2200" dirty="0" smtClean="0"/>
              <a:t>Person </a:t>
            </a:r>
            <a:r>
              <a:rPr lang="en-US" altLang="en-US" sz="2200" dirty="0"/>
              <a:t>who produces an exemption </a:t>
            </a:r>
            <a:r>
              <a:rPr lang="en-US" altLang="en-US" sz="2200" dirty="0" smtClean="0"/>
              <a:t>certificate</a:t>
            </a:r>
            <a:endParaRPr lang="en-US" sz="2200" kern="0" dirty="0"/>
          </a:p>
        </p:txBody>
      </p:sp>
    </p:spTree>
    <p:extLst>
      <p:ext uri="{BB962C8B-B14F-4D97-AF65-F5344CB8AC3E}">
        <p14:creationId xmlns:p14="http://schemas.microsoft.com/office/powerpoint/2010/main" xmlns="" val="14341276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53513"/>
            <a:ext cx="8234362" cy="5011737"/>
          </a:xfrm>
        </p:spPr>
        <p:txBody>
          <a:bodyPr/>
          <a:lstStyle/>
          <a:p>
            <a:pPr marL="465138" indent="-465138" algn="just" eaLnBrk="1" hangingPunct="1">
              <a:lnSpc>
                <a:spcPct val="130000"/>
              </a:lnSpc>
              <a:spcBef>
                <a:spcPct val="0"/>
              </a:spcBef>
              <a:spcAft>
                <a:spcPts val="2000"/>
              </a:spcAft>
              <a:defRPr/>
            </a:pPr>
            <a:r>
              <a:rPr lang="en-US" sz="2200" dirty="0"/>
              <a:t>The scope of collection of tax has been extended to include every distributer or dealer to another wholesaler </a:t>
            </a:r>
            <a:endParaRPr lang="en-US" sz="2200" dirty="0" smtClean="0"/>
          </a:p>
          <a:p>
            <a:pPr marL="465138" indent="-465138" algn="just" eaLnBrk="1" hangingPunct="1">
              <a:lnSpc>
                <a:spcPct val="130000"/>
              </a:lnSpc>
              <a:spcBef>
                <a:spcPct val="0"/>
              </a:spcBef>
              <a:spcAft>
                <a:spcPts val="2000"/>
              </a:spcAft>
              <a:defRPr/>
            </a:pPr>
            <a:r>
              <a:rPr lang="en-US" sz="2200" dirty="0" smtClean="0"/>
              <a:t>In </a:t>
            </a:r>
            <a:r>
              <a:rPr lang="en-US" sz="2200" dirty="0"/>
              <a:t>addition to manufacturers and commercial importers, now dealers, wholesalers, and distributors who sell to a wholesaler are required to collect tax on such </a:t>
            </a:r>
            <a:r>
              <a:rPr lang="en-US" sz="2200" dirty="0" smtClean="0"/>
              <a:t>sale</a:t>
            </a:r>
          </a:p>
          <a:p>
            <a:pPr marL="465138" indent="-465138" algn="just" eaLnBrk="1" hangingPunct="1">
              <a:lnSpc>
                <a:spcPct val="130000"/>
              </a:lnSpc>
              <a:spcBef>
                <a:spcPct val="0"/>
              </a:spcBef>
              <a:spcAft>
                <a:spcPts val="2000"/>
              </a:spcAft>
              <a:defRPr/>
            </a:pPr>
            <a:r>
              <a:rPr lang="en-US" sz="2200" dirty="0" smtClean="0"/>
              <a:t>The </a:t>
            </a:r>
            <a:r>
              <a:rPr lang="en-US" sz="2200" dirty="0"/>
              <a:t>rate of tax withholding is 0.5% of the gross amount of </a:t>
            </a:r>
            <a:r>
              <a:rPr lang="en-US" sz="2200" dirty="0" smtClean="0"/>
              <a:t>sales</a:t>
            </a:r>
            <a:endParaRPr lang="en-US" sz="2200" dirty="0"/>
          </a:p>
        </p:txBody>
      </p:sp>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236H</a:t>
            </a:r>
          </a:p>
        </p:txBody>
      </p:sp>
      <p:sp>
        <p:nvSpPr>
          <p:cNvPr id="7" name="Rectangle 8"/>
          <p:cNvSpPr txBox="1">
            <a:spLocks noChangeArrowheads="1"/>
          </p:cNvSpPr>
          <p:nvPr/>
        </p:nvSpPr>
        <p:spPr bwMode="auto">
          <a:xfrm>
            <a:off x="457200" y="304800"/>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Advance tax on sale to retailers </a:t>
            </a:r>
            <a:r>
              <a:rPr lang="en-US" sz="2800" b="1" kern="0" dirty="0" smtClean="0">
                <a:solidFill>
                  <a:srgbClr val="FFC000"/>
                </a:solidFill>
                <a:latin typeface="Arial"/>
              </a:rPr>
              <a:t>&amp; </a:t>
            </a:r>
          </a:p>
          <a:p>
            <a:pPr lvl="0">
              <a:lnSpc>
                <a:spcPct val="85000"/>
              </a:lnSpc>
            </a:pPr>
            <a:r>
              <a:rPr lang="en-US" sz="2800" b="1" kern="0" dirty="0">
                <a:solidFill>
                  <a:srgbClr val="FFC000"/>
                </a:solidFill>
                <a:latin typeface="Arial"/>
              </a:rPr>
              <a:t> </a:t>
            </a:r>
            <a:r>
              <a:rPr lang="en-US" sz="2800" b="1" kern="0" dirty="0" smtClean="0">
                <a:solidFill>
                  <a:srgbClr val="FFC000"/>
                </a:solidFill>
                <a:latin typeface="Arial"/>
              </a:rPr>
              <a:t>  wholesalers </a:t>
            </a:r>
            <a:endParaRPr kumimoji="0" lang="en-US" altLang="en-US" sz="2800" b="1" i="0" u="none" strike="noStrike" kern="0" cap="none" spc="0" normalizeH="0" baseline="0" noProof="0" dirty="0" smtClean="0">
              <a:ln>
                <a:noFill/>
              </a:ln>
              <a:solidFill>
                <a:schemeClr val="bg2"/>
              </a:solidFill>
              <a:effectLst/>
              <a:uLnTx/>
              <a:uFillTx/>
              <a:latin typeface="+mj-lt"/>
              <a:ea typeface="+mj-ea"/>
              <a:cs typeface="+mj-cs"/>
            </a:endParaRPr>
          </a:p>
        </p:txBody>
      </p:sp>
    </p:spTree>
    <p:extLst>
      <p:ext uri="{BB962C8B-B14F-4D97-AF65-F5344CB8AC3E}">
        <p14:creationId xmlns:p14="http://schemas.microsoft.com/office/powerpoint/2010/main" xmlns="" val="2391797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idx="1"/>
          </p:nvPr>
        </p:nvSpPr>
        <p:spPr>
          <a:xfrm>
            <a:off x="452438" y="1128799"/>
            <a:ext cx="8234362" cy="1004801"/>
          </a:xfrm>
        </p:spPr>
        <p:txBody>
          <a:bodyPr/>
          <a:lstStyle/>
          <a:p>
            <a:pPr marL="465138" indent="-465138" algn="just" eaLnBrk="1" hangingPunct="1">
              <a:lnSpc>
                <a:spcPct val="120000"/>
              </a:lnSpc>
              <a:spcBef>
                <a:spcPct val="0"/>
              </a:spcBef>
              <a:spcAft>
                <a:spcPts val="1500"/>
              </a:spcAft>
              <a:defRPr/>
            </a:pPr>
            <a:r>
              <a:rPr lang="en-US" sz="2200" dirty="0"/>
              <a:t>Non-filers are subject to collection of tax on all non-cash banking transactions at the following rates: </a:t>
            </a:r>
          </a:p>
        </p:txBody>
      </p:sp>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236P</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Advance tax on banking </a:t>
            </a:r>
            <a:r>
              <a:rPr lang="en-US" sz="2800" b="1" kern="0" dirty="0" smtClean="0">
                <a:solidFill>
                  <a:srgbClr val="FFC000"/>
                </a:solidFill>
                <a:latin typeface="Arial"/>
              </a:rPr>
              <a:t>transactions</a:t>
            </a:r>
          </a:p>
          <a:p>
            <a:pPr lvl="0">
              <a:lnSpc>
                <a:spcPct val="85000"/>
              </a:lnSpc>
            </a:pPr>
            <a:r>
              <a:rPr lang="en-US" sz="2800" b="1" kern="0" dirty="0">
                <a:solidFill>
                  <a:srgbClr val="FFC000"/>
                </a:solidFill>
                <a:latin typeface="Arial"/>
              </a:rPr>
              <a:t> </a:t>
            </a:r>
            <a:r>
              <a:rPr lang="en-US" sz="2800" b="1" kern="0" dirty="0" smtClean="0">
                <a:solidFill>
                  <a:srgbClr val="FFC000"/>
                </a:solidFill>
                <a:latin typeface="Arial"/>
              </a:rPr>
              <a:t>  </a:t>
            </a:r>
            <a:r>
              <a:rPr lang="en-US" sz="2800" b="1" kern="0" dirty="0">
                <a:solidFill>
                  <a:srgbClr val="FFC000"/>
                </a:solidFill>
                <a:latin typeface="Arial"/>
              </a:rPr>
              <a:t>other than cash </a:t>
            </a:r>
            <a:endParaRPr kumimoji="0" lang="en-US" altLang="en-US" sz="3600" b="1" i="0" u="none" strike="noStrike" kern="0" cap="none" spc="0" normalizeH="0" baseline="0" noProof="0" dirty="0" smtClean="0">
              <a:ln>
                <a:noFill/>
              </a:ln>
              <a:solidFill>
                <a:schemeClr val="bg2"/>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258033803"/>
              </p:ext>
            </p:extLst>
          </p:nvPr>
        </p:nvGraphicFramePr>
        <p:xfrm>
          <a:off x="926758" y="2031853"/>
          <a:ext cx="7735328" cy="1320947"/>
        </p:xfrm>
        <a:graphic>
          <a:graphicData uri="http://schemas.openxmlformats.org/drawingml/2006/table">
            <a:tbl>
              <a:tblPr firstRow="1" bandRow="1">
                <a:tableStyleId>{5C22544A-7EE6-4342-B048-85BDC9FD1C3A}</a:tableStyleId>
              </a:tblPr>
              <a:tblGrid>
                <a:gridCol w="2115324"/>
                <a:gridCol w="2052741"/>
                <a:gridCol w="2040224"/>
                <a:gridCol w="1527039"/>
              </a:tblGrid>
              <a:tr h="715780">
                <a:tc>
                  <a:txBody>
                    <a:bodyPr/>
                    <a:lstStyle/>
                    <a:p>
                      <a:r>
                        <a:rPr lang="en-US" sz="2000" b="1" kern="1200" dirty="0" smtClean="0">
                          <a:solidFill>
                            <a:schemeClr val="tx2"/>
                          </a:solidFill>
                          <a:latin typeface="+mn-lt"/>
                          <a:ea typeface="+mn-ea"/>
                          <a:cs typeface="+mn-cs"/>
                        </a:rPr>
                        <a:t>Period</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00000"/>
                        </a:lnSpc>
                      </a:pPr>
                      <a:r>
                        <a:rPr lang="en-US" sz="2000" b="1" kern="1200" dirty="0" smtClean="0">
                          <a:solidFill>
                            <a:schemeClr val="dk1"/>
                          </a:solidFill>
                          <a:latin typeface="+mn-lt"/>
                          <a:ea typeface="+mn-ea"/>
                          <a:cs typeface="+mn-cs"/>
                        </a:rPr>
                        <a:t>1-07-2015 </a:t>
                      </a:r>
                      <a:r>
                        <a:rPr lang="en-US" sz="2000" b="1" kern="1200" baseline="0" dirty="0" smtClean="0">
                          <a:solidFill>
                            <a:schemeClr val="dk1"/>
                          </a:solidFill>
                          <a:latin typeface="+mn-lt"/>
                          <a:ea typeface="+mn-ea"/>
                          <a:cs typeface="+mn-cs"/>
                        </a:rPr>
                        <a:t>to</a:t>
                      </a:r>
                    </a:p>
                    <a:p>
                      <a:pPr algn="ctr">
                        <a:lnSpc>
                          <a:spcPct val="100000"/>
                        </a:lnSpc>
                      </a:pPr>
                      <a:r>
                        <a:rPr lang="en-US" sz="2000" b="1" kern="1200" baseline="0" dirty="0" smtClean="0">
                          <a:solidFill>
                            <a:schemeClr val="dk1"/>
                          </a:solidFill>
                          <a:latin typeface="+mn-lt"/>
                          <a:ea typeface="+mn-ea"/>
                          <a:cs typeface="+mn-cs"/>
                        </a:rPr>
                        <a:t> 10-07-2015</a:t>
                      </a:r>
                      <a:endParaRPr lang="en-US" sz="2000" b="0" dirty="0">
                        <a:solidFill>
                          <a:schemeClr val="bg1"/>
                        </a:solidFill>
                      </a:endParaRPr>
                    </a:p>
                  </a:txBody>
                  <a:tcPr marT="45724" marB="45724"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algn="ctr">
                        <a:lnSpc>
                          <a:spcPct val="100000"/>
                        </a:lnSpc>
                      </a:pPr>
                      <a:r>
                        <a:rPr lang="en-US" sz="2000" b="1" kern="1200" dirty="0" smtClean="0">
                          <a:solidFill>
                            <a:schemeClr val="dk1"/>
                          </a:solidFill>
                          <a:latin typeface="+mn-lt"/>
                          <a:ea typeface="+mn-ea"/>
                          <a:cs typeface="+mn-cs"/>
                        </a:rPr>
                        <a:t>11-07-2015 to</a:t>
                      </a:r>
                    </a:p>
                    <a:p>
                      <a:pPr algn="ctr">
                        <a:lnSpc>
                          <a:spcPct val="100000"/>
                        </a:lnSpc>
                      </a:pPr>
                      <a:r>
                        <a:rPr lang="en-US" sz="2000" b="1" kern="1200" dirty="0" smtClean="0">
                          <a:solidFill>
                            <a:schemeClr val="dk1"/>
                          </a:solidFill>
                          <a:latin typeface="+mn-lt"/>
                          <a:ea typeface="+mn-ea"/>
                          <a:cs typeface="+mn-cs"/>
                        </a:rPr>
                        <a:t>30-09-2015</a:t>
                      </a:r>
                      <a:endParaRPr lang="en-US" sz="2000" b="0" dirty="0">
                        <a:solidFill>
                          <a:schemeClr val="bg1"/>
                        </a:solidFill>
                      </a:endParaRPr>
                    </a:p>
                  </a:txBody>
                  <a:tcPr marT="45724" marB="45724"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algn="ctr">
                        <a:lnSpc>
                          <a:spcPct val="100000"/>
                        </a:lnSpc>
                      </a:pPr>
                      <a:r>
                        <a:rPr lang="en-US" sz="2000" b="1" kern="1200" dirty="0" smtClean="0">
                          <a:solidFill>
                            <a:schemeClr val="dk1"/>
                          </a:solidFill>
                          <a:latin typeface="+mn-lt"/>
                          <a:ea typeface="+mn-ea"/>
                          <a:cs typeface="+mn-cs"/>
                        </a:rPr>
                        <a:t>1-10-2015</a:t>
                      </a:r>
                      <a:r>
                        <a:rPr lang="en-US" sz="2000" b="1" kern="1200" baseline="0" dirty="0" smtClean="0">
                          <a:solidFill>
                            <a:schemeClr val="dk1"/>
                          </a:solidFill>
                          <a:latin typeface="+mn-lt"/>
                          <a:ea typeface="+mn-ea"/>
                          <a:cs typeface="+mn-cs"/>
                        </a:rPr>
                        <a:t> </a:t>
                      </a:r>
                      <a:r>
                        <a:rPr lang="en-US" sz="2000" b="1" kern="1200" dirty="0" smtClean="0">
                          <a:solidFill>
                            <a:schemeClr val="dk1"/>
                          </a:solidFill>
                          <a:latin typeface="+mn-lt"/>
                          <a:ea typeface="+mn-ea"/>
                          <a:cs typeface="+mn-cs"/>
                        </a:rPr>
                        <a:t>Onwards</a:t>
                      </a:r>
                      <a:endParaRPr lang="en-US" sz="2000" b="0" dirty="0">
                        <a:solidFill>
                          <a:schemeClr val="bg1"/>
                        </a:solidFill>
                      </a:endParaRPr>
                    </a:p>
                  </a:txBody>
                  <a:tcPr marT="45724" marB="45724"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r h="605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2"/>
                          </a:solidFill>
                          <a:latin typeface="+mn-lt"/>
                          <a:ea typeface="+mn-ea"/>
                          <a:cs typeface="+mn-cs"/>
                        </a:rPr>
                        <a:t>Rate of tax</a:t>
                      </a:r>
                      <a:endParaRPr lang="en-US" sz="2000" b="1"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indent="0" algn="ctr">
                        <a:lnSpc>
                          <a:spcPct val="130000"/>
                        </a:lnSpc>
                        <a:buClr>
                          <a:schemeClr val="bg2"/>
                        </a:buClr>
                        <a:buFont typeface="Wingdings" panose="05000000000000000000" pitchFamily="2" charset="2"/>
                        <a:buNone/>
                      </a:pPr>
                      <a:r>
                        <a:rPr lang="en-US" sz="2000" kern="1200" dirty="0" smtClean="0">
                          <a:solidFill>
                            <a:schemeClr val="bg1"/>
                          </a:solidFill>
                          <a:latin typeface="+mn-lt"/>
                          <a:ea typeface="+mn-ea"/>
                          <a:cs typeface="+mn-cs"/>
                        </a:rPr>
                        <a:t>0.6%</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marL="0" marR="0" indent="0" algn="ctr" defTabSz="914400" rtl="0" eaLnBrk="1" fontAlgn="auto" latinLnBrk="0" hangingPunct="1">
                        <a:lnSpc>
                          <a:spcPct val="130000"/>
                        </a:lnSpc>
                        <a:spcBef>
                          <a:spcPts val="0"/>
                        </a:spcBef>
                        <a:spcAft>
                          <a:spcPts val="0"/>
                        </a:spcAft>
                        <a:buClr>
                          <a:schemeClr val="bg2"/>
                        </a:buClr>
                        <a:buSzTx/>
                        <a:buFont typeface="Wingdings" panose="05000000000000000000" pitchFamily="2" charset="2"/>
                        <a:buNone/>
                        <a:tabLst/>
                        <a:defRPr/>
                      </a:pPr>
                      <a:r>
                        <a:rPr lang="en-US" sz="2000" kern="1200" dirty="0" smtClean="0">
                          <a:solidFill>
                            <a:schemeClr val="bg1"/>
                          </a:solidFill>
                          <a:latin typeface="+mn-lt"/>
                          <a:ea typeface="+mn-ea"/>
                          <a:cs typeface="+mn-cs"/>
                        </a:rPr>
                        <a:t>0.3%</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p>
                      <a:pPr marL="0" marR="0" indent="0" algn="ctr" defTabSz="914400" rtl="0" eaLnBrk="1" fontAlgn="auto" latinLnBrk="0" hangingPunct="1">
                        <a:lnSpc>
                          <a:spcPct val="130000"/>
                        </a:lnSpc>
                        <a:spcBef>
                          <a:spcPts val="0"/>
                        </a:spcBef>
                        <a:spcAft>
                          <a:spcPts val="0"/>
                        </a:spcAft>
                        <a:buClr>
                          <a:schemeClr val="bg2"/>
                        </a:buClr>
                        <a:buSzTx/>
                        <a:buFont typeface="Wingdings" panose="05000000000000000000" pitchFamily="2" charset="2"/>
                        <a:buNone/>
                        <a:tabLst/>
                        <a:defRPr/>
                      </a:pPr>
                      <a:r>
                        <a:rPr lang="en-US" sz="2000" kern="1200" dirty="0" smtClean="0">
                          <a:solidFill>
                            <a:schemeClr val="bg1"/>
                          </a:solidFill>
                          <a:latin typeface="+mn-lt"/>
                          <a:ea typeface="+mn-ea"/>
                          <a:cs typeface="+mn-cs"/>
                        </a:rPr>
                        <a:t>0.6%</a:t>
                      </a:r>
                      <a:endParaRPr lang="en-US" sz="2000" b="0" dirty="0">
                        <a:solidFill>
                          <a:schemeClr val="bg1"/>
                        </a:solidFill>
                      </a:endParaRPr>
                    </a:p>
                  </a:txBody>
                  <a:tcPr marT="45724" marB="4572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r>
            </a:tbl>
          </a:graphicData>
        </a:graphic>
      </p:graphicFrame>
      <p:sp>
        <p:nvSpPr>
          <p:cNvPr id="10" name="Rectangle 9"/>
          <p:cNvSpPr txBox="1">
            <a:spLocks noChangeArrowheads="1"/>
          </p:cNvSpPr>
          <p:nvPr/>
        </p:nvSpPr>
        <p:spPr bwMode="auto">
          <a:xfrm>
            <a:off x="432486" y="3519820"/>
            <a:ext cx="8234362" cy="268121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60363" indent="-360363"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ea typeface="+mn-ea"/>
                <a:cs typeface="+mn-cs"/>
              </a:defRPr>
            </a:lvl1pPr>
            <a:lvl2pPr marL="717550" indent="-355600" algn="l" rtl="0" eaLnBrk="0" fontAlgn="base" hangingPunct="0">
              <a:lnSpc>
                <a:spcPct val="100000"/>
              </a:lnSpc>
              <a:spcBef>
                <a:spcPts val="0"/>
              </a:spcBef>
              <a:spcAft>
                <a:spcPts val="600"/>
              </a:spcAft>
              <a:buClr>
                <a:schemeClr val="accent2"/>
              </a:buClr>
              <a:buSzPct val="100000"/>
              <a:buFont typeface="Arial" pitchFamily="34" charset="0"/>
              <a:buChar char="►"/>
              <a:defRPr sz="2000">
                <a:solidFill>
                  <a:schemeClr val="bg1"/>
                </a:solidFill>
                <a:latin typeface="+mn-lt"/>
              </a:defRPr>
            </a:lvl2pPr>
            <a:lvl3pPr marL="1081088" indent="-361950" algn="l" rtl="0" eaLnBrk="0" fontAlgn="base" hangingPunct="0">
              <a:lnSpc>
                <a:spcPct val="100000"/>
              </a:lnSpc>
              <a:spcBef>
                <a:spcPts val="0"/>
              </a:spcBef>
              <a:spcAft>
                <a:spcPts val="600"/>
              </a:spcAft>
              <a:buClr>
                <a:schemeClr val="accent2"/>
              </a:buClr>
              <a:buSzPct val="100000"/>
              <a:buFont typeface="Arial" pitchFamily="34" charset="0"/>
              <a:buChar char="►"/>
              <a:defRPr sz="2400">
                <a:solidFill>
                  <a:schemeClr val="bg1"/>
                </a:solidFill>
                <a:latin typeface="+mn-lt"/>
              </a:defRPr>
            </a:lvl3pPr>
            <a:lvl4pPr marL="1441450" indent="-358775"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4pPr>
            <a:lvl5pPr marL="1800225" indent="-357188" algn="l" rtl="0" eaLnBrk="0" fontAlgn="base" hangingPunct="0">
              <a:lnSpc>
                <a:spcPct val="100000"/>
              </a:lnSpc>
              <a:spcBef>
                <a:spcPts val="0"/>
              </a:spcBef>
              <a:spcAft>
                <a:spcPts val="600"/>
              </a:spcAft>
              <a:buClr>
                <a:schemeClr val="accent2"/>
              </a:buClr>
              <a:buSzPct val="100000"/>
              <a:buFont typeface="Arial" pitchFamily="34" charset="0"/>
              <a:buChar char="►"/>
              <a:defRPr sz="1600">
                <a:solidFill>
                  <a:schemeClr val="bg1"/>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a:lstStyle>
          <a:p>
            <a:pPr marL="465138" indent="-465138" algn="just">
              <a:lnSpc>
                <a:spcPct val="120000"/>
              </a:lnSpc>
              <a:spcAft>
                <a:spcPts val="1400"/>
              </a:spcAft>
              <a:buClr>
                <a:srgbClr val="FFD200"/>
              </a:buClr>
              <a:buFont typeface="Arial" charset="0"/>
              <a:buChar char="►"/>
              <a:tabLst>
                <a:tab pos="465138" algn="l"/>
              </a:tabLst>
              <a:defRPr/>
            </a:pPr>
            <a:r>
              <a:rPr lang="en-US" sz="2000" dirty="0"/>
              <a:t>This withholding tax is applicable where total payments for all transactions in a day exceed Rs.50,000. However, this threshold shall be considered separately for sales of instruments and transfer of sums</a:t>
            </a:r>
          </a:p>
          <a:p>
            <a:pPr marL="465138" indent="-465138" algn="just">
              <a:lnSpc>
                <a:spcPct val="120000"/>
              </a:lnSpc>
              <a:spcAft>
                <a:spcPts val="1400"/>
              </a:spcAft>
              <a:buClr>
                <a:srgbClr val="FFD200"/>
              </a:buClr>
              <a:buFont typeface="Arial" charset="0"/>
              <a:buChar char="►"/>
              <a:tabLst>
                <a:tab pos="465138" algn="l"/>
              </a:tabLst>
              <a:defRPr/>
            </a:pPr>
            <a:r>
              <a:rPr lang="en-US" sz="2000" dirty="0"/>
              <a:t>The only exception is for payments made for taxes of </a:t>
            </a:r>
            <a:r>
              <a:rPr lang="en-US" sz="2000" dirty="0" smtClean="0"/>
              <a:t>Federal, Provincial or Local government </a:t>
            </a:r>
            <a:r>
              <a:rPr lang="en-US" sz="2000" dirty="0"/>
              <a:t>and payments to Pakistan Real-time Interbank Settlement Mechanism (PRISM)</a:t>
            </a:r>
            <a:r>
              <a:rPr lang="en-US" sz="2200" kern="0" dirty="0" smtClean="0"/>
              <a:t> </a:t>
            </a:r>
            <a:endParaRPr lang="en-US" sz="2200" kern="0" dirty="0"/>
          </a:p>
        </p:txBody>
      </p:sp>
    </p:spTree>
    <p:extLst>
      <p:ext uri="{BB962C8B-B14F-4D97-AF65-F5344CB8AC3E}">
        <p14:creationId xmlns:p14="http://schemas.microsoft.com/office/powerpoint/2010/main" xmlns="" val="135883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9" name="Rectangle 8"/>
          <p:cNvSpPr>
            <a:spLocks noGrp="1" noChangeArrowheads="1"/>
          </p:cNvSpPr>
          <p:nvPr>
            <p:ph type="title"/>
          </p:nvPr>
        </p:nvSpPr>
        <p:spPr>
          <a:xfrm>
            <a:off x="457200" y="602919"/>
            <a:ext cx="8458200" cy="447675"/>
          </a:xfrm>
        </p:spPr>
        <p:txBody>
          <a:bodyPr/>
          <a:lstStyle/>
          <a:p>
            <a:pPr eaLnBrk="1" hangingPunct="1"/>
            <a:r>
              <a:rPr lang="en-US" sz="2800" dirty="0" smtClean="0">
                <a:solidFill>
                  <a:schemeClr val="bg2"/>
                </a:solidFill>
              </a:rPr>
              <a:t>Schemes of Taxation Final Tax Regime (FTR) </a:t>
            </a:r>
            <a:r>
              <a:rPr lang="en-US" altLang="en-US" sz="2800" dirty="0" smtClean="0">
                <a:solidFill>
                  <a:schemeClr val="bg2"/>
                </a:solidFill>
              </a:rPr>
              <a:t/>
            </a:r>
            <a:br>
              <a:rPr lang="en-US" altLang="en-US" sz="2800" dirty="0" smtClean="0">
                <a:solidFill>
                  <a:schemeClr val="bg2"/>
                </a:solidFill>
              </a:rPr>
            </a:br>
            <a:endParaRPr lang="en-US" altLang="en-US" sz="2800" dirty="0" smtClean="0">
              <a:solidFill>
                <a:schemeClr val="bg2"/>
              </a:solidFill>
            </a:endParaRPr>
          </a:p>
        </p:txBody>
      </p:sp>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04085"/>
            <a:ext cx="8234362" cy="5011737"/>
          </a:xfrm>
        </p:spPr>
        <p:txBody>
          <a:bodyPr/>
          <a:lstStyle/>
          <a:p>
            <a:pPr marL="465138" indent="-465138" algn="just" eaLnBrk="1" hangingPunct="1">
              <a:lnSpc>
                <a:spcPct val="130000"/>
              </a:lnSpc>
              <a:spcBef>
                <a:spcPct val="0"/>
              </a:spcBef>
              <a:spcAft>
                <a:spcPts val="1500"/>
              </a:spcAft>
              <a:defRPr/>
            </a:pPr>
            <a:r>
              <a:rPr lang="en-US" sz="2200" dirty="0" smtClean="0"/>
              <a:t>Under the Ordinance (section 4), amounts governed under FTR are not to be included in the computation of “taxable income”. Sections 8 and 169 of the Ordinance, being the governing sections prescribe the following distinct features of income governed under FTR</a:t>
            </a:r>
            <a:r>
              <a:rPr lang="en-US" sz="2200" dirty="0"/>
              <a:t>:</a:t>
            </a:r>
            <a:endParaRPr lang="en-US" sz="2200" dirty="0" smtClean="0"/>
          </a:p>
          <a:p>
            <a:pPr marL="852488" indent="-395288" algn="just" eaLnBrk="1" hangingPunct="1">
              <a:lnSpc>
                <a:spcPct val="130000"/>
              </a:lnSpc>
              <a:spcBef>
                <a:spcPct val="0"/>
              </a:spcBef>
              <a:spcAft>
                <a:spcPts val="1500"/>
              </a:spcAft>
              <a:buSzPct val="75000"/>
              <a:buFont typeface="Wingdings" panose="05000000000000000000" pitchFamily="2" charset="2"/>
              <a:buChar char="q"/>
              <a:defRPr/>
            </a:pPr>
            <a:r>
              <a:rPr lang="en-US" sz="2200" dirty="0" smtClean="0"/>
              <a:t>Income falling under FTR shall not be chargeable to tax under any head of income in computing the taxable income of the person who derives it for any tax year;</a:t>
            </a:r>
          </a:p>
          <a:p>
            <a:pPr marL="852488" indent="-395288" algn="just" eaLnBrk="1" hangingPunct="1">
              <a:lnSpc>
                <a:spcPct val="130000"/>
              </a:lnSpc>
              <a:spcBef>
                <a:spcPct val="0"/>
              </a:spcBef>
              <a:spcAft>
                <a:spcPts val="2000"/>
              </a:spcAft>
              <a:buSzPct val="75000"/>
              <a:buFont typeface="Wingdings" panose="05000000000000000000" pitchFamily="2" charset="2"/>
              <a:buChar char="q"/>
              <a:defRPr/>
            </a:pPr>
            <a:r>
              <a:rPr lang="en-US" sz="2200" dirty="0" smtClean="0"/>
              <a:t> No deduction is allowable for any expenditure incurred in deriving the income falling under FTR</a:t>
            </a:r>
            <a:endParaRPr lang="en-US" sz="2200" dirty="0"/>
          </a:p>
        </p:txBody>
      </p:sp>
    </p:spTree>
    <p:extLst>
      <p:ext uri="{BB962C8B-B14F-4D97-AF65-F5344CB8AC3E}">
        <p14:creationId xmlns:p14="http://schemas.microsoft.com/office/powerpoint/2010/main" xmlns="" val="39239544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236Q</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smtClean="0">
                <a:solidFill>
                  <a:srgbClr val="FFC000"/>
                </a:solidFill>
                <a:latin typeface="Arial"/>
              </a:rPr>
              <a:t>Payment </a:t>
            </a:r>
            <a:r>
              <a:rPr lang="en-US" sz="2800" b="1" kern="0" dirty="0">
                <a:solidFill>
                  <a:srgbClr val="FFC000"/>
                </a:solidFill>
                <a:latin typeface="Arial"/>
              </a:rPr>
              <a:t>for use of machinery </a:t>
            </a:r>
            <a:r>
              <a:rPr lang="en-US" sz="2800" b="1" kern="0" dirty="0" smtClean="0">
                <a:solidFill>
                  <a:srgbClr val="FFC000"/>
                </a:solidFill>
                <a:latin typeface="Arial"/>
              </a:rPr>
              <a:t>and</a:t>
            </a:r>
          </a:p>
          <a:p>
            <a:pPr lvl="0">
              <a:lnSpc>
                <a:spcPct val="85000"/>
              </a:lnSpc>
            </a:pPr>
            <a:r>
              <a:rPr lang="en-US" sz="2800" b="1" kern="0" dirty="0">
                <a:solidFill>
                  <a:srgbClr val="FFC000"/>
                </a:solidFill>
                <a:latin typeface="Arial"/>
              </a:rPr>
              <a:t> </a:t>
            </a:r>
            <a:r>
              <a:rPr lang="en-US" sz="2800" b="1" kern="0" dirty="0" smtClean="0">
                <a:solidFill>
                  <a:srgbClr val="FFC000"/>
                </a:solidFill>
                <a:latin typeface="Arial"/>
              </a:rPr>
              <a:t>equipment</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70243" y="1156412"/>
            <a:ext cx="8229600" cy="5129402"/>
          </a:xfrm>
        </p:spPr>
        <p:txBody>
          <a:bodyPr/>
          <a:lstStyle/>
          <a:p>
            <a:pPr marL="465138" indent="-465138" algn="just">
              <a:lnSpc>
                <a:spcPct val="120000"/>
              </a:lnSpc>
              <a:spcBef>
                <a:spcPts val="0"/>
              </a:spcBef>
              <a:spcAft>
                <a:spcPts val="2000"/>
              </a:spcAft>
              <a:buClr>
                <a:srgbClr val="FFD200"/>
              </a:buClr>
              <a:buFont typeface="Arial" charset="0"/>
              <a:buChar char="►"/>
              <a:tabLst>
                <a:tab pos="465138" algn="l"/>
              </a:tabLst>
              <a:defRPr/>
            </a:pPr>
            <a:r>
              <a:rPr lang="en-US" sz="2100" dirty="0" smtClean="0">
                <a:latin typeface="+mj-lt"/>
              </a:rPr>
              <a:t>Withholding of tax @ 10% from payments to a resident person for use of or right to use industrial, commercial and scientific equipment as well as on account of rent of machinery</a:t>
            </a:r>
          </a:p>
          <a:p>
            <a:pPr marL="465138" indent="-465138" algn="just">
              <a:lnSpc>
                <a:spcPct val="120000"/>
              </a:lnSpc>
              <a:spcBef>
                <a:spcPts val="0"/>
              </a:spcBef>
              <a:spcAft>
                <a:spcPts val="2000"/>
              </a:spcAft>
              <a:buClr>
                <a:srgbClr val="FFD200"/>
              </a:buClr>
              <a:buFont typeface="Arial" charset="0"/>
              <a:buChar char="►"/>
              <a:tabLst>
                <a:tab pos="465138" algn="l"/>
              </a:tabLst>
              <a:defRPr/>
            </a:pPr>
            <a:r>
              <a:rPr lang="en-US" sz="2100" dirty="0" smtClean="0">
                <a:latin typeface="+mj-lt"/>
              </a:rPr>
              <a:t>The tax is required to be deducted by persons prescribed under section 153(7)</a:t>
            </a:r>
          </a:p>
          <a:p>
            <a:pPr marL="465138" indent="-465138" algn="just">
              <a:lnSpc>
                <a:spcPct val="120000"/>
              </a:lnSpc>
              <a:spcBef>
                <a:spcPts val="0"/>
              </a:spcBef>
              <a:spcAft>
                <a:spcPts val="2000"/>
              </a:spcAft>
              <a:buClr>
                <a:srgbClr val="FFD200"/>
              </a:buClr>
              <a:buFont typeface="Arial" charset="0"/>
              <a:buChar char="►"/>
              <a:tabLst>
                <a:tab pos="465138" algn="l"/>
              </a:tabLst>
              <a:defRPr/>
            </a:pPr>
            <a:r>
              <a:rPr lang="en-US" sz="2100" dirty="0" smtClean="0">
                <a:latin typeface="+mj-lt"/>
              </a:rPr>
              <a:t>The tax deducted under this section constitutes final tax</a:t>
            </a:r>
          </a:p>
          <a:p>
            <a:pPr marL="465138" indent="-465138" algn="just">
              <a:lnSpc>
                <a:spcPct val="120000"/>
              </a:lnSpc>
              <a:spcBef>
                <a:spcPts val="0"/>
              </a:spcBef>
              <a:spcAft>
                <a:spcPts val="1500"/>
              </a:spcAft>
              <a:buClr>
                <a:srgbClr val="FFD200"/>
              </a:buClr>
              <a:buFont typeface="Arial" charset="0"/>
              <a:buChar char="►"/>
              <a:tabLst>
                <a:tab pos="465138" algn="l"/>
              </a:tabLst>
              <a:defRPr/>
            </a:pPr>
            <a:r>
              <a:rPr lang="en-US" sz="2100" dirty="0" smtClean="0">
                <a:latin typeface="+mj-lt"/>
              </a:rPr>
              <a:t>The tax under this section shall not apply in the case of:</a:t>
            </a:r>
          </a:p>
          <a:p>
            <a:pPr marL="917575" lvl="1" indent="-460375" algn="just">
              <a:lnSpc>
                <a:spcPct val="120000"/>
              </a:lnSpc>
              <a:spcBef>
                <a:spcPts val="0"/>
              </a:spcBef>
              <a:spcAft>
                <a:spcPts val="1500"/>
              </a:spcAft>
              <a:buClr>
                <a:srgbClr val="FFD200"/>
              </a:buClr>
              <a:buSzPct val="70000"/>
              <a:buFont typeface="Wingdings" panose="05000000000000000000" pitchFamily="2" charset="2"/>
              <a:buChar char="q"/>
              <a:tabLst>
                <a:tab pos="914400" algn="l"/>
              </a:tabLst>
              <a:defRPr/>
            </a:pPr>
            <a:r>
              <a:rPr lang="en-US" sz="2100" dirty="0" smtClean="0">
                <a:latin typeface="+mj-lt"/>
              </a:rPr>
              <a:t>Agricultural machinery</a:t>
            </a:r>
          </a:p>
          <a:p>
            <a:pPr marL="917575" lvl="1" indent="-460375" algn="just">
              <a:lnSpc>
                <a:spcPct val="120000"/>
              </a:lnSpc>
              <a:spcBef>
                <a:spcPts val="0"/>
              </a:spcBef>
              <a:spcAft>
                <a:spcPts val="1500"/>
              </a:spcAft>
              <a:buClr>
                <a:srgbClr val="FFD200"/>
              </a:buClr>
              <a:buSzPct val="70000"/>
              <a:buFont typeface="Wingdings" panose="05000000000000000000" pitchFamily="2" charset="2"/>
              <a:buChar char="q"/>
              <a:tabLst>
                <a:tab pos="914400" algn="l"/>
              </a:tabLst>
              <a:defRPr/>
            </a:pPr>
            <a:r>
              <a:rPr lang="en-US" sz="2100" dirty="0" smtClean="0">
                <a:latin typeface="+mj-lt"/>
              </a:rPr>
              <a:t>Machinery leased by a leasing company, investment bank, Modaraba, scheduled bank or development finance institution</a:t>
            </a:r>
          </a:p>
          <a:p>
            <a:pPr marL="465138" indent="-465138" algn="just">
              <a:lnSpc>
                <a:spcPct val="130000"/>
              </a:lnSpc>
              <a:spcBef>
                <a:spcPts val="0"/>
              </a:spcBef>
              <a:spcAft>
                <a:spcPts val="2000"/>
              </a:spcAft>
              <a:buClr>
                <a:srgbClr val="FFD200"/>
              </a:buClr>
              <a:buSzPct val="97000"/>
              <a:buFont typeface="Arial" charset="0"/>
              <a:buChar char="►"/>
              <a:tabLst>
                <a:tab pos="465138" algn="l"/>
              </a:tabLst>
              <a:defRPr/>
            </a:pPr>
            <a:endParaRPr lang="en-US" sz="2100" dirty="0" smtClean="0">
              <a:latin typeface="+mj-lt"/>
            </a:endParaRPr>
          </a:p>
        </p:txBody>
      </p:sp>
    </p:spTree>
    <p:extLst>
      <p:ext uri="{BB962C8B-B14F-4D97-AF65-F5344CB8AC3E}">
        <p14:creationId xmlns:p14="http://schemas.microsoft.com/office/powerpoint/2010/main" xmlns="" val="274516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236R</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Collection of tax on remittance of </a:t>
            </a:r>
            <a:endParaRPr lang="en-US" sz="2800" b="1" kern="0" dirty="0" smtClean="0">
              <a:solidFill>
                <a:srgbClr val="FFC000"/>
              </a:solidFill>
              <a:latin typeface="Arial"/>
            </a:endParaRPr>
          </a:p>
          <a:p>
            <a:pPr lvl="0">
              <a:lnSpc>
                <a:spcPct val="85000"/>
              </a:lnSpc>
            </a:pPr>
            <a:r>
              <a:rPr lang="en-US" sz="2800" b="1" kern="0" dirty="0">
                <a:solidFill>
                  <a:srgbClr val="FFC000"/>
                </a:solidFill>
                <a:latin typeface="Arial"/>
              </a:rPr>
              <a:t> </a:t>
            </a:r>
            <a:r>
              <a:rPr lang="en-US" sz="2800" b="1" kern="0" dirty="0" smtClean="0">
                <a:solidFill>
                  <a:srgbClr val="FFC000"/>
                </a:solidFill>
                <a:latin typeface="Arial"/>
              </a:rPr>
              <a:t>  education </a:t>
            </a:r>
            <a:r>
              <a:rPr lang="en-US" sz="2800" b="1" kern="0" dirty="0">
                <a:solidFill>
                  <a:srgbClr val="FFC000"/>
                </a:solidFill>
                <a:latin typeface="Arial"/>
              </a:rPr>
              <a:t>expenses </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70243" y="1156412"/>
            <a:ext cx="8229600" cy="5129402"/>
          </a:xfrm>
        </p:spPr>
        <p:txBody>
          <a:bodyPr/>
          <a:lstStyle/>
          <a:p>
            <a:pPr marL="465138" indent="-465138" algn="just">
              <a:lnSpc>
                <a:spcPct val="130000"/>
              </a:lnSpc>
              <a:spcAft>
                <a:spcPts val="2000"/>
              </a:spcAft>
              <a:buClr>
                <a:srgbClr val="FFD200"/>
              </a:buClr>
              <a:buFont typeface="Arial" charset="0"/>
              <a:buChar char="►"/>
              <a:tabLst>
                <a:tab pos="465138" algn="l"/>
              </a:tabLst>
              <a:defRPr/>
            </a:pPr>
            <a:r>
              <a:rPr lang="en-US" sz="2200" dirty="0"/>
              <a:t>Remittance of education and related expenses abroad is now subject to collection of tax </a:t>
            </a:r>
            <a:r>
              <a:rPr lang="en-US" sz="2200" dirty="0" smtClean="0"/>
              <a:t>@5</a:t>
            </a:r>
            <a:r>
              <a:rPr lang="en-US" sz="2200" dirty="0"/>
              <a:t>% by every remitter of the foreign exchange</a:t>
            </a:r>
          </a:p>
          <a:p>
            <a:pPr marL="465138" indent="-465138" algn="just">
              <a:lnSpc>
                <a:spcPct val="130000"/>
              </a:lnSpc>
              <a:spcAft>
                <a:spcPts val="2000"/>
              </a:spcAft>
              <a:buClr>
                <a:srgbClr val="FFD200"/>
              </a:buClr>
              <a:buFont typeface="Arial" charset="0"/>
              <a:buChar char="►"/>
              <a:tabLst>
                <a:tab pos="465138" algn="l"/>
              </a:tabLst>
              <a:defRPr/>
            </a:pPr>
            <a:r>
              <a:rPr lang="en-US" sz="2200" dirty="0"/>
              <a:t>Education expenses have been defined to include tuition fee, boarding and lodging expenses, any payment for distant learning to any institution or university in a foreign country and any other expense related or attributable to foreign education</a:t>
            </a:r>
          </a:p>
          <a:p>
            <a:pPr marL="465138" indent="-465138" algn="just">
              <a:lnSpc>
                <a:spcPct val="130000"/>
              </a:lnSpc>
              <a:spcAft>
                <a:spcPts val="2000"/>
              </a:spcAft>
              <a:buClr>
                <a:srgbClr val="FFD200"/>
              </a:buClr>
              <a:buFont typeface="Arial" charset="0"/>
              <a:buChar char="►"/>
              <a:tabLst>
                <a:tab pos="465138" algn="l"/>
              </a:tabLst>
              <a:defRPr/>
            </a:pPr>
            <a:r>
              <a:rPr lang="en-US" sz="2200" dirty="0"/>
              <a:t>The tax collected under this section is advance tax which would be available for adjustment against the tax liability of the payer of education related expenses </a:t>
            </a:r>
            <a:endParaRPr lang="en-US" sz="2200" dirty="0" smtClean="0"/>
          </a:p>
          <a:p>
            <a:pPr marL="465138" indent="-465138" algn="just">
              <a:lnSpc>
                <a:spcPct val="130000"/>
              </a:lnSpc>
              <a:spcBef>
                <a:spcPts val="0"/>
              </a:spcBef>
              <a:spcAft>
                <a:spcPts val="2000"/>
              </a:spcAft>
              <a:buClr>
                <a:srgbClr val="FFD200"/>
              </a:buClr>
              <a:buFont typeface="Arial" charset="0"/>
              <a:buChar char="►"/>
              <a:tabLst>
                <a:tab pos="465138" algn="l"/>
              </a:tabLst>
              <a:defRPr/>
            </a:pPr>
            <a:endParaRPr lang="en-US" sz="2200" dirty="0" smtClean="0">
              <a:latin typeface="+mj-lt"/>
            </a:endParaRPr>
          </a:p>
        </p:txBody>
      </p:sp>
    </p:spTree>
    <p:extLst>
      <p:ext uri="{BB962C8B-B14F-4D97-AF65-F5344CB8AC3E}">
        <p14:creationId xmlns:p14="http://schemas.microsoft.com/office/powerpoint/2010/main" xmlns="" val="17346825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6019800" y="673443"/>
            <a:ext cx="26670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a:t>
            </a:r>
            <a:r>
              <a:rPr lang="en-US" altLang="en-US" b="1" kern="0" dirty="0" smtClean="0">
                <a:solidFill>
                  <a:schemeClr val="tx2"/>
                </a:solidFill>
                <a:latin typeface="+mj-lt"/>
                <a:ea typeface="+mj-ea"/>
                <a:cs typeface="+mj-cs"/>
              </a:rPr>
              <a:t>160 &amp; </a:t>
            </a:r>
            <a:r>
              <a:rPr kumimoji="0" lang="en-US" altLang="en-US" b="1" i="0" u="none" strike="noStrike" kern="0" cap="none" spc="0" normalizeH="0" baseline="0" noProof="0" dirty="0" smtClean="0">
                <a:ln>
                  <a:noFill/>
                </a:ln>
                <a:solidFill>
                  <a:schemeClr val="tx2"/>
                </a:solidFill>
                <a:effectLst/>
                <a:uLnTx/>
                <a:uFillTx/>
                <a:latin typeface="+mj-lt"/>
                <a:ea typeface="+mj-ea"/>
                <a:cs typeface="+mj-cs"/>
              </a:rPr>
              <a:t>Rule 43</a:t>
            </a:r>
          </a:p>
        </p:txBody>
      </p:sp>
      <p:sp>
        <p:nvSpPr>
          <p:cNvPr id="7" name="Rectangle 8"/>
          <p:cNvSpPr txBox="1">
            <a:spLocks noChangeArrowheads="1"/>
          </p:cNvSpPr>
          <p:nvPr/>
        </p:nvSpPr>
        <p:spPr bwMode="auto">
          <a:xfrm>
            <a:off x="442784" y="634314"/>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smtClean="0">
                <a:solidFill>
                  <a:srgbClr val="FFC000"/>
                </a:solidFill>
                <a:latin typeface="Arial"/>
              </a:rPr>
              <a:t>Deposit of tax withheld</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70243" y="1156412"/>
            <a:ext cx="8229600" cy="5129402"/>
          </a:xfrm>
        </p:spPr>
        <p:txBody>
          <a:bodyPr/>
          <a:lstStyle/>
          <a:p>
            <a:pPr marL="465138" indent="-465138" algn="just">
              <a:lnSpc>
                <a:spcPct val="130000"/>
              </a:lnSpc>
              <a:spcAft>
                <a:spcPts val="2000"/>
              </a:spcAft>
              <a:buClr>
                <a:srgbClr val="FFD200"/>
              </a:buClr>
              <a:buFont typeface="Arial" charset="0"/>
              <a:buChar char="►"/>
              <a:tabLst>
                <a:tab pos="465138" algn="l"/>
              </a:tabLst>
              <a:defRPr/>
            </a:pPr>
            <a:r>
              <a:rPr lang="en-US" sz="2200" dirty="0" smtClean="0"/>
              <a:t>The tax withheld from a payment is deposited using the online system of the FBR</a:t>
            </a:r>
          </a:p>
          <a:p>
            <a:pPr marL="465138" indent="-465138" algn="just">
              <a:lnSpc>
                <a:spcPct val="130000"/>
              </a:lnSpc>
              <a:spcAft>
                <a:spcPts val="2000"/>
              </a:spcAft>
              <a:buClr>
                <a:srgbClr val="FFD200"/>
              </a:buClr>
              <a:buFont typeface="Arial" charset="0"/>
              <a:buChar char="►"/>
              <a:tabLst>
                <a:tab pos="465138" algn="l"/>
              </a:tabLst>
              <a:defRPr/>
            </a:pPr>
            <a:r>
              <a:rPr lang="en-US" sz="2200" dirty="0" smtClean="0"/>
              <a:t> Where tax has been withheld by the Federal or a Provincial government, it is to be deposited on the same day</a:t>
            </a:r>
          </a:p>
          <a:p>
            <a:pPr marL="465138" indent="-465138" algn="just">
              <a:lnSpc>
                <a:spcPct val="130000"/>
              </a:lnSpc>
              <a:spcAft>
                <a:spcPts val="2000"/>
              </a:spcAft>
              <a:buClr>
                <a:srgbClr val="FFD200"/>
              </a:buClr>
              <a:buFont typeface="Arial" charset="0"/>
              <a:buChar char="►"/>
              <a:tabLst>
                <a:tab pos="465138" algn="l"/>
              </a:tabLst>
              <a:defRPr/>
            </a:pPr>
            <a:r>
              <a:rPr lang="en-US" sz="2200" dirty="0" smtClean="0"/>
              <a:t>In other cases, the tax so withheld is to be deposited within 7 days from the end of each week ending on every Sunday.  This means that the tax withheld in the current week is to be deposited by the end of the next week</a:t>
            </a:r>
          </a:p>
          <a:p>
            <a:pPr marL="465138" indent="-465138" algn="just">
              <a:lnSpc>
                <a:spcPct val="130000"/>
              </a:lnSpc>
              <a:spcBef>
                <a:spcPts val="0"/>
              </a:spcBef>
              <a:spcAft>
                <a:spcPts val="2000"/>
              </a:spcAft>
              <a:buClr>
                <a:srgbClr val="FFD200"/>
              </a:buClr>
              <a:buFont typeface="Arial" charset="0"/>
              <a:buChar char="►"/>
              <a:tabLst>
                <a:tab pos="465138" algn="l"/>
              </a:tabLst>
              <a:defRPr/>
            </a:pPr>
            <a:endParaRPr lang="en-US" sz="2200" dirty="0" smtClean="0">
              <a:latin typeface="+mj-lt"/>
            </a:endParaRPr>
          </a:p>
        </p:txBody>
      </p:sp>
    </p:spTree>
    <p:extLst>
      <p:ext uri="{BB962C8B-B14F-4D97-AF65-F5344CB8AC3E}">
        <p14:creationId xmlns:p14="http://schemas.microsoft.com/office/powerpoint/2010/main" xmlns="" val="3572229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11888" y="2802927"/>
            <a:ext cx="8351112" cy="2123658"/>
          </a:xfrm>
          <a:prstGeom prst="rect">
            <a:avLst/>
          </a:prstGeom>
          <a:noFill/>
          <a:ln w="9525">
            <a:noFill/>
            <a:miter lim="800000"/>
            <a:headEnd/>
            <a:tailEnd/>
          </a:ln>
          <a:effectLst/>
        </p:spPr>
        <p:txBody>
          <a:bodyPr wrap="square">
            <a:spAutoFit/>
          </a:bodyPr>
          <a:lstStyle/>
          <a:p>
            <a:pPr algn="ctr">
              <a:spcBef>
                <a:spcPts val="0"/>
              </a:spcBef>
              <a:defRPr/>
            </a:pPr>
            <a:r>
              <a:rPr lang="en-US" sz="4400" dirty="0" smtClean="0">
                <a:solidFill>
                  <a:schemeClr val="bg2"/>
                </a:solidFill>
                <a:effectLst>
                  <a:outerShdw blurRad="38100" dist="38100" dir="2700000" algn="tl">
                    <a:srgbClr val="C0C0C0"/>
                  </a:outerShdw>
                </a:effectLst>
                <a:latin typeface="Arial Black" pitchFamily="34" charset="0"/>
              </a:rPr>
              <a:t>Return of Income</a:t>
            </a:r>
          </a:p>
          <a:p>
            <a:pPr algn="ctr">
              <a:spcBef>
                <a:spcPts val="0"/>
              </a:spcBef>
              <a:defRPr/>
            </a:pPr>
            <a:r>
              <a:rPr lang="en-US" sz="4400" dirty="0" smtClean="0">
                <a:solidFill>
                  <a:schemeClr val="bg2"/>
                </a:solidFill>
                <a:effectLst>
                  <a:outerShdw blurRad="38100" dist="38100" dir="2700000" algn="tl">
                    <a:srgbClr val="C0C0C0"/>
                  </a:outerShdw>
                </a:effectLst>
                <a:latin typeface="Arial Black" pitchFamily="34" charset="0"/>
              </a:rPr>
              <a:t>&amp;</a:t>
            </a:r>
          </a:p>
          <a:p>
            <a:pPr algn="ctr">
              <a:spcBef>
                <a:spcPts val="0"/>
              </a:spcBef>
              <a:defRPr/>
            </a:pPr>
            <a:r>
              <a:rPr lang="en-US" sz="4400" dirty="0" smtClean="0">
                <a:solidFill>
                  <a:schemeClr val="bg2"/>
                </a:solidFill>
                <a:effectLst>
                  <a:outerShdw blurRad="38100" dist="38100" dir="2700000" algn="tl">
                    <a:srgbClr val="C0C0C0"/>
                  </a:outerShdw>
                </a:effectLst>
                <a:latin typeface="Arial Black" pitchFamily="34" charset="0"/>
              </a:rPr>
              <a:t>Wealth Statement</a:t>
            </a:r>
            <a:endParaRPr lang="en-US" sz="4400" dirty="0">
              <a:solidFill>
                <a:schemeClr val="bg2"/>
              </a:solidFill>
              <a:effectLst>
                <a:outerShdw blurRad="38100" dist="38100" dir="2700000" algn="tl">
                  <a:srgbClr val="C0C0C0"/>
                </a:outerShdw>
              </a:effectLst>
              <a:latin typeface="Arial Black" pitchFamily="34" charset="0"/>
            </a:endParaRPr>
          </a:p>
        </p:txBody>
      </p:sp>
    </p:spTree>
    <p:extLst>
      <p:ext uri="{BB962C8B-B14F-4D97-AF65-F5344CB8AC3E}">
        <p14:creationId xmlns:p14="http://schemas.microsoft.com/office/powerpoint/2010/main" xmlns="" val="18636191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292443"/>
            <a:ext cx="1600200" cy="381000"/>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114</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smtClean="0">
                <a:solidFill>
                  <a:srgbClr val="FFC000"/>
                </a:solidFill>
                <a:latin typeface="Arial"/>
              </a:rPr>
              <a:t>Persons who are required to file </a:t>
            </a:r>
          </a:p>
          <a:p>
            <a:pPr lvl="0">
              <a:lnSpc>
                <a:spcPct val="85000"/>
              </a:lnSpc>
            </a:pPr>
            <a:endParaRPr lang="en-US" altLang="en-US" sz="2800" b="1" kern="0" dirty="0">
              <a:solidFill>
                <a:srgbClr val="FFC000"/>
              </a:solidFill>
              <a:latin typeface="Arial"/>
            </a:endParaRPr>
          </a:p>
        </p:txBody>
      </p:sp>
      <p:sp>
        <p:nvSpPr>
          <p:cNvPr id="11" name="Content Placeholder 2"/>
          <p:cNvSpPr>
            <a:spLocks noGrp="1"/>
          </p:cNvSpPr>
          <p:nvPr>
            <p:ph idx="1"/>
          </p:nvPr>
        </p:nvSpPr>
        <p:spPr>
          <a:xfrm>
            <a:off x="470243" y="1156412"/>
            <a:ext cx="8229600" cy="5129402"/>
          </a:xfrm>
        </p:spPr>
        <p:txBody>
          <a:bodyPr/>
          <a:lstStyle/>
          <a:p>
            <a:pPr marL="465138" indent="-465138" algn="just">
              <a:lnSpc>
                <a:spcPct val="130000"/>
              </a:lnSpc>
              <a:spcAft>
                <a:spcPts val="2000"/>
              </a:spcAft>
              <a:buClr>
                <a:srgbClr val="FFD200"/>
              </a:buClr>
              <a:buFont typeface="Arial" charset="0"/>
              <a:buChar char="►"/>
              <a:tabLst>
                <a:tab pos="465138" algn="l"/>
              </a:tabLst>
              <a:defRPr/>
            </a:pPr>
            <a:r>
              <a:rPr lang="en-US" sz="2200" dirty="0"/>
              <a:t>Every company as defined in section 80</a:t>
            </a:r>
          </a:p>
          <a:p>
            <a:pPr marL="465138" indent="-465138" algn="just">
              <a:lnSpc>
                <a:spcPct val="130000"/>
              </a:lnSpc>
              <a:spcAft>
                <a:spcPts val="2000"/>
              </a:spcAft>
              <a:buClr>
                <a:srgbClr val="FFD200"/>
              </a:buClr>
              <a:buFont typeface="Arial" charset="0"/>
              <a:buChar char="►"/>
              <a:tabLst>
                <a:tab pos="465138" algn="l"/>
              </a:tabLst>
              <a:defRPr/>
            </a:pPr>
            <a:r>
              <a:rPr lang="en-US" sz="2200" dirty="0"/>
              <a:t>Every person (other than a company) earning taxable income in excess of </a:t>
            </a:r>
            <a:r>
              <a:rPr lang="en-US" sz="2200" dirty="0" smtClean="0"/>
              <a:t>taxable </a:t>
            </a:r>
            <a:r>
              <a:rPr lang="en-US" sz="2200" dirty="0"/>
              <a:t>threshold (Rs.400,000)</a:t>
            </a:r>
          </a:p>
          <a:p>
            <a:pPr marL="465138" indent="-465138" algn="just">
              <a:lnSpc>
                <a:spcPct val="130000"/>
              </a:lnSpc>
              <a:spcAft>
                <a:spcPts val="2000"/>
              </a:spcAft>
              <a:buClr>
                <a:srgbClr val="FFD200"/>
              </a:buClr>
              <a:buFont typeface="Arial" charset="0"/>
              <a:buChar char="►"/>
              <a:tabLst>
                <a:tab pos="465138" algn="l"/>
              </a:tabLst>
              <a:defRPr/>
            </a:pPr>
            <a:r>
              <a:rPr lang="en-US" sz="2200" dirty="0"/>
              <a:t>Any non-profit organization (as defined in section 2)</a:t>
            </a:r>
          </a:p>
          <a:p>
            <a:pPr marL="465138" indent="-465138" algn="just">
              <a:lnSpc>
                <a:spcPct val="130000"/>
              </a:lnSpc>
              <a:spcAft>
                <a:spcPts val="2000"/>
              </a:spcAft>
              <a:buClr>
                <a:srgbClr val="FFD200"/>
              </a:buClr>
              <a:buFont typeface="Arial" charset="0"/>
              <a:buChar char="►"/>
              <a:tabLst>
                <a:tab pos="465138" algn="l"/>
              </a:tabLst>
              <a:defRPr/>
            </a:pPr>
            <a:r>
              <a:rPr lang="en-US" sz="2200" dirty="0"/>
              <a:t>Any approved welfare institution </a:t>
            </a:r>
            <a:r>
              <a:rPr lang="en-US" sz="2200" dirty="0" smtClean="0"/>
              <a:t>(</a:t>
            </a:r>
            <a:r>
              <a:rPr lang="en-US" sz="2200" dirty="0"/>
              <a:t>as mentioned </a:t>
            </a:r>
            <a:r>
              <a:rPr lang="en-US" sz="2200" dirty="0" smtClean="0"/>
              <a:t>in Clause (58), Part I of </a:t>
            </a:r>
            <a:r>
              <a:rPr lang="en-US" sz="2200" dirty="0"/>
              <a:t>the Second Schedule)</a:t>
            </a:r>
            <a:endParaRPr lang="en-US" sz="2200" dirty="0" smtClean="0"/>
          </a:p>
          <a:p>
            <a:pPr marL="465138" indent="-465138" algn="just">
              <a:lnSpc>
                <a:spcPct val="130000"/>
              </a:lnSpc>
              <a:spcBef>
                <a:spcPts val="0"/>
              </a:spcBef>
              <a:spcAft>
                <a:spcPts val="2000"/>
              </a:spcAft>
              <a:buClr>
                <a:srgbClr val="FFD200"/>
              </a:buClr>
              <a:buFont typeface="Arial" charset="0"/>
              <a:buChar char="►"/>
              <a:tabLst>
                <a:tab pos="465138" algn="l"/>
              </a:tabLst>
              <a:defRPr/>
            </a:pPr>
            <a:endParaRPr lang="en-US" sz="2200" dirty="0" smtClean="0">
              <a:latin typeface="+mj-lt"/>
            </a:endParaRPr>
          </a:p>
        </p:txBody>
      </p:sp>
    </p:spTree>
    <p:extLst>
      <p:ext uri="{BB962C8B-B14F-4D97-AF65-F5344CB8AC3E}">
        <p14:creationId xmlns:p14="http://schemas.microsoft.com/office/powerpoint/2010/main" xmlns="" val="41921470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10400" y="24636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114</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Persons  who are required to file</a:t>
            </a:r>
            <a:endParaRPr lang="en-US" sz="2800" b="1" kern="0" dirty="0" smtClean="0">
              <a:solidFill>
                <a:srgbClr val="FFC000"/>
              </a:solidFill>
              <a:latin typeface="Arial"/>
            </a:endParaRPr>
          </a:p>
          <a:p>
            <a:pPr lvl="0">
              <a:lnSpc>
                <a:spcPct val="85000"/>
              </a:lnSpc>
            </a:pPr>
            <a:r>
              <a:rPr lang="en-US" sz="2800" b="1" kern="0" dirty="0" smtClean="0">
                <a:solidFill>
                  <a:srgbClr val="FFC000"/>
                </a:solidFill>
                <a:latin typeface="Arial"/>
              </a:rPr>
              <a:t>  </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057556"/>
            <a:ext cx="8229600" cy="5129402"/>
          </a:xfrm>
        </p:spPr>
        <p:txBody>
          <a:bodyPr/>
          <a:lstStyle/>
          <a:p>
            <a:pPr marL="465138" indent="-465138" algn="just">
              <a:lnSpc>
                <a:spcPct val="120000"/>
              </a:lnSpc>
              <a:spcAft>
                <a:spcPts val="1000"/>
              </a:spcAft>
              <a:buClr>
                <a:srgbClr val="FFD200"/>
              </a:buClr>
              <a:buFont typeface="Arial" charset="0"/>
              <a:buChar char="►"/>
              <a:tabLst>
                <a:tab pos="465138" algn="l"/>
              </a:tabLst>
              <a:defRPr/>
            </a:pPr>
            <a:r>
              <a:rPr lang="en-US" sz="2100" dirty="0"/>
              <a:t>Any other person who – </a:t>
            </a:r>
          </a:p>
          <a:p>
            <a:pPr marL="1025525" indent="-568325" algn="just">
              <a:lnSpc>
                <a:spcPct val="120000"/>
              </a:lnSpc>
              <a:spcAft>
                <a:spcPts val="1000"/>
              </a:spcAft>
              <a:buClr>
                <a:srgbClr val="FFD200"/>
              </a:buClr>
              <a:buAutoNum type="alphaLcParenBoth"/>
              <a:tabLst>
                <a:tab pos="1025525" algn="l"/>
              </a:tabLst>
              <a:defRPr/>
            </a:pPr>
            <a:r>
              <a:rPr lang="en-US" sz="2100" dirty="0" smtClean="0"/>
              <a:t>has been </a:t>
            </a:r>
            <a:r>
              <a:rPr lang="en-US" sz="2100" dirty="0"/>
              <a:t>charged to tax in respect of any of the two preceding </a:t>
            </a:r>
            <a:r>
              <a:rPr lang="en-US" sz="2100" dirty="0" smtClean="0"/>
              <a:t>tax years</a:t>
            </a:r>
          </a:p>
          <a:p>
            <a:pPr marL="1025525" indent="-568325" algn="just">
              <a:lnSpc>
                <a:spcPct val="120000"/>
              </a:lnSpc>
              <a:spcAft>
                <a:spcPts val="1000"/>
              </a:spcAft>
              <a:buClr>
                <a:srgbClr val="FFD200"/>
              </a:buClr>
              <a:buAutoNum type="alphaLcParenBoth"/>
              <a:tabLst>
                <a:tab pos="1025525" algn="l"/>
              </a:tabLst>
              <a:defRPr/>
            </a:pPr>
            <a:r>
              <a:rPr lang="en-US" sz="2100" dirty="0" smtClean="0"/>
              <a:t>claims a </a:t>
            </a:r>
            <a:r>
              <a:rPr lang="en-US" sz="2100" dirty="0"/>
              <a:t>loss carried forward </a:t>
            </a:r>
            <a:endParaRPr lang="en-US" sz="2100" dirty="0" smtClean="0"/>
          </a:p>
          <a:p>
            <a:pPr marL="1025525" indent="-568325" algn="just">
              <a:lnSpc>
                <a:spcPct val="120000"/>
              </a:lnSpc>
              <a:spcAft>
                <a:spcPts val="1000"/>
              </a:spcAft>
              <a:buClr>
                <a:srgbClr val="FFD200"/>
              </a:buClr>
              <a:buAutoNum type="alphaLcParenBoth"/>
              <a:tabLst>
                <a:tab pos="1025525" algn="l"/>
              </a:tabLst>
              <a:defRPr/>
            </a:pPr>
            <a:r>
              <a:rPr lang="en-US" sz="2100" dirty="0" smtClean="0"/>
              <a:t>owns immovable </a:t>
            </a:r>
            <a:r>
              <a:rPr lang="en-US" sz="2100" dirty="0"/>
              <a:t>property with a land area of 250 Sq.Yds or </a:t>
            </a:r>
            <a:r>
              <a:rPr lang="en-US" sz="2100" dirty="0" smtClean="0"/>
              <a:t>more</a:t>
            </a:r>
          </a:p>
          <a:p>
            <a:pPr marL="1025525" indent="-568325" algn="just">
              <a:lnSpc>
                <a:spcPct val="120000"/>
              </a:lnSpc>
              <a:spcAft>
                <a:spcPts val="1000"/>
              </a:spcAft>
              <a:buClr>
                <a:srgbClr val="FFD200"/>
              </a:buClr>
              <a:buAutoNum type="alphaLcParenBoth"/>
              <a:tabLst>
                <a:tab pos="1025525" algn="l"/>
              </a:tabLst>
              <a:defRPr/>
            </a:pPr>
            <a:r>
              <a:rPr lang="en-US" sz="2100" dirty="0" smtClean="0"/>
              <a:t>owns </a:t>
            </a:r>
            <a:r>
              <a:rPr lang="en-US" sz="2100" dirty="0"/>
              <a:t>a flat located in areas falling thin the municipal limits existing immediately before the </a:t>
            </a:r>
            <a:r>
              <a:rPr lang="en-US" sz="2100" dirty="0" smtClean="0"/>
              <a:t>commencement </a:t>
            </a:r>
            <a:r>
              <a:rPr lang="en-US" sz="2100" dirty="0"/>
              <a:t>of Local Government laws in the provinces; or areas </a:t>
            </a:r>
            <a:r>
              <a:rPr lang="en-US" sz="2100" dirty="0" smtClean="0"/>
              <a:t>in </a:t>
            </a:r>
            <a:r>
              <a:rPr lang="en-US" sz="2100" dirty="0"/>
              <a:t>a Cantonment; or the Islamabad Capital Territory </a:t>
            </a:r>
            <a:endParaRPr lang="en-US" sz="2100" dirty="0" smtClean="0"/>
          </a:p>
          <a:p>
            <a:pPr marL="1025525" indent="-568325" algn="just">
              <a:lnSpc>
                <a:spcPct val="120000"/>
              </a:lnSpc>
              <a:spcAft>
                <a:spcPts val="1500"/>
              </a:spcAft>
              <a:buClr>
                <a:srgbClr val="FFD200"/>
              </a:buClr>
              <a:buAutoNum type="alphaLcParenBoth"/>
              <a:tabLst>
                <a:tab pos="1025525" algn="l"/>
              </a:tabLst>
              <a:defRPr/>
            </a:pPr>
            <a:r>
              <a:rPr lang="en-US" sz="2100" dirty="0" smtClean="0"/>
              <a:t>owns </a:t>
            </a:r>
            <a:r>
              <a:rPr lang="en-US" sz="2100" dirty="0"/>
              <a:t>immoveable property with a land area of 500 Sq.Yds. </a:t>
            </a:r>
            <a:r>
              <a:rPr lang="en-US" sz="2100" dirty="0" smtClean="0"/>
              <a:t>or </a:t>
            </a:r>
            <a:r>
              <a:rPr lang="en-US" sz="2100" dirty="0"/>
              <a:t>more located in a rating area</a:t>
            </a:r>
          </a:p>
          <a:p>
            <a:pPr marL="465138" indent="-465138" algn="just">
              <a:lnSpc>
                <a:spcPct val="120000"/>
              </a:lnSpc>
              <a:spcAft>
                <a:spcPts val="1500"/>
              </a:spcAft>
              <a:buClr>
                <a:srgbClr val="FFD200"/>
              </a:buClr>
              <a:buFont typeface="Arial" charset="0"/>
              <a:buChar char="►"/>
              <a:tabLst>
                <a:tab pos="465138" algn="l"/>
              </a:tabLst>
              <a:defRPr/>
            </a:pPr>
            <a:endParaRPr lang="en-US" sz="2100" dirty="0" smtClean="0"/>
          </a:p>
        </p:txBody>
      </p:sp>
    </p:spTree>
    <p:extLst>
      <p:ext uri="{BB962C8B-B14F-4D97-AF65-F5344CB8AC3E}">
        <p14:creationId xmlns:p14="http://schemas.microsoft.com/office/powerpoint/2010/main" xmlns="" val="42872602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303384"/>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114</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Persons who are required to file </a:t>
            </a:r>
            <a:r>
              <a:rPr lang="en-US" sz="2800" b="1" kern="0" dirty="0" smtClean="0">
                <a:solidFill>
                  <a:srgbClr val="FFC000"/>
                </a:solidFill>
                <a:latin typeface="Arial"/>
              </a:rPr>
              <a:t>    </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082270"/>
            <a:ext cx="8229600" cy="5129402"/>
          </a:xfrm>
        </p:spPr>
        <p:txBody>
          <a:bodyPr/>
          <a:lstStyle/>
          <a:p>
            <a:pPr marL="1025525" indent="-568325" algn="just">
              <a:lnSpc>
                <a:spcPct val="120000"/>
              </a:lnSpc>
              <a:spcAft>
                <a:spcPts val="1000"/>
              </a:spcAft>
              <a:buClr>
                <a:srgbClr val="FFD200"/>
              </a:buClr>
              <a:buFont typeface="Wingdings" panose="05000000000000000000" pitchFamily="2" charset="2"/>
              <a:buAutoNum type="alphaLcParenBoth" startAt="6"/>
              <a:tabLst>
                <a:tab pos="1025525" algn="l"/>
              </a:tabLst>
              <a:defRPr/>
            </a:pPr>
            <a:r>
              <a:rPr lang="en-US" sz="2100" dirty="0" smtClean="0"/>
              <a:t>owns a </a:t>
            </a:r>
            <a:r>
              <a:rPr lang="en-US" sz="2100" dirty="0"/>
              <a:t>flat having covered area of 2,000 Sq.Ft. or more located in a rating area </a:t>
            </a:r>
          </a:p>
          <a:p>
            <a:pPr marL="1025525" indent="-568325" algn="just">
              <a:lnSpc>
                <a:spcPct val="120000"/>
              </a:lnSpc>
              <a:spcAft>
                <a:spcPts val="1000"/>
              </a:spcAft>
              <a:buClr>
                <a:srgbClr val="FFD200"/>
              </a:buClr>
              <a:buFont typeface="Wingdings" panose="05000000000000000000" pitchFamily="2" charset="2"/>
              <a:buAutoNum type="alphaLcParenBoth" startAt="6"/>
              <a:tabLst>
                <a:tab pos="1025525" algn="l"/>
              </a:tabLst>
              <a:defRPr/>
            </a:pPr>
            <a:r>
              <a:rPr lang="en-US" sz="2100" dirty="0" smtClean="0"/>
              <a:t>owns </a:t>
            </a:r>
            <a:r>
              <a:rPr lang="en-US" sz="2100" dirty="0"/>
              <a:t>a motor vehicle having engine capacity above </a:t>
            </a:r>
            <a:r>
              <a:rPr lang="en-US" sz="2100" dirty="0" smtClean="0"/>
              <a:t>1000CC</a:t>
            </a:r>
            <a:r>
              <a:rPr lang="en-US" sz="2100" dirty="0"/>
              <a:t>; </a:t>
            </a:r>
          </a:p>
          <a:p>
            <a:pPr marL="1025525" indent="-568325" algn="just">
              <a:lnSpc>
                <a:spcPct val="120000"/>
              </a:lnSpc>
              <a:spcAft>
                <a:spcPts val="1000"/>
              </a:spcAft>
              <a:buClr>
                <a:srgbClr val="FFD200"/>
              </a:buClr>
              <a:buFont typeface="Wingdings" panose="05000000000000000000" pitchFamily="2" charset="2"/>
              <a:buAutoNum type="alphaLcParenBoth" startAt="6"/>
              <a:tabLst>
                <a:tab pos="1025525" algn="l"/>
              </a:tabLst>
              <a:defRPr/>
            </a:pPr>
            <a:r>
              <a:rPr lang="en-US" sz="2100" dirty="0"/>
              <a:t>h</a:t>
            </a:r>
            <a:r>
              <a:rPr lang="en-US" sz="2100" dirty="0" smtClean="0"/>
              <a:t>as </a:t>
            </a:r>
            <a:r>
              <a:rPr lang="en-US" sz="2100" dirty="0"/>
              <a:t>obtained National Tax Number </a:t>
            </a:r>
          </a:p>
          <a:p>
            <a:pPr marL="1025525" indent="-568325" algn="just">
              <a:lnSpc>
                <a:spcPct val="120000"/>
              </a:lnSpc>
              <a:spcAft>
                <a:spcPts val="1000"/>
              </a:spcAft>
              <a:buClr>
                <a:srgbClr val="FFD200"/>
              </a:buClr>
              <a:buFont typeface="Wingdings" panose="05000000000000000000" pitchFamily="2" charset="2"/>
              <a:buAutoNum type="alphaLcParenBoth" startAt="6"/>
              <a:tabLst>
                <a:tab pos="1025525" algn="l"/>
              </a:tabLst>
              <a:defRPr/>
            </a:pPr>
            <a:r>
              <a:rPr lang="en-US" sz="2100" dirty="0"/>
              <a:t>i</a:t>
            </a:r>
            <a:r>
              <a:rPr lang="en-US" sz="2100" dirty="0" smtClean="0"/>
              <a:t>s </a:t>
            </a:r>
            <a:r>
              <a:rPr lang="en-US" sz="2100" dirty="0"/>
              <a:t>a resident person registered with any chamber of commerce and industry or any trade or business association or any market committee or any professional body including Pakistan Engineering Council, Pakistan </a:t>
            </a:r>
            <a:r>
              <a:rPr lang="en-US" sz="2100" dirty="0" smtClean="0"/>
              <a:t>Medical </a:t>
            </a:r>
            <a:r>
              <a:rPr lang="en-US" sz="2100" dirty="0"/>
              <a:t>and Dental Council, Pakistan Bar Council or any Provincial Bar Council, Institute of Chartered Accountants of Pakistan or Institute of Cost and Management Accountants of Pakistan </a:t>
            </a:r>
          </a:p>
          <a:p>
            <a:pPr marL="1025525" indent="-568325" algn="just">
              <a:lnSpc>
                <a:spcPct val="120000"/>
              </a:lnSpc>
              <a:spcAft>
                <a:spcPts val="1500"/>
              </a:spcAft>
              <a:buClr>
                <a:srgbClr val="FFD200"/>
              </a:buClr>
              <a:buFont typeface="Wingdings" panose="05000000000000000000" pitchFamily="2" charset="2"/>
              <a:buAutoNum type="alphaLcParenBoth" startAt="6"/>
              <a:tabLst>
                <a:tab pos="1025525" algn="l"/>
              </a:tabLst>
              <a:defRPr/>
            </a:pPr>
            <a:endParaRPr lang="en-US" sz="2100" dirty="0" smtClean="0"/>
          </a:p>
          <a:p>
            <a:pPr marL="1025525" indent="-568325" algn="just">
              <a:lnSpc>
                <a:spcPct val="120000"/>
              </a:lnSpc>
              <a:spcAft>
                <a:spcPts val="1500"/>
              </a:spcAft>
              <a:buClr>
                <a:srgbClr val="FFD200"/>
              </a:buClr>
              <a:buFont typeface="Wingdings" panose="05000000000000000000" pitchFamily="2" charset="2"/>
              <a:buAutoNum type="alphaLcParenBoth" startAt="6"/>
              <a:tabLst>
                <a:tab pos="1025525" algn="l"/>
              </a:tabLst>
              <a:defRPr/>
            </a:pPr>
            <a:endParaRPr lang="en-US" sz="2100" dirty="0" smtClean="0"/>
          </a:p>
          <a:p>
            <a:pPr marL="1025525" indent="-568325" algn="just">
              <a:lnSpc>
                <a:spcPct val="120000"/>
              </a:lnSpc>
              <a:spcAft>
                <a:spcPts val="1500"/>
              </a:spcAft>
              <a:buClr>
                <a:srgbClr val="FFD200"/>
              </a:buClr>
              <a:buAutoNum type="alphaLcParenBoth" startAt="6"/>
              <a:tabLst>
                <a:tab pos="1025525" algn="l"/>
              </a:tabLst>
              <a:defRPr/>
            </a:pPr>
            <a:endParaRPr lang="en-US" sz="2100" dirty="0"/>
          </a:p>
          <a:p>
            <a:pPr marL="465138" indent="-465138" algn="just">
              <a:lnSpc>
                <a:spcPct val="120000"/>
              </a:lnSpc>
              <a:spcAft>
                <a:spcPts val="1500"/>
              </a:spcAft>
              <a:buClr>
                <a:srgbClr val="FFD200"/>
              </a:buClr>
              <a:buFont typeface="Arial" charset="0"/>
              <a:buChar char="►"/>
              <a:tabLst>
                <a:tab pos="465138" algn="l"/>
              </a:tabLst>
              <a:defRPr/>
            </a:pPr>
            <a:endParaRPr lang="en-US" sz="2100" dirty="0" smtClean="0"/>
          </a:p>
        </p:txBody>
      </p:sp>
    </p:spTree>
    <p:extLst>
      <p:ext uri="{BB962C8B-B14F-4D97-AF65-F5344CB8AC3E}">
        <p14:creationId xmlns:p14="http://schemas.microsoft.com/office/powerpoint/2010/main" xmlns="" val="31627176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236837"/>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114</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Persons  who are required to file </a:t>
            </a:r>
            <a:endParaRPr lang="en-US" sz="2800" b="1" kern="0" dirty="0" smtClean="0">
              <a:solidFill>
                <a:srgbClr val="FFC000"/>
              </a:solidFill>
              <a:latin typeface="Arial"/>
            </a:endParaRPr>
          </a:p>
          <a:p>
            <a:pPr lvl="0">
              <a:lnSpc>
                <a:spcPct val="85000"/>
              </a:lnSpc>
            </a:pPr>
            <a:r>
              <a:rPr lang="en-US" sz="2800" b="1" kern="0" dirty="0" smtClean="0">
                <a:solidFill>
                  <a:srgbClr val="FFC000"/>
                </a:solidFill>
                <a:latin typeface="Arial"/>
              </a:rPr>
              <a:t>  </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131698"/>
            <a:ext cx="8229600" cy="5129402"/>
          </a:xfrm>
        </p:spPr>
        <p:txBody>
          <a:bodyPr/>
          <a:lstStyle/>
          <a:p>
            <a:pPr marL="1025525" indent="-568325" algn="just">
              <a:lnSpc>
                <a:spcPct val="130000"/>
              </a:lnSpc>
              <a:spcAft>
                <a:spcPts val="2000"/>
              </a:spcAft>
              <a:buClr>
                <a:srgbClr val="FFD200"/>
              </a:buClr>
              <a:buFont typeface="Wingdings" panose="05000000000000000000" pitchFamily="2" charset="2"/>
              <a:buAutoNum type="alphaLcParenBoth" startAt="10"/>
              <a:tabLst>
                <a:tab pos="1025525" algn="l"/>
              </a:tabLst>
              <a:defRPr/>
            </a:pPr>
            <a:r>
              <a:rPr lang="en-US" sz="2000" dirty="0" smtClean="0"/>
              <a:t>is the holder of commercial or industrial connection of electricity where 	the amount of annual bill exceeds Rs.500,000</a:t>
            </a:r>
          </a:p>
          <a:p>
            <a:pPr marL="1025525" indent="-568325" algn="just">
              <a:lnSpc>
                <a:spcPct val="130000"/>
              </a:lnSpc>
              <a:spcAft>
                <a:spcPts val="2000"/>
              </a:spcAft>
              <a:buClr>
                <a:srgbClr val="FFD200"/>
              </a:buClr>
              <a:buFont typeface="Wingdings" panose="05000000000000000000" pitchFamily="2" charset="2"/>
              <a:buAutoNum type="alphaLcParenBoth" startAt="10"/>
              <a:tabLst>
                <a:tab pos="1025525" algn="l"/>
              </a:tabLst>
              <a:defRPr/>
            </a:pPr>
            <a:r>
              <a:rPr lang="en-US" sz="2000" dirty="0" smtClean="0"/>
              <a:t>whose business income exceeds Rs.300,000 but does not exceed Rs.400,000 in a tax year</a:t>
            </a:r>
          </a:p>
          <a:p>
            <a:pPr marL="465138" indent="-465138" algn="just">
              <a:lnSpc>
                <a:spcPct val="130000"/>
              </a:lnSpc>
              <a:spcAft>
                <a:spcPts val="2000"/>
              </a:spcAft>
              <a:buClr>
                <a:srgbClr val="FFD200"/>
              </a:buClr>
              <a:buFont typeface="Arial" charset="0"/>
              <a:buChar char="►"/>
              <a:tabLst>
                <a:tab pos="465138" algn="l"/>
              </a:tabLst>
              <a:defRPr/>
            </a:pPr>
            <a:r>
              <a:rPr lang="en-US" sz="2000" dirty="0" smtClean="0"/>
              <a:t>The </a:t>
            </a:r>
            <a:r>
              <a:rPr lang="en-US" sz="2000" dirty="0"/>
              <a:t>Commissioner </a:t>
            </a:r>
            <a:r>
              <a:rPr lang="en-US" sz="2000" dirty="0" smtClean="0"/>
              <a:t>may require </a:t>
            </a:r>
            <a:r>
              <a:rPr lang="en-US" sz="2000" dirty="0"/>
              <a:t>any </a:t>
            </a:r>
            <a:r>
              <a:rPr lang="en-US" sz="2000" dirty="0" smtClean="0"/>
              <a:t>person who </a:t>
            </a:r>
            <a:r>
              <a:rPr lang="en-US" sz="2000" dirty="0"/>
              <a:t>in </a:t>
            </a:r>
            <a:r>
              <a:rPr lang="en-US" sz="2000" dirty="0" smtClean="0"/>
              <a:t>his opinion </a:t>
            </a:r>
            <a:r>
              <a:rPr lang="en-US" sz="2000" dirty="0"/>
              <a:t>is required to file a return of income for a tax year but who has failed to do </a:t>
            </a:r>
            <a:r>
              <a:rPr lang="en-US" sz="2000" dirty="0" smtClean="0"/>
              <a:t>so, to </a:t>
            </a:r>
            <a:r>
              <a:rPr lang="en-US" sz="2000" dirty="0"/>
              <a:t>furnish </a:t>
            </a:r>
            <a:r>
              <a:rPr lang="en-US" sz="2000" dirty="0" smtClean="0"/>
              <a:t>such return for </a:t>
            </a:r>
            <a:r>
              <a:rPr lang="en-US" sz="2000" dirty="0"/>
              <a:t>that year </a:t>
            </a:r>
            <a:r>
              <a:rPr lang="en-US" sz="2000" dirty="0" smtClean="0"/>
              <a:t>by the time specified in the notice</a:t>
            </a:r>
          </a:p>
          <a:p>
            <a:pPr marL="465138" indent="-465138" algn="just">
              <a:lnSpc>
                <a:spcPct val="130000"/>
              </a:lnSpc>
              <a:spcAft>
                <a:spcPts val="2000"/>
              </a:spcAft>
              <a:buClr>
                <a:srgbClr val="FFD200"/>
              </a:buClr>
              <a:buFont typeface="Arial" charset="0"/>
              <a:buChar char="►"/>
              <a:tabLst>
                <a:tab pos="465138" algn="l"/>
              </a:tabLst>
              <a:defRPr/>
            </a:pPr>
            <a:r>
              <a:rPr lang="en-US" sz="2000" dirty="0" smtClean="0"/>
              <a:t>A notice may be issued in respect of any tax year up till last five completed tax years</a:t>
            </a:r>
          </a:p>
          <a:p>
            <a:pPr marL="457200" indent="0" algn="just">
              <a:lnSpc>
                <a:spcPct val="120000"/>
              </a:lnSpc>
              <a:spcAft>
                <a:spcPts val="1500"/>
              </a:spcAft>
              <a:buClr>
                <a:srgbClr val="FFD200"/>
              </a:buClr>
              <a:buNone/>
              <a:tabLst>
                <a:tab pos="1025525" algn="l"/>
              </a:tabLst>
              <a:defRPr/>
            </a:pPr>
            <a:endParaRPr lang="en-US" sz="2000" dirty="0" smtClean="0"/>
          </a:p>
          <a:p>
            <a:pPr marL="1025525" indent="-568325" algn="just">
              <a:lnSpc>
                <a:spcPct val="120000"/>
              </a:lnSpc>
              <a:spcAft>
                <a:spcPts val="1500"/>
              </a:spcAft>
              <a:buClr>
                <a:srgbClr val="FFD200"/>
              </a:buClr>
              <a:buFont typeface="Wingdings" panose="05000000000000000000" pitchFamily="2" charset="2"/>
              <a:buAutoNum type="alphaLcParenBoth" startAt="10"/>
              <a:tabLst>
                <a:tab pos="1025525" algn="l"/>
              </a:tabLst>
              <a:defRPr/>
            </a:pPr>
            <a:endParaRPr lang="en-US" sz="2000" dirty="0" smtClean="0"/>
          </a:p>
          <a:p>
            <a:pPr marL="1025525" indent="-568325" algn="just">
              <a:lnSpc>
                <a:spcPct val="120000"/>
              </a:lnSpc>
              <a:spcAft>
                <a:spcPts val="1500"/>
              </a:spcAft>
              <a:buClr>
                <a:srgbClr val="FFD200"/>
              </a:buClr>
              <a:buAutoNum type="alphaLcParenBoth" startAt="10"/>
              <a:tabLst>
                <a:tab pos="1025525" algn="l"/>
              </a:tabLst>
              <a:defRPr/>
            </a:pPr>
            <a:endParaRPr lang="en-US" sz="2100" dirty="0"/>
          </a:p>
          <a:p>
            <a:pPr marL="465138" indent="-465138" algn="just">
              <a:lnSpc>
                <a:spcPct val="120000"/>
              </a:lnSpc>
              <a:spcAft>
                <a:spcPts val="1500"/>
              </a:spcAft>
              <a:buClr>
                <a:srgbClr val="FFD200"/>
              </a:buClr>
              <a:buFont typeface="Arial" charset="0"/>
              <a:buChar char="►"/>
              <a:tabLst>
                <a:tab pos="465138" algn="l"/>
              </a:tabLst>
              <a:defRPr/>
            </a:pPr>
            <a:endParaRPr lang="en-US" sz="2100" dirty="0" smtClean="0"/>
          </a:p>
        </p:txBody>
      </p:sp>
    </p:spTree>
    <p:extLst>
      <p:ext uri="{BB962C8B-B14F-4D97-AF65-F5344CB8AC3E}">
        <p14:creationId xmlns:p14="http://schemas.microsoft.com/office/powerpoint/2010/main" xmlns="" val="3772731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28343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115</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a:lnSpc>
                <a:spcPct val="85000"/>
              </a:lnSpc>
            </a:pPr>
            <a:r>
              <a:rPr lang="en-US" sz="2800" b="1" kern="0" dirty="0">
                <a:solidFill>
                  <a:srgbClr val="FFC000"/>
                </a:solidFill>
                <a:latin typeface="Arial"/>
              </a:rPr>
              <a:t>Persons who are NOT required to file </a:t>
            </a:r>
            <a:endParaRPr lang="en-US" altLang="en-US" sz="2800" b="1" kern="0" dirty="0">
              <a:solidFill>
                <a:srgbClr val="FFC000"/>
              </a:solidFill>
              <a:latin typeface="Arial"/>
            </a:endParaRPr>
          </a:p>
          <a:p>
            <a:pPr lvl="0">
              <a:lnSpc>
                <a:spcPct val="85000"/>
              </a:lnSpc>
            </a:pPr>
            <a:r>
              <a:rPr lang="en-US" sz="2800" b="1" kern="0" dirty="0">
                <a:solidFill>
                  <a:srgbClr val="FFC000"/>
                </a:solidFill>
                <a:latin typeface="Arial"/>
              </a:rPr>
              <a:t/>
            </a:r>
            <a:br>
              <a:rPr lang="en-US" sz="2800" b="1" kern="0" dirty="0">
                <a:solidFill>
                  <a:srgbClr val="FFC000"/>
                </a:solidFill>
                <a:latin typeface="Arial"/>
              </a:rPr>
            </a:b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131698"/>
            <a:ext cx="8229600" cy="5129402"/>
          </a:xfrm>
        </p:spPr>
        <p:txBody>
          <a:bodyPr/>
          <a:lstStyle/>
          <a:p>
            <a:pPr marL="457200" indent="-457200" algn="just">
              <a:lnSpc>
                <a:spcPct val="120000"/>
              </a:lnSpc>
              <a:spcAft>
                <a:spcPts val="1500"/>
              </a:spcAft>
            </a:pPr>
            <a:r>
              <a:rPr lang="en-US" sz="2100" dirty="0" smtClean="0"/>
              <a:t>The </a:t>
            </a:r>
            <a:r>
              <a:rPr lang="en-US" sz="2100" dirty="0"/>
              <a:t>following persons are not required to furnish a return of income for a tax year – </a:t>
            </a:r>
            <a:endParaRPr lang="en-US" sz="2100" dirty="0" smtClean="0"/>
          </a:p>
          <a:p>
            <a:pPr marL="1025525" lvl="1" indent="-568325" algn="just">
              <a:lnSpc>
                <a:spcPct val="120000"/>
              </a:lnSpc>
              <a:spcAft>
                <a:spcPts val="1000"/>
              </a:spcAft>
              <a:buAutoNum type="alphaLcParenBoth"/>
            </a:pPr>
            <a:r>
              <a:rPr lang="en-US" sz="2100" dirty="0" smtClean="0"/>
              <a:t>a </a:t>
            </a:r>
            <a:r>
              <a:rPr lang="en-US" sz="2100" dirty="0"/>
              <a:t>widow</a:t>
            </a:r>
            <a:r>
              <a:rPr lang="en-US" sz="2100" dirty="0" smtClean="0"/>
              <a:t>;</a:t>
            </a:r>
          </a:p>
          <a:p>
            <a:pPr marL="1025525" lvl="1" indent="-568325" algn="just">
              <a:lnSpc>
                <a:spcPct val="120000"/>
              </a:lnSpc>
              <a:spcAft>
                <a:spcPts val="1000"/>
              </a:spcAft>
              <a:buAutoNum type="alphaLcParenBoth"/>
            </a:pPr>
            <a:r>
              <a:rPr lang="en-US" sz="2100" dirty="0"/>
              <a:t>an orphan below the age of twenty-five years</a:t>
            </a:r>
            <a:r>
              <a:rPr lang="en-US" sz="2100" dirty="0" smtClean="0"/>
              <a:t>;</a:t>
            </a:r>
          </a:p>
          <a:p>
            <a:pPr marL="1025525" lvl="1" indent="-568325" algn="just">
              <a:lnSpc>
                <a:spcPct val="120000"/>
              </a:lnSpc>
              <a:spcAft>
                <a:spcPts val="1000"/>
              </a:spcAft>
              <a:buAutoNum type="alphaLcParenBoth"/>
            </a:pPr>
            <a:r>
              <a:rPr lang="en-US" sz="2100" dirty="0"/>
              <a:t>a disabled person; </a:t>
            </a:r>
            <a:r>
              <a:rPr lang="en-US" sz="2100" dirty="0" smtClean="0"/>
              <a:t>or</a:t>
            </a:r>
          </a:p>
          <a:p>
            <a:pPr marL="1025525" lvl="1" indent="-568325" algn="just">
              <a:lnSpc>
                <a:spcPct val="120000"/>
              </a:lnSpc>
              <a:spcAft>
                <a:spcPts val="1500"/>
              </a:spcAft>
              <a:buAutoNum type="alphaLcParenBoth"/>
            </a:pPr>
            <a:r>
              <a:rPr lang="en-US" sz="2100" dirty="0"/>
              <a:t>in the case of ownership of immovable property, a non-resident </a:t>
            </a:r>
            <a:r>
              <a:rPr lang="en-US" sz="2100" dirty="0" smtClean="0"/>
              <a:t>person</a:t>
            </a:r>
          </a:p>
          <a:p>
            <a:pPr marL="458788" indent="-458788" algn="just">
              <a:lnSpc>
                <a:spcPct val="120000"/>
              </a:lnSpc>
              <a:spcAft>
                <a:spcPts val="1500"/>
              </a:spcAft>
            </a:pPr>
            <a:r>
              <a:rPr lang="en-US" sz="2100" dirty="0" smtClean="0"/>
              <a:t>Any </a:t>
            </a:r>
            <a:r>
              <a:rPr lang="en-US" sz="2100" dirty="0"/>
              <a:t>person who is not obliged to furnish a return for a tax year because all the person‘s income is subject to FTR is required to furnish a statement showing such particulars relating to the person‘s income for the tax year – section 115(4)</a:t>
            </a:r>
          </a:p>
          <a:p>
            <a:pPr marL="465138" indent="-465138" algn="just">
              <a:lnSpc>
                <a:spcPct val="120000"/>
              </a:lnSpc>
              <a:spcAft>
                <a:spcPts val="1500"/>
              </a:spcAft>
              <a:buClr>
                <a:srgbClr val="FFD200"/>
              </a:buClr>
              <a:buFont typeface="Arial" charset="0"/>
              <a:buChar char="►"/>
              <a:tabLst>
                <a:tab pos="465138" algn="l"/>
              </a:tabLst>
              <a:defRPr/>
            </a:pPr>
            <a:endParaRPr lang="en-US" sz="2100" dirty="0" smtClean="0"/>
          </a:p>
          <a:p>
            <a:pPr marL="1025525" indent="-568325" algn="just">
              <a:lnSpc>
                <a:spcPct val="120000"/>
              </a:lnSpc>
              <a:spcAft>
                <a:spcPts val="1500"/>
              </a:spcAft>
              <a:buClr>
                <a:srgbClr val="FFD200"/>
              </a:buClr>
              <a:buFont typeface="Wingdings" panose="05000000000000000000" pitchFamily="2" charset="2"/>
              <a:buAutoNum type="alphaLcParenBoth" startAt="10"/>
              <a:tabLst>
                <a:tab pos="1025525" algn="l"/>
              </a:tabLst>
              <a:defRPr/>
            </a:pPr>
            <a:endParaRPr lang="en-US" sz="2100" dirty="0" smtClean="0"/>
          </a:p>
          <a:p>
            <a:pPr marL="1025525" indent="-568325" algn="just">
              <a:lnSpc>
                <a:spcPct val="120000"/>
              </a:lnSpc>
              <a:spcAft>
                <a:spcPts val="1500"/>
              </a:spcAft>
              <a:buClr>
                <a:srgbClr val="FFD200"/>
              </a:buClr>
              <a:buAutoNum type="alphaLcParenBoth" startAt="10"/>
              <a:tabLst>
                <a:tab pos="1025525" algn="l"/>
              </a:tabLst>
              <a:defRPr/>
            </a:pPr>
            <a:endParaRPr lang="en-US" sz="2100" dirty="0"/>
          </a:p>
          <a:p>
            <a:pPr marL="465138" indent="-465138" algn="just">
              <a:lnSpc>
                <a:spcPct val="120000"/>
              </a:lnSpc>
              <a:spcAft>
                <a:spcPts val="1500"/>
              </a:spcAft>
              <a:buClr>
                <a:srgbClr val="FFD200"/>
              </a:buClr>
              <a:buFont typeface="Arial" charset="0"/>
              <a:buChar char="►"/>
              <a:tabLst>
                <a:tab pos="465138" algn="l"/>
              </a:tabLst>
              <a:defRPr/>
            </a:pPr>
            <a:endParaRPr lang="en-US" sz="2100" dirty="0" smtClean="0"/>
          </a:p>
        </p:txBody>
      </p:sp>
    </p:spTree>
    <p:extLst>
      <p:ext uri="{BB962C8B-B14F-4D97-AF65-F5344CB8AC3E}">
        <p14:creationId xmlns:p14="http://schemas.microsoft.com/office/powerpoint/2010/main" xmlns="" val="24645640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102046" y="271076"/>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a:t>
            </a:r>
            <a:r>
              <a:rPr lang="en-US" altLang="en-US" b="1" kern="0" dirty="0" smtClean="0">
                <a:solidFill>
                  <a:schemeClr val="tx2"/>
                </a:solidFill>
                <a:latin typeface="+mj-lt"/>
                <a:ea typeface="+mj-ea"/>
                <a:cs typeface="+mj-cs"/>
              </a:rPr>
              <a:t>114</a:t>
            </a:r>
            <a:endParaRPr kumimoji="0" lang="en-US" altLang="en-US"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Revision of Return</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144055"/>
            <a:ext cx="8229600" cy="5129402"/>
          </a:xfrm>
        </p:spPr>
        <p:txBody>
          <a:bodyPr/>
          <a:lstStyle/>
          <a:p>
            <a:pPr marL="457200" indent="-457200" algn="just">
              <a:lnSpc>
                <a:spcPct val="130000"/>
              </a:lnSpc>
              <a:spcAft>
                <a:spcPts val="2000"/>
              </a:spcAft>
            </a:pPr>
            <a:r>
              <a:rPr lang="en-US" sz="2200" dirty="0"/>
              <a:t>Any person who furnished a </a:t>
            </a:r>
            <a:r>
              <a:rPr lang="en-US" sz="2200" dirty="0" smtClean="0"/>
              <a:t>return/ statement </a:t>
            </a:r>
            <a:r>
              <a:rPr lang="en-US" sz="2200" dirty="0"/>
              <a:t>discovers any omission or wrong statement therein, may furnish a revised </a:t>
            </a:r>
            <a:r>
              <a:rPr lang="en-US" sz="2200" dirty="0" smtClean="0"/>
              <a:t>return/ statement </a:t>
            </a:r>
            <a:r>
              <a:rPr lang="en-US" sz="2200" dirty="0"/>
              <a:t>for that tax year, at any time within five years from the end of the financial year in which the original </a:t>
            </a:r>
            <a:r>
              <a:rPr lang="en-US" sz="2200" dirty="0" smtClean="0"/>
              <a:t>return/ statement </a:t>
            </a:r>
            <a:r>
              <a:rPr lang="en-US" sz="2200" dirty="0"/>
              <a:t>was furnished </a:t>
            </a:r>
            <a:endParaRPr lang="en-US" sz="2200" dirty="0" smtClean="0"/>
          </a:p>
          <a:p>
            <a:pPr marL="1025525" lvl="1" indent="-568325" algn="just">
              <a:lnSpc>
                <a:spcPct val="130000"/>
              </a:lnSpc>
              <a:spcAft>
                <a:spcPts val="2000"/>
              </a:spcAft>
              <a:buAutoNum type="alphaLcParenBoth"/>
            </a:pPr>
            <a:r>
              <a:rPr lang="en-US" sz="2200" dirty="0"/>
              <a:t>it is accompanied by the revised accounts or revised audited </a:t>
            </a:r>
            <a:r>
              <a:rPr lang="en-US" sz="2200" dirty="0" smtClean="0"/>
              <a:t>accounts</a:t>
            </a:r>
            <a:r>
              <a:rPr lang="en-US" sz="2200" dirty="0"/>
              <a:t>, as the case may </a:t>
            </a:r>
            <a:r>
              <a:rPr lang="en-US" sz="2200" dirty="0" smtClean="0"/>
              <a:t>be;</a:t>
            </a:r>
          </a:p>
          <a:p>
            <a:pPr marL="1025525" lvl="1" indent="-568325" algn="just">
              <a:lnSpc>
                <a:spcPct val="130000"/>
              </a:lnSpc>
              <a:spcAft>
                <a:spcPts val="1500"/>
              </a:spcAft>
              <a:buAutoNum type="alphaLcParenBoth"/>
            </a:pPr>
            <a:r>
              <a:rPr lang="en-US" sz="2200" dirty="0"/>
              <a:t>the reasons for revision of return, in writing, duly signed, by the taxpayers </a:t>
            </a:r>
            <a:r>
              <a:rPr lang="en-US" sz="2200" dirty="0" smtClean="0"/>
              <a:t>are </a:t>
            </a:r>
            <a:r>
              <a:rPr lang="en-US" sz="2200" dirty="0"/>
              <a:t>filed with the </a:t>
            </a:r>
            <a:r>
              <a:rPr lang="en-US" sz="2200" dirty="0" smtClean="0"/>
              <a:t>return;</a:t>
            </a:r>
          </a:p>
        </p:txBody>
      </p:sp>
    </p:spTree>
    <p:extLst>
      <p:ext uri="{BB962C8B-B14F-4D97-AF65-F5344CB8AC3E}">
        <p14:creationId xmlns:p14="http://schemas.microsoft.com/office/powerpoint/2010/main" xmlns="" val="386236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28799"/>
            <a:ext cx="8234362" cy="5011737"/>
          </a:xfrm>
        </p:spPr>
        <p:txBody>
          <a:bodyPr/>
          <a:lstStyle/>
          <a:p>
            <a:pPr marL="465138" indent="-465138" algn="just" eaLnBrk="1" hangingPunct="1">
              <a:lnSpc>
                <a:spcPct val="130000"/>
              </a:lnSpc>
              <a:spcBef>
                <a:spcPct val="0"/>
              </a:spcBef>
              <a:spcAft>
                <a:spcPts val="1000"/>
              </a:spcAft>
              <a:defRPr/>
            </a:pPr>
            <a:r>
              <a:rPr lang="en-US" sz="2200" dirty="0" smtClean="0"/>
              <a:t>The FTR income is not to be reduced by –</a:t>
            </a:r>
          </a:p>
          <a:p>
            <a:pPr marL="465138" indent="-465138" algn="just" eaLnBrk="1" hangingPunct="1">
              <a:lnSpc>
                <a:spcPct val="130000"/>
              </a:lnSpc>
              <a:spcBef>
                <a:spcPct val="0"/>
              </a:spcBef>
              <a:spcAft>
                <a:spcPts val="1000"/>
              </a:spcAft>
              <a:buNone/>
              <a:defRPr/>
            </a:pPr>
            <a:r>
              <a:rPr lang="en-US" sz="2200" dirty="0" smtClean="0"/>
              <a:t>	 (i)   any deductible allowance; or</a:t>
            </a:r>
          </a:p>
          <a:p>
            <a:pPr marL="465138" indent="-465138" algn="just" eaLnBrk="1" hangingPunct="1">
              <a:lnSpc>
                <a:spcPct val="130000"/>
              </a:lnSpc>
              <a:spcBef>
                <a:spcPct val="0"/>
              </a:spcBef>
              <a:spcAft>
                <a:spcPts val="2000"/>
              </a:spcAft>
              <a:buNone/>
              <a:defRPr/>
            </a:pPr>
            <a:r>
              <a:rPr lang="en-US" sz="2200" dirty="0" smtClean="0"/>
              <a:t>	(ii)	 the set off of any loss;</a:t>
            </a:r>
          </a:p>
          <a:p>
            <a:pPr marL="465138" indent="-465138" algn="just" eaLnBrk="1" hangingPunct="1">
              <a:lnSpc>
                <a:spcPct val="130000"/>
              </a:lnSpc>
              <a:spcBef>
                <a:spcPct val="0"/>
              </a:spcBef>
              <a:spcAft>
                <a:spcPts val="2000"/>
              </a:spcAft>
              <a:defRPr/>
            </a:pPr>
            <a:r>
              <a:rPr lang="en-US" sz="2200" dirty="0" smtClean="0"/>
              <a:t>The tax payable by a person is not reduced by any tax credits allowed under the Ordinance; and</a:t>
            </a:r>
          </a:p>
          <a:p>
            <a:pPr marL="465138" indent="-465138" algn="just" eaLnBrk="1" hangingPunct="1">
              <a:lnSpc>
                <a:spcPct val="130000"/>
              </a:lnSpc>
              <a:spcBef>
                <a:spcPct val="0"/>
              </a:spcBef>
              <a:spcAft>
                <a:spcPts val="2000"/>
              </a:spcAft>
              <a:defRPr/>
            </a:pPr>
            <a:r>
              <a:rPr lang="en-US" sz="2200" dirty="0" smtClean="0"/>
              <a:t>The liability of the person deriving such income stands discharged to the extent that tax payable has been deducted or collected at source at the applicable rate from the payment made to the person</a:t>
            </a:r>
            <a:endParaRPr lang="en-US" sz="2200" dirty="0"/>
          </a:p>
        </p:txBody>
      </p:sp>
      <p:sp>
        <p:nvSpPr>
          <p:cNvPr id="7" name="Rectangle 8"/>
          <p:cNvSpPr>
            <a:spLocks noGrp="1" noChangeArrowheads="1"/>
          </p:cNvSpPr>
          <p:nvPr>
            <p:ph type="title"/>
          </p:nvPr>
        </p:nvSpPr>
        <p:spPr>
          <a:xfrm>
            <a:off x="457200" y="652347"/>
            <a:ext cx="8458200" cy="447675"/>
          </a:xfrm>
        </p:spPr>
        <p:txBody>
          <a:bodyPr/>
          <a:lstStyle/>
          <a:p>
            <a:pPr eaLnBrk="1" hangingPunct="1"/>
            <a:r>
              <a:rPr lang="en-US" sz="2400" dirty="0" smtClean="0">
                <a:solidFill>
                  <a:schemeClr val="bg2"/>
                </a:solidFill>
              </a:rPr>
              <a:t>Schemes of Taxation Final Tax Regime (FTR) </a:t>
            </a:r>
            <a:r>
              <a:rPr lang="en-US" sz="2000" dirty="0" smtClean="0">
                <a:solidFill>
                  <a:schemeClr val="tx1"/>
                </a:solidFill>
              </a:rPr>
              <a:t>(Cont.d.)</a:t>
            </a:r>
            <a:r>
              <a:rPr lang="en-US" altLang="en-US" sz="2400" dirty="0" smtClean="0">
                <a:solidFill>
                  <a:schemeClr val="bg2"/>
                </a:solidFill>
              </a:rPr>
              <a:t/>
            </a:r>
            <a:br>
              <a:rPr lang="en-US" altLang="en-US" sz="2400" dirty="0" smtClean="0">
                <a:solidFill>
                  <a:schemeClr val="bg2"/>
                </a:solidFill>
              </a:rPr>
            </a:br>
            <a:endParaRPr lang="en-US" altLang="en-US" sz="2400" dirty="0" smtClean="0">
              <a:solidFill>
                <a:schemeClr val="bg2"/>
              </a:solidFill>
            </a:endParaRPr>
          </a:p>
        </p:txBody>
      </p:sp>
    </p:spTree>
    <p:extLst>
      <p:ext uri="{BB962C8B-B14F-4D97-AF65-F5344CB8AC3E}">
        <p14:creationId xmlns:p14="http://schemas.microsoft.com/office/powerpoint/2010/main" xmlns="" val="11437910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292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114</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Revision of Return</a:t>
            </a:r>
            <a:endParaRPr lang="en-US" altLang="en-US" sz="2800" b="1" kern="0" dirty="0">
              <a:solidFill>
                <a:srgbClr val="FFC000"/>
              </a:solidFill>
              <a:latin typeface="Arial"/>
            </a:endParaRPr>
          </a:p>
        </p:txBody>
      </p:sp>
      <p:sp>
        <p:nvSpPr>
          <p:cNvPr id="11" name="Content Placeholder 2"/>
          <p:cNvSpPr>
            <a:spLocks noGrp="1"/>
          </p:cNvSpPr>
          <p:nvPr>
            <p:ph idx="1"/>
          </p:nvPr>
        </p:nvSpPr>
        <p:spPr>
          <a:xfrm>
            <a:off x="433172" y="1168769"/>
            <a:ext cx="8229600" cy="5129402"/>
          </a:xfrm>
        </p:spPr>
        <p:txBody>
          <a:bodyPr/>
          <a:lstStyle/>
          <a:p>
            <a:pPr marL="458788" indent="-458788" algn="just">
              <a:lnSpc>
                <a:spcPct val="130000"/>
              </a:lnSpc>
              <a:spcAft>
                <a:spcPts val="1500"/>
              </a:spcAft>
            </a:pPr>
            <a:r>
              <a:rPr lang="en-US" sz="2200" dirty="0" smtClean="0"/>
              <a:t>It </a:t>
            </a:r>
            <a:r>
              <a:rPr lang="en-US" sz="2200" dirty="0"/>
              <a:t>is accompanied by approval of the Commissioner in writing for revision of return where such revision is done after 60 days of filing of </a:t>
            </a:r>
            <a:r>
              <a:rPr lang="en-US" sz="2200" dirty="0" smtClean="0"/>
              <a:t>return</a:t>
            </a:r>
          </a:p>
          <a:p>
            <a:pPr marL="458788" indent="-458788" algn="just">
              <a:lnSpc>
                <a:spcPct val="130000"/>
              </a:lnSpc>
              <a:spcAft>
                <a:spcPts val="1500"/>
              </a:spcAft>
            </a:pPr>
            <a:r>
              <a:rPr lang="en-US" sz="2200" dirty="0" smtClean="0"/>
              <a:t>Taxable </a:t>
            </a:r>
            <a:r>
              <a:rPr lang="en-US" sz="2200" dirty="0"/>
              <a:t>income declared is not less than and loss declared is not more than income or loss, as the case may be, determined by an order</a:t>
            </a:r>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a:p>
            <a:pPr marL="1025525" indent="-568325" algn="just">
              <a:lnSpc>
                <a:spcPct val="130000"/>
              </a:lnSpc>
              <a:spcAft>
                <a:spcPts val="1500"/>
              </a:spcAft>
              <a:buClr>
                <a:srgbClr val="FFD200"/>
              </a:buClr>
              <a:buFont typeface="Wingdings" panose="05000000000000000000" pitchFamily="2" charset="2"/>
              <a:buAutoNum type="alphaLcParenBoth" startAt="10"/>
              <a:tabLst>
                <a:tab pos="1025525" algn="l"/>
              </a:tabLst>
              <a:defRPr/>
            </a:pPr>
            <a:endParaRPr lang="en-US" sz="2200" dirty="0" smtClean="0"/>
          </a:p>
          <a:p>
            <a:pPr marL="1025525" indent="-568325" algn="just">
              <a:lnSpc>
                <a:spcPct val="130000"/>
              </a:lnSpc>
              <a:spcAft>
                <a:spcPts val="1500"/>
              </a:spcAft>
              <a:buClr>
                <a:srgbClr val="FFD200"/>
              </a:buClr>
              <a:buAutoNum type="alphaLcParenBoth" startAt="10"/>
              <a:tabLst>
                <a:tab pos="1025525" algn="l"/>
              </a:tabLst>
              <a:defRPr/>
            </a:pP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p:txBody>
      </p:sp>
    </p:spTree>
    <p:extLst>
      <p:ext uri="{BB962C8B-B14F-4D97-AF65-F5344CB8AC3E}">
        <p14:creationId xmlns:p14="http://schemas.microsoft.com/office/powerpoint/2010/main" xmlns="" val="29372506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116</a:t>
            </a:r>
          </a:p>
        </p:txBody>
      </p:sp>
      <p:sp>
        <p:nvSpPr>
          <p:cNvPr id="7" name="Rectangle 8"/>
          <p:cNvSpPr txBox="1">
            <a:spLocks noChangeArrowheads="1"/>
          </p:cNvSpPr>
          <p:nvPr/>
        </p:nvSpPr>
        <p:spPr bwMode="auto">
          <a:xfrm>
            <a:off x="457200" y="292443"/>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Filing of Wealth Statement</a:t>
            </a:r>
            <a:br>
              <a:rPr lang="en-US" sz="2800" b="1" kern="0" dirty="0">
                <a:solidFill>
                  <a:srgbClr val="FFC000"/>
                </a:solidFill>
                <a:latin typeface="Arial"/>
              </a:rPr>
            </a:br>
            <a:r>
              <a:rPr lang="en-US" sz="2400" b="1" kern="0" dirty="0">
                <a:solidFill>
                  <a:srgbClr val="FFC000"/>
                </a:solidFill>
                <a:latin typeface="Arial"/>
              </a:rPr>
              <a:t>Persons required to file Wealth </a:t>
            </a:r>
            <a:r>
              <a:rPr lang="en-US" sz="2400" b="1" kern="0" dirty="0" smtClean="0">
                <a:solidFill>
                  <a:srgbClr val="FFC000"/>
                </a:solidFill>
                <a:latin typeface="Arial"/>
              </a:rPr>
              <a:t>Statement</a:t>
            </a:r>
            <a:endParaRPr lang="en-US" altLang="en-US" sz="2400" b="1" kern="0" dirty="0">
              <a:solidFill>
                <a:srgbClr val="FFC000"/>
              </a:solidFill>
              <a:latin typeface="Arial"/>
            </a:endParaRPr>
          </a:p>
        </p:txBody>
      </p:sp>
      <p:sp>
        <p:nvSpPr>
          <p:cNvPr id="11" name="Content Placeholder 2"/>
          <p:cNvSpPr>
            <a:spLocks noGrp="1"/>
          </p:cNvSpPr>
          <p:nvPr>
            <p:ph idx="1"/>
          </p:nvPr>
        </p:nvSpPr>
        <p:spPr>
          <a:xfrm>
            <a:off x="433172" y="1168769"/>
            <a:ext cx="8229600" cy="5129402"/>
          </a:xfrm>
        </p:spPr>
        <p:txBody>
          <a:bodyPr/>
          <a:lstStyle/>
          <a:p>
            <a:pPr marL="458788" indent="-458788" algn="just">
              <a:lnSpc>
                <a:spcPct val="130000"/>
              </a:lnSpc>
              <a:spcAft>
                <a:spcPts val="1500"/>
              </a:spcAft>
            </a:pPr>
            <a:r>
              <a:rPr lang="en-US" sz="2200" dirty="0"/>
              <a:t>Every </a:t>
            </a:r>
            <a:r>
              <a:rPr lang="en-US" sz="2200" b="1" u="sng" dirty="0"/>
              <a:t>resident individual</a:t>
            </a:r>
            <a:r>
              <a:rPr lang="en-US" sz="2200" dirty="0"/>
              <a:t> filing a return of income for any tax year shall furnish a wealth statement and wealth reconciliation statement for that year along with such return</a:t>
            </a:r>
            <a:endParaRPr lang="en-US" sz="2200" dirty="0" smtClean="0"/>
          </a:p>
          <a:p>
            <a:pPr marL="458788" indent="-458788" algn="just">
              <a:lnSpc>
                <a:spcPct val="130000"/>
              </a:lnSpc>
              <a:spcAft>
                <a:spcPts val="1500"/>
              </a:spcAft>
            </a:pPr>
            <a:r>
              <a:rPr lang="en-US" sz="2200" dirty="0"/>
              <a:t>Where a person, who has furnished a wealth statement, discovers any omission or wrong statement therein, he may furnish a revised wealth statement along with the revised wealth reconciliation and the reasons for filing revised wealth statement, at any time before an assessment, for the tax year to which it relates, is </a:t>
            </a:r>
            <a:r>
              <a:rPr lang="en-US" sz="2200" dirty="0" smtClean="0"/>
              <a:t>made</a:t>
            </a: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a:p>
            <a:pPr marL="1025525" indent="-568325" algn="just">
              <a:lnSpc>
                <a:spcPct val="130000"/>
              </a:lnSpc>
              <a:spcAft>
                <a:spcPts val="1500"/>
              </a:spcAft>
              <a:buClr>
                <a:srgbClr val="FFD200"/>
              </a:buClr>
              <a:buFont typeface="Wingdings" panose="05000000000000000000" pitchFamily="2" charset="2"/>
              <a:buAutoNum type="alphaLcParenBoth" startAt="10"/>
              <a:tabLst>
                <a:tab pos="1025525" algn="l"/>
              </a:tabLst>
              <a:defRPr/>
            </a:pPr>
            <a:endParaRPr lang="en-US" sz="2200" dirty="0" smtClean="0"/>
          </a:p>
          <a:p>
            <a:pPr marL="1025525" indent="-568325" algn="just">
              <a:lnSpc>
                <a:spcPct val="130000"/>
              </a:lnSpc>
              <a:spcAft>
                <a:spcPts val="1500"/>
              </a:spcAft>
              <a:buClr>
                <a:srgbClr val="FFD200"/>
              </a:buClr>
              <a:buAutoNum type="alphaLcParenBoth" startAt="10"/>
              <a:tabLst>
                <a:tab pos="1025525" algn="l"/>
              </a:tabLst>
              <a:defRPr/>
            </a:pP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p:txBody>
      </p:sp>
    </p:spTree>
    <p:extLst>
      <p:ext uri="{BB962C8B-B14F-4D97-AF65-F5344CB8AC3E}">
        <p14:creationId xmlns:p14="http://schemas.microsoft.com/office/powerpoint/2010/main" xmlns="" val="41239251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165</a:t>
            </a:r>
          </a:p>
        </p:txBody>
      </p:sp>
      <p:sp>
        <p:nvSpPr>
          <p:cNvPr id="7" name="Rectangle 8"/>
          <p:cNvSpPr txBox="1">
            <a:spLocks noChangeArrowheads="1"/>
          </p:cNvSpPr>
          <p:nvPr/>
        </p:nvSpPr>
        <p:spPr bwMode="auto">
          <a:xfrm>
            <a:off x="457200" y="646671"/>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a:solidFill>
                  <a:srgbClr val="FFC000"/>
                </a:solidFill>
                <a:latin typeface="Arial"/>
              </a:rPr>
              <a:t>Filing of </a:t>
            </a:r>
            <a:r>
              <a:rPr lang="en-US" sz="2800" b="1" kern="0" dirty="0" smtClean="0">
                <a:solidFill>
                  <a:srgbClr val="FFC000"/>
                </a:solidFill>
                <a:latin typeface="Arial"/>
              </a:rPr>
              <a:t>Withholding tax statement</a:t>
            </a:r>
            <a:r>
              <a:rPr lang="en-US" sz="2800" b="1" kern="0" dirty="0">
                <a:solidFill>
                  <a:srgbClr val="FFC000"/>
                </a:solidFill>
                <a:latin typeface="Arial"/>
              </a:rPr>
              <a:t/>
            </a:r>
            <a:br>
              <a:rPr lang="en-US" sz="2800" b="1" kern="0" dirty="0">
                <a:solidFill>
                  <a:srgbClr val="FFC000"/>
                </a:solidFill>
                <a:latin typeface="Arial"/>
              </a:rPr>
            </a:br>
            <a:endParaRPr lang="en-US" altLang="en-US" sz="2400" b="1" kern="0" dirty="0">
              <a:solidFill>
                <a:srgbClr val="FFC000"/>
              </a:solidFill>
              <a:latin typeface="Arial"/>
            </a:endParaRPr>
          </a:p>
        </p:txBody>
      </p:sp>
      <p:sp>
        <p:nvSpPr>
          <p:cNvPr id="11" name="Content Placeholder 2"/>
          <p:cNvSpPr>
            <a:spLocks noGrp="1"/>
          </p:cNvSpPr>
          <p:nvPr>
            <p:ph idx="1"/>
          </p:nvPr>
        </p:nvSpPr>
        <p:spPr>
          <a:xfrm>
            <a:off x="433172" y="1168769"/>
            <a:ext cx="8229600" cy="5129402"/>
          </a:xfrm>
        </p:spPr>
        <p:txBody>
          <a:bodyPr/>
          <a:lstStyle/>
          <a:p>
            <a:pPr marL="458788" indent="-458788" algn="just">
              <a:lnSpc>
                <a:spcPct val="130000"/>
              </a:lnSpc>
              <a:spcAft>
                <a:spcPts val="1500"/>
              </a:spcAft>
            </a:pPr>
            <a:r>
              <a:rPr lang="en-US" sz="2200" dirty="0" smtClean="0"/>
              <a:t>Every withholding agent is to report the tax withheld and deposited by him in the government treasury, to the FBR on a monthly basis</a:t>
            </a:r>
          </a:p>
          <a:p>
            <a:pPr marL="458788" indent="-458788" algn="just">
              <a:lnSpc>
                <a:spcPct val="130000"/>
              </a:lnSpc>
              <a:spcAft>
                <a:spcPts val="1500"/>
              </a:spcAft>
            </a:pPr>
            <a:r>
              <a:rPr lang="en-US" sz="2200" dirty="0" smtClean="0"/>
              <a:t>The monthly withholding statement is required to be filed by 15</a:t>
            </a:r>
            <a:r>
              <a:rPr lang="en-US" sz="2200" baseline="30000" dirty="0" smtClean="0"/>
              <a:t>th</a:t>
            </a:r>
            <a:r>
              <a:rPr lang="en-US" sz="2200" dirty="0" smtClean="0"/>
              <a:t> of the next month online on the FBR’s web portal</a:t>
            </a: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a:p>
            <a:pPr marL="1025525" indent="-568325" algn="just">
              <a:lnSpc>
                <a:spcPct val="130000"/>
              </a:lnSpc>
              <a:spcAft>
                <a:spcPts val="1500"/>
              </a:spcAft>
              <a:buClr>
                <a:srgbClr val="FFD200"/>
              </a:buClr>
              <a:buFont typeface="Wingdings" panose="05000000000000000000" pitchFamily="2" charset="2"/>
              <a:buAutoNum type="alphaLcParenBoth" startAt="10"/>
              <a:tabLst>
                <a:tab pos="1025525" algn="l"/>
              </a:tabLst>
              <a:defRPr/>
            </a:pPr>
            <a:endParaRPr lang="en-US" sz="2200" dirty="0" smtClean="0"/>
          </a:p>
          <a:p>
            <a:pPr marL="1025525" indent="-568325" algn="just">
              <a:lnSpc>
                <a:spcPct val="130000"/>
              </a:lnSpc>
              <a:spcAft>
                <a:spcPts val="1500"/>
              </a:spcAft>
              <a:buClr>
                <a:srgbClr val="FFD200"/>
              </a:buClr>
              <a:buAutoNum type="alphaLcParenBoth" startAt="10"/>
              <a:tabLst>
                <a:tab pos="1025525" algn="l"/>
              </a:tabLst>
              <a:defRPr/>
            </a:pP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p:txBody>
      </p:sp>
    </p:spTree>
    <p:extLst>
      <p:ext uri="{BB962C8B-B14F-4D97-AF65-F5344CB8AC3E}">
        <p14:creationId xmlns:p14="http://schemas.microsoft.com/office/powerpoint/2010/main" xmlns="" val="14696247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Rule 73</a:t>
            </a:r>
          </a:p>
        </p:txBody>
      </p:sp>
      <p:sp>
        <p:nvSpPr>
          <p:cNvPr id="7" name="Rectangle 8"/>
          <p:cNvSpPr txBox="1">
            <a:spLocks noChangeArrowheads="1"/>
          </p:cNvSpPr>
          <p:nvPr/>
        </p:nvSpPr>
        <p:spPr bwMode="auto">
          <a:xfrm>
            <a:off x="457200" y="646671"/>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800" b="1" kern="0" dirty="0" smtClean="0">
                <a:solidFill>
                  <a:srgbClr val="FFC000"/>
                </a:solidFill>
                <a:latin typeface="Arial"/>
              </a:rPr>
              <a:t>Mode of filing </a:t>
            </a:r>
            <a:r>
              <a:rPr lang="en-US" sz="2800" b="1" kern="0" dirty="0">
                <a:solidFill>
                  <a:srgbClr val="FFC000"/>
                </a:solidFill>
                <a:latin typeface="Arial"/>
              </a:rPr>
              <a:t>of </a:t>
            </a:r>
            <a:r>
              <a:rPr lang="en-US" sz="2800" b="1" kern="0" dirty="0" smtClean="0">
                <a:solidFill>
                  <a:srgbClr val="FFC000"/>
                </a:solidFill>
                <a:latin typeface="Arial"/>
              </a:rPr>
              <a:t>returns</a:t>
            </a:r>
            <a:endParaRPr lang="en-US" altLang="en-US" sz="2400" b="1" kern="0" dirty="0">
              <a:solidFill>
                <a:srgbClr val="FFC000"/>
              </a:solidFill>
              <a:latin typeface="Arial"/>
            </a:endParaRPr>
          </a:p>
        </p:txBody>
      </p:sp>
      <p:sp>
        <p:nvSpPr>
          <p:cNvPr id="11" name="Content Placeholder 2"/>
          <p:cNvSpPr>
            <a:spLocks noGrp="1"/>
          </p:cNvSpPr>
          <p:nvPr>
            <p:ph idx="1"/>
          </p:nvPr>
        </p:nvSpPr>
        <p:spPr>
          <a:xfrm>
            <a:off x="433172" y="1168769"/>
            <a:ext cx="8229600" cy="5129402"/>
          </a:xfrm>
        </p:spPr>
        <p:txBody>
          <a:bodyPr/>
          <a:lstStyle/>
          <a:p>
            <a:pPr marL="458788" indent="-458788" algn="just">
              <a:lnSpc>
                <a:spcPct val="130000"/>
              </a:lnSpc>
              <a:spcAft>
                <a:spcPts val="1500"/>
              </a:spcAft>
            </a:pPr>
            <a:r>
              <a:rPr lang="en-US" sz="2200" dirty="0" smtClean="0"/>
              <a:t>E-filing is mandatory for the following taxpayers:</a:t>
            </a:r>
          </a:p>
          <a:p>
            <a:pPr marL="914400" indent="-519113" algn="just">
              <a:lnSpc>
                <a:spcPct val="130000"/>
              </a:lnSpc>
              <a:spcAft>
                <a:spcPts val="1500"/>
              </a:spcAft>
              <a:buSzPct val="74000"/>
              <a:buFont typeface="Wingdings" panose="05000000000000000000" pitchFamily="2" charset="2"/>
              <a:buChar char="q"/>
            </a:pPr>
            <a:r>
              <a:rPr lang="en-US" sz="2200" dirty="0" smtClean="0"/>
              <a:t>every company &amp; AOP</a:t>
            </a:r>
          </a:p>
          <a:p>
            <a:pPr marL="914400" indent="-519113" algn="just">
              <a:lnSpc>
                <a:spcPct val="130000"/>
              </a:lnSpc>
              <a:spcAft>
                <a:spcPts val="1500"/>
              </a:spcAft>
              <a:buSzPct val="74000"/>
              <a:buFont typeface="Wingdings" panose="05000000000000000000" pitchFamily="2" charset="2"/>
              <a:buChar char="q"/>
            </a:pPr>
            <a:r>
              <a:rPr lang="en-US" sz="2200" dirty="0" smtClean="0"/>
              <a:t>every salaried individual</a:t>
            </a:r>
          </a:p>
          <a:p>
            <a:pPr marL="914400" indent="-519113" algn="just">
              <a:lnSpc>
                <a:spcPct val="130000"/>
              </a:lnSpc>
              <a:spcAft>
                <a:spcPts val="1500"/>
              </a:spcAft>
              <a:buSzPct val="74000"/>
              <a:buFont typeface="Wingdings" panose="05000000000000000000" pitchFamily="2" charset="2"/>
              <a:buChar char="q"/>
            </a:pPr>
            <a:r>
              <a:rPr lang="en-US" sz="2200" dirty="0" smtClean="0"/>
              <a:t>sales-tax registered persons</a:t>
            </a:r>
          </a:p>
          <a:p>
            <a:pPr marL="914400" indent="-519113" algn="just">
              <a:lnSpc>
                <a:spcPct val="130000"/>
              </a:lnSpc>
              <a:spcAft>
                <a:spcPts val="1500"/>
              </a:spcAft>
              <a:buSzPct val="74000"/>
              <a:buFont typeface="Wingdings" panose="05000000000000000000" pitchFamily="2" charset="2"/>
              <a:buChar char="q"/>
            </a:pPr>
            <a:r>
              <a:rPr lang="en-US" sz="2200" dirty="0" smtClean="0"/>
              <a:t>refund claimants either salaried or business individual</a:t>
            </a:r>
          </a:p>
          <a:p>
            <a:pPr marL="914400" indent="-519113" algn="just">
              <a:lnSpc>
                <a:spcPct val="130000"/>
              </a:lnSpc>
              <a:spcAft>
                <a:spcPts val="1500"/>
              </a:spcAft>
              <a:buSzPct val="74000"/>
              <a:buFont typeface="Wingdings" panose="05000000000000000000" pitchFamily="2" charset="2"/>
              <a:buChar char="q"/>
            </a:pPr>
            <a:endParaRPr lang="en-US" sz="2200" dirty="0" smtClean="0"/>
          </a:p>
          <a:p>
            <a:pPr marL="914400" indent="-519113" algn="just">
              <a:lnSpc>
                <a:spcPct val="130000"/>
              </a:lnSpc>
              <a:spcAft>
                <a:spcPts val="1500"/>
              </a:spcAft>
              <a:buSzPct val="74000"/>
              <a:buFont typeface="Wingdings" panose="05000000000000000000" pitchFamily="2" charset="2"/>
              <a:buChar char="q"/>
            </a:pPr>
            <a:endParaRPr lang="en-US" sz="2200" dirty="0" smtClean="0"/>
          </a:p>
          <a:p>
            <a:pPr marL="458788" indent="-458788" algn="just">
              <a:lnSpc>
                <a:spcPct val="130000"/>
              </a:lnSpc>
              <a:spcAft>
                <a:spcPts val="1500"/>
              </a:spcAft>
            </a:pP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a:p>
            <a:pPr marL="1025525" indent="-568325" algn="just">
              <a:lnSpc>
                <a:spcPct val="130000"/>
              </a:lnSpc>
              <a:spcAft>
                <a:spcPts val="1500"/>
              </a:spcAft>
              <a:buClr>
                <a:srgbClr val="FFD200"/>
              </a:buClr>
              <a:buFont typeface="Wingdings" panose="05000000000000000000" pitchFamily="2" charset="2"/>
              <a:buAutoNum type="alphaLcParenBoth" startAt="10"/>
              <a:tabLst>
                <a:tab pos="1025525" algn="l"/>
              </a:tabLst>
              <a:defRPr/>
            </a:pPr>
            <a:endParaRPr lang="en-US" sz="2200" dirty="0" smtClean="0"/>
          </a:p>
          <a:p>
            <a:pPr marL="1025525" indent="-568325" algn="just">
              <a:lnSpc>
                <a:spcPct val="130000"/>
              </a:lnSpc>
              <a:spcAft>
                <a:spcPts val="1500"/>
              </a:spcAft>
              <a:buClr>
                <a:srgbClr val="FFD200"/>
              </a:buClr>
              <a:buAutoNum type="alphaLcParenBoth" startAt="10"/>
              <a:tabLst>
                <a:tab pos="1025525" algn="l"/>
              </a:tabLst>
              <a:defRPr/>
            </a:pPr>
            <a:endParaRPr lang="en-US" sz="2200" dirty="0"/>
          </a:p>
          <a:p>
            <a:pPr marL="465138" indent="-465138" algn="just">
              <a:lnSpc>
                <a:spcPct val="130000"/>
              </a:lnSpc>
              <a:spcAft>
                <a:spcPts val="1500"/>
              </a:spcAft>
              <a:buClr>
                <a:srgbClr val="FFD200"/>
              </a:buClr>
              <a:buFont typeface="Arial" charset="0"/>
              <a:buChar char="►"/>
              <a:tabLst>
                <a:tab pos="465138" algn="l"/>
              </a:tabLst>
              <a:defRPr/>
            </a:pPr>
            <a:endParaRPr lang="en-US" sz="2200" dirty="0" smtClean="0"/>
          </a:p>
        </p:txBody>
      </p:sp>
    </p:spTree>
    <p:extLst>
      <p:ext uri="{BB962C8B-B14F-4D97-AF65-F5344CB8AC3E}">
        <p14:creationId xmlns:p14="http://schemas.microsoft.com/office/powerpoint/2010/main" xmlns="" val="30536982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Rectangle 8"/>
          <p:cNvSpPr txBox="1">
            <a:spLocks noChangeArrowheads="1"/>
          </p:cNvSpPr>
          <p:nvPr/>
        </p:nvSpPr>
        <p:spPr bwMode="auto">
          <a:xfrm>
            <a:off x="7086600" y="673443"/>
            <a:ext cx="1600200" cy="359118"/>
          </a:xfrm>
          <a:prstGeom prst="rect">
            <a:avLst/>
          </a:prstGeom>
          <a:solidFill>
            <a:schemeClr val="tx1"/>
          </a:solidFill>
          <a:ln w="9525">
            <a:noFill/>
            <a:miter lim="800000"/>
            <a:headEnd/>
            <a:tailEnd/>
          </a:ln>
        </p:spPr>
        <p:txBody>
          <a:bodyPr vert="horz" wrap="square" lIns="0" tIns="36000" rIns="0" bIns="0" numCol="1" anchor="ctr" anchorCtr="0" compatLnSpc="1">
            <a:prstTxWarp prst="textNoShape">
              <a:avLst/>
            </a:prstTxWarp>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en-US" altLang="en-US" b="1" i="0" u="none" strike="noStrike" kern="0" cap="none" spc="0" normalizeH="0" baseline="0" noProof="0" dirty="0" smtClean="0">
                <a:ln>
                  <a:noFill/>
                </a:ln>
                <a:solidFill>
                  <a:schemeClr val="tx2"/>
                </a:solidFill>
                <a:effectLst/>
                <a:uLnTx/>
                <a:uFillTx/>
                <a:latin typeface="+mj-lt"/>
                <a:ea typeface="+mj-ea"/>
                <a:cs typeface="+mj-cs"/>
              </a:rPr>
              <a:t>Section 118</a:t>
            </a:r>
          </a:p>
        </p:txBody>
      </p:sp>
      <p:sp>
        <p:nvSpPr>
          <p:cNvPr id="7" name="Rectangle 8"/>
          <p:cNvSpPr txBox="1">
            <a:spLocks noChangeArrowheads="1"/>
          </p:cNvSpPr>
          <p:nvPr/>
        </p:nvSpPr>
        <p:spPr bwMode="auto">
          <a:xfrm>
            <a:off x="381000" y="683742"/>
            <a:ext cx="6553200" cy="381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lnSpc>
                <a:spcPct val="85000"/>
              </a:lnSpc>
            </a:pPr>
            <a:r>
              <a:rPr lang="en-US" sz="2400" b="1" kern="0" dirty="0">
                <a:solidFill>
                  <a:srgbClr val="FFC000"/>
                </a:solidFill>
                <a:latin typeface="Arial"/>
              </a:rPr>
              <a:t>Due date of filing of </a:t>
            </a:r>
            <a:r>
              <a:rPr lang="en-US" sz="2400" b="1" kern="0" dirty="0" smtClean="0">
                <a:solidFill>
                  <a:srgbClr val="FFC000"/>
                </a:solidFill>
                <a:latin typeface="Arial"/>
              </a:rPr>
              <a:t>Returns/ statements</a:t>
            </a:r>
            <a:endParaRPr lang="en-US" altLang="en-US" sz="2400" b="1" kern="0" dirty="0">
              <a:solidFill>
                <a:srgbClr val="FFC000"/>
              </a:solidFill>
              <a:latin typeface="Arial"/>
            </a:endParaRPr>
          </a:p>
        </p:txBody>
      </p:sp>
      <p:sp>
        <p:nvSpPr>
          <p:cNvPr id="11" name="Content Placeholder 2"/>
          <p:cNvSpPr>
            <a:spLocks noGrp="1"/>
          </p:cNvSpPr>
          <p:nvPr>
            <p:ph idx="1"/>
          </p:nvPr>
        </p:nvSpPr>
        <p:spPr>
          <a:xfrm>
            <a:off x="470243" y="3411163"/>
            <a:ext cx="8229600" cy="5129402"/>
          </a:xfrm>
        </p:spPr>
        <p:txBody>
          <a:bodyPr/>
          <a:lstStyle/>
          <a:p>
            <a:pPr marL="465138" indent="-465138" algn="just">
              <a:lnSpc>
                <a:spcPct val="120000"/>
              </a:lnSpc>
              <a:spcAft>
                <a:spcPts val="1000"/>
              </a:spcAft>
              <a:buClr>
                <a:srgbClr val="FFD200"/>
              </a:buClr>
              <a:buFont typeface="Arial" charset="0"/>
              <a:buChar char="►"/>
              <a:tabLst>
                <a:tab pos="465138" algn="l"/>
              </a:tabLst>
              <a:defRPr/>
            </a:pPr>
            <a:r>
              <a:rPr lang="en-US" sz="2100" dirty="0" smtClean="0"/>
              <a:t>A </a:t>
            </a:r>
            <a:r>
              <a:rPr lang="en-US" sz="2100" dirty="0"/>
              <a:t>person may apply, </a:t>
            </a:r>
            <a:r>
              <a:rPr lang="en-US" sz="2100" dirty="0" smtClean="0"/>
              <a:t>by </a:t>
            </a:r>
            <a:r>
              <a:rPr lang="en-US" sz="2100" dirty="0"/>
              <a:t>the due date, to the Commissioner for an extension of time to furnish the return and the Commissioner (if satisfied) </a:t>
            </a:r>
            <a:r>
              <a:rPr lang="en-US" sz="2100" dirty="0" smtClean="0"/>
              <a:t>may </a:t>
            </a:r>
            <a:r>
              <a:rPr lang="en-US" sz="2100" dirty="0"/>
              <a:t>grant </a:t>
            </a:r>
            <a:r>
              <a:rPr lang="en-US" sz="2100" dirty="0" smtClean="0"/>
              <a:t>an </a:t>
            </a:r>
            <a:r>
              <a:rPr lang="en-US" sz="2100" dirty="0"/>
              <a:t>extension </a:t>
            </a:r>
            <a:r>
              <a:rPr lang="en-US" sz="2100" dirty="0" smtClean="0"/>
              <a:t>not </a:t>
            </a:r>
            <a:r>
              <a:rPr lang="en-US" sz="2100" dirty="0"/>
              <a:t>exceeding </a:t>
            </a:r>
            <a:r>
              <a:rPr lang="en-US" sz="2100" dirty="0" smtClean="0"/>
              <a:t>15 days </a:t>
            </a:r>
            <a:r>
              <a:rPr lang="en-US" sz="2100" dirty="0"/>
              <a:t>from the due date for furnishing the return of </a:t>
            </a:r>
            <a:r>
              <a:rPr lang="en-US" sz="2100" dirty="0" smtClean="0"/>
              <a:t>income</a:t>
            </a:r>
            <a:endParaRPr lang="en-US" sz="2100" dirty="0"/>
          </a:p>
          <a:p>
            <a:pPr marL="465138" indent="-465138" algn="just">
              <a:lnSpc>
                <a:spcPct val="120000"/>
              </a:lnSpc>
              <a:spcAft>
                <a:spcPts val="1000"/>
              </a:spcAft>
              <a:buClr>
                <a:srgbClr val="FFD200"/>
              </a:buClr>
              <a:buFont typeface="Arial" charset="0"/>
              <a:buChar char="►"/>
              <a:tabLst>
                <a:tab pos="465138" algn="l"/>
              </a:tabLst>
              <a:defRPr/>
            </a:pPr>
            <a:r>
              <a:rPr lang="en-US" sz="2100" dirty="0"/>
              <a:t>The change in due date will not change the date of payment of tax due</a:t>
            </a:r>
            <a:endParaRPr lang="en-US" sz="2100"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246941355"/>
              </p:ext>
            </p:extLst>
          </p:nvPr>
        </p:nvGraphicFramePr>
        <p:xfrm>
          <a:off x="500785" y="1144716"/>
          <a:ext cx="8235441" cy="2055684"/>
        </p:xfrm>
        <a:graphic>
          <a:graphicData uri="http://schemas.openxmlformats.org/drawingml/2006/table">
            <a:tbl>
              <a:tblPr firstRow="1" bandRow="1">
                <a:tableStyleId>{5C22544A-7EE6-4342-B048-85BDC9FD1C3A}</a:tableStyleId>
              </a:tblPr>
              <a:tblGrid>
                <a:gridCol w="6547014"/>
                <a:gridCol w="1688427"/>
              </a:tblGrid>
              <a:tr h="370840">
                <a:tc>
                  <a:txBody>
                    <a:bodyPr/>
                    <a:lstStyle/>
                    <a:p>
                      <a:pPr algn="ctr"/>
                      <a:r>
                        <a:rPr lang="en-US" sz="1800" dirty="0" smtClean="0">
                          <a:solidFill>
                            <a:schemeClr val="bg1"/>
                          </a:solidFill>
                        </a:rPr>
                        <a:t>Particulars</a:t>
                      </a:r>
                      <a:endParaRPr lang="en-US" sz="1800" dirty="0">
                        <a:solidFill>
                          <a:schemeClr val="bg1"/>
                        </a:solidFill>
                      </a:endParaRPr>
                    </a:p>
                  </a:txBody>
                  <a:tcPr>
                    <a:solidFill>
                      <a:schemeClr val="accent1"/>
                    </a:solidFill>
                  </a:tcPr>
                </a:tc>
                <a:tc>
                  <a:txBody>
                    <a:bodyPr/>
                    <a:lstStyle/>
                    <a:p>
                      <a:pPr algn="ctr"/>
                      <a:r>
                        <a:rPr lang="en-US" sz="1800" dirty="0" smtClean="0">
                          <a:solidFill>
                            <a:schemeClr val="bg1"/>
                          </a:solidFill>
                        </a:rPr>
                        <a:t>Due date</a:t>
                      </a:r>
                      <a:endParaRPr lang="en-US" sz="1800" dirty="0">
                        <a:solidFill>
                          <a:schemeClr val="bg1"/>
                        </a:solidFill>
                      </a:endParaRPr>
                    </a:p>
                  </a:txBody>
                  <a:tcPr>
                    <a:solidFill>
                      <a:schemeClr val="accent1"/>
                    </a:solidFill>
                  </a:tcPr>
                </a:tc>
              </a:tr>
              <a:tr h="541844">
                <a:tc>
                  <a:txBody>
                    <a:bodyPr/>
                    <a:lstStyle/>
                    <a:p>
                      <a:pPr algn="just"/>
                      <a:r>
                        <a:rPr lang="en-US" sz="1700" dirty="0" smtClean="0">
                          <a:solidFill>
                            <a:schemeClr val="tx2"/>
                          </a:solidFill>
                          <a:latin typeface="Arial" panose="020B0604020202020204" pitchFamily="34" charset="0"/>
                          <a:cs typeface="Arial" panose="020B0604020202020204" pitchFamily="34" charset="0"/>
                        </a:rPr>
                        <a:t>In case</a:t>
                      </a:r>
                      <a:r>
                        <a:rPr lang="en-US" sz="1700" baseline="0" dirty="0" smtClean="0">
                          <a:solidFill>
                            <a:schemeClr val="tx2"/>
                          </a:solidFill>
                          <a:latin typeface="Arial" panose="020B0604020202020204" pitchFamily="34" charset="0"/>
                          <a:cs typeface="Arial" panose="020B0604020202020204" pitchFamily="34" charset="0"/>
                        </a:rPr>
                        <a:t> of company where t</a:t>
                      </a:r>
                      <a:r>
                        <a:rPr lang="en-US" sz="1700" dirty="0" smtClean="0">
                          <a:solidFill>
                            <a:schemeClr val="tx2"/>
                          </a:solidFill>
                          <a:latin typeface="Arial" panose="020B0604020202020204" pitchFamily="34" charset="0"/>
                          <a:cs typeface="Arial" panose="020B0604020202020204" pitchFamily="34" charset="0"/>
                        </a:rPr>
                        <a:t>ax year runs from 01 July to 30 June</a:t>
                      </a:r>
                      <a:endParaRPr lang="en-US" sz="1700" dirty="0">
                        <a:solidFill>
                          <a:schemeClr val="tx2"/>
                        </a:solidFill>
                        <a:latin typeface="Arial" panose="020B0604020202020204" pitchFamily="34" charset="0"/>
                        <a:cs typeface="Arial" panose="020B0604020202020204" pitchFamily="34" charset="0"/>
                      </a:endParaRPr>
                    </a:p>
                  </a:txBody>
                  <a:tcPr anchor="ctr">
                    <a:solidFill>
                      <a:schemeClr val="accent4"/>
                    </a:solidFill>
                  </a:tcPr>
                </a:tc>
                <a:tc>
                  <a:txBody>
                    <a:bodyPr/>
                    <a:lstStyle/>
                    <a:p>
                      <a:pPr algn="l"/>
                      <a:r>
                        <a:rPr lang="en-US" sz="1700" dirty="0" smtClean="0">
                          <a:solidFill>
                            <a:schemeClr val="tx2"/>
                          </a:solidFill>
                          <a:latin typeface="Arial" panose="020B0604020202020204" pitchFamily="34" charset="0"/>
                          <a:cs typeface="Arial" panose="020B0604020202020204" pitchFamily="34" charset="0"/>
                        </a:rPr>
                        <a:t>31 December</a:t>
                      </a:r>
                    </a:p>
                  </a:txBody>
                  <a:tcPr anchor="ctr">
                    <a:solidFill>
                      <a:schemeClr val="accent4"/>
                    </a:solidFill>
                  </a:tcPr>
                </a:tc>
              </a:tr>
              <a:tr h="533400">
                <a:tc>
                  <a:txBody>
                    <a:bodyPr/>
                    <a:lstStyle/>
                    <a:p>
                      <a:pPr algn="just"/>
                      <a:r>
                        <a:rPr lang="en-US" sz="1700" dirty="0" smtClean="0">
                          <a:solidFill>
                            <a:schemeClr val="tx2"/>
                          </a:solidFill>
                          <a:latin typeface="Arial" panose="020B0604020202020204" pitchFamily="34" charset="0"/>
                          <a:cs typeface="Arial" panose="020B0604020202020204" pitchFamily="34" charset="0"/>
                        </a:rPr>
                        <a:t>In </a:t>
                      </a:r>
                      <a:r>
                        <a:rPr lang="en-US" sz="1700" baseline="0" dirty="0" smtClean="0">
                          <a:solidFill>
                            <a:schemeClr val="tx2"/>
                          </a:solidFill>
                          <a:latin typeface="Arial" panose="020B0604020202020204" pitchFamily="34" charset="0"/>
                          <a:cs typeface="Arial" panose="020B0604020202020204" pitchFamily="34" charset="0"/>
                        </a:rPr>
                        <a:t>case of company where the tax year closes between 01 July to 31 December and business individuals</a:t>
                      </a:r>
                      <a:endParaRPr lang="en-US" sz="1700" dirty="0">
                        <a:solidFill>
                          <a:schemeClr val="tx2"/>
                        </a:solidFill>
                        <a:latin typeface="Arial" panose="020B0604020202020204" pitchFamily="34" charset="0"/>
                        <a:cs typeface="Arial" panose="020B0604020202020204" pitchFamily="34" charset="0"/>
                      </a:endParaRPr>
                    </a:p>
                  </a:txBody>
                  <a:tcPr anchor="ctr">
                    <a:solidFill>
                      <a:schemeClr val="accent4"/>
                    </a:solidFill>
                  </a:tcPr>
                </a:tc>
                <a:tc>
                  <a:txBody>
                    <a:bodyPr/>
                    <a:lstStyle/>
                    <a:p>
                      <a:pPr algn="l"/>
                      <a:r>
                        <a:rPr lang="en-US" sz="1700" dirty="0" smtClean="0">
                          <a:solidFill>
                            <a:schemeClr val="tx2"/>
                          </a:solidFill>
                          <a:latin typeface="Arial" panose="020B0604020202020204" pitchFamily="34" charset="0"/>
                          <a:cs typeface="Arial" panose="020B0604020202020204" pitchFamily="34" charset="0"/>
                        </a:rPr>
                        <a:t>30 September</a:t>
                      </a:r>
                      <a:endParaRPr lang="en-US" sz="1700" dirty="0">
                        <a:solidFill>
                          <a:schemeClr val="tx2"/>
                        </a:solidFill>
                        <a:latin typeface="Arial" panose="020B0604020202020204" pitchFamily="34" charset="0"/>
                        <a:cs typeface="Arial" panose="020B0604020202020204" pitchFamily="34" charset="0"/>
                      </a:endParaRPr>
                    </a:p>
                  </a:txBody>
                  <a:tcPr anchor="ctr">
                    <a:solidFill>
                      <a:schemeClr val="accent4"/>
                    </a:solidFill>
                  </a:tcPr>
                </a:tc>
              </a:tr>
              <a:tr h="533400">
                <a:tc>
                  <a:txBody>
                    <a:bodyPr/>
                    <a:lstStyle/>
                    <a:p>
                      <a:pPr algn="just"/>
                      <a:r>
                        <a:rPr lang="en-US" sz="1700" dirty="0" smtClean="0">
                          <a:solidFill>
                            <a:schemeClr val="tx2"/>
                          </a:solidFill>
                          <a:latin typeface="Arial" panose="020B0604020202020204" pitchFamily="34" charset="0"/>
                          <a:cs typeface="Arial" panose="020B0604020202020204" pitchFamily="34" charset="0"/>
                        </a:rPr>
                        <a:t>In case of </a:t>
                      </a:r>
                      <a:r>
                        <a:rPr lang="en-US" sz="1700" baseline="0" dirty="0" smtClean="0">
                          <a:solidFill>
                            <a:schemeClr val="tx2"/>
                          </a:solidFill>
                          <a:latin typeface="Arial" panose="020B0604020202020204" pitchFamily="34" charset="0"/>
                          <a:cs typeface="Arial" panose="020B0604020202020204" pitchFamily="34" charset="0"/>
                        </a:rPr>
                        <a:t> salaried i</a:t>
                      </a:r>
                      <a:r>
                        <a:rPr lang="en-US" sz="1700" dirty="0" smtClean="0">
                          <a:solidFill>
                            <a:schemeClr val="tx2"/>
                          </a:solidFill>
                          <a:latin typeface="Arial" panose="020B0604020202020204" pitchFamily="34" charset="0"/>
                          <a:cs typeface="Arial" panose="020B0604020202020204" pitchFamily="34" charset="0"/>
                        </a:rPr>
                        <a:t>ndividuals and for persons falling under FTR</a:t>
                      </a:r>
                      <a:endParaRPr lang="en-US" sz="1700" dirty="0">
                        <a:solidFill>
                          <a:schemeClr val="tx2"/>
                        </a:solidFill>
                        <a:latin typeface="Arial" panose="020B0604020202020204" pitchFamily="34" charset="0"/>
                        <a:cs typeface="Arial" panose="020B0604020202020204" pitchFamily="34" charset="0"/>
                      </a:endParaRPr>
                    </a:p>
                  </a:txBody>
                  <a:tcPr anchor="ctr">
                    <a:solidFill>
                      <a:schemeClr val="accent4"/>
                    </a:solidFill>
                  </a:tcPr>
                </a:tc>
                <a:tc>
                  <a:txBody>
                    <a:bodyPr/>
                    <a:lstStyle/>
                    <a:p>
                      <a:pPr algn="l"/>
                      <a:r>
                        <a:rPr lang="en-US" sz="1700" dirty="0" smtClean="0">
                          <a:solidFill>
                            <a:schemeClr val="tx2"/>
                          </a:solidFill>
                          <a:latin typeface="Arial" panose="020B0604020202020204" pitchFamily="34" charset="0"/>
                          <a:cs typeface="Arial" panose="020B0604020202020204" pitchFamily="34" charset="0"/>
                        </a:rPr>
                        <a:t>31 August</a:t>
                      </a:r>
                      <a:endParaRPr lang="en-US" sz="1700" dirty="0">
                        <a:solidFill>
                          <a:schemeClr val="tx2"/>
                        </a:solidFill>
                        <a:latin typeface="Arial" panose="020B0604020202020204" pitchFamily="34" charset="0"/>
                        <a:cs typeface="Arial" panose="020B0604020202020204" pitchFamily="34" charset="0"/>
                      </a:endParaRPr>
                    </a:p>
                  </a:txBody>
                  <a:tcPr anchor="ctr">
                    <a:solidFill>
                      <a:schemeClr val="accent4"/>
                    </a:solidFill>
                  </a:tcPr>
                </a:tc>
              </a:tr>
            </a:tbl>
          </a:graphicData>
        </a:graphic>
      </p:graphicFrame>
    </p:spTree>
    <p:extLst>
      <p:ext uri="{BB962C8B-B14F-4D97-AF65-F5344CB8AC3E}">
        <p14:creationId xmlns:p14="http://schemas.microsoft.com/office/powerpoint/2010/main" xmlns="" val="232494182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11888" y="2914140"/>
            <a:ext cx="8351112" cy="1200329"/>
          </a:xfrm>
          <a:prstGeom prst="rect">
            <a:avLst/>
          </a:prstGeom>
          <a:noFill/>
          <a:ln w="9525">
            <a:noFill/>
            <a:miter lim="800000"/>
            <a:headEnd/>
            <a:tailEnd/>
          </a:ln>
          <a:effectLst/>
        </p:spPr>
        <p:txBody>
          <a:bodyPr wrap="square">
            <a:spAutoFit/>
          </a:bodyPr>
          <a:lstStyle/>
          <a:p>
            <a:pPr algn="ctr">
              <a:spcBef>
                <a:spcPct val="50000"/>
              </a:spcBef>
              <a:defRPr/>
            </a:pPr>
            <a:r>
              <a:rPr lang="en-US" sz="7200" dirty="0" smtClean="0">
                <a:solidFill>
                  <a:schemeClr val="bg2"/>
                </a:solidFill>
                <a:effectLst>
                  <a:outerShdw blurRad="38100" dist="38100" dir="2700000" algn="tl">
                    <a:srgbClr val="C0C0C0"/>
                  </a:outerShdw>
                </a:effectLst>
                <a:latin typeface="Arial Black" pitchFamily="34" charset="0"/>
              </a:rPr>
              <a:t>Thank You</a:t>
            </a:r>
            <a:endParaRPr lang="en-US" sz="7200" dirty="0">
              <a:solidFill>
                <a:schemeClr val="bg2"/>
              </a:solidFill>
              <a:effectLst>
                <a:outerShdw blurRad="38100" dist="38100" dir="2700000" algn="tl">
                  <a:srgbClr val="C0C0C0"/>
                </a:outerShdw>
              </a:effectLst>
              <a:latin typeface="Arial Black" pitchFamily="34" charset="0"/>
            </a:endParaRPr>
          </a:p>
        </p:txBody>
      </p:sp>
    </p:spTree>
    <p:extLst>
      <p:ext uri="{BB962C8B-B14F-4D97-AF65-F5344CB8AC3E}">
        <p14:creationId xmlns:p14="http://schemas.microsoft.com/office/powerpoint/2010/main" xmlns="" val="3868724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128799"/>
            <a:ext cx="8234362" cy="5011737"/>
          </a:xfrm>
        </p:spPr>
        <p:txBody>
          <a:bodyPr/>
          <a:lstStyle/>
          <a:p>
            <a:pPr algn="just">
              <a:spcAft>
                <a:spcPts val="1200"/>
              </a:spcAft>
            </a:pPr>
            <a:r>
              <a:rPr lang="en-US" sz="2000" dirty="0" smtClean="0"/>
              <a:t>Examples of income that is subject to FTR include but not limited to the following: </a:t>
            </a:r>
          </a:p>
          <a:p>
            <a:pPr marL="914400" lvl="0" indent="-519113" algn="just">
              <a:spcAft>
                <a:spcPts val="1200"/>
              </a:spcAft>
              <a:buSzPct val="75000"/>
              <a:buFont typeface="Wingdings" panose="05000000000000000000" pitchFamily="2" charset="2"/>
              <a:buChar char="q"/>
            </a:pPr>
            <a:r>
              <a:rPr lang="en-US" sz="2000" dirty="0" smtClean="0"/>
              <a:t>Dividend income earned by a shareholder</a:t>
            </a:r>
          </a:p>
          <a:p>
            <a:pPr marL="914400" lvl="0" indent="-519113" algn="just">
              <a:spcAft>
                <a:spcPts val="1200"/>
              </a:spcAft>
              <a:buSzPct val="75000"/>
              <a:buFont typeface="Wingdings" panose="05000000000000000000" pitchFamily="2" charset="2"/>
              <a:buChar char="q"/>
            </a:pPr>
            <a:r>
              <a:rPr lang="en-US" sz="2000" dirty="0" smtClean="0"/>
              <a:t>Export of goods and receipt of indenting commission</a:t>
            </a:r>
          </a:p>
          <a:p>
            <a:pPr marL="914400" lvl="0" indent="-519113" algn="just">
              <a:spcAft>
                <a:spcPts val="1200"/>
              </a:spcAft>
              <a:buSzPct val="75000"/>
              <a:buFont typeface="Wingdings" panose="05000000000000000000" pitchFamily="2" charset="2"/>
              <a:buChar char="q"/>
            </a:pPr>
            <a:r>
              <a:rPr lang="en-US" sz="2000" dirty="0" smtClean="0"/>
              <a:t>Royalty and Fee for Technical Services earned by a non-resident person, otherwise than through a Permanent Establishment (PE) in Pakistan </a:t>
            </a:r>
          </a:p>
          <a:p>
            <a:pPr marL="914400" lvl="0" indent="-519113" algn="just">
              <a:spcAft>
                <a:spcPts val="1200"/>
              </a:spcAft>
              <a:buSzPct val="75000"/>
              <a:buFont typeface="Wingdings" panose="05000000000000000000" pitchFamily="2" charset="2"/>
              <a:buChar char="q"/>
            </a:pPr>
            <a:r>
              <a:rPr lang="en-US" sz="2000" dirty="0" smtClean="0"/>
              <a:t>Commercial imports made by an importer, other than a “large import house”</a:t>
            </a:r>
          </a:p>
          <a:p>
            <a:pPr marL="914400" lvl="0" indent="-519113" algn="just">
              <a:spcAft>
                <a:spcPts val="1200"/>
              </a:spcAft>
              <a:buSzPct val="75000"/>
              <a:buFont typeface="Wingdings" panose="05000000000000000000" pitchFamily="2" charset="2"/>
              <a:buChar char="q"/>
            </a:pPr>
            <a:r>
              <a:rPr lang="en-US" sz="2000" dirty="0" smtClean="0"/>
              <a:t>Prize and winnings</a:t>
            </a:r>
          </a:p>
          <a:p>
            <a:pPr marL="914400" lvl="0" indent="-519113" algn="just">
              <a:spcAft>
                <a:spcPts val="1200"/>
              </a:spcAft>
              <a:buSzPct val="75000"/>
              <a:buFont typeface="Wingdings" panose="05000000000000000000" pitchFamily="2" charset="2"/>
              <a:buChar char="q"/>
            </a:pPr>
            <a:r>
              <a:rPr lang="en-US" sz="2000" dirty="0" smtClean="0"/>
              <a:t>Sale of goods by a trader not being a public company listed on a registered stock exchange in Pakistan</a:t>
            </a:r>
          </a:p>
          <a:p>
            <a:pPr marL="914400" lvl="0" indent="-519113" algn="just">
              <a:spcAft>
                <a:spcPts val="1200"/>
              </a:spcAft>
              <a:buSzPct val="75000"/>
              <a:buFont typeface="Wingdings" panose="05000000000000000000" pitchFamily="2" charset="2"/>
              <a:buChar char="q"/>
            </a:pPr>
            <a:r>
              <a:rPr lang="en-US" sz="2000" dirty="0" smtClean="0"/>
              <a:t>Brokerage and commission earned by a person</a:t>
            </a:r>
            <a:endParaRPr lang="en-US" sz="2000" dirty="0"/>
          </a:p>
        </p:txBody>
      </p:sp>
      <p:sp>
        <p:nvSpPr>
          <p:cNvPr id="7" name="Rectangle 8"/>
          <p:cNvSpPr>
            <a:spLocks noGrp="1" noChangeArrowheads="1"/>
          </p:cNvSpPr>
          <p:nvPr>
            <p:ph type="title"/>
          </p:nvPr>
        </p:nvSpPr>
        <p:spPr>
          <a:xfrm>
            <a:off x="457200" y="652347"/>
            <a:ext cx="8458200" cy="447675"/>
          </a:xfrm>
        </p:spPr>
        <p:txBody>
          <a:bodyPr/>
          <a:lstStyle/>
          <a:p>
            <a:pPr eaLnBrk="1" hangingPunct="1"/>
            <a:r>
              <a:rPr lang="en-US" sz="2400" dirty="0" smtClean="0">
                <a:solidFill>
                  <a:schemeClr val="bg2"/>
                </a:solidFill>
              </a:rPr>
              <a:t>Schemes of Taxation Final Tax Regime (FTR) </a:t>
            </a:r>
            <a:r>
              <a:rPr lang="en-US" sz="2000" dirty="0" smtClean="0">
                <a:solidFill>
                  <a:schemeClr val="tx1"/>
                </a:solidFill>
              </a:rPr>
              <a:t>(Cont.d.)</a:t>
            </a:r>
            <a:r>
              <a:rPr lang="en-US" altLang="en-US" sz="2400" dirty="0" smtClean="0">
                <a:solidFill>
                  <a:schemeClr val="bg2"/>
                </a:solidFill>
              </a:rPr>
              <a:t/>
            </a:r>
            <a:br>
              <a:rPr lang="en-US" altLang="en-US" sz="2400" dirty="0" smtClean="0">
                <a:solidFill>
                  <a:schemeClr val="bg2"/>
                </a:solidFill>
              </a:rPr>
            </a:br>
            <a:endParaRPr lang="en-US" altLang="en-US" sz="2400" dirty="0" smtClean="0">
              <a:solidFill>
                <a:schemeClr val="bg2"/>
              </a:solidFill>
            </a:endParaRPr>
          </a:p>
        </p:txBody>
      </p:sp>
    </p:spTree>
    <p:extLst>
      <p:ext uri="{BB962C8B-B14F-4D97-AF65-F5344CB8AC3E}">
        <p14:creationId xmlns:p14="http://schemas.microsoft.com/office/powerpoint/2010/main" xmlns="" val="2650569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411888" y="3012996"/>
            <a:ext cx="8351112" cy="769441"/>
          </a:xfrm>
          <a:prstGeom prst="rect">
            <a:avLst/>
          </a:prstGeom>
          <a:noFill/>
          <a:ln w="9525">
            <a:noFill/>
            <a:miter lim="800000"/>
            <a:headEnd/>
            <a:tailEnd/>
          </a:ln>
          <a:effectLst/>
        </p:spPr>
        <p:txBody>
          <a:bodyPr wrap="square">
            <a:spAutoFit/>
          </a:bodyPr>
          <a:lstStyle/>
          <a:p>
            <a:pPr algn="ctr">
              <a:spcBef>
                <a:spcPct val="50000"/>
              </a:spcBef>
              <a:defRPr/>
            </a:pPr>
            <a:r>
              <a:rPr lang="en-US" sz="4400" dirty="0" smtClean="0">
                <a:solidFill>
                  <a:schemeClr val="bg2"/>
                </a:solidFill>
                <a:effectLst>
                  <a:outerShdw blurRad="38100" dist="38100" dir="2700000" algn="tl">
                    <a:srgbClr val="C0C0C0"/>
                  </a:outerShdw>
                </a:effectLst>
                <a:latin typeface="Arial Black" pitchFamily="34" charset="0"/>
              </a:rPr>
              <a:t>Advance Tax</a:t>
            </a:r>
            <a:endParaRPr lang="en-US" sz="4400" dirty="0">
              <a:solidFill>
                <a:schemeClr val="bg2"/>
              </a:solidFill>
              <a:effectLst>
                <a:outerShdw blurRad="38100" dist="38100" dir="2700000" algn="tl">
                  <a:srgbClr val="C0C0C0"/>
                </a:outerShdw>
              </a:effectLst>
              <a:latin typeface="Arial Black" pitchFamily="34" charset="0"/>
            </a:endParaRPr>
          </a:p>
        </p:txBody>
      </p:sp>
    </p:spTree>
    <p:extLst>
      <p:ext uri="{BB962C8B-B14F-4D97-AF65-F5344CB8AC3E}">
        <p14:creationId xmlns:p14="http://schemas.microsoft.com/office/powerpoint/2010/main" xmlns="" val="3960468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3012" name="Rectangle 8"/>
          <p:cNvSpPr txBox="1">
            <a:spLocks noChangeArrowheads="1"/>
          </p:cNvSpPr>
          <p:nvPr/>
        </p:nvSpPr>
        <p:spPr bwMode="auto">
          <a:xfrm>
            <a:off x="6705600" y="685800"/>
            <a:ext cx="1981200" cy="369888"/>
          </a:xfrm>
          <a:prstGeom prst="rect">
            <a:avLst/>
          </a:prstGeom>
          <a:noFill/>
          <a:ln w="9525">
            <a:noFill/>
            <a:miter lim="800000"/>
            <a:headEnd/>
            <a:tailEnd/>
          </a:ln>
        </p:spPr>
        <p:txBody>
          <a:bodyPr lIns="0" tIns="36000" rIns="0" bIns="0"/>
          <a:lstStyle/>
          <a:p>
            <a:pPr algn="r">
              <a:spcBef>
                <a:spcPts val="1500"/>
              </a:spcBef>
              <a:defRPr/>
            </a:pPr>
            <a:endParaRPr lang="en-US" b="1" dirty="0">
              <a:solidFill>
                <a:schemeClr val="accent5">
                  <a:lumMod val="60000"/>
                  <a:lumOff val="40000"/>
                </a:schemeClr>
              </a:solidFill>
            </a:endParaRPr>
          </a:p>
        </p:txBody>
      </p:sp>
      <p:sp>
        <p:nvSpPr>
          <p:cNvPr id="5" name="Rectangle 9"/>
          <p:cNvSpPr>
            <a:spLocks noGrp="1" noChangeArrowheads="1"/>
          </p:cNvSpPr>
          <p:nvPr>
            <p:ph idx="1"/>
          </p:nvPr>
        </p:nvSpPr>
        <p:spPr>
          <a:xfrm>
            <a:off x="452438" y="1091728"/>
            <a:ext cx="8234362" cy="5011737"/>
          </a:xfrm>
        </p:spPr>
        <p:txBody>
          <a:bodyPr/>
          <a:lstStyle/>
          <a:p>
            <a:pPr marL="468313" indent="-468313" algn="just" defTabSz="995363">
              <a:lnSpc>
                <a:spcPct val="120000"/>
              </a:lnSpc>
              <a:spcAft>
                <a:spcPts val="2000"/>
              </a:spcAft>
              <a:buClr>
                <a:srgbClr val="FFD200"/>
              </a:buClr>
              <a:buFont typeface="EYInterstate Light" pitchFamily="2" charset="0"/>
              <a:buChar char="►"/>
            </a:pPr>
            <a:r>
              <a:rPr lang="en-US" sz="2100" dirty="0" smtClean="0"/>
              <a:t>Advance tax, as the name implies is a prepaid form of tax which is designed in such a way that a taxpayer pays on  ‘Pay as You Earn’ basis</a:t>
            </a:r>
          </a:p>
          <a:p>
            <a:pPr marL="468313" indent="-468313" algn="just" defTabSz="995363">
              <a:lnSpc>
                <a:spcPct val="120000"/>
              </a:lnSpc>
              <a:spcAft>
                <a:spcPts val="2000"/>
              </a:spcAft>
              <a:buClr>
                <a:srgbClr val="FFD200"/>
              </a:buClr>
              <a:buFont typeface="EYInterstate Light" pitchFamily="2" charset="0"/>
              <a:buChar char="►"/>
            </a:pPr>
            <a:r>
              <a:rPr lang="en-US" sz="2100" dirty="0" smtClean="0"/>
              <a:t>In other words, it is the part payment of one’s total tax liability to be paid before the end of the fiscal year </a:t>
            </a:r>
          </a:p>
          <a:p>
            <a:pPr marL="468313" indent="-468313" algn="just" defTabSz="995363">
              <a:lnSpc>
                <a:spcPct val="120000"/>
              </a:lnSpc>
              <a:spcAft>
                <a:spcPts val="2000"/>
              </a:spcAft>
              <a:buClr>
                <a:srgbClr val="FFD200"/>
              </a:buClr>
              <a:buFont typeface="EYInterstate Light" pitchFamily="2" charset="0"/>
              <a:buChar char="►"/>
            </a:pPr>
            <a:r>
              <a:rPr lang="en-US" sz="2100" dirty="0" smtClean="0"/>
              <a:t>Advance tax is a tool used by the Governments to collect funds from the taxpayers</a:t>
            </a:r>
          </a:p>
          <a:p>
            <a:pPr marL="468313" indent="-468313" algn="just" defTabSz="995363">
              <a:lnSpc>
                <a:spcPct val="120000"/>
              </a:lnSpc>
              <a:spcAft>
                <a:spcPts val="2000"/>
              </a:spcAft>
              <a:buClr>
                <a:srgbClr val="FFD200"/>
              </a:buClr>
              <a:buFont typeface="EYInterstate Light" pitchFamily="2" charset="0"/>
              <a:buChar char="►"/>
            </a:pPr>
            <a:r>
              <a:rPr lang="en-US" sz="2100" dirty="0" smtClean="0"/>
              <a:t>This tool reduces the last moment tax burden of taxpayers and at the same time, results in speedy tax collection</a:t>
            </a:r>
          </a:p>
          <a:p>
            <a:pPr marL="468313" indent="-468313" algn="just" defTabSz="995363">
              <a:buClr>
                <a:srgbClr val="FFD200"/>
              </a:buClr>
              <a:buFont typeface="EYInterstate Light" pitchFamily="2" charset="0"/>
              <a:buChar char="►"/>
            </a:pPr>
            <a:r>
              <a:rPr lang="en-US" sz="2100" dirty="0" smtClean="0"/>
              <a:t>Section 147 governs the mechanism of payment of advance tax</a:t>
            </a:r>
          </a:p>
        </p:txBody>
      </p:sp>
      <p:sp>
        <p:nvSpPr>
          <p:cNvPr id="7" name="Rectangle 8"/>
          <p:cNvSpPr>
            <a:spLocks noGrp="1" noChangeArrowheads="1"/>
          </p:cNvSpPr>
          <p:nvPr>
            <p:ph type="title"/>
          </p:nvPr>
        </p:nvSpPr>
        <p:spPr>
          <a:xfrm>
            <a:off x="413946" y="646671"/>
            <a:ext cx="8458200" cy="447675"/>
          </a:xfrm>
        </p:spPr>
        <p:txBody>
          <a:bodyPr/>
          <a:lstStyle/>
          <a:p>
            <a:pPr eaLnBrk="1" hangingPunct="1"/>
            <a:r>
              <a:rPr lang="en-US" sz="2400" dirty="0" smtClean="0">
                <a:solidFill>
                  <a:schemeClr val="bg2"/>
                </a:solidFill>
              </a:rPr>
              <a:t>Concept of Advance Tax  - Section 147</a:t>
            </a:r>
            <a:endParaRPr lang="en-US" altLang="en-US" sz="2400" dirty="0" smtClean="0">
              <a:solidFill>
                <a:schemeClr val="bg2"/>
              </a:solidFill>
            </a:endParaRPr>
          </a:p>
        </p:txBody>
      </p:sp>
    </p:spTree>
    <p:extLst>
      <p:ext uri="{BB962C8B-B14F-4D97-AF65-F5344CB8AC3E}">
        <p14:creationId xmlns:p14="http://schemas.microsoft.com/office/powerpoint/2010/main" xmlns="" val="399418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Y regular presentation">
  <a:themeElements>
    <a:clrScheme name="EY dark projection-ready">
      <a:dk1>
        <a:srgbClr val="FFFFFF"/>
      </a:dk1>
      <a:lt1>
        <a:srgbClr val="FFFFFF"/>
      </a:lt1>
      <a:dk2>
        <a:srgbClr val="333333"/>
      </a:dk2>
      <a:lt2>
        <a:srgbClr val="FFD200"/>
      </a:lt2>
      <a:accent1>
        <a:srgbClr val="7F7E82"/>
      </a:accent1>
      <a:accent2>
        <a:srgbClr val="FFD200"/>
      </a:accent2>
      <a:accent3>
        <a:srgbClr val="999999"/>
      </a:accent3>
      <a:accent4>
        <a:srgbClr val="C0C0C0"/>
      </a:accent4>
      <a:accent5>
        <a:srgbClr val="0081AE"/>
      </a:accent5>
      <a:accent6>
        <a:srgbClr val="7FC0D6"/>
      </a:accent6>
      <a:hlink>
        <a:srgbClr val="336699"/>
      </a:hlink>
      <a:folHlink>
        <a:srgbClr val="7030A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2700">
          <a:solidFill>
            <a:schemeClr val="accent1"/>
          </a:solidFill>
        </a:ln>
      </a:spPr>
      <a:bodyPr rtlCol="0" anchor="t" anchorCtr="0"/>
      <a:lstStyle>
        <a:defPP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bwMode="auto">
        <a:noFill/>
        <a:ln w="9525">
          <a:noFill/>
          <a:miter lim="800000"/>
          <a:headEnd/>
          <a:tailEnd/>
        </a:ln>
      </a:spPr>
      <a:bodyPr vert="horz" wrap="square" lIns="0" tIns="36000" rIns="0" bIns="0" numCol="1" anchor="t" anchorCtr="0" compatLnSpc="1">
        <a:prstTxWarp prst="textNoShape">
          <a:avLst/>
        </a:prstTxWarp>
      </a:bodyPr>
      <a:lstStyle>
        <a:defPPr marL="0" marR="0" indent="0" algn="l" defTabSz="914400" rtl="0" eaLnBrk="1" fontAlgn="base" latinLnBrk="0" hangingPunct="1">
          <a:lnSpc>
            <a:spcPct val="85000"/>
          </a:lnSpc>
          <a:spcBef>
            <a:spcPct val="0"/>
          </a:spcBef>
          <a:spcAft>
            <a:spcPct val="0"/>
          </a:spcAft>
          <a:buClrTx/>
          <a:buSzTx/>
          <a:buFontTx/>
          <a:buNone/>
          <a:tabLst/>
          <a:defRPr kumimoji="0" sz="1600" b="1" i="0" u="none" strike="noStrike" kern="0" cap="none" spc="0" normalizeH="0" baseline="0" noProof="0">
            <a:ln>
              <a:noFill/>
            </a:ln>
            <a:solidFill>
              <a:schemeClr val="bg1"/>
            </a:solidFill>
            <a:effectLst/>
            <a:uLnTx/>
            <a:uFillTx/>
            <a:latin typeface="+mj-lt"/>
            <a:ea typeface="+mj-ea"/>
            <a:cs typeface="+mj-cs"/>
          </a:defRPr>
        </a:defPPr>
      </a:lstStyle>
    </a:txDef>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custClrLst>
    <a:custClr name="EY Special Use Red (Print and PPT)">
      <a:srgbClr val="F04C3E"/>
    </a:custClr>
    <a:custClr name="EY Special Use Blue (Print)">
      <a:srgbClr val="00A3AE"/>
    </a:custClr>
    <a:custClr name="EY Special Use Blue 50% (Print)">
      <a:srgbClr val="7FD1D6"/>
    </a:custClr>
    <a:custClr name="EY Special Use Purple (Print and PPT)">
      <a:srgbClr val="91278F"/>
    </a:custClr>
    <a:custClr name="EY Special Use Purple 50% (Print and PPT)">
      <a:srgbClr val="C893C7"/>
    </a:custClr>
    <a:custClr name="EY Special Use Green (Print and PPT)">
      <a:srgbClr val="2C973E"/>
    </a:custClr>
    <a:custClr name="EY Special Use Green 50% (Print)">
      <a:srgbClr val="95CB89"/>
    </a:custClr>
    <a:custClr name="EY Yellow 50% (Print)">
      <a:srgbClr val="FFF27F"/>
    </a:custClr>
    <a:custClr name="EY Link Blue">
      <a:srgbClr val="336699"/>
    </a:custClr>
    <a:custClr name="EY Special Use Blue (PPT)">
      <a:srgbClr val="0081AE"/>
    </a:custClr>
    <a:custClr name="EY Special Use Blue 50% (PPT)">
      <a:srgbClr val="7FC0D6"/>
    </a:custClr>
    <a:custClr name="EY Special Use Green 50% (PPT)">
      <a:srgbClr val="95CB9E"/>
    </a:custClr>
    <a:custClr name="EY Yellow 50% PPT)">
      <a:srgbClr val="FFE87F"/>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 regular presentation</Template>
  <TotalTime>5057</TotalTime>
  <Words>4726</Words>
  <Application>Microsoft Office PowerPoint</Application>
  <PresentationFormat>On-screen Show (4:3)</PresentationFormat>
  <Paragraphs>648</Paragraphs>
  <Slides>65</Slides>
  <Notes>65</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EY regular presentation</vt:lpstr>
      <vt:lpstr>Advance Tax, Deduction of Tax at Source and Filing of Returns/ Statements  </vt:lpstr>
      <vt:lpstr>Slide 2</vt:lpstr>
      <vt:lpstr>Schemes of Taxation - NTR and FTR   </vt:lpstr>
      <vt:lpstr>Schemes of Taxation Normal Tax Regime (NTR)  </vt:lpstr>
      <vt:lpstr>Schemes of Taxation Final Tax Regime (FTR)  </vt:lpstr>
      <vt:lpstr>Schemes of Taxation Final Tax Regime (FTR) (Cont.d.) </vt:lpstr>
      <vt:lpstr>Schemes of Taxation Final Tax Regime (FTR) (Cont.d.) </vt:lpstr>
      <vt:lpstr>Slide 8</vt:lpstr>
      <vt:lpstr>Concept of Advance Tax  - Section 147</vt:lpstr>
      <vt:lpstr>Concept of Advance Tax  - Section 147  </vt:lpstr>
      <vt:lpstr>Advance Tax on business income  </vt:lpstr>
      <vt:lpstr>Advance Tax on business income  </vt:lpstr>
      <vt:lpstr>Advance Tax on business income - Exceptions </vt:lpstr>
      <vt:lpstr>Computation of Advance Tax for Individuals  </vt:lpstr>
      <vt:lpstr>Due dates for payment of advance tax  </vt:lpstr>
      <vt:lpstr>Computation of Advance Tax for Companies &amp; AOPs</vt:lpstr>
      <vt:lpstr>Computation of Advance Tax for Companies &amp; AOPs</vt:lpstr>
      <vt:lpstr>Estimate of income and advance tax </vt:lpstr>
      <vt:lpstr>Estimate of income and advance tax </vt:lpstr>
      <vt:lpstr>Due dates for payment of advance tax  </vt:lpstr>
      <vt:lpstr>Slide 21</vt:lpstr>
      <vt:lpstr>Why Withholding Tax </vt:lpstr>
      <vt:lpstr>Imports  </vt:lpstr>
      <vt:lpstr>Imports (Cont.d.) </vt:lpstr>
      <vt:lpstr>Imports (Cont.d.) </vt:lpstr>
      <vt:lpstr>Salary  </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Ernst &amp; Young</dc:creator>
  <cp:lastModifiedBy>KTPA1</cp:lastModifiedBy>
  <cp:revision>792</cp:revision>
  <cp:lastPrinted>2015-04-24T14:03:18Z</cp:lastPrinted>
  <dcterms:created xsi:type="dcterms:W3CDTF">2010-09-27T13:21:05Z</dcterms:created>
  <dcterms:modified xsi:type="dcterms:W3CDTF">2015-08-20T05:10:33Z</dcterms:modified>
</cp:coreProperties>
</file>