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1.xml" ContentType="application/vnd.openxmlformats-officedocument.presentationml.notesSlide+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2.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3.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4.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notesSlides/notesSlide5.xml" ContentType="application/vnd.openxmlformats-officedocument.presentationml.notesSlide+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notesSlides/notesSlide6.xml" ContentType="application/vnd.openxmlformats-officedocument.presentationml.notesSlide+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notesSlides/notesSlide7.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notesSlides/notesSlide8.xml" ContentType="application/vnd.openxmlformats-officedocument.presentationml.notesSlide+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9.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notesSlides/notesSlide10.xml" ContentType="application/vnd.openxmlformats-officedocument.presentationml.notesSlide+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notesSlides/notesSlide11.xml" ContentType="application/vnd.openxmlformats-officedocument.presentationml.notesSlide+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notesSlides/notesSlide12.xml" ContentType="application/vnd.openxmlformats-officedocument.presentationml.notesSlide+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notesSlides/notesSlide13.xml" ContentType="application/vnd.openxmlformats-officedocument.presentationml.notesSlide+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68"/>
  </p:notesMasterIdLst>
  <p:handoutMasterIdLst>
    <p:handoutMasterId r:id="rId69"/>
  </p:handoutMasterIdLst>
  <p:sldIdLst>
    <p:sldId id="532" r:id="rId2"/>
    <p:sldId id="533" r:id="rId3"/>
    <p:sldId id="470" r:id="rId4"/>
    <p:sldId id="514" r:id="rId5"/>
    <p:sldId id="534" r:id="rId6"/>
    <p:sldId id="587" r:id="rId7"/>
    <p:sldId id="645" r:id="rId8"/>
    <p:sldId id="588" r:id="rId9"/>
    <p:sldId id="646" r:id="rId10"/>
    <p:sldId id="647" r:id="rId11"/>
    <p:sldId id="591" r:id="rId12"/>
    <p:sldId id="592" r:id="rId13"/>
    <p:sldId id="643" r:id="rId14"/>
    <p:sldId id="593" r:id="rId15"/>
    <p:sldId id="594" r:id="rId16"/>
    <p:sldId id="595" r:id="rId17"/>
    <p:sldId id="596" r:id="rId18"/>
    <p:sldId id="597" r:id="rId19"/>
    <p:sldId id="598" r:id="rId20"/>
    <p:sldId id="599" r:id="rId21"/>
    <p:sldId id="600" r:id="rId22"/>
    <p:sldId id="601" r:id="rId23"/>
    <p:sldId id="602" r:id="rId24"/>
    <p:sldId id="603" r:id="rId25"/>
    <p:sldId id="604" r:id="rId26"/>
    <p:sldId id="605" r:id="rId27"/>
    <p:sldId id="606" r:id="rId28"/>
    <p:sldId id="607" r:id="rId29"/>
    <p:sldId id="608" r:id="rId30"/>
    <p:sldId id="609" r:id="rId31"/>
    <p:sldId id="610" r:id="rId32"/>
    <p:sldId id="611" r:id="rId33"/>
    <p:sldId id="612" r:id="rId34"/>
    <p:sldId id="613" r:id="rId35"/>
    <p:sldId id="614" r:id="rId36"/>
    <p:sldId id="615" r:id="rId37"/>
    <p:sldId id="616" r:id="rId38"/>
    <p:sldId id="644" r:id="rId39"/>
    <p:sldId id="617" r:id="rId40"/>
    <p:sldId id="618" r:id="rId41"/>
    <p:sldId id="619" r:id="rId42"/>
    <p:sldId id="620" r:id="rId43"/>
    <p:sldId id="621" r:id="rId44"/>
    <p:sldId id="622" r:id="rId45"/>
    <p:sldId id="623" r:id="rId46"/>
    <p:sldId id="624" r:id="rId47"/>
    <p:sldId id="628" r:id="rId48"/>
    <p:sldId id="629" r:id="rId49"/>
    <p:sldId id="630" r:id="rId50"/>
    <p:sldId id="631" r:id="rId51"/>
    <p:sldId id="632" r:id="rId52"/>
    <p:sldId id="648" r:id="rId53"/>
    <p:sldId id="634" r:id="rId54"/>
    <p:sldId id="635" r:id="rId55"/>
    <p:sldId id="636" r:id="rId56"/>
    <p:sldId id="637" r:id="rId57"/>
    <p:sldId id="638" r:id="rId58"/>
    <p:sldId id="650" r:id="rId59"/>
    <p:sldId id="651" r:id="rId60"/>
    <p:sldId id="649" r:id="rId61"/>
    <p:sldId id="639" r:id="rId62"/>
    <p:sldId id="640" r:id="rId63"/>
    <p:sldId id="641" r:id="rId64"/>
    <p:sldId id="642" r:id="rId65"/>
    <p:sldId id="543" r:id="rId66"/>
    <p:sldId id="561" r:id="rId67"/>
  </p:sldIdLst>
  <p:sldSz cx="10058400" cy="7772400"/>
  <p:notesSz cx="7010400" cy="9296400"/>
  <p:custDataLst>
    <p:tags r:id="rId70"/>
  </p:custDataLst>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p15:clr>
            <a:srgbClr val="A4A3A4"/>
          </p15:clr>
        </p15:guide>
        <p15:guide id="2" orient="horz" pos="624">
          <p15:clr>
            <a:srgbClr val="A4A3A4"/>
          </p15:clr>
        </p15:guide>
        <p15:guide id="3" orient="horz" pos="4665">
          <p15:clr>
            <a:srgbClr val="A4A3A4"/>
          </p15:clr>
        </p15:guide>
        <p15:guide id="4" orient="horz" pos="4383">
          <p15:clr>
            <a:srgbClr val="A4A3A4"/>
          </p15:clr>
        </p15:guide>
        <p15:guide id="5" orient="horz" pos="4532">
          <p15:clr>
            <a:srgbClr val="A4A3A4"/>
          </p15:clr>
        </p15:guide>
        <p15:guide id="6" orient="horz" pos="1296">
          <p15:clr>
            <a:srgbClr val="A4A3A4"/>
          </p15:clr>
        </p15:guide>
        <p15:guide id="7" orient="horz" pos="720">
          <p15:clr>
            <a:srgbClr val="A4A3A4"/>
          </p15:clr>
        </p15:guide>
        <p15:guide id="8" orient="horz" pos="1392">
          <p15:clr>
            <a:srgbClr val="A4A3A4"/>
          </p15:clr>
        </p15:guide>
        <p15:guide id="9" pos="3120">
          <p15:clr>
            <a:srgbClr val="A4A3A4"/>
          </p15:clr>
        </p15:guide>
        <p15:guide id="10" pos="336">
          <p15:clr>
            <a:srgbClr val="A4A3A4"/>
          </p15:clr>
        </p15:guide>
        <p15:guide id="11" pos="6000">
          <p15:clr>
            <a:srgbClr val="A4A3A4"/>
          </p15:clr>
        </p15:guide>
        <p15:guide id="12" pos="3216">
          <p15:clr>
            <a:srgbClr val="A4A3A4"/>
          </p15:clr>
        </p15:guide>
        <p15:guide id="13" pos="2160">
          <p15:clr>
            <a:srgbClr val="A4A3A4"/>
          </p15:clr>
        </p15:guide>
        <p15:guide id="14" pos="2256">
          <p15:clr>
            <a:srgbClr val="A4A3A4"/>
          </p15:clr>
        </p15:guide>
        <p15:guide id="15" pos="4080">
          <p15:clr>
            <a:srgbClr val="A4A3A4"/>
          </p15:clr>
        </p15:guide>
        <p15:guide id="16" pos="4176">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guide id="3"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E0"/>
    <a:srgbClr val="DC6900"/>
    <a:srgbClr val="FFC283"/>
    <a:srgbClr val="DCB900"/>
    <a:srgbClr val="FFB83D"/>
    <a:srgbClr val="FF4051"/>
    <a:srgbClr val="CCFFFF"/>
    <a:srgbClr val="FCC3D7"/>
    <a:srgbClr val="C42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C30875-5027-47A9-8995-C2BF9F8F2FF4}">
  <a:tblStyle styleId="{D5C30875-5027-47A9-8995-C2BF9F8F2FF4}" styleName="Smart Colour Block">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solidFill>
                <a:schemeClr val="lt1"/>
              </a:solidFill>
            </a:ln>
          </a:bottom>
        </a:tcBdr>
      </a:tcStyle>
    </a:band1H>
    <a:band2H>
      <a:tcStyle>
        <a:tcBdr>
          <a:bottom>
            <a:ln w="38100" cmpd="sng">
              <a:solidFill>
                <a:schemeClr val="lt1"/>
              </a:solidFill>
            </a:ln>
          </a:bottom>
        </a:tcBdr>
      </a:tcStyle>
    </a:band2H>
    <a:firstCol>
      <a:tcTxStyle b="on">
        <a:fontRef idx="major">
          <a:prstClr val="black"/>
        </a:fontRef>
        <a:schemeClr val="dk1"/>
      </a:tcTxStyle>
      <a:tcStyle>
        <a:tcBdr/>
        <a:fill>
          <a:solidFill>
            <a:schemeClr val="accent1">
              <a:lumMod val="20000"/>
              <a:lumOff val="80000"/>
            </a:schemeClr>
          </a:solidFill>
        </a:fill>
      </a:tcStyle>
    </a:firstCol>
    <a:firstRow>
      <a:tcTxStyle b="on">
        <a:fontRef idx="major">
          <a:prstClr val="black"/>
        </a:fontRef>
        <a:schemeClr val="dk2"/>
      </a:tcTxStyle>
      <a:tcStyle>
        <a:tcBdr>
          <a:bottom>
            <a:ln w="38100" cmpd="sng">
              <a:solidFill>
                <a:schemeClr val="lt1"/>
              </a:solidFill>
            </a:ln>
          </a:bottom>
        </a:tcBdr>
        <a:fill>
          <a:noFill/>
        </a:fill>
      </a:tcStyle>
    </a:firstRow>
  </a:tblStyle>
  <a:tblStyle styleId="{74ED0A72-4B8E-423B-AE2F-120ADE3C16FB}" styleName="Smart Table Tex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ajor">
          <a:prstClr val="black"/>
        </a:fontRef>
        <a:schemeClr val="dk1"/>
      </a:tcTxStyle>
      <a:tcStyle>
        <a:tcBdr/>
        <a:fill>
          <a:noFill/>
        </a:fill>
      </a:tcStyle>
    </a:firstCol>
    <a:lastRow>
      <a:tcTxStyle b="on">
        <a:fontRef idx="maj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top>
            <a:ln w="12700" cmpd="sng">
              <a:solidFill>
                <a:schemeClr val="accent1"/>
              </a:solidFill>
            </a:ln>
          </a:top>
          <a:bottom>
            <a:ln w="12700" cmpd="sng">
              <a:solidFill>
                <a:schemeClr val="accent1"/>
              </a:solidFill>
            </a:ln>
          </a:bottom>
        </a:tcBdr>
        <a:fill>
          <a:noFill/>
        </a:fill>
      </a:tcStyle>
    </a:firstRow>
  </a:tblStyle>
  <a:tblStyle styleId="{8D360D96-D63B-11DF-A243-F2A3DFD72085}" styleName="Smart Table Figures">
    <a:wholeTbl>
      <a:tcTxStyle>
        <a:fontRef idx="min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inor">
          <a:prstClr val="black"/>
        </a:fontRef>
        <a:schemeClr val="dk1"/>
      </a:tcTxStyle>
      <a:tcStyle>
        <a:tcBdr/>
        <a:fill>
          <a:noFill/>
        </a:fill>
      </a:tcStyle>
    </a:firstCol>
    <a:lastRow>
      <a:tcTxStyle b="on">
        <a:fontRef idx="min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top>
            <a:ln w="12700" cmpd="sng">
              <a:solidFill>
                <a:schemeClr val="accent1"/>
              </a:solidFill>
            </a:ln>
          </a:top>
          <a:bottom>
            <a:ln w="12700" cmpd="sng">
              <a:solidFill>
                <a:schemeClr val="accent1"/>
              </a:solidFill>
            </a:ln>
          </a:bottom>
        </a:tcBdr>
        <a:fill>
          <a:noFill/>
        </a:fill>
      </a:tcStyle>
    </a:firstRow>
  </a:tblStyle>
  <a:tblStyle styleId="{E81BAE4E-8E61-4555-8164-91CCB0C98032}" styleName="Smart Text Lis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a:noFill/>
            </a:ln>
          </a:bottom>
        </a:tcBdr>
      </a:tcStyle>
    </a:band1H>
    <a:band2H>
      <a:tcStyle>
        <a:tcBdr>
          <a:bottom>
            <a:ln>
              <a:noFill/>
            </a:ln>
          </a:bottom>
        </a:tcBdr>
      </a:tcStyle>
    </a:band2H>
    <a:firstCol>
      <a:tcTxStyle b="on">
        <a:fontRef idx="major">
          <a:prstClr val="black"/>
        </a:fontRef>
        <a:schemeClr val="dk1"/>
      </a:tcTxStyle>
      <a:tcStyle>
        <a:tcBdr/>
        <a:fill>
          <a:noFill/>
        </a:fill>
      </a:tcStyle>
    </a:firstCol>
    <a:lastRow>
      <a:tcTxStyle>
        <a:fontRef idx="major">
          <a:prstClr val="black"/>
        </a:fontRef>
        <a:schemeClr val="dk1"/>
      </a:tcTxStyle>
      <a:tcStyle>
        <a:tcBdr>
          <a:top>
            <a:ln>
              <a:noFill/>
            </a:ln>
          </a:top>
          <a:bottom>
            <a:ln>
              <a:noFill/>
            </a:ln>
          </a:bottom>
        </a:tcBdr>
        <a:fill>
          <a:noFill/>
        </a:fill>
      </a:tcStyle>
    </a:lastRow>
    <a:firstRow>
      <a:tcTxStyle b="on">
        <a:fontRef idx="major">
          <a:prstClr val="black"/>
        </a:fontRef>
        <a:schemeClr val="dk2"/>
      </a:tcTxStyle>
      <a:tcStyle>
        <a:tcBdr>
          <a:top>
            <a:ln>
              <a:noFill/>
            </a:ln>
          </a:top>
          <a:bottom>
            <a:ln w="12700" cmpd="sng">
              <a:solidFill>
                <a:schemeClr val="accent1"/>
              </a:solidFill>
            </a:ln>
          </a:bottom>
        </a:tcBdr>
        <a:fill>
          <a:noFill/>
        </a:fill>
      </a:tcStyle>
    </a:firstRow>
  </a:tblStyle>
  <a:tblStyle styleId="{69D073F8-1565-44D7-B386-08B59EADF2EE}" styleName="Smart Basic">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b="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582F6C1B-F5DC-4988-9FA3-4B01CB59C5F3}" styleName="Smart Classic">
    <a:wholeTbl>
      <a:tcTxStyle>
        <a:fontRef idx="major">
          <a:prstClr val="black"/>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cStyle>
    </a:band1H>
    <a:band2H>
      <a:tcStyle>
        <a:tcBdr/>
      </a:tcStyle>
    </a:band2H>
    <a:firstCol>
      <a:tcStyle>
        <a:tcBdr/>
      </a:tcStyle>
    </a:firstCol>
    <a:firstRow>
      <a:tcTxStyle b="on">
        <a:fontRef idx="major">
          <a:prstClr val="black"/>
        </a:fontRef>
        <a:schemeClr val="dk2"/>
      </a:tcTxStyle>
      <a:tcStyle>
        <a:tcBdr/>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3" autoAdjust="0"/>
    <p:restoredTop sz="99666" autoAdjust="0"/>
  </p:normalViewPr>
  <p:slideViewPr>
    <p:cSldViewPr snapToObjects="1">
      <p:cViewPr varScale="1">
        <p:scale>
          <a:sx n="60" d="100"/>
          <a:sy n="60" d="100"/>
        </p:scale>
        <p:origin x="1500" y="72"/>
      </p:cViewPr>
      <p:guideLst>
        <p:guide orient="horz" pos="432"/>
        <p:guide orient="horz" pos="624"/>
        <p:guide orient="horz" pos="4665"/>
        <p:guide orient="horz" pos="4383"/>
        <p:guide orient="horz" pos="4532"/>
        <p:guide orient="horz" pos="1296"/>
        <p:guide orient="horz" pos="720"/>
        <p:guide orient="horz" pos="1392"/>
        <p:guide pos="3120"/>
        <p:guide pos="336"/>
        <p:guide pos="6000"/>
        <p:guide pos="3216"/>
        <p:guide pos="2160"/>
        <p:guide pos="2256"/>
        <p:guide pos="4080"/>
        <p:guide pos="4176"/>
      </p:guideLst>
    </p:cSldViewPr>
  </p:slideViewPr>
  <p:notesTextViewPr>
    <p:cViewPr>
      <p:scale>
        <a:sx n="100" d="100"/>
        <a:sy n="100" d="100"/>
      </p:scale>
      <p:origin x="0" y="0"/>
    </p:cViewPr>
  </p:notesTextViewPr>
  <p:sorterViewPr>
    <p:cViewPr>
      <p:scale>
        <a:sx n="66" d="100"/>
        <a:sy n="66" d="100"/>
      </p:scale>
      <p:origin x="0" y="564"/>
    </p:cViewPr>
  </p:sorterViewPr>
  <p:notesViewPr>
    <p:cSldViewPr snapToObjects="1">
      <p:cViewPr varScale="1">
        <p:scale>
          <a:sx n="60" d="100"/>
          <a:sy n="60" d="100"/>
        </p:scale>
        <p:origin x="-1704" y="-72"/>
      </p:cViewPr>
      <p:guideLst>
        <p:guide orient="horz" pos="2928"/>
        <p:guide pos="2168"/>
        <p:guide pos="22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549" tIns="45774" rIns="91549" bIns="45774"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549" tIns="45774" rIns="91549" bIns="45774" rtlCol="0"/>
          <a:lstStyle>
            <a:lvl1pPr algn="r">
              <a:defRPr sz="1200"/>
            </a:lvl1pPr>
          </a:lstStyle>
          <a:p>
            <a:fld id="{5DC50901-8E11-48E8-8A3E-8E8C700D774B}" type="datetimeFigureOut">
              <a:rPr lang="en-GB" smtClean="0"/>
              <a:pPr/>
              <a:t>17/11/2015</a:t>
            </a:fld>
            <a:endParaRPr lang="en-GB"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1549" tIns="45774" rIns="91549" bIns="4577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549" tIns="45774" rIns="91549" bIns="45774" rtlCol="0" anchor="b"/>
          <a:lstStyle>
            <a:lvl1pPr algn="r">
              <a:defRPr sz="1200"/>
            </a:lvl1pPr>
          </a:lstStyle>
          <a:p>
            <a:fld id="{3D1D34EA-CEC2-4B14-B703-18C36C66D173}" type="slidenum">
              <a:rPr lang="en-GB" smtClean="0"/>
              <a:pPr/>
              <a:t>‹#›</a:t>
            </a:fld>
            <a:endParaRPr lang="en-GB" dirty="0"/>
          </a:p>
        </p:txBody>
      </p:sp>
    </p:spTree>
    <p:extLst>
      <p:ext uri="{BB962C8B-B14F-4D97-AF65-F5344CB8AC3E}">
        <p14:creationId xmlns:p14="http://schemas.microsoft.com/office/powerpoint/2010/main" val="3255907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549" tIns="45774" rIns="91549" bIns="45774"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1549" tIns="45774" rIns="91549" bIns="45774" rtlCol="0"/>
          <a:lstStyle>
            <a:lvl1pPr algn="r">
              <a:defRPr sz="1200"/>
            </a:lvl1pPr>
          </a:lstStyle>
          <a:p>
            <a:fld id="{5EFB8DA3-BCA9-4B7D-B50D-14F47506B614}" type="datetimeFigureOut">
              <a:rPr lang="en-GB" smtClean="0"/>
              <a:pPr/>
              <a:t>17/11/2015</a:t>
            </a:fld>
            <a:endParaRPr lang="en-GB"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1549" tIns="45774" rIns="91549" bIns="45774" rtlCol="0" anchor="ctr"/>
          <a:lstStyle/>
          <a:p>
            <a:endParaRPr lang="en-GB"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549" tIns="45774" rIns="91549" bIns="457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7"/>
            <a:ext cx="3037840" cy="464820"/>
          </a:xfrm>
          <a:prstGeom prst="rect">
            <a:avLst/>
          </a:prstGeom>
        </p:spPr>
        <p:txBody>
          <a:bodyPr vert="horz" lIns="91549" tIns="45774" rIns="91549" bIns="4577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549" tIns="45774" rIns="91549" bIns="45774" rtlCol="0" anchor="b"/>
          <a:lstStyle>
            <a:lvl1pPr algn="r">
              <a:defRPr sz="1200"/>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1590572829"/>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dirty="0"/>
          </a:p>
        </p:txBody>
      </p:sp>
    </p:spTree>
    <p:extLst>
      <p:ext uri="{BB962C8B-B14F-4D97-AF65-F5344CB8AC3E}">
        <p14:creationId xmlns:p14="http://schemas.microsoft.com/office/powerpoint/2010/main" val="2859187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50</a:t>
            </a:fld>
            <a:endParaRPr lang="en-GB" dirty="0"/>
          </a:p>
        </p:txBody>
      </p:sp>
    </p:spTree>
    <p:extLst>
      <p:ext uri="{BB962C8B-B14F-4D97-AF65-F5344CB8AC3E}">
        <p14:creationId xmlns:p14="http://schemas.microsoft.com/office/powerpoint/2010/main" val="743367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53</a:t>
            </a:fld>
            <a:endParaRPr lang="en-GB" dirty="0"/>
          </a:p>
        </p:txBody>
      </p:sp>
    </p:spTree>
    <p:extLst>
      <p:ext uri="{BB962C8B-B14F-4D97-AF65-F5344CB8AC3E}">
        <p14:creationId xmlns:p14="http://schemas.microsoft.com/office/powerpoint/2010/main" val="764337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57</a:t>
            </a:fld>
            <a:endParaRPr lang="en-GB" dirty="0"/>
          </a:p>
        </p:txBody>
      </p:sp>
    </p:spTree>
    <p:extLst>
      <p:ext uri="{BB962C8B-B14F-4D97-AF65-F5344CB8AC3E}">
        <p14:creationId xmlns:p14="http://schemas.microsoft.com/office/powerpoint/2010/main" val="1278314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60</a:t>
            </a:fld>
            <a:endParaRPr lang="en-GB" dirty="0"/>
          </a:p>
        </p:txBody>
      </p:sp>
    </p:spTree>
    <p:extLst>
      <p:ext uri="{BB962C8B-B14F-4D97-AF65-F5344CB8AC3E}">
        <p14:creationId xmlns:p14="http://schemas.microsoft.com/office/powerpoint/2010/main" val="2051346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65</a:t>
            </a:fld>
            <a:endParaRPr lang="en-GB" dirty="0"/>
          </a:p>
        </p:txBody>
      </p:sp>
    </p:spTree>
    <p:extLst>
      <p:ext uri="{BB962C8B-B14F-4D97-AF65-F5344CB8AC3E}">
        <p14:creationId xmlns:p14="http://schemas.microsoft.com/office/powerpoint/2010/main" val="33235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dirty="0"/>
          </a:p>
        </p:txBody>
      </p:sp>
    </p:spTree>
    <p:extLst>
      <p:ext uri="{BB962C8B-B14F-4D97-AF65-F5344CB8AC3E}">
        <p14:creationId xmlns:p14="http://schemas.microsoft.com/office/powerpoint/2010/main" val="2239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dirty="0"/>
          </a:p>
        </p:txBody>
      </p:sp>
    </p:spTree>
    <p:extLst>
      <p:ext uri="{BB962C8B-B14F-4D97-AF65-F5344CB8AC3E}">
        <p14:creationId xmlns:p14="http://schemas.microsoft.com/office/powerpoint/2010/main" val="1831338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dirty="0"/>
          </a:p>
        </p:txBody>
      </p:sp>
    </p:spTree>
    <p:extLst>
      <p:ext uri="{BB962C8B-B14F-4D97-AF65-F5344CB8AC3E}">
        <p14:creationId xmlns:p14="http://schemas.microsoft.com/office/powerpoint/2010/main" val="82649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dirty="0"/>
          </a:p>
        </p:txBody>
      </p:sp>
    </p:spTree>
    <p:extLst>
      <p:ext uri="{BB962C8B-B14F-4D97-AF65-F5344CB8AC3E}">
        <p14:creationId xmlns:p14="http://schemas.microsoft.com/office/powerpoint/2010/main" val="1451249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dirty="0"/>
          </a:p>
        </p:txBody>
      </p:sp>
    </p:spTree>
    <p:extLst>
      <p:ext uri="{BB962C8B-B14F-4D97-AF65-F5344CB8AC3E}">
        <p14:creationId xmlns:p14="http://schemas.microsoft.com/office/powerpoint/2010/main" val="193546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39</a:t>
            </a:fld>
            <a:endParaRPr lang="en-GB" dirty="0"/>
          </a:p>
        </p:txBody>
      </p:sp>
    </p:spTree>
    <p:extLst>
      <p:ext uri="{BB962C8B-B14F-4D97-AF65-F5344CB8AC3E}">
        <p14:creationId xmlns:p14="http://schemas.microsoft.com/office/powerpoint/2010/main" val="796382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43</a:t>
            </a:fld>
            <a:endParaRPr lang="en-GB" dirty="0"/>
          </a:p>
        </p:txBody>
      </p:sp>
    </p:spTree>
    <p:extLst>
      <p:ext uri="{BB962C8B-B14F-4D97-AF65-F5344CB8AC3E}">
        <p14:creationId xmlns:p14="http://schemas.microsoft.com/office/powerpoint/2010/main" val="2385497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47</a:t>
            </a:fld>
            <a:endParaRPr lang="en-GB" dirty="0"/>
          </a:p>
        </p:txBody>
      </p:sp>
    </p:spTree>
    <p:extLst>
      <p:ext uri="{BB962C8B-B14F-4D97-AF65-F5344CB8AC3E}">
        <p14:creationId xmlns:p14="http://schemas.microsoft.com/office/powerpoint/2010/main" val="108558426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slideMaster" Target="../slideMasters/slideMaster1.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78.xml"/><Relationship Id="rId7" Type="http://schemas.openxmlformats.org/officeDocument/2006/relationships/slideMaster" Target="../slideMasters/slideMaster1.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s>
</file>

<file path=ppt/slideLayouts/_rels/slideLayout1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84.xml"/><Relationship Id="rId7" Type="http://schemas.openxmlformats.org/officeDocument/2006/relationships/tags" Target="../tags/tag88.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slideMaster" Target="../slideMasters/slideMaster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2.xml"/><Relationship Id="rId3" Type="http://schemas.openxmlformats.org/officeDocument/2006/relationships/tags" Target="../tags/tag97.xml"/><Relationship Id="rId7" Type="http://schemas.openxmlformats.org/officeDocument/2006/relationships/tags" Target="../tags/tag10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10" Type="http://schemas.openxmlformats.org/officeDocument/2006/relationships/slideMaster" Target="../slideMasters/slideMaster1.xml"/><Relationship Id="rId4" Type="http://schemas.openxmlformats.org/officeDocument/2006/relationships/tags" Target="../tags/tag98.xml"/><Relationship Id="rId9" Type="http://schemas.openxmlformats.org/officeDocument/2006/relationships/tags" Target="../tags/tag10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06.xml"/><Relationship Id="rId7" Type="http://schemas.openxmlformats.org/officeDocument/2006/relationships/slideMaster" Target="../slideMasters/slideMaster1.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117.xml"/><Relationship Id="rId3" Type="http://schemas.openxmlformats.org/officeDocument/2006/relationships/tags" Target="../tags/tag112.xml"/><Relationship Id="rId7" Type="http://schemas.openxmlformats.org/officeDocument/2006/relationships/tags" Target="../tags/tag116.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20.xml"/><Relationship Id="rId7" Type="http://schemas.openxmlformats.org/officeDocument/2006/relationships/slideMaster" Target="../slideMasters/slideMaster1.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31.xml"/><Relationship Id="rId3" Type="http://schemas.openxmlformats.org/officeDocument/2006/relationships/tags" Target="../tags/tag126.xml"/><Relationship Id="rId7" Type="http://schemas.openxmlformats.org/officeDocument/2006/relationships/tags" Target="../tags/tag130.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 Id="rId9"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34.xml"/><Relationship Id="rId7" Type="http://schemas.openxmlformats.org/officeDocument/2006/relationships/slideMaster" Target="../slideMasters/slideMaster1.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140.xml"/><Relationship Id="rId7" Type="http://schemas.openxmlformats.org/officeDocument/2006/relationships/slideMaster" Target="../slideMasters/slideMaster1.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5" Type="http://schemas.openxmlformats.org/officeDocument/2006/relationships/tags" Target="../tags/tag142.xml"/><Relationship Id="rId4" Type="http://schemas.openxmlformats.org/officeDocument/2006/relationships/tags" Target="../tags/tag14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slideMaster" Target="../slideMasters/slideMaster1.xml"/><Relationship Id="rId4" Type="http://schemas.openxmlformats.org/officeDocument/2006/relationships/tags" Target="../tags/tag40.xml"/><Relationship Id="rId9" Type="http://schemas.openxmlformats.org/officeDocument/2006/relationships/tags" Target="../tags/tag45.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53.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10" Type="http://schemas.openxmlformats.org/officeDocument/2006/relationships/slideMaster" Target="../slideMasters/slideMaster1.xml"/><Relationship Id="rId4" Type="http://schemas.openxmlformats.org/officeDocument/2006/relationships/tags" Target="../tags/tag49.xml"/><Relationship Id="rId9" Type="http://schemas.openxmlformats.org/officeDocument/2006/relationships/tags" Target="../tags/tag54.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62.xml"/><Relationship Id="rId3" Type="http://schemas.openxmlformats.org/officeDocument/2006/relationships/tags" Target="../tags/tag57.xml"/><Relationship Id="rId7" Type="http://schemas.openxmlformats.org/officeDocument/2006/relationships/tags" Target="../tags/tag6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10" Type="http://schemas.openxmlformats.org/officeDocument/2006/relationships/slideMaster" Target="../slideMasters/slideMaster1.xml"/><Relationship Id="rId4" Type="http://schemas.openxmlformats.org/officeDocument/2006/relationships/tags" Target="../tags/tag58.xml"/><Relationship Id="rId9" Type="http://schemas.openxmlformats.org/officeDocument/2006/relationships/tags" Target="../tags/tag63.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slideMaster" Target="../slideMasters/slideMaster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32" name="Logo with Panels"/>
          <p:cNvGrpSpPr/>
          <p:nvPr userDrawn="1"/>
        </p:nvGrpSpPr>
        <p:grpSpPr>
          <a:xfrm>
            <a:off x="1129337" y="-4762"/>
            <a:ext cx="8931444" cy="7311219"/>
            <a:chOff x="1129337" y="-4762"/>
            <a:chExt cx="8931444" cy="7311219"/>
          </a:xfrm>
        </p:grpSpPr>
        <p:grpSp>
          <p:nvGrpSpPr>
            <p:cNvPr id="2" name="Logo Shapes"/>
            <p:cNvGrpSpPr/>
            <p:nvPr userDrawn="1"/>
          </p:nvGrpSpPr>
          <p:grpSpPr>
            <a:xfrm>
              <a:off x="1904332" y="-4762"/>
              <a:ext cx="8156449" cy="6784848"/>
              <a:chOff x="1733808" y="190516"/>
              <a:chExt cx="7414954" cy="5986630"/>
            </a:xfrm>
          </p:grpSpPr>
          <p:sp>
            <p:nvSpPr>
              <p:cNvPr id="8" name="Rectangle 1"/>
              <p:cNvSpPr>
                <a:spLocks noChangeArrowheads="1"/>
              </p:cNvSpPr>
              <p:nvPr/>
            </p:nvSpPr>
            <p:spPr bwMode="gray">
              <a:xfrm>
                <a:off x="1733809" y="4160087"/>
                <a:ext cx="7414953" cy="2017059"/>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7" name="Rectangle 2"/>
              <p:cNvSpPr>
                <a:spLocks noChangeArrowheads="1"/>
              </p:cNvSpPr>
              <p:nvPr/>
            </p:nvSpPr>
            <p:spPr bwMode="gray">
              <a:xfrm>
                <a:off x="1733808" y="190516"/>
                <a:ext cx="5677593" cy="5972539"/>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9" name="Rectangle 3"/>
              <p:cNvSpPr>
                <a:spLocks noChangeArrowheads="1"/>
              </p:cNvSpPr>
              <p:nvPr/>
            </p:nvSpPr>
            <p:spPr bwMode="gray">
              <a:xfrm>
                <a:off x="1733809" y="3346372"/>
                <a:ext cx="6483928" cy="2814638"/>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Rectangle 4"/>
              <p:cNvSpPr>
                <a:spLocks noChangeArrowheads="1"/>
              </p:cNvSpPr>
              <p:nvPr/>
            </p:nvSpPr>
            <p:spPr bwMode="gray">
              <a:xfrm>
                <a:off x="1733808" y="1199045"/>
                <a:ext cx="5902037" cy="4970032"/>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 name="Rectangle 5"/>
              <p:cNvSpPr>
                <a:spLocks noChangeArrowheads="1"/>
              </p:cNvSpPr>
              <p:nvPr/>
            </p:nvSpPr>
            <p:spPr bwMode="gray">
              <a:xfrm>
                <a:off x="1733809" y="4160087"/>
                <a:ext cx="6483928" cy="2017059"/>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2" name="Rectangle 6"/>
              <p:cNvSpPr>
                <a:spLocks noChangeArrowheads="1"/>
              </p:cNvSpPr>
              <p:nvPr/>
            </p:nvSpPr>
            <p:spPr bwMode="gray">
              <a:xfrm>
                <a:off x="1733808" y="3346372"/>
                <a:ext cx="5902037" cy="2814638"/>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Rectangle 7"/>
              <p:cNvSpPr>
                <a:spLocks noChangeArrowheads="1"/>
              </p:cNvSpPr>
              <p:nvPr/>
            </p:nvSpPr>
            <p:spPr bwMode="gray">
              <a:xfrm>
                <a:off x="1733808" y="1199045"/>
                <a:ext cx="5677593" cy="4970032"/>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3" name="Rectangle 8"/>
              <p:cNvSpPr>
                <a:spLocks noChangeArrowheads="1"/>
              </p:cNvSpPr>
              <p:nvPr/>
            </p:nvSpPr>
            <p:spPr bwMode="gray">
              <a:xfrm>
                <a:off x="1733808" y="4160087"/>
                <a:ext cx="5902037" cy="2017059"/>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5" name="Rectangle 9"/>
              <p:cNvSpPr>
                <a:spLocks noChangeArrowheads="1"/>
              </p:cNvSpPr>
              <p:nvPr/>
            </p:nvSpPr>
            <p:spPr bwMode="gray">
              <a:xfrm>
                <a:off x="1733808" y="3346372"/>
                <a:ext cx="5677593" cy="2814638"/>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7" name="Rectangle 10"/>
              <p:cNvSpPr>
                <a:spLocks noChangeArrowheads="1"/>
              </p:cNvSpPr>
              <p:nvPr userDrawn="1"/>
            </p:nvSpPr>
            <p:spPr bwMode="gray">
              <a:xfrm>
                <a:off x="1733809" y="4160087"/>
                <a:ext cx="5677593" cy="2017059"/>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Rectangle 11"/>
              <p:cNvSpPr>
                <a:spLocks noChangeArrowheads="1"/>
              </p:cNvSpPr>
              <p:nvPr/>
            </p:nvSpPr>
            <p:spPr bwMode="gray">
              <a:xfrm>
                <a:off x="1733809" y="4426339"/>
                <a:ext cx="2078182" cy="1750807"/>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31" name="Logo"/>
            <p:cNvGrpSpPr/>
            <p:nvPr userDrawn="1"/>
          </p:nvGrpSpPr>
          <p:grpSpPr>
            <a:xfrm>
              <a:off x="1129337" y="6778803"/>
              <a:ext cx="905256" cy="527654"/>
              <a:chOff x="1129337" y="6778803"/>
              <a:chExt cx="905256" cy="527654"/>
            </a:xfrm>
          </p:grpSpPr>
          <p:sp>
            <p:nvSpPr>
              <p:cNvPr id="29" name="Rectangle 0"/>
              <p:cNvSpPr>
                <a:spLocks noChangeArrowheads="1"/>
              </p:cNvSpPr>
              <p:nvPr userDrawn="1"/>
            </p:nvSpPr>
            <p:spPr bwMode="black">
              <a:xfrm>
                <a:off x="1675337" y="6778803"/>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0" name="Freeform 29"/>
              <p:cNvSpPr>
                <a:spLocks noEditPoints="1"/>
              </p:cNvSpPr>
              <p:nvPr userDrawn="1"/>
            </p:nvSpPr>
            <p:spPr bwMode="black">
              <a:xfrm>
                <a:off x="1129337" y="6965246"/>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21" name="Title"/>
          <p:cNvSpPr>
            <a:spLocks noGrp="1"/>
          </p:cNvSpPr>
          <p:nvPr userDrawn="1">
            <p:ph type="ctrTitle" hasCustomPrompt="1"/>
            <p:custDataLst>
              <p:tags r:id="rId1"/>
            </p:custDataLst>
          </p:nvPr>
        </p:nvSpPr>
        <p:spPr bwMode="white">
          <a:xfrm>
            <a:off x="2057400" y="1219200"/>
            <a:ext cx="5943600" cy="914400"/>
          </a:xfrm>
        </p:spPr>
        <p:txBody>
          <a:bodyPr anchor="t" anchorCtr="0">
            <a:noAutofit/>
          </a:bodyPr>
          <a:lstStyle>
            <a:lvl1pPr>
              <a:lnSpc>
                <a:spcPct val="90000"/>
              </a:lnSpc>
              <a:defRPr sz="3300" b="1" i="1" baseline="0">
                <a:solidFill>
                  <a:schemeClr val="bg1"/>
                </a:solidFill>
              </a:defRPr>
            </a:lvl1pPr>
          </a:lstStyle>
          <a:p>
            <a:r>
              <a:rPr lang="en-GB" noProof="0" dirty="0" smtClean="0"/>
              <a:t>Presentation Title (Click to add)</a:t>
            </a:r>
            <a:endParaRPr lang="en-GB" noProof="0" dirty="0"/>
          </a:p>
        </p:txBody>
      </p:sp>
      <p:sp>
        <p:nvSpPr>
          <p:cNvPr id="22" name="Subtitle"/>
          <p:cNvSpPr>
            <a:spLocks noGrp="1"/>
          </p:cNvSpPr>
          <p:nvPr userDrawn="1">
            <p:ph type="subTitle" idx="1" hasCustomPrompt="1"/>
            <p:custDataLst>
              <p:tags r:id="rId2"/>
            </p:custDataLst>
          </p:nvPr>
        </p:nvSpPr>
        <p:spPr bwMode="white">
          <a:xfrm>
            <a:off x="2057400" y="2133600"/>
            <a:ext cx="5943600" cy="914096"/>
          </a:xfrm>
        </p:spPr>
        <p:txBody>
          <a:bodyPr>
            <a:spAutoFit/>
          </a:bodyPr>
          <a:lstStyle>
            <a:lvl1pPr marL="0" marR="0" indent="0" algn="l" defTabSz="1018824" rtl="0" eaLnBrk="1" fontAlgn="auto" latinLnBrk="0" hangingPunct="1">
              <a:lnSpc>
                <a:spcPct val="90000"/>
              </a:lnSpc>
              <a:spcBef>
                <a:spcPts val="0"/>
              </a:spcBef>
              <a:spcAft>
                <a:spcPts val="0"/>
              </a:spcAft>
              <a:buClr>
                <a:schemeClr val="tx1"/>
              </a:buClr>
              <a:buSzTx/>
              <a:buFontTx/>
              <a:buNone/>
              <a:tabLst/>
              <a:defRPr sz="3300" baseline="0">
                <a:solidFill>
                  <a:schemeClr val="bg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Subtitle (move higher if title is only one line)</a:t>
            </a:r>
          </a:p>
        </p:txBody>
      </p:sp>
      <p:sp>
        <p:nvSpPr>
          <p:cNvPr id="33" name="Cover image"/>
          <p:cNvSpPr txBox="1">
            <a:spLocks/>
          </p:cNvSpPr>
          <p:nvPr userDrawn="1">
            <p:custDataLst>
              <p:tags r:id="rId3"/>
            </p:custDataLst>
          </p:nvPr>
        </p:nvSpPr>
        <p:spPr>
          <a:xfrm>
            <a:off x="1904333" y="3570926"/>
            <a:ext cx="6739128" cy="3209544"/>
          </a:xfrm>
          <a:prstGeom prst="rect">
            <a:avLst/>
          </a:prstGeom>
          <a:noFill/>
          <a:ln w="3175">
            <a:noFill/>
          </a:ln>
        </p:spPr>
        <p:txBody>
          <a:bodyPr wrap="square" lIns="0" tIns="0" rIns="0" bIns="0" rtlCol="0">
            <a:noAutofit/>
          </a:bodyPr>
          <a:lstStyle/>
          <a:p>
            <a:pPr indent="-305647">
              <a:spcAft>
                <a:spcPts val="1003"/>
              </a:spcAft>
            </a:pPr>
            <a:endParaRPr lang="en-GB" sz="2200" dirty="0" smtClean="0">
              <a:latin typeface="Georgia" pitchFamily="18" charset="0"/>
            </a:endParaRPr>
          </a:p>
        </p:txBody>
      </p:sp>
      <p:sp>
        <p:nvSpPr>
          <p:cNvPr id="25" name="Descriptor"/>
          <p:cNvSpPr txBox="1"/>
          <p:nvPr userDrawn="1">
            <p:custDataLst>
              <p:tags r:id="rId4"/>
            </p:custDataLst>
          </p:nvPr>
        </p:nvSpPr>
        <p:spPr bwMode="white">
          <a:xfrm>
            <a:off x="2057400" y="841248"/>
            <a:ext cx="70532" cy="153888"/>
          </a:xfrm>
          <a:prstGeom prst="rect">
            <a:avLst/>
          </a:prstGeom>
          <a:noFill/>
        </p:spPr>
        <p:txBody>
          <a:bodyPr wrap="none" lIns="0" tIns="0" rIns="0" bIns="0" rtlCol="0">
            <a:spAutoFit/>
          </a:bodyPr>
          <a:lstStyle/>
          <a:p>
            <a:pPr indent="-274320" algn="l"/>
            <a:r>
              <a:rPr lang="en-GB" sz="1000" dirty="0" smtClean="0">
                <a:solidFill>
                  <a:schemeClr val="bg1"/>
                </a:solidFill>
                <a:latin typeface="+mn-lt"/>
                <a:cs typeface="Arial" pitchFamily="34" charset="0"/>
              </a:rPr>
              <a:t>  </a:t>
            </a:r>
          </a:p>
        </p:txBody>
      </p:sp>
      <p:sp>
        <p:nvSpPr>
          <p:cNvPr id="35" name="Draft stamp"/>
          <p:cNvSpPr txBox="1"/>
          <p:nvPr userDrawn="1">
            <p:custDataLst>
              <p:tags r:id="rId5"/>
            </p:custDataLst>
          </p:nvPr>
        </p:nvSpPr>
        <p:spPr>
          <a:xfrm>
            <a:off x="530352" y="4041648"/>
            <a:ext cx="1222248" cy="153888"/>
          </a:xfrm>
          <a:prstGeom prst="rect">
            <a:avLst/>
          </a:prstGeom>
          <a:noFill/>
          <a:ln>
            <a:noFill/>
          </a:ln>
        </p:spPr>
        <p:txBody>
          <a:bodyPr wrap="square" lIns="0" tIns="0" rIns="0" bIns="0" rtlCol="0" anchor="t" anchorCtr="0">
            <a:spAutoFit/>
          </a:bodyPr>
          <a:lstStyle/>
          <a:p>
            <a:pPr algn="l">
              <a:lnSpc>
                <a:spcPct val="100000"/>
              </a:lnSpc>
            </a:pPr>
            <a:r>
              <a:rPr lang="en-GB" sz="1000" b="1" i="1" noProof="0" dirty="0" smtClean="0">
                <a:solidFill>
                  <a:schemeClr val="tx1"/>
                </a:solidFill>
                <a:latin typeface="Georgia" pitchFamily="18" charset="0"/>
                <a:cs typeface="Arial" pitchFamily="34" charset="0"/>
              </a:rPr>
              <a:t>  </a:t>
            </a:r>
          </a:p>
        </p:txBody>
      </p:sp>
      <p:sp>
        <p:nvSpPr>
          <p:cNvPr id="26" name="Confidentiality stamp"/>
          <p:cNvSpPr txBox="1"/>
          <p:nvPr userDrawn="1">
            <p:custDataLst>
              <p:tags r:id="rId6"/>
            </p:custDataLst>
          </p:nvPr>
        </p:nvSpPr>
        <p:spPr>
          <a:xfrm>
            <a:off x="530351" y="3730752"/>
            <a:ext cx="1225296" cy="153888"/>
          </a:xfrm>
          <a:prstGeom prst="rect">
            <a:avLst/>
          </a:prstGeom>
          <a:noFill/>
        </p:spPr>
        <p:txBody>
          <a:bodyPr wrap="square" lIns="0" tIns="0" rIns="0" bIns="0" rtlCol="0">
            <a:spAutoFit/>
          </a:bodyPr>
          <a:lstStyle/>
          <a:p>
            <a:pPr indent="-305647" algn="l">
              <a:spcAft>
                <a:spcPts val="1003"/>
              </a:spcAft>
            </a:pPr>
            <a:endParaRPr lang="en-GB" sz="1000" i="1" dirty="0" smtClean="0">
              <a:latin typeface="Georgia" pitchFamily="18" charset="0"/>
              <a:cs typeface="Arial" pitchFamily="34" charset="0"/>
            </a:endParaRPr>
          </a:p>
        </p:txBody>
      </p:sp>
      <p:sp>
        <p:nvSpPr>
          <p:cNvPr id="28" name="Report Date"/>
          <p:cNvSpPr txBox="1"/>
          <p:nvPr userDrawn="1">
            <p:custDataLst>
              <p:tags r:id="rId7"/>
            </p:custDataLst>
          </p:nvPr>
        </p:nvSpPr>
        <p:spPr bwMode="white">
          <a:xfrm>
            <a:off x="530352" y="4343400"/>
            <a:ext cx="1222248" cy="153888"/>
          </a:xfrm>
          <a:prstGeom prst="rect">
            <a:avLst/>
          </a:prstGeom>
          <a:noFill/>
          <a:ln>
            <a:noFill/>
          </a:ln>
        </p:spPr>
        <p:txBody>
          <a:bodyPr wrap="square" lIns="0" tIns="0" rIns="0" bIns="0" rtlCol="0">
            <a:spAutoFit/>
          </a:bodyPr>
          <a:lstStyle/>
          <a:p>
            <a:pPr algn="l"/>
            <a:r>
              <a:rPr lang="en-GB" sz="1000" i="1" dirty="0" smtClean="0">
                <a:solidFill>
                  <a:schemeClr val="tx1"/>
                </a:solidFill>
                <a:latin typeface="Georgia" pitchFamily="18" charset="0"/>
                <a:cs typeface="Arial" pitchFamily="34" charset="0"/>
              </a:rPr>
              <a:t>  </a:t>
            </a:r>
          </a:p>
        </p:txBody>
      </p:sp>
      <p:cxnSp>
        <p:nvCxnSpPr>
          <p:cNvPr id="34" name="Frame Line"/>
          <p:cNvCxnSpPr/>
          <p:nvPr userDrawn="1"/>
        </p:nvCxnSpPr>
        <p:spPr>
          <a:xfrm flipV="1">
            <a:off x="381000" y="3575844"/>
            <a:ext cx="1371600" cy="154782"/>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Long Top R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smtClean="0"/>
              <a:t>Insert banner statement here</a:t>
            </a:r>
            <a:endParaRPr lang="en-GB" dirty="0"/>
          </a:p>
        </p:txBody>
      </p:sp>
      <p:sp>
        <p:nvSpPr>
          <p:cNvPr id="15" name="Content Placeholder 2"/>
          <p:cNvSpPr>
            <a:spLocks noGrp="1"/>
          </p:cNvSpPr>
          <p:nvPr>
            <p:ph sz="quarter" idx="10"/>
          </p:nvPr>
        </p:nvSpPr>
        <p:spPr>
          <a:xfrm>
            <a:off x="530352" y="2212848"/>
            <a:ext cx="8997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7" name="Content Placeholder 3"/>
          <p:cNvSpPr>
            <a:spLocks noGrp="1"/>
          </p:cNvSpPr>
          <p:nvPr>
            <p:ph sz="quarter" idx="11"/>
          </p:nvPr>
        </p:nvSpPr>
        <p:spPr>
          <a:xfrm>
            <a:off x="530352" y="4498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9" name="Content Placeholder 4"/>
          <p:cNvSpPr>
            <a:spLocks noGrp="1"/>
          </p:cNvSpPr>
          <p:nvPr>
            <p:ph sz="quarter" idx="12"/>
          </p:nvPr>
        </p:nvSpPr>
        <p:spPr>
          <a:xfrm>
            <a:off x="5102352" y="4498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20"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3" name="Date/Filepath" hidden="1"/>
          <p:cNvSpPr txBox="1"/>
          <p:nvPr userDrawn="1">
            <p:custDataLst>
              <p:tags r:id="rId2"/>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4"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25" name="Presentation Disclaimer" hidden="1"/>
          <p:cNvSpPr txBox="1"/>
          <p:nvPr userDrawn="1">
            <p:custDataLst>
              <p:tags r:id="rId3"/>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6"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7" name="Disclaimer" hidden="1"/>
          <p:cNvSpPr txBox="1"/>
          <p:nvPr userDrawn="1">
            <p:custDataLst>
              <p:tags r:id="rId5"/>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9"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Long Bottom R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smtClean="0"/>
              <a:t>Insert banner statement here</a:t>
            </a:r>
            <a:endParaRPr lang="en-GB" dirty="0"/>
          </a:p>
        </p:txBody>
      </p:sp>
      <p:sp>
        <p:nvSpPr>
          <p:cNvPr id="15" name="Content Placeholder 2"/>
          <p:cNvSpPr>
            <a:spLocks noGrp="1"/>
          </p:cNvSpPr>
          <p:nvPr>
            <p:ph sz="quarter" idx="10"/>
          </p:nvPr>
        </p:nvSpPr>
        <p:spPr>
          <a:xfrm>
            <a:off x="531813" y="2212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7" name="Content Placeholder 3"/>
          <p:cNvSpPr>
            <a:spLocks noGrp="1"/>
          </p:cNvSpPr>
          <p:nvPr>
            <p:ph sz="quarter" idx="11"/>
          </p:nvPr>
        </p:nvSpPr>
        <p:spPr>
          <a:xfrm>
            <a:off x="5102351" y="2212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9" name="Content Placeholder 4"/>
          <p:cNvSpPr>
            <a:spLocks noGrp="1"/>
          </p:cNvSpPr>
          <p:nvPr>
            <p:ph sz="quarter" idx="12"/>
          </p:nvPr>
        </p:nvSpPr>
        <p:spPr>
          <a:xfrm>
            <a:off x="530352" y="4498848"/>
            <a:ext cx="8997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cxnSp>
        <p:nvCxnSpPr>
          <p:cNvPr id="20"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3" name="Date/Filepath" hidden="1"/>
          <p:cNvSpPr txBox="1"/>
          <p:nvPr userDrawn="1">
            <p:custDataLst>
              <p:tags r:id="rId2"/>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4"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25" name="Presentation Disclaimer" hidden="1"/>
          <p:cNvSpPr txBox="1"/>
          <p:nvPr userDrawn="1">
            <p:custDataLst>
              <p:tags r:id="rId3"/>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6"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7" name="Disclaimer" hidden="1"/>
          <p:cNvSpPr txBox="1"/>
          <p:nvPr userDrawn="1">
            <p:custDataLst>
              <p:tags r:id="rId5"/>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9"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ix">
    <p:spTree>
      <p:nvGrpSpPr>
        <p:cNvPr id="1" name=""/>
        <p:cNvGrpSpPr/>
        <p:nvPr/>
      </p:nvGrpSpPr>
      <p:grpSpPr>
        <a:xfrm>
          <a:off x="0" y="0"/>
          <a:ext cx="0" cy="0"/>
          <a:chOff x="0" y="0"/>
          <a:chExt cx="0" cy="0"/>
        </a:xfrm>
      </p:grpSpPr>
      <p:sp>
        <p:nvSpPr>
          <p:cNvPr id="16" name="Content Placeholder 2"/>
          <p:cNvSpPr>
            <a:spLocks noGrp="1"/>
          </p:cNvSpPr>
          <p:nvPr>
            <p:ph sz="quarter" idx="10"/>
          </p:nvPr>
        </p:nvSpPr>
        <p:spPr>
          <a:xfrm>
            <a:off x="530351" y="2212848"/>
            <a:ext cx="2898648"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2" name="Content Placeholder 3"/>
          <p:cNvSpPr>
            <a:spLocks noGrp="1"/>
          </p:cNvSpPr>
          <p:nvPr>
            <p:ph sz="quarter" idx="11"/>
          </p:nvPr>
        </p:nvSpPr>
        <p:spPr>
          <a:xfrm>
            <a:off x="3579685" y="2212848"/>
            <a:ext cx="2898648"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4" name="Content Placeholder 4"/>
          <p:cNvSpPr>
            <a:spLocks noGrp="1"/>
          </p:cNvSpPr>
          <p:nvPr>
            <p:ph sz="quarter" idx="12"/>
          </p:nvPr>
        </p:nvSpPr>
        <p:spPr>
          <a:xfrm>
            <a:off x="6629399" y="2212848"/>
            <a:ext cx="2898648"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6" name="Content Placeholder 5"/>
          <p:cNvSpPr>
            <a:spLocks noGrp="1"/>
          </p:cNvSpPr>
          <p:nvPr>
            <p:ph sz="quarter" idx="13"/>
          </p:nvPr>
        </p:nvSpPr>
        <p:spPr>
          <a:xfrm>
            <a:off x="530351" y="4498848"/>
            <a:ext cx="2898648"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8" name="Content Placeholder 6"/>
          <p:cNvSpPr>
            <a:spLocks noGrp="1"/>
          </p:cNvSpPr>
          <p:nvPr>
            <p:ph sz="quarter" idx="14"/>
          </p:nvPr>
        </p:nvSpPr>
        <p:spPr>
          <a:xfrm>
            <a:off x="3579685" y="4498848"/>
            <a:ext cx="2898648"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30" name="Content Placeholder 7"/>
          <p:cNvSpPr>
            <a:spLocks noGrp="1"/>
          </p:cNvSpPr>
          <p:nvPr>
            <p:ph sz="quarter" idx="15"/>
          </p:nvPr>
        </p:nvSpPr>
        <p:spPr>
          <a:xfrm>
            <a:off x="6629399" y="4498848"/>
            <a:ext cx="2898648"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20"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32" name="Draft stamp"/>
          <p:cNvSpPr txBox="1"/>
          <p:nvPr userDrawn="1">
            <p:custDataLst>
              <p:tags r:id="rId2"/>
            </p:custDataLst>
          </p:nvPr>
        </p:nvSpPr>
        <p:spPr>
          <a:xfrm>
            <a:off x="9159384" y="826101"/>
            <a:ext cx="362279" cy="200055"/>
          </a:xfrm>
          <a:prstGeom prst="rect">
            <a:avLst/>
          </a:prstGeom>
          <a:noFill/>
        </p:spPr>
        <p:txBody>
          <a:bodyPr wrap="none" lIns="0" tIns="0" rIns="0" bIns="0" rtlCol="0">
            <a:spAutoFit/>
          </a:bodyPr>
          <a:lstStyle/>
          <a:p>
            <a:pPr indent="-305647" algn="r">
              <a:spcAft>
                <a:spcPts val="1003"/>
              </a:spcAft>
            </a:pPr>
            <a:r>
              <a:rPr lang="en-GB" sz="1300" dirty="0" smtClean="0">
                <a:latin typeface="+mn-lt"/>
                <a:ea typeface="Cambria Math" pitchFamily="18" charset="0"/>
              </a:rPr>
              <a:t>Draft</a:t>
            </a:r>
          </a:p>
        </p:txBody>
      </p:sp>
      <p:sp>
        <p:nvSpPr>
          <p:cNvPr id="33" name="Date/Filepath" hidden="1"/>
          <p:cNvSpPr txBox="1"/>
          <p:nvPr userDrawn="1">
            <p:custDataLst>
              <p:tags r:id="rId3"/>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35"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9" name="Presentation Disclaimer" hidden="1"/>
          <p:cNvSpPr txBox="1"/>
          <p:nvPr userDrawn="1">
            <p:custDataLst>
              <p:tags r:id="rId4"/>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1" name="Section Footer"/>
          <p:cNvSpPr txBox="1"/>
          <p:nvPr userDrawn="1">
            <p:custDataLst>
              <p:tags r:id="rId5"/>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3" name="Disclaimer" hidden="1"/>
          <p:cNvSpPr txBox="1"/>
          <p:nvPr userDrawn="1">
            <p:custDataLst>
              <p:tags r:id="rId6"/>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9" name="Page Number"/>
          <p:cNvSpPr txBox="1"/>
          <p:nvPr userDrawn="1">
            <p:custDataLst>
              <p:tags r:id="rId7"/>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31" name="Title 30"/>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Title Only">
    <p:spTree>
      <p:nvGrpSpPr>
        <p:cNvPr id="1" name=""/>
        <p:cNvGrpSpPr/>
        <p:nvPr/>
      </p:nvGrpSpPr>
      <p:grpSpPr>
        <a:xfrm>
          <a:off x="0" y="0"/>
          <a:ext cx="0" cy="0"/>
          <a:chOff x="0" y="0"/>
          <a:chExt cx="0" cy="0"/>
        </a:xfrm>
      </p:grpSpPr>
      <p:cxnSp>
        <p:nvCxnSpPr>
          <p:cNvPr id="14"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4" name="Date/Filepath" hidden="1"/>
          <p:cNvSpPr txBox="1"/>
          <p:nvPr userDrawn="1">
            <p:custDataLst>
              <p:tags r:id="rId2"/>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6"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3" name="Presentation Disclaimer" hidden="1"/>
          <p:cNvSpPr txBox="1"/>
          <p:nvPr userDrawn="1">
            <p:custDataLst>
              <p:tags r:id="rId3"/>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15"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17" name="Disclaimer" hidden="1"/>
          <p:cNvSpPr txBox="1"/>
          <p:nvPr userDrawn="1">
            <p:custDataLst>
              <p:tags r:id="rId5"/>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0"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1" name="Title 20"/>
          <p:cNvSpPr>
            <a:spLocks noGrp="1"/>
          </p:cNvSpPr>
          <p:nvPr>
            <p:ph type="title" hasCustomPrompt="1"/>
          </p:nvPr>
        </p:nvSpPr>
        <p:spPr/>
        <p:txBody>
          <a:bodyPr/>
          <a:lstStyle/>
          <a:p>
            <a:r>
              <a:rPr lang="en-GB" noProof="0" dirty="0" smtClean="0"/>
              <a:t>Insert banner statement here</a:t>
            </a:r>
            <a:endParaRPr lang="en-GB" dirty="0"/>
          </a:p>
        </p:txBody>
      </p:sp>
      <p:sp>
        <p:nvSpPr>
          <p:cNvPr id="11" name="PwC Text"/>
          <p:cNvSpPr txBox="1"/>
          <p:nvPr userDrawn="1"/>
        </p:nvSpPr>
        <p:spPr>
          <a:xfrm>
            <a:off x="8831904" y="7260033"/>
            <a:ext cx="589784" cy="174713"/>
          </a:xfrm>
          <a:prstGeom prst="rect">
            <a:avLst/>
          </a:prstGeom>
          <a:noFill/>
        </p:spPr>
        <p:txBody>
          <a:bodyPr wrap="none" lIns="0" tIns="0" rIns="0" bIns="0" rtlCol="0">
            <a:noAutofit/>
          </a:bodyPr>
          <a:lstStyle/>
          <a:p>
            <a:pPr indent="-305647" algn="r">
              <a:spcAft>
                <a:spcPts val="1003"/>
              </a:spcAft>
            </a:pPr>
            <a:fld id="{77D0475F-1E43-47AE-B760-E285B75647DC}" type="slidenum">
              <a:rPr lang="en-GB" sz="1100" smtClean="0">
                <a:latin typeface="+mn-lt"/>
              </a:rPr>
              <a:pPr indent="-305647" algn="r">
                <a:spcAft>
                  <a:spcPts val="1003"/>
                </a:spcAft>
              </a:pPr>
              <a:t>‹#›</a:t>
            </a:fld>
            <a:endParaRPr lang="en-GB" sz="1100" dirty="0" smtClean="0">
              <a:latin typeface="+mn-l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cxnSp>
        <p:nvCxnSpPr>
          <p:cNvPr id="3"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Divider title"/>
          <p:cNvSpPr>
            <a:spLocks noGrp="1"/>
          </p:cNvSpPr>
          <p:nvPr>
            <p:ph type="subTitle" idx="1" hasCustomPrompt="1"/>
            <p:custDataLst>
              <p:tags r:id="rId1"/>
            </p:custDataLst>
          </p:nvPr>
        </p:nvSpPr>
        <p:spPr bwMode="black">
          <a:xfrm>
            <a:off x="530352" y="1663151"/>
            <a:ext cx="8997696" cy="518160"/>
          </a:xfrm>
        </p:spPr>
        <p:txBody>
          <a:bodyPr>
            <a:spAutoFit/>
          </a:bodyPr>
          <a:lstStyle>
            <a:lvl1pPr marL="0" indent="0" algn="l">
              <a:lnSpc>
                <a:spcPct val="90000"/>
              </a:lnSpc>
              <a:buNone/>
              <a:defRPr sz="3600" b="1" i="1" baseline="0">
                <a:solidFill>
                  <a:schemeClr val="tx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Click to add Section Divider Title</a:t>
            </a:r>
          </a:p>
        </p:txBody>
      </p:sp>
      <p:sp>
        <p:nvSpPr>
          <p:cNvPr id="11" name="Slide Tags" hidden="1"/>
          <p:cNvSpPr txBox="1"/>
          <p:nvPr userDrawn="1">
            <p:custDataLst>
              <p:tags r:id="rId2"/>
            </p:custDataLst>
          </p:nvPr>
        </p:nvSpPr>
        <p:spPr>
          <a:xfrm>
            <a:off x="0" y="259080"/>
            <a:ext cx="1760220" cy="418576"/>
          </a:xfrm>
          <a:prstGeom prst="rect">
            <a:avLst/>
          </a:prstGeom>
          <a:noFill/>
        </p:spPr>
        <p:txBody>
          <a:bodyPr wrap="square" lIns="101882" tIns="50941" rIns="101882" bIns="50941" rtlCol="0">
            <a:spAutoFit/>
          </a:bodyPr>
          <a:lstStyle/>
          <a:p>
            <a:r>
              <a:rPr lang="en-GB" dirty="0" smtClean="0"/>
              <a:t>Slide Tags</a:t>
            </a:r>
            <a:endParaRPr lang="en-GB" dirty="0"/>
          </a:p>
        </p:txBody>
      </p:sp>
      <p:cxnSp>
        <p:nvCxnSpPr>
          <p:cNvPr id="12" name="Frame Line"/>
          <p:cNvCxnSpPr/>
          <p:nvPr userDrawn="1">
            <p:custDataLst>
              <p:tags r:id="rId3"/>
            </p:custDataLst>
          </p:nvPr>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PwC Text"/>
          <p:cNvSpPr txBox="1"/>
          <p:nvPr userDrawn="1">
            <p:custDataLst>
              <p:tags r:id="rId4"/>
            </p:custDataLst>
          </p:nvPr>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7" name="Title 16"/>
          <p:cNvSpPr>
            <a:spLocks noGrp="1"/>
          </p:cNvSpPr>
          <p:nvPr>
            <p:ph type="ctrTitle" hasCustomPrompt="1"/>
            <p:custDataLst>
              <p:tags r:id="rId5"/>
            </p:custDataLst>
          </p:nvPr>
        </p:nvSpPr>
        <p:spPr bwMode="black">
          <a:xfrm>
            <a:off x="530352" y="1143000"/>
            <a:ext cx="8997696" cy="518159"/>
          </a:xfrm>
        </p:spPr>
        <p:txBody>
          <a:bodyPr anchor="t" anchorCtr="0">
            <a:noAutofit/>
          </a:bodyPr>
          <a:lstStyle>
            <a:lvl1pPr>
              <a:lnSpc>
                <a:spcPct val="90000"/>
              </a:lnSpc>
              <a:defRPr sz="3600" b="0" i="0">
                <a:solidFill>
                  <a:schemeClr val="tx1"/>
                </a:solidFill>
              </a:defRPr>
            </a:lvl1pPr>
          </a:lstStyle>
          <a:p>
            <a:r>
              <a:rPr lang="en-GB" noProof="0" dirty="0" smtClean="0"/>
              <a:t>Click to edit Section Divider style</a:t>
            </a:r>
          </a:p>
        </p:txBody>
      </p:sp>
      <p:sp>
        <p:nvSpPr>
          <p:cNvPr id="15" name="Presentation Disclaimer" hidden="1"/>
          <p:cNvSpPr txBox="1"/>
          <p:nvPr userDrawn="1">
            <p:custDataLst>
              <p:tags r:id="rId6"/>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18" name="Section Footer"/>
          <p:cNvSpPr txBox="1"/>
          <p:nvPr userDrawn="1">
            <p:custDataLst>
              <p:tags r:id="rId7"/>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0" name="Page Number"/>
          <p:cNvSpPr txBox="1"/>
          <p:nvPr userDrawn="1">
            <p:custDataLst>
              <p:tags r:id="rId8"/>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10" name="PwC Text"/>
          <p:cNvSpPr txBox="1"/>
          <p:nvPr userDrawn="1">
            <p:custDataLst>
              <p:tags r:id="rId9"/>
            </p:custDataLst>
          </p:nvPr>
        </p:nvSpPr>
        <p:spPr>
          <a:xfrm>
            <a:off x="8917631" y="7260034"/>
            <a:ext cx="499265" cy="172720"/>
          </a:xfrm>
          <a:prstGeom prst="rect">
            <a:avLst/>
          </a:prstGeom>
          <a:noFill/>
        </p:spPr>
        <p:txBody>
          <a:bodyPr wrap="none" lIns="0" tIns="0" rIns="0" bIns="0" rtlCol="0">
            <a:noAutofit/>
          </a:bodyPr>
          <a:lstStyle/>
          <a:p>
            <a:pPr indent="-305647" algn="r">
              <a:spcAft>
                <a:spcPts val="1003"/>
              </a:spcAft>
            </a:pPr>
            <a:fld id="{CE73A618-9817-4FBF-B0D5-F9C5F840C64C}" type="slidenum">
              <a:rPr lang="en-GB" sz="1100" smtClean="0">
                <a:latin typeface="+mn-lt"/>
              </a:rPr>
              <a:pPr indent="-305647" algn="r">
                <a:spcAft>
                  <a:spcPts val="1003"/>
                </a:spcAft>
              </a:pPr>
              <a:t>‹#›</a:t>
            </a:fld>
            <a:endParaRPr lang="en-GB" sz="1100" dirty="0" smtClean="0">
              <a:latin typeface="+mn-lt"/>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6" name="Title 1"/>
          <p:cNvSpPr>
            <a:spLocks noGrp="1"/>
          </p:cNvSpPr>
          <p:nvPr>
            <p:ph type="ctrTitle" hasCustomPrompt="1"/>
            <p:custDataLst>
              <p:tags r:id="rId1"/>
            </p:custDataLst>
          </p:nvPr>
        </p:nvSpPr>
        <p:spPr bwMode="black">
          <a:xfrm>
            <a:off x="530352" y="1143000"/>
            <a:ext cx="8997696" cy="518159"/>
          </a:xfrm>
        </p:spPr>
        <p:txBody>
          <a:bodyPr anchor="t" anchorCtr="0">
            <a:noAutofit/>
          </a:bodyPr>
          <a:lstStyle>
            <a:lvl1pPr>
              <a:lnSpc>
                <a:spcPct val="90000"/>
              </a:lnSpc>
              <a:defRPr sz="3600" b="0" i="0">
                <a:solidFill>
                  <a:schemeClr val="tx1"/>
                </a:solidFill>
              </a:defRPr>
            </a:lvl1pPr>
          </a:lstStyle>
          <a:p>
            <a:r>
              <a:rPr lang="en-GB" noProof="0" dirty="0" smtClean="0"/>
              <a:t>Click to edit Appendix Divider style</a:t>
            </a:r>
          </a:p>
        </p:txBody>
      </p:sp>
      <p:sp>
        <p:nvSpPr>
          <p:cNvPr id="8" name="Divider title"/>
          <p:cNvSpPr>
            <a:spLocks noGrp="1"/>
          </p:cNvSpPr>
          <p:nvPr>
            <p:ph type="subTitle" idx="1" hasCustomPrompt="1"/>
            <p:custDataLst>
              <p:tags r:id="rId2"/>
            </p:custDataLst>
          </p:nvPr>
        </p:nvSpPr>
        <p:spPr bwMode="black">
          <a:xfrm>
            <a:off x="530352" y="1664208"/>
            <a:ext cx="8997696" cy="518160"/>
          </a:xfrm>
        </p:spPr>
        <p:txBody>
          <a:bodyPr>
            <a:spAutoFit/>
          </a:bodyPr>
          <a:lstStyle>
            <a:lvl1pPr marL="0" indent="0" algn="l">
              <a:lnSpc>
                <a:spcPct val="90000"/>
              </a:lnSpc>
              <a:buNone/>
              <a:defRPr sz="3600" b="1" i="1" baseline="0">
                <a:solidFill>
                  <a:schemeClr val="tx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Click to add Appendix Divider Title</a:t>
            </a:r>
          </a:p>
        </p:txBody>
      </p:sp>
      <p:sp>
        <p:nvSpPr>
          <p:cNvPr id="11" name="Slide Tags" hidden="1"/>
          <p:cNvSpPr txBox="1"/>
          <p:nvPr userDrawn="1">
            <p:custDataLst>
              <p:tags r:id="rId3"/>
            </p:custDataLst>
          </p:nvPr>
        </p:nvSpPr>
        <p:spPr>
          <a:xfrm>
            <a:off x="0" y="259080"/>
            <a:ext cx="1760220" cy="418576"/>
          </a:xfrm>
          <a:prstGeom prst="rect">
            <a:avLst/>
          </a:prstGeom>
          <a:noFill/>
        </p:spPr>
        <p:txBody>
          <a:bodyPr wrap="square" lIns="101882" tIns="50941" rIns="101882" bIns="50941" rtlCol="0">
            <a:spAutoFit/>
          </a:bodyPr>
          <a:lstStyle/>
          <a:p>
            <a:r>
              <a:rPr lang="en-GB" dirty="0" smtClean="0"/>
              <a:t>Slide Tags</a:t>
            </a:r>
            <a:endParaRPr lang="en-GB" dirty="0"/>
          </a:p>
        </p:txBody>
      </p:sp>
      <p:cxnSp>
        <p:nvCxnSpPr>
          <p:cNvPr id="12"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5" name="Presentation Disclaimer" hidden="1"/>
          <p:cNvSpPr txBox="1"/>
          <p:nvPr userDrawn="1">
            <p:custDataLst>
              <p:tags r:id="rId4"/>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17" name="Section Footer"/>
          <p:cNvSpPr txBox="1"/>
          <p:nvPr userDrawn="1">
            <p:custDataLst>
              <p:tags r:id="rId5"/>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19"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ing Statement">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0352" y="6629400"/>
            <a:ext cx="5280660" cy="762000"/>
          </a:xfrm>
        </p:spPr>
        <p:txBody>
          <a:bodyPr anchor="b"/>
          <a:lstStyle>
            <a:lvl1pPr>
              <a:defRPr sz="10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30"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hasCustomPrompt="1"/>
          </p:nvPr>
        </p:nvSpPr>
        <p:spPr/>
        <p:txBody>
          <a:bodyPr/>
          <a:lstStyle>
            <a:lvl1pPr>
              <a:defRPr baseline="0"/>
            </a:lvl1pPr>
          </a:lstStyle>
          <a:p>
            <a:r>
              <a:rPr lang="en-GB" smtClean="0"/>
              <a:t>Closing statement here</a:t>
            </a:r>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with Number">
    <p:spTree>
      <p:nvGrpSpPr>
        <p:cNvPr id="1" name=""/>
        <p:cNvGrpSpPr/>
        <p:nvPr/>
      </p:nvGrpSpPr>
      <p:grpSpPr>
        <a:xfrm>
          <a:off x="0" y="0"/>
          <a:ext cx="0" cy="0"/>
          <a:chOff x="0" y="0"/>
          <a:chExt cx="0" cy="0"/>
        </a:xfrm>
      </p:grpSpPr>
      <p:sp>
        <p:nvSpPr>
          <p:cNvPr id="8" name="Divider title"/>
          <p:cNvSpPr>
            <a:spLocks noGrp="1"/>
          </p:cNvSpPr>
          <p:nvPr>
            <p:ph type="subTitle" idx="1" hasCustomPrompt="1"/>
            <p:custDataLst>
              <p:tags r:id="rId1"/>
            </p:custDataLst>
          </p:nvPr>
        </p:nvSpPr>
        <p:spPr bwMode="black">
          <a:xfrm>
            <a:off x="530351" y="1143000"/>
            <a:ext cx="8997696" cy="518160"/>
          </a:xfrm>
        </p:spPr>
        <p:txBody>
          <a:bodyPr>
            <a:spAutoFit/>
          </a:bodyPr>
          <a:lstStyle>
            <a:lvl1pPr marL="0" indent="0" algn="l">
              <a:lnSpc>
                <a:spcPct val="90000"/>
              </a:lnSpc>
              <a:buNone/>
              <a:defRPr sz="3600" b="1" i="1" baseline="0">
                <a:solidFill>
                  <a:schemeClr val="tx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Section Divider Title</a:t>
            </a:r>
          </a:p>
        </p:txBody>
      </p:sp>
      <p:sp>
        <p:nvSpPr>
          <p:cNvPr id="11" name="Slide Tags" hidden="1"/>
          <p:cNvSpPr txBox="1"/>
          <p:nvPr userDrawn="1">
            <p:custDataLst>
              <p:tags r:id="rId2"/>
            </p:custDataLst>
          </p:nvPr>
        </p:nvSpPr>
        <p:spPr>
          <a:xfrm>
            <a:off x="0" y="259080"/>
            <a:ext cx="1760220" cy="418576"/>
          </a:xfrm>
          <a:prstGeom prst="rect">
            <a:avLst/>
          </a:prstGeom>
          <a:noFill/>
        </p:spPr>
        <p:txBody>
          <a:bodyPr wrap="square" lIns="101882" tIns="50941" rIns="101882" bIns="50941" rtlCol="0">
            <a:spAutoFit/>
          </a:bodyPr>
          <a:lstStyle/>
          <a:p>
            <a:r>
              <a:rPr lang="en-GB" dirty="0" smtClean="0"/>
              <a:t>Slide Tags</a:t>
            </a:r>
            <a:endParaRPr lang="en-GB" dirty="0"/>
          </a:p>
        </p:txBody>
      </p:sp>
      <p:cxnSp>
        <p:nvCxnSpPr>
          <p:cNvPr id="12" name="Frame Line"/>
          <p:cNvCxnSpPr/>
          <p:nvPr userDrawn="1">
            <p:custDataLst>
              <p:tags r:id="rId3"/>
            </p:custDataLst>
          </p:nvPr>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Section Footer"/>
          <p:cNvSpPr txBox="1"/>
          <p:nvPr userDrawn="1">
            <p:custDataLst>
              <p:tags r:id="rId4"/>
            </p:custDataLst>
          </p:nvPr>
        </p:nvSpPr>
        <p:spPr>
          <a:xfrm>
            <a:off x="531977" y="7089307"/>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14" name="PwC Text"/>
          <p:cNvSpPr txBox="1"/>
          <p:nvPr userDrawn="1">
            <p:custDataLst>
              <p:tags r:id="rId5"/>
            </p:custDataLst>
          </p:nvPr>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9" name="Big Number"/>
          <p:cNvSpPr txBox="1"/>
          <p:nvPr userDrawn="1">
            <p:custDataLst>
              <p:tags r:id="rId6"/>
            </p:custDataLst>
          </p:nvPr>
        </p:nvSpPr>
        <p:spPr>
          <a:xfrm>
            <a:off x="9509760" y="2414016"/>
            <a:ext cx="65" cy="4293483"/>
          </a:xfrm>
          <a:prstGeom prst="rect">
            <a:avLst/>
          </a:prstGeom>
          <a:noFill/>
        </p:spPr>
        <p:txBody>
          <a:bodyPr wrap="none" lIns="0" tIns="0" rIns="0" bIns="0" rtlCol="0">
            <a:spAutoFit/>
          </a:bodyPr>
          <a:lstStyle/>
          <a:p>
            <a:pPr indent="-274320" algn="r"/>
            <a:endParaRPr lang="en-GB" sz="27900" b="1" i="1" dirty="0" smtClean="0">
              <a:solidFill>
                <a:schemeClr val="tx2"/>
              </a:solidFill>
              <a:latin typeface="+mj-lt"/>
              <a:cs typeface="Arial" pitchFamily="34" charset="0"/>
            </a:endParaRPr>
          </a:p>
        </p:txBody>
      </p:sp>
      <p:sp>
        <p:nvSpPr>
          <p:cNvPr id="18" name="Presentation Disclaimer" hidden="1"/>
          <p:cNvSpPr txBox="1"/>
          <p:nvPr userDrawn="1">
            <p:custDataLst>
              <p:tags r:id="rId7"/>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1" name="Page Number"/>
          <p:cNvSpPr txBox="1"/>
          <p:nvPr userDrawn="1">
            <p:custDataLst>
              <p:tags r:id="rId8"/>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31" name="Content Placeholder 2"/>
          <p:cNvSpPr>
            <a:spLocks noGrp="1"/>
          </p:cNvSpPr>
          <p:nvPr>
            <p:ph sz="quarter" idx="15"/>
            <p:custDataLst>
              <p:tags r:id="rId1"/>
            </p:custDataLst>
          </p:nvPr>
        </p:nvSpPr>
        <p:spPr>
          <a:xfrm>
            <a:off x="530352" y="2212848"/>
            <a:ext cx="8997696" cy="4416552"/>
          </a:xfrm>
        </p:spPr>
        <p:txBody>
          <a:bodyPr/>
          <a:lstStyle>
            <a:lvl1pPr>
              <a:defRPr baseline="0"/>
            </a:lvl1pPr>
            <a:lvl5pPr>
              <a:defRPr baseline="0"/>
            </a:lvl5pPr>
            <a:lvl6pPr>
              <a:buAutoNum type="arabicPeriod"/>
              <a:defRPr/>
            </a:lvl6pPr>
            <a:lvl7pPr>
              <a:buAutoNum type="alphaLcPeriod"/>
              <a:defRPr/>
            </a:lvl7pPr>
            <a:lvl8pPr>
              <a:buAutoNum type="romanLcPeriod"/>
              <a:defRPr/>
            </a:lvl8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cxnSp>
        <p:nvCxnSpPr>
          <p:cNvPr id="16"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ection Header"/>
          <p:cNvSpPr txBox="1"/>
          <p:nvPr userDrawn="1">
            <p:custDataLst>
              <p:tags r:id="rId2"/>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17" name="Date/Filepath" hidden="1"/>
          <p:cNvSpPr txBox="1"/>
          <p:nvPr userDrawn="1">
            <p:custDataLst>
              <p:tags r:id="rId3"/>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33"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34" name="PwC Text"/>
          <p:cNvSpPr txBox="1"/>
          <p:nvPr userDrawn="1"/>
        </p:nvSpPr>
        <p:spPr>
          <a:xfrm>
            <a:off x="530352"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35" name="Presentation Disclaimer" hidden="1"/>
          <p:cNvSpPr txBox="1"/>
          <p:nvPr userDrawn="1">
            <p:custDataLst>
              <p:tags r:id="rId5"/>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37"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18" name="Disclaimer" hidden="1"/>
          <p:cNvSpPr txBox="1"/>
          <p:nvPr userDrawn="1">
            <p:custDataLst>
              <p:tags r:id="rId7"/>
            </p:custDataLst>
          </p:nvPr>
        </p:nvSpPr>
        <p:spPr>
          <a:xfrm>
            <a:off x="5102352" y="7261640"/>
            <a:ext cx="3017520" cy="169277"/>
          </a:xfrm>
          <a:prstGeom prst="rect">
            <a:avLst/>
          </a:prstGeom>
          <a:noFill/>
        </p:spPr>
        <p:txBody>
          <a:bodyPr wrap="square" lIns="0" tIns="0" rIns="0" bIns="0" rtlCol="0" anchor="b" anchorCtr="0">
            <a:spAutoFit/>
          </a:bodyPr>
          <a:lstStyle/>
          <a:p>
            <a:pPr algn="l"/>
            <a:endParaRPr lang="en-GB" sz="1100" noProof="0" dirty="0" smtClean="0"/>
          </a:p>
        </p:txBody>
      </p:sp>
      <p:sp>
        <p:nvSpPr>
          <p:cNvPr id="14" name="Title 13"/>
          <p:cNvSpPr>
            <a:spLocks noGrp="1"/>
          </p:cNvSpPr>
          <p:nvPr>
            <p:ph type="title" hasCustomPrompt="1"/>
          </p:nvPr>
        </p:nvSpPr>
        <p:spPr/>
        <p:txBody>
          <a:bodyPr/>
          <a:lstStyle/>
          <a:p>
            <a:r>
              <a:rPr lang="en-GB" noProof="0" dirty="0" smtClean="0"/>
              <a:t>Insert banner statement here</a:t>
            </a:r>
            <a:endParaRPr lang="en-GB" dirty="0"/>
          </a:p>
        </p:txBody>
      </p:sp>
      <p:sp>
        <p:nvSpPr>
          <p:cNvPr id="12" name="PwC Text"/>
          <p:cNvSpPr txBox="1"/>
          <p:nvPr userDrawn="1"/>
        </p:nvSpPr>
        <p:spPr>
          <a:xfrm>
            <a:off x="8629600" y="7258197"/>
            <a:ext cx="787297" cy="176550"/>
          </a:xfrm>
          <a:prstGeom prst="rect">
            <a:avLst/>
          </a:prstGeom>
          <a:noFill/>
        </p:spPr>
        <p:txBody>
          <a:bodyPr wrap="none" lIns="0" tIns="0" rIns="0" bIns="0" rtlCol="0">
            <a:noAutofit/>
          </a:bodyPr>
          <a:lstStyle/>
          <a:p>
            <a:pPr indent="-305647" algn="r">
              <a:spcAft>
                <a:spcPts val="1003"/>
              </a:spcAft>
            </a:pPr>
            <a:fld id="{3CFBC8FC-E42F-4D73-8A46-B5A38EC9B3F0}" type="slidenum">
              <a:rPr lang="en-GB" sz="1100" smtClean="0">
                <a:latin typeface="+mn-lt"/>
              </a:rPr>
              <a:pPr indent="-305647" algn="r">
                <a:spcAft>
                  <a:spcPts val="1003"/>
                </a:spcAft>
              </a:pPr>
              <a:t>‹#›</a:t>
            </a:fld>
            <a:endParaRPr lang="en-GB" sz="1100" dirty="0" smtClean="0">
              <a:latin typeface="+mn-lt"/>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Divider with Number Colour">
    <p:bg>
      <p:bgPr>
        <a:solidFill>
          <a:schemeClr val="tx2"/>
        </a:solidFill>
        <a:effectLst/>
      </p:bgPr>
    </p:bg>
    <p:spTree>
      <p:nvGrpSpPr>
        <p:cNvPr id="1" name=""/>
        <p:cNvGrpSpPr/>
        <p:nvPr/>
      </p:nvGrpSpPr>
      <p:grpSpPr>
        <a:xfrm>
          <a:off x="0" y="0"/>
          <a:ext cx="0" cy="0"/>
          <a:chOff x="0" y="0"/>
          <a:chExt cx="0" cy="0"/>
        </a:xfrm>
      </p:grpSpPr>
      <p:sp>
        <p:nvSpPr>
          <p:cNvPr id="8" name="Divider title"/>
          <p:cNvSpPr>
            <a:spLocks noGrp="1"/>
          </p:cNvSpPr>
          <p:nvPr>
            <p:ph type="subTitle" idx="1" hasCustomPrompt="1"/>
            <p:custDataLst>
              <p:tags r:id="rId1"/>
            </p:custDataLst>
          </p:nvPr>
        </p:nvSpPr>
        <p:spPr bwMode="black">
          <a:xfrm>
            <a:off x="530352" y="1143000"/>
            <a:ext cx="8997696" cy="518160"/>
          </a:xfrm>
        </p:spPr>
        <p:txBody>
          <a:bodyPr>
            <a:spAutoFit/>
          </a:bodyPr>
          <a:lstStyle>
            <a:lvl1pPr marL="0" indent="0" algn="l">
              <a:lnSpc>
                <a:spcPct val="90000"/>
              </a:lnSpc>
              <a:buNone/>
              <a:defRPr sz="3600" b="1" i="1" baseline="0">
                <a:solidFill>
                  <a:schemeClr val="bg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Section Divider Title</a:t>
            </a:r>
          </a:p>
        </p:txBody>
      </p:sp>
      <p:sp>
        <p:nvSpPr>
          <p:cNvPr id="11" name="Slide Tags" hidden="1"/>
          <p:cNvSpPr txBox="1"/>
          <p:nvPr userDrawn="1">
            <p:custDataLst>
              <p:tags r:id="rId2"/>
            </p:custDataLst>
          </p:nvPr>
        </p:nvSpPr>
        <p:spPr>
          <a:xfrm>
            <a:off x="0" y="259080"/>
            <a:ext cx="1760220" cy="418576"/>
          </a:xfrm>
          <a:prstGeom prst="rect">
            <a:avLst/>
          </a:prstGeom>
          <a:noFill/>
        </p:spPr>
        <p:txBody>
          <a:bodyPr wrap="square" lIns="101882" tIns="50941" rIns="101882" bIns="50941" rtlCol="0">
            <a:spAutoFit/>
          </a:bodyPr>
          <a:lstStyle/>
          <a:p>
            <a:r>
              <a:rPr lang="en-GB" dirty="0" smtClean="0"/>
              <a:t>Slide Tags</a:t>
            </a:r>
            <a:endParaRPr lang="en-GB" dirty="0"/>
          </a:p>
        </p:txBody>
      </p:sp>
      <p:cxnSp>
        <p:nvCxnSpPr>
          <p:cNvPr id="13" name="Frame Line"/>
          <p:cNvCxnSpPr/>
          <p:nvPr userDrawn="1"/>
        </p:nvCxnSpPr>
        <p:spPr>
          <a:xfrm flipV="1">
            <a:off x="381000" y="1066800"/>
            <a:ext cx="9144002" cy="173736"/>
          </a:xfrm>
          <a:prstGeom prst="bentConnector3">
            <a:avLst>
              <a:gd name="adj1" fmla="val 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ection Footer"/>
          <p:cNvSpPr txBox="1"/>
          <p:nvPr userDrawn="1">
            <p:custDataLst>
              <p:tags r:id="rId3"/>
            </p:custDataLst>
          </p:nvPr>
        </p:nvSpPr>
        <p:spPr>
          <a:xfrm>
            <a:off x="531977" y="7089307"/>
            <a:ext cx="65" cy="169277"/>
          </a:xfrm>
          <a:prstGeom prst="rect">
            <a:avLst/>
          </a:prstGeom>
          <a:noFill/>
        </p:spPr>
        <p:txBody>
          <a:bodyPr wrap="none" lIns="0" tIns="0" rIns="0" bIns="0" rtlCol="0">
            <a:spAutoFit/>
          </a:bodyPr>
          <a:lstStyle/>
          <a:p>
            <a:pPr indent="-305647" algn="l">
              <a:spcAft>
                <a:spcPts val="1003"/>
              </a:spcAft>
            </a:pPr>
            <a:endParaRPr lang="en-GB" sz="1100" dirty="0" smtClean="0">
              <a:solidFill>
                <a:schemeClr val="bg1"/>
              </a:solidFill>
              <a:latin typeface="+mn-lt"/>
            </a:endParaRPr>
          </a:p>
        </p:txBody>
      </p:sp>
      <p:sp>
        <p:nvSpPr>
          <p:cNvPr id="15"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solidFill>
                  <a:schemeClr val="bg1"/>
                </a:solidFill>
                <a:latin typeface="+mn-lt"/>
              </a:rPr>
              <a:t>PwC</a:t>
            </a:r>
          </a:p>
        </p:txBody>
      </p:sp>
      <p:sp>
        <p:nvSpPr>
          <p:cNvPr id="12" name="Big Number"/>
          <p:cNvSpPr txBox="1"/>
          <p:nvPr userDrawn="1">
            <p:custDataLst>
              <p:tags r:id="rId4"/>
            </p:custDataLst>
          </p:nvPr>
        </p:nvSpPr>
        <p:spPr>
          <a:xfrm>
            <a:off x="9509760" y="2414016"/>
            <a:ext cx="65" cy="4293483"/>
          </a:xfrm>
          <a:prstGeom prst="rect">
            <a:avLst/>
          </a:prstGeom>
          <a:noFill/>
        </p:spPr>
        <p:txBody>
          <a:bodyPr wrap="none" lIns="0" tIns="0" rIns="0" bIns="0" rtlCol="0">
            <a:spAutoFit/>
          </a:bodyPr>
          <a:lstStyle/>
          <a:p>
            <a:pPr indent="-274320" algn="r"/>
            <a:endParaRPr lang="en-GB" sz="27900" b="1" i="1" dirty="0" smtClean="0">
              <a:solidFill>
                <a:schemeClr val="bg1"/>
              </a:solidFill>
              <a:latin typeface="+mj-lt"/>
              <a:cs typeface="Arial" pitchFamily="34" charset="0"/>
            </a:endParaRPr>
          </a:p>
        </p:txBody>
      </p:sp>
      <p:sp>
        <p:nvSpPr>
          <p:cNvPr id="16" name="Presentation Disclaimer" hidden="1"/>
          <p:cNvSpPr txBox="1"/>
          <p:nvPr userDrawn="1">
            <p:custDataLst>
              <p:tags r:id="rId5"/>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solidFill>
                <a:schemeClr val="bg1"/>
              </a:solidFill>
            </a:endParaRPr>
          </a:p>
        </p:txBody>
      </p:sp>
      <p:sp>
        <p:nvSpPr>
          <p:cNvPr id="19"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Slide with Content">
    <p:spTree>
      <p:nvGrpSpPr>
        <p:cNvPr id="1" name=""/>
        <p:cNvGrpSpPr/>
        <p:nvPr/>
      </p:nvGrpSpPr>
      <p:grpSpPr>
        <a:xfrm>
          <a:off x="0" y="0"/>
          <a:ext cx="0" cy="0"/>
          <a:chOff x="0" y="0"/>
          <a:chExt cx="0" cy="0"/>
        </a:xfrm>
      </p:grpSpPr>
      <p:grpSp>
        <p:nvGrpSpPr>
          <p:cNvPr id="2" name="Logo with Panels"/>
          <p:cNvGrpSpPr/>
          <p:nvPr userDrawn="1"/>
        </p:nvGrpSpPr>
        <p:grpSpPr>
          <a:xfrm>
            <a:off x="1129337" y="-4762"/>
            <a:ext cx="8931444" cy="7311219"/>
            <a:chOff x="1129337" y="-4762"/>
            <a:chExt cx="8931444" cy="7311219"/>
          </a:xfrm>
        </p:grpSpPr>
        <p:grpSp>
          <p:nvGrpSpPr>
            <p:cNvPr id="3" name="Logo Shapes"/>
            <p:cNvGrpSpPr/>
            <p:nvPr userDrawn="1"/>
          </p:nvGrpSpPr>
          <p:grpSpPr>
            <a:xfrm>
              <a:off x="1904332" y="-4762"/>
              <a:ext cx="8156449" cy="6784848"/>
              <a:chOff x="1733808" y="190516"/>
              <a:chExt cx="7414954" cy="5986630"/>
            </a:xfrm>
          </p:grpSpPr>
          <p:sp>
            <p:nvSpPr>
              <p:cNvPr id="8" name="Rectangle 1"/>
              <p:cNvSpPr>
                <a:spLocks noChangeArrowheads="1"/>
              </p:cNvSpPr>
              <p:nvPr/>
            </p:nvSpPr>
            <p:spPr bwMode="gray">
              <a:xfrm>
                <a:off x="1733809" y="4160087"/>
                <a:ext cx="7414953" cy="2017059"/>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7" name="Rectangle 2"/>
              <p:cNvSpPr>
                <a:spLocks noChangeArrowheads="1"/>
              </p:cNvSpPr>
              <p:nvPr/>
            </p:nvSpPr>
            <p:spPr bwMode="gray">
              <a:xfrm>
                <a:off x="1733808" y="190516"/>
                <a:ext cx="5677593" cy="5972539"/>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9" name="Rectangle 3"/>
              <p:cNvSpPr>
                <a:spLocks noChangeArrowheads="1"/>
              </p:cNvSpPr>
              <p:nvPr/>
            </p:nvSpPr>
            <p:spPr bwMode="gray">
              <a:xfrm>
                <a:off x="1733809" y="3346372"/>
                <a:ext cx="6483928" cy="2814637"/>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Rectangle 4"/>
              <p:cNvSpPr>
                <a:spLocks noChangeArrowheads="1"/>
              </p:cNvSpPr>
              <p:nvPr/>
            </p:nvSpPr>
            <p:spPr bwMode="gray">
              <a:xfrm>
                <a:off x="1733808" y="1199045"/>
                <a:ext cx="5902037" cy="4970032"/>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 name="Rectangle 5"/>
              <p:cNvSpPr>
                <a:spLocks noChangeArrowheads="1"/>
              </p:cNvSpPr>
              <p:nvPr/>
            </p:nvSpPr>
            <p:spPr bwMode="gray">
              <a:xfrm>
                <a:off x="1733809" y="4160087"/>
                <a:ext cx="6483928" cy="2017059"/>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2" name="Rectangle 6"/>
              <p:cNvSpPr>
                <a:spLocks noChangeArrowheads="1"/>
              </p:cNvSpPr>
              <p:nvPr/>
            </p:nvSpPr>
            <p:spPr bwMode="gray">
              <a:xfrm>
                <a:off x="1733808" y="3346372"/>
                <a:ext cx="5902037" cy="2814637"/>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Rectangle 7"/>
              <p:cNvSpPr>
                <a:spLocks noChangeArrowheads="1"/>
              </p:cNvSpPr>
              <p:nvPr/>
            </p:nvSpPr>
            <p:spPr bwMode="gray">
              <a:xfrm>
                <a:off x="1733808" y="1199045"/>
                <a:ext cx="5677593" cy="4970032"/>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3" name="Rectangle 8"/>
              <p:cNvSpPr>
                <a:spLocks noChangeArrowheads="1"/>
              </p:cNvSpPr>
              <p:nvPr/>
            </p:nvSpPr>
            <p:spPr bwMode="gray">
              <a:xfrm>
                <a:off x="1733808" y="4160087"/>
                <a:ext cx="5902037" cy="2017059"/>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5" name="Rectangle 9"/>
              <p:cNvSpPr>
                <a:spLocks noChangeArrowheads="1"/>
              </p:cNvSpPr>
              <p:nvPr/>
            </p:nvSpPr>
            <p:spPr bwMode="gray">
              <a:xfrm>
                <a:off x="1733808" y="3346372"/>
                <a:ext cx="5677593" cy="2814637"/>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7" name="Rectangle 10"/>
              <p:cNvSpPr>
                <a:spLocks noChangeArrowheads="1"/>
              </p:cNvSpPr>
              <p:nvPr userDrawn="1"/>
            </p:nvSpPr>
            <p:spPr bwMode="gray">
              <a:xfrm>
                <a:off x="1733809" y="4160087"/>
                <a:ext cx="5677593" cy="2017059"/>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Rectangle 11"/>
              <p:cNvSpPr>
                <a:spLocks noChangeArrowheads="1"/>
              </p:cNvSpPr>
              <p:nvPr/>
            </p:nvSpPr>
            <p:spPr bwMode="gray">
              <a:xfrm>
                <a:off x="1733809" y="4426339"/>
                <a:ext cx="2078182" cy="1750807"/>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4" name="Logo"/>
            <p:cNvGrpSpPr/>
            <p:nvPr userDrawn="1"/>
          </p:nvGrpSpPr>
          <p:grpSpPr>
            <a:xfrm>
              <a:off x="1129337" y="6778803"/>
              <a:ext cx="905256" cy="527654"/>
              <a:chOff x="1129337" y="6778803"/>
              <a:chExt cx="905256" cy="527654"/>
            </a:xfrm>
          </p:grpSpPr>
          <p:sp>
            <p:nvSpPr>
              <p:cNvPr id="29" name="Rectangle 0"/>
              <p:cNvSpPr>
                <a:spLocks noChangeArrowheads="1"/>
              </p:cNvSpPr>
              <p:nvPr userDrawn="1"/>
            </p:nvSpPr>
            <p:spPr bwMode="black">
              <a:xfrm>
                <a:off x="1675337" y="6778803"/>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0" name="Freeform 29"/>
              <p:cNvSpPr>
                <a:spLocks noEditPoints="1"/>
              </p:cNvSpPr>
              <p:nvPr userDrawn="1"/>
            </p:nvSpPr>
            <p:spPr bwMode="black">
              <a:xfrm>
                <a:off x="1129337" y="6965246"/>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21" name="Title"/>
          <p:cNvSpPr>
            <a:spLocks noGrp="1"/>
          </p:cNvSpPr>
          <p:nvPr userDrawn="1">
            <p:ph type="ctrTitle" hasCustomPrompt="1"/>
            <p:custDataLst>
              <p:tags r:id="rId1"/>
            </p:custDataLst>
          </p:nvPr>
        </p:nvSpPr>
        <p:spPr bwMode="white">
          <a:xfrm>
            <a:off x="2057400" y="1219200"/>
            <a:ext cx="5943600" cy="914400"/>
          </a:xfrm>
        </p:spPr>
        <p:txBody>
          <a:bodyPr anchor="t" anchorCtr="0">
            <a:noAutofit/>
          </a:bodyPr>
          <a:lstStyle>
            <a:lvl1pPr>
              <a:lnSpc>
                <a:spcPct val="90000"/>
              </a:lnSpc>
              <a:defRPr sz="3300" b="1" i="1" baseline="0">
                <a:solidFill>
                  <a:schemeClr val="bg1"/>
                </a:solidFill>
              </a:defRPr>
            </a:lvl1pPr>
          </a:lstStyle>
          <a:p>
            <a:r>
              <a:rPr lang="en-GB" noProof="0" dirty="0" smtClean="0"/>
              <a:t>Presentation Title (Click to add)</a:t>
            </a:r>
            <a:endParaRPr lang="en-GB" noProof="0" dirty="0"/>
          </a:p>
        </p:txBody>
      </p:sp>
      <p:sp>
        <p:nvSpPr>
          <p:cNvPr id="22" name="Subtitle"/>
          <p:cNvSpPr>
            <a:spLocks noGrp="1"/>
          </p:cNvSpPr>
          <p:nvPr userDrawn="1">
            <p:ph type="subTitle" idx="1" hasCustomPrompt="1"/>
            <p:custDataLst>
              <p:tags r:id="rId2"/>
            </p:custDataLst>
          </p:nvPr>
        </p:nvSpPr>
        <p:spPr bwMode="white">
          <a:xfrm>
            <a:off x="2057400" y="2133600"/>
            <a:ext cx="5943600" cy="914096"/>
          </a:xfrm>
        </p:spPr>
        <p:txBody>
          <a:bodyPr>
            <a:spAutoFit/>
          </a:bodyPr>
          <a:lstStyle>
            <a:lvl1pPr marL="0" marR="0" indent="0" algn="l" defTabSz="1018824" rtl="0" eaLnBrk="1" fontAlgn="auto" latinLnBrk="0" hangingPunct="1">
              <a:lnSpc>
                <a:spcPct val="90000"/>
              </a:lnSpc>
              <a:spcBef>
                <a:spcPts val="0"/>
              </a:spcBef>
              <a:spcAft>
                <a:spcPts val="0"/>
              </a:spcAft>
              <a:buClr>
                <a:schemeClr val="tx1"/>
              </a:buClr>
              <a:buSzTx/>
              <a:buFontTx/>
              <a:buNone/>
              <a:tabLst/>
              <a:defRPr sz="3300" baseline="0">
                <a:solidFill>
                  <a:schemeClr val="bg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Subtitle (move higher if title is only one line)</a:t>
            </a:r>
          </a:p>
        </p:txBody>
      </p:sp>
      <p:sp>
        <p:nvSpPr>
          <p:cNvPr id="25" name="Descriptor"/>
          <p:cNvSpPr txBox="1"/>
          <p:nvPr userDrawn="1">
            <p:custDataLst>
              <p:tags r:id="rId3"/>
            </p:custDataLst>
          </p:nvPr>
        </p:nvSpPr>
        <p:spPr bwMode="white">
          <a:xfrm>
            <a:off x="2057400" y="841248"/>
            <a:ext cx="70532" cy="153888"/>
          </a:xfrm>
          <a:prstGeom prst="rect">
            <a:avLst/>
          </a:prstGeom>
          <a:noFill/>
        </p:spPr>
        <p:txBody>
          <a:bodyPr wrap="none" lIns="0" tIns="0" rIns="0" bIns="0" rtlCol="0">
            <a:spAutoFit/>
          </a:bodyPr>
          <a:lstStyle/>
          <a:p>
            <a:pPr indent="-274320" algn="l"/>
            <a:r>
              <a:rPr lang="en-GB" sz="1000" dirty="0" smtClean="0">
                <a:solidFill>
                  <a:schemeClr val="bg1"/>
                </a:solidFill>
                <a:latin typeface="+mn-lt"/>
                <a:cs typeface="Arial" pitchFamily="34" charset="0"/>
              </a:rPr>
              <a:t>  </a:t>
            </a:r>
          </a:p>
        </p:txBody>
      </p:sp>
      <p:sp>
        <p:nvSpPr>
          <p:cNvPr id="35" name="Draft stamp"/>
          <p:cNvSpPr txBox="1"/>
          <p:nvPr userDrawn="1">
            <p:custDataLst>
              <p:tags r:id="rId4"/>
            </p:custDataLst>
          </p:nvPr>
        </p:nvSpPr>
        <p:spPr>
          <a:xfrm>
            <a:off x="530352" y="4041648"/>
            <a:ext cx="1222248" cy="153888"/>
          </a:xfrm>
          <a:prstGeom prst="rect">
            <a:avLst/>
          </a:prstGeom>
          <a:noFill/>
          <a:ln>
            <a:noFill/>
          </a:ln>
        </p:spPr>
        <p:txBody>
          <a:bodyPr wrap="square" lIns="0" tIns="0" rIns="0" bIns="0" rtlCol="0" anchor="t" anchorCtr="0">
            <a:spAutoFit/>
          </a:bodyPr>
          <a:lstStyle/>
          <a:p>
            <a:pPr algn="l">
              <a:lnSpc>
                <a:spcPct val="100000"/>
              </a:lnSpc>
            </a:pPr>
            <a:r>
              <a:rPr lang="en-GB" sz="1000" b="1" i="1" noProof="0" dirty="0" smtClean="0">
                <a:solidFill>
                  <a:schemeClr val="tx1"/>
                </a:solidFill>
                <a:latin typeface="Georgia" pitchFamily="18" charset="0"/>
                <a:cs typeface="Arial" pitchFamily="34" charset="0"/>
              </a:rPr>
              <a:t>  </a:t>
            </a:r>
          </a:p>
        </p:txBody>
      </p:sp>
      <p:sp>
        <p:nvSpPr>
          <p:cNvPr id="26" name="Confidentiality stamp"/>
          <p:cNvSpPr txBox="1"/>
          <p:nvPr userDrawn="1">
            <p:custDataLst>
              <p:tags r:id="rId5"/>
            </p:custDataLst>
          </p:nvPr>
        </p:nvSpPr>
        <p:spPr>
          <a:xfrm>
            <a:off x="530351" y="3730752"/>
            <a:ext cx="1225296" cy="153888"/>
          </a:xfrm>
          <a:prstGeom prst="rect">
            <a:avLst/>
          </a:prstGeom>
          <a:noFill/>
        </p:spPr>
        <p:txBody>
          <a:bodyPr wrap="square" lIns="0" tIns="0" rIns="0" bIns="0" rtlCol="0">
            <a:spAutoFit/>
          </a:bodyPr>
          <a:lstStyle/>
          <a:p>
            <a:pPr indent="-305647" algn="l">
              <a:spcAft>
                <a:spcPts val="1003"/>
              </a:spcAft>
            </a:pPr>
            <a:endParaRPr lang="en-GB" sz="1000" i="1" dirty="0" smtClean="0">
              <a:latin typeface="Georgia" pitchFamily="18" charset="0"/>
              <a:cs typeface="Arial" pitchFamily="34" charset="0"/>
            </a:endParaRPr>
          </a:p>
        </p:txBody>
      </p:sp>
      <p:sp>
        <p:nvSpPr>
          <p:cNvPr id="28" name="Report date"/>
          <p:cNvSpPr txBox="1"/>
          <p:nvPr userDrawn="1">
            <p:custDataLst>
              <p:tags r:id="rId6"/>
            </p:custDataLst>
          </p:nvPr>
        </p:nvSpPr>
        <p:spPr bwMode="white">
          <a:xfrm>
            <a:off x="530352" y="4343400"/>
            <a:ext cx="1222248" cy="153888"/>
          </a:xfrm>
          <a:prstGeom prst="rect">
            <a:avLst/>
          </a:prstGeom>
          <a:noFill/>
          <a:ln>
            <a:noFill/>
          </a:ln>
        </p:spPr>
        <p:txBody>
          <a:bodyPr wrap="square" lIns="0" tIns="0" rIns="0" bIns="0" rtlCol="0">
            <a:spAutoFit/>
          </a:bodyPr>
          <a:lstStyle/>
          <a:p>
            <a:pPr algn="l"/>
            <a:r>
              <a:rPr lang="en-GB" sz="1000" i="1" dirty="0" smtClean="0">
                <a:solidFill>
                  <a:schemeClr val="tx1"/>
                </a:solidFill>
                <a:latin typeface="Georgia" pitchFamily="18" charset="0"/>
                <a:cs typeface="Arial" pitchFamily="34" charset="0"/>
              </a:rPr>
              <a:t>  </a:t>
            </a:r>
          </a:p>
        </p:txBody>
      </p:sp>
      <p:sp>
        <p:nvSpPr>
          <p:cNvPr id="38" name="Content Placeholder 37"/>
          <p:cNvSpPr>
            <a:spLocks noGrp="1"/>
          </p:cNvSpPr>
          <p:nvPr>
            <p:ph sz="quarter" idx="10" hasCustomPrompt="1"/>
            <p:custDataLst>
              <p:tags r:id="rId7"/>
            </p:custDataLst>
          </p:nvPr>
        </p:nvSpPr>
        <p:spPr>
          <a:xfrm>
            <a:off x="530352" y="4645152"/>
            <a:ext cx="1222248" cy="1293689"/>
          </a:xfrm>
        </p:spPr>
        <p:txBody>
          <a:bodyPr anchor="t" anchorCtr="0">
            <a:noAutofit/>
          </a:bodyPr>
          <a:lstStyle>
            <a:lvl1pPr>
              <a:defRPr sz="1000" i="1" baseline="0"/>
            </a:lvl1pPr>
            <a:lvl2pPr>
              <a:defRPr sz="1000" i="1"/>
            </a:lvl2pPr>
            <a:lvl3pPr>
              <a:defRPr sz="1000" i="1"/>
            </a:lvl3pPr>
            <a:lvl4pPr>
              <a:defRPr sz="1000" i="1"/>
            </a:lvl4pPr>
            <a:lvl5pPr>
              <a:defRPr sz="1000" i="1"/>
            </a:lvl5pPr>
          </a:lstStyle>
          <a:p>
            <a:pPr lvl="0"/>
            <a:r>
              <a:rPr lang="en-GB" dirty="0" smtClean="0"/>
              <a:t>Click to add text</a:t>
            </a:r>
            <a:endParaRPr lang="en-GB" dirty="0"/>
          </a:p>
        </p:txBody>
      </p:sp>
      <p:sp>
        <p:nvSpPr>
          <p:cNvPr id="33" name="Cover image"/>
          <p:cNvSpPr txBox="1">
            <a:spLocks/>
          </p:cNvSpPr>
          <p:nvPr userDrawn="1">
            <p:custDataLst>
              <p:tags r:id="rId8"/>
            </p:custDataLst>
          </p:nvPr>
        </p:nvSpPr>
        <p:spPr>
          <a:xfrm>
            <a:off x="1904333" y="3570926"/>
            <a:ext cx="6739128" cy="3209544"/>
          </a:xfrm>
          <a:prstGeom prst="rect">
            <a:avLst/>
          </a:prstGeom>
          <a:noFill/>
          <a:ln w="3175">
            <a:noFill/>
          </a:ln>
        </p:spPr>
        <p:txBody>
          <a:bodyPr wrap="square" lIns="0" tIns="0" rIns="0" bIns="0" rtlCol="0">
            <a:noAutofit/>
          </a:bodyPr>
          <a:lstStyle/>
          <a:p>
            <a:pPr indent="-305647">
              <a:spcAft>
                <a:spcPts val="1003"/>
              </a:spcAft>
            </a:pPr>
            <a:endParaRPr lang="en-GB" sz="2200" dirty="0" smtClean="0">
              <a:latin typeface="Georgia" pitchFamily="18" charset="0"/>
            </a:endParaRPr>
          </a:p>
        </p:txBody>
      </p:sp>
      <p:cxnSp>
        <p:nvCxnSpPr>
          <p:cNvPr id="32" name="Frame Line"/>
          <p:cNvCxnSpPr/>
          <p:nvPr userDrawn="1"/>
        </p:nvCxnSpPr>
        <p:spPr>
          <a:xfrm flipV="1">
            <a:off x="381000" y="3575844"/>
            <a:ext cx="1371600" cy="154782"/>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grpSp>
        <p:nvGrpSpPr>
          <p:cNvPr id="39" name="Logo with Panels"/>
          <p:cNvGrpSpPr/>
          <p:nvPr userDrawn="1"/>
        </p:nvGrpSpPr>
        <p:grpSpPr>
          <a:xfrm>
            <a:off x="1129337" y="6381260"/>
            <a:ext cx="1217986" cy="925197"/>
            <a:chOff x="3835013" y="2828854"/>
            <a:chExt cx="1217986" cy="925197"/>
          </a:xfrm>
        </p:grpSpPr>
        <p:grpSp>
          <p:nvGrpSpPr>
            <p:cNvPr id="42" name="Logo Panels"/>
            <p:cNvGrpSpPr/>
            <p:nvPr/>
          </p:nvGrpSpPr>
          <p:grpSpPr>
            <a:xfrm>
              <a:off x="4609614" y="2828854"/>
              <a:ext cx="443385" cy="397546"/>
              <a:chOff x="4609614" y="2828854"/>
              <a:chExt cx="443385" cy="397546"/>
            </a:xfrm>
          </p:grpSpPr>
          <p:sp>
            <p:nvSpPr>
              <p:cNvPr id="46" name="Rectangle 1"/>
              <p:cNvSpPr>
                <a:spLocks noChangeArrowheads="1"/>
              </p:cNvSpPr>
              <p:nvPr/>
            </p:nvSpPr>
            <p:spPr bwMode="gray">
              <a:xfrm>
                <a:off x="4609614" y="3112483"/>
                <a:ext cx="443385" cy="113916"/>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47" name="Rectangle 2"/>
              <p:cNvSpPr>
                <a:spLocks noChangeArrowheads="1"/>
              </p:cNvSpPr>
              <p:nvPr/>
            </p:nvSpPr>
            <p:spPr bwMode="gray">
              <a:xfrm>
                <a:off x="4609618" y="2873556"/>
                <a:ext cx="269567" cy="35284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48" name="Rectangle 3"/>
              <p:cNvSpPr>
                <a:spLocks noChangeArrowheads="1"/>
              </p:cNvSpPr>
              <p:nvPr/>
            </p:nvSpPr>
            <p:spPr bwMode="gray">
              <a:xfrm>
                <a:off x="4609618" y="2828854"/>
                <a:ext cx="224319" cy="397545"/>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49" name="Rectangle 4"/>
              <p:cNvSpPr>
                <a:spLocks noChangeArrowheads="1"/>
              </p:cNvSpPr>
              <p:nvPr/>
            </p:nvSpPr>
            <p:spPr bwMode="gray">
              <a:xfrm>
                <a:off x="4609617" y="2873555"/>
                <a:ext cx="224319" cy="35284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0" name="Rectangle 5"/>
              <p:cNvSpPr>
                <a:spLocks noChangeArrowheads="1"/>
              </p:cNvSpPr>
              <p:nvPr/>
            </p:nvSpPr>
            <p:spPr bwMode="gray">
              <a:xfrm>
                <a:off x="4609615" y="2944211"/>
                <a:ext cx="383843" cy="282188"/>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1" name="Rectangle 6"/>
              <p:cNvSpPr>
                <a:spLocks noChangeArrowheads="1"/>
              </p:cNvSpPr>
              <p:nvPr/>
            </p:nvSpPr>
            <p:spPr bwMode="gray">
              <a:xfrm>
                <a:off x="4609616" y="3112483"/>
                <a:ext cx="383842" cy="113916"/>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2" name="Rectangle 7"/>
              <p:cNvSpPr>
                <a:spLocks noChangeArrowheads="1"/>
              </p:cNvSpPr>
              <p:nvPr/>
            </p:nvSpPr>
            <p:spPr bwMode="gray">
              <a:xfrm>
                <a:off x="4609616" y="2944211"/>
                <a:ext cx="269570" cy="282188"/>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3" name="Rectangle 8"/>
              <p:cNvSpPr>
                <a:spLocks noChangeArrowheads="1"/>
              </p:cNvSpPr>
              <p:nvPr/>
            </p:nvSpPr>
            <p:spPr bwMode="gray">
              <a:xfrm>
                <a:off x="4609616" y="3112483"/>
                <a:ext cx="269569" cy="113916"/>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4" name="Rectangle 9"/>
              <p:cNvSpPr>
                <a:spLocks/>
              </p:cNvSpPr>
              <p:nvPr/>
            </p:nvSpPr>
            <p:spPr bwMode="gray">
              <a:xfrm>
                <a:off x="4609616" y="2944211"/>
                <a:ext cx="224321" cy="282188"/>
              </a:xfrm>
              <a:prstGeom prst="rect">
                <a:avLst/>
              </a:pr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1" name="Rectangle 10"/>
              <p:cNvSpPr>
                <a:spLocks noChangeArrowheads="1"/>
              </p:cNvSpPr>
              <p:nvPr/>
            </p:nvSpPr>
            <p:spPr bwMode="gray">
              <a:xfrm>
                <a:off x="4609617" y="3112483"/>
                <a:ext cx="224320" cy="113916"/>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2" name="Rectangle 11"/>
              <p:cNvSpPr>
                <a:spLocks noChangeArrowheads="1"/>
              </p:cNvSpPr>
              <p:nvPr/>
            </p:nvSpPr>
            <p:spPr bwMode="gray">
              <a:xfrm>
                <a:off x="4609617" y="3052823"/>
                <a:ext cx="141027" cy="173576"/>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3" name="Rectangle 12"/>
              <p:cNvSpPr>
                <a:spLocks noChangeArrowheads="1"/>
              </p:cNvSpPr>
              <p:nvPr/>
            </p:nvSpPr>
            <p:spPr bwMode="gray">
              <a:xfrm>
                <a:off x="4609617" y="3112483"/>
                <a:ext cx="141027" cy="113916"/>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43" name="Logo"/>
            <p:cNvGrpSpPr/>
            <p:nvPr/>
          </p:nvGrpSpPr>
          <p:grpSpPr>
            <a:xfrm>
              <a:off x="3835013" y="3226397"/>
              <a:ext cx="905256" cy="527654"/>
              <a:chOff x="3835013" y="3226397"/>
              <a:chExt cx="905256" cy="527654"/>
            </a:xfrm>
          </p:grpSpPr>
          <p:sp>
            <p:nvSpPr>
              <p:cNvPr id="44" name="Rectangle 0"/>
              <p:cNvSpPr>
                <a:spLocks noChangeArrowheads="1"/>
              </p:cNvSpPr>
              <p:nvPr/>
            </p:nvSpPr>
            <p:spPr bwMode="black">
              <a:xfrm>
                <a:off x="4381013" y="3226397"/>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45" name="Freeform 44"/>
              <p:cNvSpPr>
                <a:spLocks noEditPoints="1"/>
              </p:cNvSpPr>
              <p:nvPr/>
            </p:nvSpPr>
            <p:spPr bwMode="black">
              <a:xfrm>
                <a:off x="3835013" y="3412840"/>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21" name="Title"/>
          <p:cNvSpPr>
            <a:spLocks noGrp="1"/>
          </p:cNvSpPr>
          <p:nvPr>
            <p:ph type="ctrTitle" hasCustomPrompt="1"/>
            <p:custDataLst>
              <p:tags r:id="rId1"/>
            </p:custDataLst>
          </p:nvPr>
        </p:nvSpPr>
        <p:spPr bwMode="black">
          <a:xfrm>
            <a:off x="2057400" y="1219200"/>
            <a:ext cx="5943600" cy="914400"/>
          </a:xfrm>
        </p:spPr>
        <p:txBody>
          <a:bodyPr anchor="t" anchorCtr="0">
            <a:noAutofit/>
          </a:bodyPr>
          <a:lstStyle>
            <a:lvl1pPr>
              <a:lnSpc>
                <a:spcPct val="90000"/>
              </a:lnSpc>
              <a:defRPr sz="3300" b="1" i="1" baseline="0">
                <a:solidFill>
                  <a:schemeClr val="tx1"/>
                </a:solidFill>
              </a:defRPr>
            </a:lvl1pPr>
          </a:lstStyle>
          <a:p>
            <a:r>
              <a:rPr lang="en-GB" noProof="0" dirty="0" smtClean="0"/>
              <a:t>Presentation Title</a:t>
            </a:r>
            <a:endParaRPr lang="en-GB" noProof="0" dirty="0"/>
          </a:p>
        </p:txBody>
      </p:sp>
      <p:sp>
        <p:nvSpPr>
          <p:cNvPr id="22" name="Subtitle"/>
          <p:cNvSpPr>
            <a:spLocks noGrp="1"/>
          </p:cNvSpPr>
          <p:nvPr>
            <p:ph type="subTitle" idx="1" hasCustomPrompt="1"/>
            <p:custDataLst>
              <p:tags r:id="rId2"/>
            </p:custDataLst>
          </p:nvPr>
        </p:nvSpPr>
        <p:spPr bwMode="black">
          <a:xfrm>
            <a:off x="2057400" y="2133600"/>
            <a:ext cx="5943600" cy="914096"/>
          </a:xfrm>
        </p:spPr>
        <p:txBody>
          <a:bodyPr>
            <a:spAutoFit/>
          </a:bodyPr>
          <a:lstStyle>
            <a:lvl1pPr marL="0" indent="0" algn="l">
              <a:lnSpc>
                <a:spcPct val="90000"/>
              </a:lnSpc>
              <a:spcAft>
                <a:spcPts val="0"/>
              </a:spcAft>
              <a:buNone/>
              <a:defRPr sz="3300" baseline="0">
                <a:solidFill>
                  <a:schemeClr val="tx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Subtitle (move higher if title is only one line)</a:t>
            </a:r>
          </a:p>
        </p:txBody>
      </p:sp>
      <p:cxnSp>
        <p:nvCxnSpPr>
          <p:cNvPr id="28" name="Frame Line"/>
          <p:cNvCxnSpPr/>
          <p:nvPr/>
        </p:nvCxnSpPr>
        <p:spPr>
          <a:xfrm flipV="1">
            <a:off x="1905000" y="1069848"/>
            <a:ext cx="7620000" cy="176102"/>
          </a:xfrm>
          <a:prstGeom prst="bentConnector3">
            <a:avLst>
              <a:gd name="adj1" fmla="val -38"/>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Descriptor"/>
          <p:cNvSpPr txBox="1"/>
          <p:nvPr>
            <p:custDataLst>
              <p:tags r:id="rId3"/>
            </p:custDataLst>
          </p:nvPr>
        </p:nvSpPr>
        <p:spPr>
          <a:xfrm>
            <a:off x="2057400" y="841248"/>
            <a:ext cx="70532" cy="153888"/>
          </a:xfrm>
          <a:prstGeom prst="rect">
            <a:avLst/>
          </a:prstGeom>
          <a:noFill/>
        </p:spPr>
        <p:txBody>
          <a:bodyPr wrap="none" lIns="0" tIns="0" rIns="0" bIns="0" rtlCol="0">
            <a:spAutoFit/>
          </a:bodyPr>
          <a:lstStyle/>
          <a:p>
            <a:pPr indent="-274320" algn="l"/>
            <a:r>
              <a:rPr lang="en-GB" sz="1000" dirty="0" smtClean="0">
                <a:solidFill>
                  <a:schemeClr val="tx1"/>
                </a:solidFill>
                <a:latin typeface="+mn-lt"/>
                <a:cs typeface="Arial" pitchFamily="34" charset="0"/>
              </a:rPr>
              <a:t>  </a:t>
            </a:r>
          </a:p>
        </p:txBody>
      </p:sp>
      <p:sp>
        <p:nvSpPr>
          <p:cNvPr id="35" name="Draft stamp"/>
          <p:cNvSpPr txBox="1"/>
          <p:nvPr>
            <p:custDataLst>
              <p:tags r:id="rId4"/>
            </p:custDataLst>
          </p:nvPr>
        </p:nvSpPr>
        <p:spPr>
          <a:xfrm>
            <a:off x="530352" y="4041648"/>
            <a:ext cx="1222248" cy="153888"/>
          </a:xfrm>
          <a:prstGeom prst="rect">
            <a:avLst/>
          </a:prstGeom>
          <a:noFill/>
          <a:ln>
            <a:noFill/>
          </a:ln>
        </p:spPr>
        <p:txBody>
          <a:bodyPr wrap="square" lIns="0" tIns="0" rIns="0" bIns="0" rtlCol="0" anchor="t" anchorCtr="0">
            <a:spAutoFit/>
          </a:bodyPr>
          <a:lstStyle/>
          <a:p>
            <a:pPr algn="l">
              <a:lnSpc>
                <a:spcPct val="100000"/>
              </a:lnSpc>
            </a:pPr>
            <a:r>
              <a:rPr lang="en-GB" sz="1000" b="1" i="1" noProof="0" dirty="0" smtClean="0">
                <a:solidFill>
                  <a:schemeClr val="tx1"/>
                </a:solidFill>
                <a:latin typeface="Georgia" pitchFamily="18" charset="0"/>
                <a:cs typeface="Arial" pitchFamily="34" charset="0"/>
              </a:rPr>
              <a:t>  </a:t>
            </a:r>
          </a:p>
        </p:txBody>
      </p:sp>
      <p:sp>
        <p:nvSpPr>
          <p:cNvPr id="26" name="Confidentiality stamp"/>
          <p:cNvSpPr txBox="1"/>
          <p:nvPr>
            <p:custDataLst>
              <p:tags r:id="rId5"/>
            </p:custDataLst>
          </p:nvPr>
        </p:nvSpPr>
        <p:spPr>
          <a:xfrm>
            <a:off x="530351" y="3730752"/>
            <a:ext cx="1225296" cy="153888"/>
          </a:xfrm>
          <a:prstGeom prst="rect">
            <a:avLst/>
          </a:prstGeom>
          <a:noFill/>
        </p:spPr>
        <p:txBody>
          <a:bodyPr wrap="square" lIns="0" tIns="0" rIns="0" bIns="0" rtlCol="0">
            <a:spAutoFit/>
          </a:bodyPr>
          <a:lstStyle/>
          <a:p>
            <a:pPr indent="-305647" algn="l">
              <a:spcAft>
                <a:spcPts val="1003"/>
              </a:spcAft>
            </a:pPr>
            <a:endParaRPr lang="en-GB" sz="1000" i="1" dirty="0" smtClean="0">
              <a:latin typeface="Georgia" pitchFamily="18" charset="0"/>
              <a:cs typeface="Arial" pitchFamily="34" charset="0"/>
            </a:endParaRPr>
          </a:p>
        </p:txBody>
      </p:sp>
      <p:sp>
        <p:nvSpPr>
          <p:cNvPr id="27" name="Report Date"/>
          <p:cNvSpPr txBox="1"/>
          <p:nvPr>
            <p:custDataLst>
              <p:tags r:id="rId6"/>
            </p:custDataLst>
          </p:nvPr>
        </p:nvSpPr>
        <p:spPr>
          <a:xfrm>
            <a:off x="530351" y="4343400"/>
            <a:ext cx="1222249" cy="153888"/>
          </a:xfrm>
          <a:prstGeom prst="rect">
            <a:avLst/>
          </a:prstGeom>
          <a:noFill/>
          <a:ln>
            <a:noFill/>
          </a:ln>
        </p:spPr>
        <p:txBody>
          <a:bodyPr wrap="square" lIns="0" tIns="0" rIns="0" bIns="0" rtlCol="0">
            <a:spAutoFit/>
          </a:bodyPr>
          <a:lstStyle/>
          <a:p>
            <a:pPr algn="l"/>
            <a:r>
              <a:rPr lang="en-GB" sz="1000" i="1" dirty="0" smtClean="0">
                <a:solidFill>
                  <a:schemeClr val="tx1"/>
                </a:solidFill>
                <a:latin typeface="Georgia" pitchFamily="18" charset="0"/>
                <a:cs typeface="Arial" pitchFamily="34" charset="0"/>
              </a:rPr>
              <a:t>  </a:t>
            </a:r>
          </a:p>
        </p:txBody>
      </p:sp>
      <p:cxnSp>
        <p:nvCxnSpPr>
          <p:cNvPr id="30" name="Frame Line"/>
          <p:cNvCxnSpPr/>
          <p:nvPr userDrawn="1"/>
        </p:nvCxnSpPr>
        <p:spPr>
          <a:xfrm flipV="1">
            <a:off x="381000" y="3575844"/>
            <a:ext cx="1371600" cy="154782"/>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Slide: Colour">
    <p:spTree>
      <p:nvGrpSpPr>
        <p:cNvPr id="1" name=""/>
        <p:cNvGrpSpPr/>
        <p:nvPr/>
      </p:nvGrpSpPr>
      <p:grpSpPr>
        <a:xfrm>
          <a:off x="0" y="0"/>
          <a:ext cx="0" cy="0"/>
          <a:chOff x="0" y="0"/>
          <a:chExt cx="0" cy="0"/>
        </a:xfrm>
      </p:grpSpPr>
      <p:grpSp>
        <p:nvGrpSpPr>
          <p:cNvPr id="28" name="Logo with Panels"/>
          <p:cNvGrpSpPr/>
          <p:nvPr userDrawn="1"/>
        </p:nvGrpSpPr>
        <p:grpSpPr>
          <a:xfrm>
            <a:off x="1129337" y="1"/>
            <a:ext cx="8929063" cy="7306456"/>
            <a:chOff x="1129337" y="1"/>
            <a:chExt cx="8929063" cy="7306456"/>
          </a:xfrm>
        </p:grpSpPr>
        <p:grpSp>
          <p:nvGrpSpPr>
            <p:cNvPr id="2" name="Logo Shapes"/>
            <p:cNvGrpSpPr/>
            <p:nvPr userDrawn="1"/>
          </p:nvGrpSpPr>
          <p:grpSpPr>
            <a:xfrm>
              <a:off x="1904331" y="1"/>
              <a:ext cx="8154069" cy="6780464"/>
              <a:chOff x="1735972" y="184214"/>
              <a:chExt cx="7412791" cy="5982762"/>
            </a:xfrm>
          </p:grpSpPr>
          <p:sp>
            <p:nvSpPr>
              <p:cNvPr id="17" name="Rectangle 2"/>
              <p:cNvSpPr>
                <a:spLocks noChangeArrowheads="1"/>
              </p:cNvSpPr>
              <p:nvPr/>
            </p:nvSpPr>
            <p:spPr bwMode="gray">
              <a:xfrm>
                <a:off x="1735973" y="184214"/>
                <a:ext cx="5677593" cy="5976739"/>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Rectangle 4"/>
              <p:cNvSpPr>
                <a:spLocks noChangeArrowheads="1"/>
              </p:cNvSpPr>
              <p:nvPr/>
            </p:nvSpPr>
            <p:spPr bwMode="gray">
              <a:xfrm>
                <a:off x="1735973" y="1196944"/>
                <a:ext cx="7412790" cy="4970032"/>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Rectangle 7"/>
              <p:cNvSpPr>
                <a:spLocks noChangeArrowheads="1"/>
              </p:cNvSpPr>
              <p:nvPr/>
            </p:nvSpPr>
            <p:spPr bwMode="gray">
              <a:xfrm>
                <a:off x="1735972" y="1196944"/>
                <a:ext cx="5677593" cy="4970032"/>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23" name="Logo"/>
            <p:cNvGrpSpPr/>
            <p:nvPr userDrawn="1"/>
          </p:nvGrpSpPr>
          <p:grpSpPr>
            <a:xfrm>
              <a:off x="1129337" y="6778803"/>
              <a:ext cx="905256" cy="527654"/>
              <a:chOff x="1129337" y="6778803"/>
              <a:chExt cx="905256" cy="527654"/>
            </a:xfrm>
          </p:grpSpPr>
          <p:sp>
            <p:nvSpPr>
              <p:cNvPr id="19" name="Rectangle 0"/>
              <p:cNvSpPr>
                <a:spLocks noChangeArrowheads="1"/>
              </p:cNvSpPr>
              <p:nvPr userDrawn="1"/>
            </p:nvSpPr>
            <p:spPr bwMode="black">
              <a:xfrm>
                <a:off x="1675337" y="6778803"/>
                <a:ext cx="228600" cy="57350"/>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20" name="Freeform 19"/>
              <p:cNvSpPr>
                <a:spLocks noEditPoints="1"/>
              </p:cNvSpPr>
              <p:nvPr userDrawn="1"/>
            </p:nvSpPr>
            <p:spPr bwMode="black">
              <a:xfrm>
                <a:off x="1129337" y="6965246"/>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21" name="Title"/>
          <p:cNvSpPr>
            <a:spLocks noGrp="1"/>
          </p:cNvSpPr>
          <p:nvPr userDrawn="1">
            <p:ph type="ctrTitle" hasCustomPrompt="1"/>
            <p:custDataLst>
              <p:tags r:id="rId1"/>
            </p:custDataLst>
          </p:nvPr>
        </p:nvSpPr>
        <p:spPr bwMode="white">
          <a:xfrm>
            <a:off x="2057400" y="1219200"/>
            <a:ext cx="5943600" cy="914400"/>
          </a:xfrm>
        </p:spPr>
        <p:txBody>
          <a:bodyPr anchor="t" anchorCtr="0">
            <a:noAutofit/>
          </a:bodyPr>
          <a:lstStyle>
            <a:lvl1pPr>
              <a:lnSpc>
                <a:spcPct val="90000"/>
              </a:lnSpc>
              <a:defRPr sz="3300" b="1" i="1" baseline="0">
                <a:solidFill>
                  <a:schemeClr val="bg1"/>
                </a:solidFill>
              </a:defRPr>
            </a:lvl1pPr>
          </a:lstStyle>
          <a:p>
            <a:r>
              <a:rPr lang="en-GB" noProof="0" dirty="0" smtClean="0"/>
              <a:t>Presentation Title</a:t>
            </a:r>
            <a:endParaRPr lang="en-GB" noProof="0" dirty="0"/>
          </a:p>
        </p:txBody>
      </p:sp>
      <p:sp>
        <p:nvSpPr>
          <p:cNvPr id="22" name="Subtitle"/>
          <p:cNvSpPr>
            <a:spLocks noGrp="1"/>
          </p:cNvSpPr>
          <p:nvPr userDrawn="1">
            <p:ph type="subTitle" idx="1" hasCustomPrompt="1"/>
            <p:custDataLst>
              <p:tags r:id="rId2"/>
            </p:custDataLst>
          </p:nvPr>
        </p:nvSpPr>
        <p:spPr bwMode="white">
          <a:xfrm>
            <a:off x="2057400" y="2133600"/>
            <a:ext cx="5943600" cy="914096"/>
          </a:xfrm>
        </p:spPr>
        <p:txBody>
          <a:bodyPr>
            <a:spAutoFit/>
          </a:bodyPr>
          <a:lstStyle>
            <a:lvl1pPr marL="0" indent="0" algn="l">
              <a:lnSpc>
                <a:spcPct val="90000"/>
              </a:lnSpc>
              <a:spcAft>
                <a:spcPts val="0"/>
              </a:spcAft>
              <a:buNone/>
              <a:defRPr sz="3300" baseline="0">
                <a:solidFill>
                  <a:schemeClr val="bg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Subtitle (move higher if title is only one line)</a:t>
            </a:r>
          </a:p>
        </p:txBody>
      </p:sp>
      <p:sp>
        <p:nvSpPr>
          <p:cNvPr id="16" name="Descriptor"/>
          <p:cNvSpPr txBox="1"/>
          <p:nvPr userDrawn="1">
            <p:custDataLst>
              <p:tags r:id="rId3"/>
            </p:custDataLst>
          </p:nvPr>
        </p:nvSpPr>
        <p:spPr bwMode="white">
          <a:xfrm>
            <a:off x="2057400" y="841248"/>
            <a:ext cx="70532" cy="153888"/>
          </a:xfrm>
          <a:prstGeom prst="rect">
            <a:avLst/>
          </a:prstGeom>
          <a:noFill/>
        </p:spPr>
        <p:txBody>
          <a:bodyPr wrap="none" lIns="0" tIns="0" rIns="0" bIns="0" rtlCol="0">
            <a:spAutoFit/>
          </a:bodyPr>
          <a:lstStyle/>
          <a:p>
            <a:pPr indent="-274320" algn="l"/>
            <a:r>
              <a:rPr lang="en-GB" sz="1000" dirty="0" smtClean="0">
                <a:solidFill>
                  <a:schemeClr val="bg1"/>
                </a:solidFill>
                <a:latin typeface="+mn-lt"/>
                <a:cs typeface="Arial" pitchFamily="34" charset="0"/>
              </a:rPr>
              <a:t>  </a:t>
            </a:r>
          </a:p>
        </p:txBody>
      </p:sp>
      <p:sp>
        <p:nvSpPr>
          <p:cNvPr id="35" name="Draft stamp"/>
          <p:cNvSpPr txBox="1"/>
          <p:nvPr userDrawn="1">
            <p:custDataLst>
              <p:tags r:id="rId4"/>
            </p:custDataLst>
          </p:nvPr>
        </p:nvSpPr>
        <p:spPr>
          <a:xfrm>
            <a:off x="530352" y="4041648"/>
            <a:ext cx="1222248" cy="153888"/>
          </a:xfrm>
          <a:prstGeom prst="rect">
            <a:avLst/>
          </a:prstGeom>
          <a:noFill/>
          <a:ln>
            <a:noFill/>
          </a:ln>
        </p:spPr>
        <p:txBody>
          <a:bodyPr wrap="square" lIns="0" tIns="0" rIns="0" bIns="0" rtlCol="0" anchor="t" anchorCtr="0">
            <a:spAutoFit/>
          </a:bodyPr>
          <a:lstStyle/>
          <a:p>
            <a:pPr algn="l">
              <a:lnSpc>
                <a:spcPct val="100000"/>
              </a:lnSpc>
            </a:pPr>
            <a:r>
              <a:rPr lang="en-GB" sz="1000" b="1" i="1" noProof="0" dirty="0" smtClean="0">
                <a:solidFill>
                  <a:schemeClr val="tx1"/>
                </a:solidFill>
                <a:latin typeface="Georgia" pitchFamily="18" charset="0"/>
                <a:cs typeface="Arial" pitchFamily="34" charset="0"/>
              </a:rPr>
              <a:t>  </a:t>
            </a:r>
          </a:p>
        </p:txBody>
      </p:sp>
      <p:sp>
        <p:nvSpPr>
          <p:cNvPr id="26" name="Confidentiality stamp"/>
          <p:cNvSpPr txBox="1"/>
          <p:nvPr userDrawn="1">
            <p:custDataLst>
              <p:tags r:id="rId5"/>
            </p:custDataLst>
          </p:nvPr>
        </p:nvSpPr>
        <p:spPr>
          <a:xfrm>
            <a:off x="530351" y="3730752"/>
            <a:ext cx="1225296" cy="153888"/>
          </a:xfrm>
          <a:prstGeom prst="rect">
            <a:avLst/>
          </a:prstGeom>
          <a:noFill/>
        </p:spPr>
        <p:txBody>
          <a:bodyPr wrap="square" lIns="0" tIns="0" rIns="0" bIns="0" rtlCol="0">
            <a:spAutoFit/>
          </a:bodyPr>
          <a:lstStyle/>
          <a:p>
            <a:pPr indent="-305647" algn="l">
              <a:spcAft>
                <a:spcPts val="1003"/>
              </a:spcAft>
            </a:pPr>
            <a:endParaRPr lang="en-GB" sz="1000" i="1" dirty="0" smtClean="0">
              <a:latin typeface="Georgia" pitchFamily="18" charset="0"/>
              <a:cs typeface="Arial" pitchFamily="34" charset="0"/>
            </a:endParaRPr>
          </a:p>
        </p:txBody>
      </p:sp>
      <p:sp>
        <p:nvSpPr>
          <p:cNvPr id="18" name="Report Date"/>
          <p:cNvSpPr txBox="1"/>
          <p:nvPr userDrawn="1">
            <p:custDataLst>
              <p:tags r:id="rId6"/>
            </p:custDataLst>
          </p:nvPr>
        </p:nvSpPr>
        <p:spPr bwMode="white">
          <a:xfrm>
            <a:off x="530351" y="4343400"/>
            <a:ext cx="1222249" cy="153888"/>
          </a:xfrm>
          <a:prstGeom prst="rect">
            <a:avLst/>
          </a:prstGeom>
          <a:noFill/>
          <a:ln>
            <a:noFill/>
          </a:ln>
        </p:spPr>
        <p:txBody>
          <a:bodyPr wrap="square" lIns="0" tIns="0" rIns="0" bIns="0" rtlCol="0">
            <a:spAutoFit/>
          </a:bodyPr>
          <a:lstStyle/>
          <a:p>
            <a:pPr algn="l"/>
            <a:r>
              <a:rPr lang="en-GB" sz="1000" i="1" dirty="0" smtClean="0">
                <a:solidFill>
                  <a:schemeClr val="tx1"/>
                </a:solidFill>
                <a:latin typeface="Georgia" pitchFamily="18" charset="0"/>
                <a:cs typeface="Arial" pitchFamily="34" charset="0"/>
              </a:rPr>
              <a:t>  </a:t>
            </a:r>
          </a:p>
        </p:txBody>
      </p:sp>
      <p:cxnSp>
        <p:nvCxnSpPr>
          <p:cNvPr id="25" name="Frame Line"/>
          <p:cNvCxnSpPr/>
          <p:nvPr userDrawn="1"/>
        </p:nvCxnSpPr>
        <p:spPr>
          <a:xfrm flipV="1">
            <a:off x="381000" y="3575844"/>
            <a:ext cx="1371600" cy="154782"/>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1_Cover Slide">
    <p:spTree>
      <p:nvGrpSpPr>
        <p:cNvPr id="1" name=""/>
        <p:cNvGrpSpPr/>
        <p:nvPr/>
      </p:nvGrpSpPr>
      <p:grpSpPr>
        <a:xfrm>
          <a:off x="0" y="0"/>
          <a:ext cx="0" cy="0"/>
          <a:chOff x="0" y="0"/>
          <a:chExt cx="0" cy="0"/>
        </a:xfrm>
      </p:grpSpPr>
      <p:grpSp>
        <p:nvGrpSpPr>
          <p:cNvPr id="2" name="Group 18"/>
          <p:cNvGrpSpPr/>
          <p:nvPr userDrawn="1"/>
        </p:nvGrpSpPr>
        <p:grpSpPr bwMode="gray">
          <a:xfrm>
            <a:off x="1927861" y="2"/>
            <a:ext cx="8130540" cy="6999477"/>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2085023" y="949960"/>
            <a:ext cx="5877878" cy="1036320"/>
          </a:xfrm>
        </p:spPr>
        <p:txBody>
          <a:bodyPr anchor="t" anchorCtr="0">
            <a:noAutofit/>
          </a:bodyPr>
          <a:lstStyle>
            <a:lvl1pPr>
              <a:lnSpc>
                <a:spcPct val="90000"/>
              </a:lnSpc>
              <a:defRPr sz="36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2085023" y="2072640"/>
            <a:ext cx="5877878" cy="1036321"/>
          </a:xfrm>
        </p:spPr>
        <p:txBody>
          <a:bodyPr>
            <a:noAutofit/>
          </a:bodyPr>
          <a:lstStyle>
            <a:lvl1pPr marL="0" indent="0" algn="l">
              <a:lnSpc>
                <a:spcPct val="90000"/>
              </a:lnSpc>
              <a:spcAft>
                <a:spcPts val="0"/>
              </a:spcAft>
              <a:buNone/>
              <a:defRPr sz="3600" baseline="0">
                <a:solidFill>
                  <a:schemeClr val="bg1"/>
                </a:solidFill>
                <a:latin typeface="+mj-lt"/>
              </a:defRPr>
            </a:lvl1pPr>
            <a:lvl2pPr marL="0" indent="0" algn="l">
              <a:buNone/>
              <a:defRPr sz="2000">
                <a:solidFill>
                  <a:schemeClr val="bg1"/>
                </a:solidFill>
                <a:latin typeface="+mj-lt"/>
              </a:defRPr>
            </a:lvl2pPr>
            <a:lvl3pPr marL="509412" indent="0" algn="l">
              <a:buNone/>
              <a:defRPr sz="2000">
                <a:solidFill>
                  <a:schemeClr val="bg1"/>
                </a:solidFill>
                <a:latin typeface="+mj-lt"/>
              </a:defRPr>
            </a:lvl3pPr>
            <a:lvl4pPr marL="1018824" indent="0" algn="l">
              <a:buNone/>
              <a:defRPr sz="2000">
                <a:solidFill>
                  <a:schemeClr val="bg1"/>
                </a:solidFill>
                <a:latin typeface="+mj-lt"/>
              </a:defRPr>
            </a:lvl4pPr>
            <a:lvl5pPr marL="1528237" indent="0" algn="l">
              <a:buNone/>
              <a:defRPr sz="2000">
                <a:solidFill>
                  <a:schemeClr val="bg1"/>
                </a:solidFill>
                <a:latin typeface="+mj-lt"/>
              </a:defRPr>
            </a:lvl5pPr>
            <a:lvl6pPr marL="2037649" indent="0" algn="l">
              <a:buNone/>
              <a:defRPr sz="2000">
                <a:solidFill>
                  <a:schemeClr val="bg1"/>
                </a:solidFill>
                <a:latin typeface="+mj-lt"/>
              </a:defRPr>
            </a:lvl6pPr>
            <a:lvl7pPr marL="2547061" indent="0" algn="l">
              <a:buNone/>
              <a:defRPr sz="2000">
                <a:solidFill>
                  <a:schemeClr val="bg1"/>
                </a:solidFill>
                <a:latin typeface="+mj-lt"/>
              </a:defRPr>
            </a:lvl7pPr>
            <a:lvl8pPr marL="3056473" indent="0" algn="l">
              <a:buNone/>
              <a:defRPr sz="2000">
                <a:solidFill>
                  <a:schemeClr val="bg1"/>
                </a:solidFill>
                <a:latin typeface="+mj-lt"/>
              </a:defRPr>
            </a:lvl8pPr>
            <a:lvl9pPr marL="3565886" indent="0" algn="l">
              <a:buNone/>
              <a:defRPr sz="20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2085022" y="424891"/>
            <a:ext cx="4516222" cy="165811"/>
          </a:xfrm>
        </p:spPr>
        <p:txBody>
          <a:bodyPr/>
          <a:lstStyle>
            <a:lvl1pPr>
              <a:defRPr sz="1200">
                <a:solidFill>
                  <a:schemeClr val="bg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1065451" y="6993790"/>
            <a:ext cx="1005840" cy="604610"/>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28" name="Content Placeholder 2"/>
          <p:cNvSpPr>
            <a:spLocks noGrp="1"/>
          </p:cNvSpPr>
          <p:nvPr>
            <p:ph sz="quarter" idx="14"/>
            <p:custDataLst>
              <p:tags r:id="rId1"/>
            </p:custDataLst>
          </p:nvPr>
        </p:nvSpPr>
        <p:spPr>
          <a:xfrm>
            <a:off x="530352" y="2212848"/>
            <a:ext cx="4425696" cy="4416552"/>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a:p>
        </p:txBody>
      </p:sp>
      <p:sp>
        <p:nvSpPr>
          <p:cNvPr id="31" name="Content Placeholder 3"/>
          <p:cNvSpPr>
            <a:spLocks noGrp="1"/>
          </p:cNvSpPr>
          <p:nvPr>
            <p:ph sz="quarter" idx="15"/>
            <p:custDataLst>
              <p:tags r:id="rId2"/>
            </p:custDataLst>
          </p:nvPr>
        </p:nvSpPr>
        <p:spPr>
          <a:xfrm>
            <a:off x="5102351" y="2212848"/>
            <a:ext cx="4425696" cy="4416552"/>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a:p>
        </p:txBody>
      </p:sp>
      <p:cxnSp>
        <p:nvCxnSpPr>
          <p:cNvPr id="15"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ection Header"/>
          <p:cNvSpPr txBox="1"/>
          <p:nvPr userDrawn="1">
            <p:custDataLst>
              <p:tags r:id="rId3"/>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19" name="Date/Filepath" hidden="1"/>
          <p:cNvSpPr txBox="1"/>
          <p:nvPr userDrawn="1">
            <p:custDataLst>
              <p:tags r:id="rId4"/>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2"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8" name="Presentation Disclaimer" hidden="1"/>
          <p:cNvSpPr txBox="1"/>
          <p:nvPr userDrawn="1">
            <p:custDataLst>
              <p:tags r:id="rId5"/>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0" name="Section Footer"/>
          <p:cNvSpPr txBox="1"/>
          <p:nvPr userDrawn="1">
            <p:custDataLst>
              <p:tags r:id="rId6"/>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3" name="Disclaimer" hidden="1"/>
          <p:cNvSpPr txBox="1"/>
          <p:nvPr userDrawn="1">
            <p:custDataLst>
              <p:tags r:id="rId7"/>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30" name="Page Number"/>
          <p:cNvSpPr txBox="1"/>
          <p:nvPr userDrawn="1">
            <p:custDataLst>
              <p:tags r:id="rId8"/>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1" name="Title 20"/>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8" name="Content Placeholder 2"/>
          <p:cNvSpPr>
            <a:spLocks noGrp="1"/>
          </p:cNvSpPr>
          <p:nvPr>
            <p:ph sz="quarter" idx="13"/>
          </p:nvPr>
        </p:nvSpPr>
        <p:spPr>
          <a:xfrm>
            <a:off x="530352" y="2212848"/>
            <a:ext cx="5946648" cy="4416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0" name="Content Placeholder 3"/>
          <p:cNvSpPr>
            <a:spLocks noGrp="1"/>
          </p:cNvSpPr>
          <p:nvPr>
            <p:ph sz="quarter" idx="14"/>
          </p:nvPr>
        </p:nvSpPr>
        <p:spPr>
          <a:xfrm>
            <a:off x="6629400" y="2212848"/>
            <a:ext cx="2898648" cy="4416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15"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0" name="Date/Filepath" hidden="1"/>
          <p:cNvSpPr txBox="1"/>
          <p:nvPr userDrawn="1">
            <p:custDataLst>
              <p:tags r:id="rId2"/>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3"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6" name="Presentation Disclaimer" hidden="1"/>
          <p:cNvSpPr txBox="1"/>
          <p:nvPr userDrawn="1">
            <p:custDataLst>
              <p:tags r:id="rId3"/>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18"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1" name="Disclaimer" hidden="1"/>
          <p:cNvSpPr txBox="1"/>
          <p:nvPr userDrawn="1">
            <p:custDataLst>
              <p:tags r:id="rId5"/>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9"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2" name="Title 21"/>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Large right">
    <p:spTree>
      <p:nvGrpSpPr>
        <p:cNvPr id="1" name=""/>
        <p:cNvGrpSpPr/>
        <p:nvPr/>
      </p:nvGrpSpPr>
      <p:grpSpPr>
        <a:xfrm>
          <a:off x="0" y="0"/>
          <a:ext cx="0" cy="0"/>
          <a:chOff x="0" y="0"/>
          <a:chExt cx="0" cy="0"/>
        </a:xfrm>
      </p:grpSpPr>
      <p:sp>
        <p:nvSpPr>
          <p:cNvPr id="8" name="Content Placeholder 2"/>
          <p:cNvSpPr>
            <a:spLocks noGrp="1"/>
          </p:cNvSpPr>
          <p:nvPr>
            <p:ph sz="quarter" idx="13"/>
          </p:nvPr>
        </p:nvSpPr>
        <p:spPr>
          <a:xfrm>
            <a:off x="530351" y="2212848"/>
            <a:ext cx="2898648" cy="4416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0" name="Content Placeholder 3"/>
          <p:cNvSpPr>
            <a:spLocks noGrp="1"/>
          </p:cNvSpPr>
          <p:nvPr>
            <p:ph sz="quarter" idx="14"/>
          </p:nvPr>
        </p:nvSpPr>
        <p:spPr>
          <a:xfrm>
            <a:off x="3582513" y="2212848"/>
            <a:ext cx="5943600" cy="4416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15"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0" name="Date/Filepath" hidden="1"/>
          <p:cNvSpPr txBox="1"/>
          <p:nvPr userDrawn="1">
            <p:custDataLst>
              <p:tags r:id="rId2"/>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3"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6" name="Presentation Disclaimer" hidden="1"/>
          <p:cNvSpPr txBox="1"/>
          <p:nvPr userDrawn="1">
            <p:custDataLst>
              <p:tags r:id="rId3"/>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18"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1" name="Disclaimer" hidden="1"/>
          <p:cNvSpPr txBox="1"/>
          <p:nvPr userDrawn="1">
            <p:custDataLst>
              <p:tags r:id="rId5"/>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9"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2" name="Title 21"/>
          <p:cNvSpPr>
            <a:spLocks noGrp="1"/>
          </p:cNvSpPr>
          <p:nvPr>
            <p:ph type="title" hasCustomPrompt="1"/>
          </p:nvPr>
        </p:nvSpPr>
        <p:spPr/>
        <p:txBody>
          <a:bodyPr/>
          <a:lstStyle/>
          <a:p>
            <a:r>
              <a:rPr lang="en-GB" noProof="0" dirty="0" smtClean="0"/>
              <a:t>Insert banner statement here</a:t>
            </a:r>
            <a:endParaRPr lang="en-GB" dirty="0"/>
          </a:p>
        </p:txBody>
      </p:sp>
      <p:sp>
        <p:nvSpPr>
          <p:cNvPr id="13" name="PwC Text"/>
          <p:cNvSpPr txBox="1"/>
          <p:nvPr userDrawn="1"/>
        </p:nvSpPr>
        <p:spPr>
          <a:xfrm>
            <a:off x="8742310" y="7263477"/>
            <a:ext cx="679378" cy="167440"/>
          </a:xfrm>
          <a:prstGeom prst="rect">
            <a:avLst/>
          </a:prstGeom>
          <a:noFill/>
        </p:spPr>
        <p:txBody>
          <a:bodyPr wrap="none" lIns="0" tIns="0" rIns="0" bIns="0" rtlCol="0">
            <a:noAutofit/>
          </a:bodyPr>
          <a:lstStyle/>
          <a:p>
            <a:pPr indent="-305647" algn="r">
              <a:spcAft>
                <a:spcPts val="1003"/>
              </a:spcAft>
            </a:pPr>
            <a:fld id="{A9E99CD3-EA9E-4A36-8057-25911056EC60}" type="slidenum">
              <a:rPr lang="en-GB" sz="1100" smtClean="0">
                <a:latin typeface="+mn-lt"/>
              </a:rPr>
              <a:pPr indent="-305647" algn="r">
                <a:spcAft>
                  <a:spcPts val="1003"/>
                </a:spcAft>
              </a:pPr>
              <a:t>‹#›</a:t>
            </a:fld>
            <a:endParaRPr lang="en-GB" sz="1100" dirty="0" smtClean="0">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15" name="Content Placeholder 14"/>
          <p:cNvSpPr>
            <a:spLocks noGrp="1"/>
          </p:cNvSpPr>
          <p:nvPr>
            <p:ph sz="quarter" idx="10"/>
            <p:custDataLst>
              <p:tags r:id="rId1"/>
            </p:custDataLst>
          </p:nvPr>
        </p:nvSpPr>
        <p:spPr>
          <a:xfrm>
            <a:off x="530351" y="2212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7" name="Content Placeholder 16"/>
          <p:cNvSpPr>
            <a:spLocks noGrp="1"/>
          </p:cNvSpPr>
          <p:nvPr>
            <p:ph sz="quarter" idx="11"/>
            <p:custDataLst>
              <p:tags r:id="rId2"/>
            </p:custDataLst>
          </p:nvPr>
        </p:nvSpPr>
        <p:spPr>
          <a:xfrm>
            <a:off x="530352" y="4498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9" name="Content Placeholder 18"/>
          <p:cNvSpPr>
            <a:spLocks noGrp="1"/>
          </p:cNvSpPr>
          <p:nvPr>
            <p:ph sz="quarter" idx="12"/>
            <p:custDataLst>
              <p:tags r:id="rId3"/>
            </p:custDataLst>
          </p:nvPr>
        </p:nvSpPr>
        <p:spPr>
          <a:xfrm>
            <a:off x="5102352" y="2212848"/>
            <a:ext cx="4425696" cy="4416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16"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Section Header"/>
          <p:cNvSpPr txBox="1"/>
          <p:nvPr userDrawn="1">
            <p:custDataLst>
              <p:tags r:id="rId4"/>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7" name="Date/Filepath" hidden="1"/>
          <p:cNvSpPr txBox="1"/>
          <p:nvPr userDrawn="1">
            <p:custDataLst>
              <p:tags r:id="rId5"/>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9"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8" name="Presentation Disclaimer" hidden="1"/>
          <p:cNvSpPr txBox="1"/>
          <p:nvPr userDrawn="1">
            <p:custDataLst>
              <p:tags r:id="rId6"/>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1" name="Section Footer"/>
          <p:cNvSpPr txBox="1"/>
          <p:nvPr userDrawn="1">
            <p:custDataLst>
              <p:tags r:id="rId7"/>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3" name="Disclaimer" hidden="1"/>
          <p:cNvSpPr txBox="1"/>
          <p:nvPr userDrawn="1">
            <p:custDataLst>
              <p:tags r:id="rId8"/>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5" name="Page Number"/>
          <p:cNvSpPr txBox="1"/>
          <p:nvPr userDrawn="1">
            <p:custDataLst>
              <p:tags r:id="rId9"/>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6" name="Title 25"/>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Tw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smtClean="0"/>
              <a:t>Insert banner statement here</a:t>
            </a:r>
            <a:endParaRPr lang="en-GB" dirty="0"/>
          </a:p>
        </p:txBody>
      </p:sp>
      <p:sp>
        <p:nvSpPr>
          <p:cNvPr id="15" name="Content Placeholder 14"/>
          <p:cNvSpPr>
            <a:spLocks noGrp="1"/>
          </p:cNvSpPr>
          <p:nvPr>
            <p:ph sz="quarter" idx="10"/>
            <p:custDataLst>
              <p:tags r:id="rId1"/>
            </p:custDataLst>
          </p:nvPr>
        </p:nvSpPr>
        <p:spPr>
          <a:xfrm>
            <a:off x="531813" y="2212848"/>
            <a:ext cx="4425696" cy="4416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7" name="Content Placeholder 16"/>
          <p:cNvSpPr>
            <a:spLocks noGrp="1"/>
          </p:cNvSpPr>
          <p:nvPr>
            <p:ph sz="quarter" idx="11"/>
            <p:custDataLst>
              <p:tags r:id="rId2"/>
            </p:custDataLst>
          </p:nvPr>
        </p:nvSpPr>
        <p:spPr>
          <a:xfrm>
            <a:off x="5102352" y="2212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9" name="Content Placeholder 18"/>
          <p:cNvSpPr>
            <a:spLocks noGrp="1"/>
          </p:cNvSpPr>
          <p:nvPr>
            <p:ph sz="quarter" idx="12"/>
            <p:custDataLst>
              <p:tags r:id="rId3"/>
            </p:custDataLst>
          </p:nvPr>
        </p:nvSpPr>
        <p:spPr>
          <a:xfrm>
            <a:off x="5102351" y="4498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20"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Section Header"/>
          <p:cNvSpPr txBox="1"/>
          <p:nvPr userDrawn="1">
            <p:custDataLst>
              <p:tags r:id="rId4"/>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23" name="Date/Filepath" hidden="1"/>
          <p:cNvSpPr txBox="1"/>
          <p:nvPr userDrawn="1">
            <p:custDataLst>
              <p:tags r:id="rId5"/>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24"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25" name="Presentation Disclaimer" hidden="1"/>
          <p:cNvSpPr txBox="1"/>
          <p:nvPr userDrawn="1">
            <p:custDataLst>
              <p:tags r:id="rId6"/>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6" name="Section Footer"/>
          <p:cNvSpPr txBox="1"/>
          <p:nvPr userDrawn="1">
            <p:custDataLst>
              <p:tags r:id="rId7"/>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7" name="Disclaimer" hidden="1"/>
          <p:cNvSpPr txBox="1"/>
          <p:nvPr userDrawn="1">
            <p:custDataLst>
              <p:tags r:id="rId8"/>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9" name="Page Number"/>
          <p:cNvSpPr txBox="1"/>
          <p:nvPr userDrawn="1">
            <p:custDataLst>
              <p:tags r:id="rId9"/>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hree">
    <p:spTree>
      <p:nvGrpSpPr>
        <p:cNvPr id="1" name=""/>
        <p:cNvGrpSpPr/>
        <p:nvPr/>
      </p:nvGrpSpPr>
      <p:grpSpPr>
        <a:xfrm>
          <a:off x="0" y="0"/>
          <a:ext cx="0" cy="0"/>
          <a:chOff x="0" y="0"/>
          <a:chExt cx="0" cy="0"/>
        </a:xfrm>
      </p:grpSpPr>
      <p:sp>
        <p:nvSpPr>
          <p:cNvPr id="27" name="Content Placeholder 2"/>
          <p:cNvSpPr>
            <a:spLocks noGrp="1"/>
          </p:cNvSpPr>
          <p:nvPr>
            <p:ph sz="quarter" idx="13"/>
            <p:custDataLst>
              <p:tags r:id="rId1"/>
            </p:custDataLst>
          </p:nvPr>
        </p:nvSpPr>
        <p:spPr>
          <a:xfrm>
            <a:off x="530352" y="2212848"/>
            <a:ext cx="2898648" cy="4416552"/>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a:p>
        </p:txBody>
      </p:sp>
      <p:sp>
        <p:nvSpPr>
          <p:cNvPr id="28" name="Content Placeholder 3"/>
          <p:cNvSpPr>
            <a:spLocks noGrp="1"/>
          </p:cNvSpPr>
          <p:nvPr>
            <p:ph sz="quarter" idx="14"/>
            <p:custDataLst>
              <p:tags r:id="rId2"/>
            </p:custDataLst>
          </p:nvPr>
        </p:nvSpPr>
        <p:spPr>
          <a:xfrm>
            <a:off x="3584447" y="2212848"/>
            <a:ext cx="2898648" cy="4416552"/>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a:p>
        </p:txBody>
      </p:sp>
      <p:sp>
        <p:nvSpPr>
          <p:cNvPr id="31" name="Content Placeholder 4"/>
          <p:cNvSpPr>
            <a:spLocks noGrp="1"/>
          </p:cNvSpPr>
          <p:nvPr>
            <p:ph sz="quarter" idx="15"/>
            <p:custDataLst>
              <p:tags r:id="rId3"/>
            </p:custDataLst>
          </p:nvPr>
        </p:nvSpPr>
        <p:spPr>
          <a:xfrm>
            <a:off x="6629400" y="2212848"/>
            <a:ext cx="2898648" cy="4416552"/>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a:p>
        </p:txBody>
      </p:sp>
      <p:cxnSp>
        <p:nvCxnSpPr>
          <p:cNvPr id="16"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Section Header"/>
          <p:cNvSpPr txBox="1"/>
          <p:nvPr userDrawn="1">
            <p:custDataLst>
              <p:tags r:id="rId4"/>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34" name="Date/Filepath" hidden="1"/>
          <p:cNvSpPr txBox="1"/>
          <p:nvPr userDrawn="1">
            <p:custDataLst>
              <p:tags r:id="rId5"/>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36"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17" name="Presentation Disclaimer" hidden="1"/>
          <p:cNvSpPr txBox="1"/>
          <p:nvPr userDrawn="1">
            <p:custDataLst>
              <p:tags r:id="rId6"/>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18" name="Section Footer"/>
          <p:cNvSpPr txBox="1"/>
          <p:nvPr userDrawn="1">
            <p:custDataLst>
              <p:tags r:id="rId7"/>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19" name="Disclaimer" hidden="1"/>
          <p:cNvSpPr txBox="1"/>
          <p:nvPr userDrawn="1">
            <p:custDataLst>
              <p:tags r:id="rId8"/>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1" name="Page Number"/>
          <p:cNvSpPr txBox="1"/>
          <p:nvPr userDrawn="1">
            <p:custDataLst>
              <p:tags r:id="rId9"/>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2" name="Title 21"/>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15" name="Content Placeholder 2"/>
          <p:cNvSpPr>
            <a:spLocks noGrp="1"/>
          </p:cNvSpPr>
          <p:nvPr>
            <p:ph sz="quarter" idx="10"/>
          </p:nvPr>
        </p:nvSpPr>
        <p:spPr>
          <a:xfrm>
            <a:off x="530352" y="2212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7" name="Content Placeholder 3"/>
          <p:cNvSpPr>
            <a:spLocks noGrp="1"/>
          </p:cNvSpPr>
          <p:nvPr>
            <p:ph sz="quarter" idx="11"/>
          </p:nvPr>
        </p:nvSpPr>
        <p:spPr>
          <a:xfrm>
            <a:off x="5102352" y="2212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9" name="Content Placeholder 4"/>
          <p:cNvSpPr>
            <a:spLocks noGrp="1"/>
          </p:cNvSpPr>
          <p:nvPr>
            <p:ph sz="quarter" idx="12"/>
          </p:nvPr>
        </p:nvSpPr>
        <p:spPr>
          <a:xfrm>
            <a:off x="530352" y="4498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1" name="Content Placeholder 5"/>
          <p:cNvSpPr>
            <a:spLocks noGrp="1"/>
          </p:cNvSpPr>
          <p:nvPr>
            <p:ph sz="quarter" idx="13"/>
          </p:nvPr>
        </p:nvSpPr>
        <p:spPr>
          <a:xfrm>
            <a:off x="5102352" y="4498848"/>
            <a:ext cx="4425696" cy="213055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cxnSp>
        <p:nvCxnSpPr>
          <p:cNvPr id="18" name="Frame Line"/>
          <p:cNvCxnSpPr/>
          <p:nvPr userDrawn="1"/>
        </p:nvCxnSpPr>
        <p:spPr>
          <a:xfrm flipV="1">
            <a:off x="381000" y="1066800"/>
            <a:ext cx="9144002" cy="17373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Section Header"/>
          <p:cNvSpPr txBox="1"/>
          <p:nvPr userDrawn="1">
            <p:custDataLst>
              <p:tags r:id="rId1"/>
            </p:custDataLst>
          </p:nvPr>
        </p:nvSpPr>
        <p:spPr>
          <a:xfrm>
            <a:off x="521208" y="850392"/>
            <a:ext cx="65" cy="169277"/>
          </a:xfrm>
          <a:prstGeom prst="rect">
            <a:avLst/>
          </a:prstGeom>
          <a:noFill/>
        </p:spPr>
        <p:txBody>
          <a:bodyPr wrap="none" lIns="0" tIns="0" rIns="0" bIns="0" rtlCol="0">
            <a:spAutoFit/>
          </a:bodyPr>
          <a:lstStyle/>
          <a:p>
            <a:pPr indent="-305647">
              <a:spcAft>
                <a:spcPts val="1003"/>
              </a:spcAft>
            </a:pPr>
            <a:endParaRPr lang="en-GB" sz="1100" dirty="0" smtClean="0">
              <a:latin typeface="+mn-lt"/>
              <a:ea typeface="Cambria Math" pitchFamily="18" charset="0"/>
            </a:endParaRPr>
          </a:p>
        </p:txBody>
      </p:sp>
      <p:sp>
        <p:nvSpPr>
          <p:cNvPr id="30" name="Date/Filepath" hidden="1"/>
          <p:cNvSpPr txBox="1"/>
          <p:nvPr userDrawn="1">
            <p:custDataLst>
              <p:tags r:id="rId2"/>
            </p:custDataLst>
          </p:nvPr>
        </p:nvSpPr>
        <p:spPr>
          <a:xfrm>
            <a:off x="4316710" y="530352"/>
            <a:ext cx="5204951" cy="153888"/>
          </a:xfrm>
          <a:prstGeom prst="rect">
            <a:avLst/>
          </a:prstGeom>
          <a:noFill/>
        </p:spPr>
        <p:txBody>
          <a:bodyPr wrap="none" lIns="0" tIns="0" rIns="0" bIns="0" rtlCol="0">
            <a:spAutoFit/>
          </a:bodyPr>
          <a:lstStyle/>
          <a:p>
            <a:pPr indent="-305647" algn="r">
              <a:spcAft>
                <a:spcPts val="1003"/>
              </a:spcAft>
            </a:pPr>
            <a:r>
              <a:rPr lang="en-IE" sz="1000" dirty="0" smtClean="0">
                <a:latin typeface="+mn-lt"/>
              </a:rPr>
              <a:t>10/05/2012 C:\Documents and Settings\khealy001\Desktop\FATCA Presentation Slides.pptx</a:t>
            </a:r>
            <a:endParaRPr lang="en-GB" sz="1000" dirty="0" smtClean="0">
              <a:latin typeface="+mn-lt"/>
            </a:endParaRPr>
          </a:p>
        </p:txBody>
      </p:sp>
      <p:sp>
        <p:nvSpPr>
          <p:cNvPr id="32" name="PwC Text"/>
          <p:cNvSpPr txBox="1"/>
          <p:nvPr userDrawn="1"/>
        </p:nvSpPr>
        <p:spPr>
          <a:xfrm>
            <a:off x="531977" y="7262027"/>
            <a:ext cx="301752" cy="172720"/>
          </a:xfrm>
          <a:prstGeom prst="rect">
            <a:avLst/>
          </a:prstGeom>
          <a:noFill/>
        </p:spPr>
        <p:txBody>
          <a:bodyPr wrap="none" lIns="0" tIns="0" rIns="0" bIns="0" rtlCol="0">
            <a:noAutofit/>
          </a:bodyPr>
          <a:lstStyle/>
          <a:p>
            <a:pPr indent="-305647">
              <a:spcAft>
                <a:spcPts val="1003"/>
              </a:spcAft>
            </a:pPr>
            <a:r>
              <a:rPr lang="en-GB" sz="1100" dirty="0" smtClean="0">
                <a:latin typeface="+mn-lt"/>
              </a:rPr>
              <a:t>PwC</a:t>
            </a:r>
          </a:p>
        </p:txBody>
      </p:sp>
      <p:sp>
        <p:nvSpPr>
          <p:cNvPr id="20" name="Presentation Disclaimer" hidden="1"/>
          <p:cNvSpPr txBox="1"/>
          <p:nvPr userDrawn="1">
            <p:custDataLst>
              <p:tags r:id="rId3"/>
            </p:custDataLst>
          </p:nvPr>
        </p:nvSpPr>
        <p:spPr>
          <a:xfrm>
            <a:off x="531977" y="6928122"/>
            <a:ext cx="8884920" cy="169277"/>
          </a:xfrm>
          <a:prstGeom prst="rect">
            <a:avLst/>
          </a:prstGeom>
          <a:noFill/>
        </p:spPr>
        <p:txBody>
          <a:bodyPr wrap="square" lIns="0" tIns="0" rIns="0" bIns="0" rtlCol="0" anchor="t" anchorCtr="0">
            <a:spAutoFit/>
          </a:bodyPr>
          <a:lstStyle/>
          <a:p>
            <a:pPr algn="l"/>
            <a:endParaRPr lang="en-GB" sz="1100" dirty="0" smtClean="0"/>
          </a:p>
        </p:txBody>
      </p:sp>
      <p:sp>
        <p:nvSpPr>
          <p:cNvPr id="22" name="Section Footer"/>
          <p:cNvSpPr txBox="1"/>
          <p:nvPr userDrawn="1">
            <p:custDataLst>
              <p:tags r:id="rId4"/>
            </p:custDataLst>
          </p:nvPr>
        </p:nvSpPr>
        <p:spPr>
          <a:xfrm>
            <a:off x="531977" y="7094069"/>
            <a:ext cx="65" cy="169277"/>
          </a:xfrm>
          <a:prstGeom prst="rect">
            <a:avLst/>
          </a:prstGeom>
          <a:noFill/>
        </p:spPr>
        <p:txBody>
          <a:bodyPr wrap="none" lIns="0" tIns="0" rIns="0" bIns="0" rtlCol="0">
            <a:spAutoFit/>
          </a:bodyPr>
          <a:lstStyle/>
          <a:p>
            <a:pPr indent="-305647" algn="l">
              <a:spcAft>
                <a:spcPts val="1003"/>
              </a:spcAft>
            </a:pPr>
            <a:endParaRPr lang="en-GB" sz="1100" dirty="0" smtClean="0">
              <a:latin typeface="+mn-lt"/>
            </a:endParaRPr>
          </a:p>
        </p:txBody>
      </p:sp>
      <p:sp>
        <p:nvSpPr>
          <p:cNvPr id="24" name="Disclaimer" hidden="1"/>
          <p:cNvSpPr txBox="1"/>
          <p:nvPr userDrawn="1">
            <p:custDataLst>
              <p:tags r:id="rId5"/>
            </p:custDataLst>
          </p:nvPr>
        </p:nvSpPr>
        <p:spPr>
          <a:xfrm>
            <a:off x="5102352" y="7261640"/>
            <a:ext cx="3017520" cy="169277"/>
          </a:xfrm>
          <a:prstGeom prst="rect">
            <a:avLst/>
          </a:prstGeom>
          <a:noFill/>
        </p:spPr>
        <p:txBody>
          <a:bodyPr wrap="square" lIns="0" tIns="0" rIns="0" bIns="0" rtlCol="0" anchor="b" anchorCtr="0">
            <a:spAutoFit/>
          </a:bodyPr>
          <a:lstStyle/>
          <a:p>
            <a:endParaRPr lang="en-GB" sz="1100" noProof="0" dirty="0" smtClean="0"/>
          </a:p>
        </p:txBody>
      </p:sp>
      <p:sp>
        <p:nvSpPr>
          <p:cNvPr id="27" name="Page Number"/>
          <p:cNvSpPr txBox="1"/>
          <p:nvPr userDrawn="1">
            <p:custDataLst>
              <p:tags r:id="rId6"/>
            </p:custDataLst>
          </p:nvPr>
        </p:nvSpPr>
        <p:spPr>
          <a:xfrm>
            <a:off x="9523978" y="7263477"/>
            <a:ext cx="65" cy="169277"/>
          </a:xfrm>
          <a:prstGeom prst="rect">
            <a:avLst/>
          </a:prstGeom>
          <a:noFill/>
        </p:spPr>
        <p:txBody>
          <a:bodyPr wrap="none" lIns="0" tIns="0" rIns="0" bIns="0" rtlCol="0">
            <a:spAutoFit/>
          </a:bodyPr>
          <a:lstStyle/>
          <a:p>
            <a:pPr indent="-305647" algn="r">
              <a:spcAft>
                <a:spcPts val="1003"/>
              </a:spcAft>
            </a:pPr>
            <a:endParaRPr lang="en-GB" sz="1100" dirty="0" smtClean="0">
              <a:latin typeface="+mn-lt"/>
            </a:endParaRPr>
          </a:p>
        </p:txBody>
      </p:sp>
      <p:sp>
        <p:nvSpPr>
          <p:cNvPr id="28" name="Title 27"/>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3" name="grid" hidden="1"/>
          <p:cNvGrpSpPr/>
          <p:nvPr>
            <p:custDataLst>
              <p:tags r:id="rId26"/>
            </p:custDataLst>
          </p:nvPr>
        </p:nvGrpSpPr>
        <p:grpSpPr>
          <a:xfrm>
            <a:off x="530352" y="685800"/>
            <a:ext cx="8997696" cy="6711696"/>
            <a:chOff x="530352" y="685800"/>
            <a:chExt cx="8997696" cy="6711696"/>
          </a:xfrm>
        </p:grpSpPr>
        <p:sp>
          <p:nvSpPr>
            <p:cNvPr id="54" name="Footer block"/>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55" name="Title block"/>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56" name="Header block"/>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57" name="Group 600"/>
            <p:cNvGrpSpPr/>
            <p:nvPr userDrawn="1"/>
          </p:nvGrpSpPr>
          <p:grpSpPr>
            <a:xfrm>
              <a:off x="530352" y="6016752"/>
              <a:ext cx="8997696" cy="612648"/>
              <a:chOff x="530352" y="6016752"/>
              <a:chExt cx="8997696" cy="612648"/>
            </a:xfrm>
          </p:grpSpPr>
          <p:sp>
            <p:nvSpPr>
              <p:cNvPr id="139" name="Content block 606"/>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40" name="Content block 605"/>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41" name="Content block 604"/>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42" name="Content block 603"/>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43" name="Content block 602"/>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44" name="Content block 60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58" name="Group 500"/>
            <p:cNvGrpSpPr/>
            <p:nvPr userDrawn="1"/>
          </p:nvGrpSpPr>
          <p:grpSpPr>
            <a:xfrm>
              <a:off x="530352" y="5257800"/>
              <a:ext cx="8997696" cy="612648"/>
              <a:chOff x="530352" y="5257800"/>
              <a:chExt cx="8997696" cy="612648"/>
            </a:xfrm>
          </p:grpSpPr>
          <p:sp>
            <p:nvSpPr>
              <p:cNvPr id="133" name="Content block 506"/>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4" name="Content block 505"/>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5" name="Content block 504"/>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6" name="Content block 503"/>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7" name="Content block 502"/>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8" name="Content block 50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5" name="Group 400"/>
            <p:cNvGrpSpPr/>
            <p:nvPr userDrawn="1"/>
          </p:nvGrpSpPr>
          <p:grpSpPr>
            <a:xfrm>
              <a:off x="530352" y="4498848"/>
              <a:ext cx="8997696" cy="612648"/>
              <a:chOff x="530352" y="4498848"/>
              <a:chExt cx="8997696" cy="612648"/>
            </a:xfrm>
          </p:grpSpPr>
          <p:sp>
            <p:nvSpPr>
              <p:cNvPr id="127" name="Content block 406"/>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8" name="Content block 405"/>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9" name="Content block 404"/>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0" name="Content block 403"/>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1" name="Content block 402"/>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32" name="Content block 40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6" name="Group 300"/>
            <p:cNvGrpSpPr/>
            <p:nvPr userDrawn="1"/>
          </p:nvGrpSpPr>
          <p:grpSpPr>
            <a:xfrm>
              <a:off x="530352" y="3730752"/>
              <a:ext cx="8997696" cy="612648"/>
              <a:chOff x="530352" y="3730752"/>
              <a:chExt cx="8997696" cy="612648"/>
            </a:xfrm>
          </p:grpSpPr>
          <p:sp>
            <p:nvSpPr>
              <p:cNvPr id="121" name="Content block 306"/>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2" name="Content block 305"/>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3" name="Content block 304"/>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4" name="Content block 303"/>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5" name="Content block 302"/>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6" name="Content block 30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7" name="Group 200"/>
            <p:cNvGrpSpPr/>
            <p:nvPr userDrawn="1"/>
          </p:nvGrpSpPr>
          <p:grpSpPr>
            <a:xfrm>
              <a:off x="530352" y="2971800"/>
              <a:ext cx="8997696" cy="612648"/>
              <a:chOff x="530352" y="2971800"/>
              <a:chExt cx="8997696" cy="612648"/>
            </a:xfrm>
          </p:grpSpPr>
          <p:sp>
            <p:nvSpPr>
              <p:cNvPr id="115" name="Content block 206"/>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6" name="Content block 205"/>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7" name="Content block 204"/>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8" name="Content block 203"/>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9" name="Content block 202"/>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20" name="Content block 20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8" name="Group 100"/>
            <p:cNvGrpSpPr/>
            <p:nvPr userDrawn="1"/>
          </p:nvGrpSpPr>
          <p:grpSpPr>
            <a:xfrm>
              <a:off x="530352" y="2212848"/>
              <a:ext cx="8997696" cy="612648"/>
              <a:chOff x="530352" y="2212848"/>
              <a:chExt cx="8997696" cy="612648"/>
            </a:xfrm>
          </p:grpSpPr>
          <p:sp>
            <p:nvSpPr>
              <p:cNvPr id="109" name="Content block 106"/>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0" name="Content block 105"/>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1" name="Content block 104"/>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2" name="Content block 103"/>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3" name="Content block 102"/>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14" name="Content block 10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Placeholder 1"/>
          <p:cNvSpPr>
            <a:spLocks noGrp="1"/>
          </p:cNvSpPr>
          <p:nvPr>
            <p:ph type="title"/>
          </p:nvPr>
        </p:nvSpPr>
        <p:spPr>
          <a:xfrm>
            <a:off x="530352" y="1143000"/>
            <a:ext cx="8997696" cy="914400"/>
          </a:xfrm>
          <a:prstGeom prst="rect">
            <a:avLst/>
          </a:prstGeom>
        </p:spPr>
        <p:txBody>
          <a:bodyPr vert="horz" lIns="0" tIns="0" rIns="0" bIns="0" rtlCol="0" anchor="t" anchorCtr="0">
            <a:noAutofit/>
          </a:bodyPr>
          <a:lstStyle/>
          <a:p>
            <a:r>
              <a:rPr lang="en-GB" noProof="0" smtClean="0"/>
              <a:t>Click to edit Master title style</a:t>
            </a:r>
            <a:endParaRPr lang="en-GB" noProof="0" dirty="0"/>
          </a:p>
        </p:txBody>
      </p:sp>
      <p:sp>
        <p:nvSpPr>
          <p:cNvPr id="3" name="Text Placeholder 2"/>
          <p:cNvSpPr>
            <a:spLocks noGrp="1"/>
          </p:cNvSpPr>
          <p:nvPr>
            <p:ph type="body" idx="1"/>
          </p:nvPr>
        </p:nvSpPr>
        <p:spPr>
          <a:xfrm>
            <a:off x="533400" y="2209800"/>
            <a:ext cx="8997696" cy="4419600"/>
          </a:xfrm>
          <a:prstGeom prst="rect">
            <a:avLst/>
          </a:prstGeom>
        </p:spPr>
        <p:txBody>
          <a:bodyPr vert="horz" lIns="0" tIns="0" rIns="0" bIns="0" rtlCol="0">
            <a:no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smtClean="0"/>
          </a:p>
        </p:txBody>
      </p:sp>
      <p:sp>
        <p:nvSpPr>
          <p:cNvPr id="4" name="Slide Number Placeholder 5"/>
          <p:cNvSpPr>
            <a:spLocks noGrp="1"/>
          </p:cNvSpPr>
          <p:nvPr>
            <p:ph type="sldNum" sz="quarter" idx="4"/>
          </p:nvPr>
        </p:nvSpPr>
        <p:spPr>
          <a:xfrm>
            <a:off x="6886652" y="7059304"/>
            <a:ext cx="2638348" cy="341986"/>
          </a:xfrm>
          <a:prstGeom prst="rect">
            <a:avLst/>
          </a:prstGeom>
        </p:spPr>
        <p:txBody>
          <a:bodyPr lIns="0" tIns="0" rIns="0" bIns="0" anchor="ctr" anchorCtr="0">
            <a:noAutofit/>
          </a:bodyPr>
          <a:lstStyle>
            <a:lvl1pPr algn="r">
              <a:defRPr sz="1400">
                <a:solidFill>
                  <a:schemeClr val="tx1"/>
                </a:solidFill>
                <a:latin typeface="+mn-lt"/>
                <a:cs typeface="Arial" pitchFamily="34" charset="0"/>
              </a:defRPr>
            </a:lvl1pPr>
          </a:lstStyle>
          <a:p>
            <a:endParaRPr lang="en-GB" dirty="0"/>
          </a:p>
        </p:txBody>
      </p:sp>
      <p:sp>
        <p:nvSpPr>
          <p:cNvPr id="6" name="Date Placeholder 3"/>
          <p:cNvSpPr>
            <a:spLocks noGrp="1"/>
          </p:cNvSpPr>
          <p:nvPr>
            <p:ph type="dt" sz="half" idx="2"/>
          </p:nvPr>
        </p:nvSpPr>
        <p:spPr>
          <a:xfrm>
            <a:off x="533400" y="7059304"/>
            <a:ext cx="2585009" cy="341986"/>
          </a:xfrm>
          <a:prstGeom prst="rect">
            <a:avLst/>
          </a:prstGeom>
        </p:spPr>
        <p:txBody>
          <a:bodyPr lIns="0" tIns="0" rIns="0" bIns="0" anchor="ctr" anchorCtr="0">
            <a:noAutofit/>
          </a:bodyPr>
          <a:lstStyle>
            <a:lvl1pPr algn="l">
              <a:defRPr sz="1400">
                <a:solidFill>
                  <a:schemeClr val="tx1"/>
                </a:solidFill>
                <a:latin typeface="+mn-lt"/>
                <a:cs typeface="Arial" pitchFamily="34" charset="0"/>
              </a:defRPr>
            </a:lvl1pPr>
          </a:lstStyle>
          <a:p>
            <a:endParaRPr lang="en-GB" dirty="0"/>
          </a:p>
        </p:txBody>
      </p:sp>
      <p:sp>
        <p:nvSpPr>
          <p:cNvPr id="7" name="Footer Placeholder 4"/>
          <p:cNvSpPr>
            <a:spLocks noGrp="1"/>
          </p:cNvSpPr>
          <p:nvPr>
            <p:ph type="ftr" sz="quarter" idx="3"/>
          </p:nvPr>
        </p:nvSpPr>
        <p:spPr>
          <a:xfrm>
            <a:off x="3279038" y="7059304"/>
            <a:ext cx="3500323" cy="341986"/>
          </a:xfrm>
          <a:prstGeom prst="rect">
            <a:avLst/>
          </a:prstGeom>
        </p:spPr>
        <p:txBody>
          <a:bodyPr vert="horz" lIns="0" tIns="0" rIns="0" bIns="0" anchor="ctr" anchorCtr="0">
            <a:noAutofit/>
          </a:bodyPr>
          <a:lstStyle>
            <a:lvl1pPr algn="ctr">
              <a:defRPr sz="1400">
                <a:solidFill>
                  <a:schemeClr val="tx1"/>
                </a:solidFill>
                <a:latin typeface="+mn-lt"/>
                <a:cs typeface="Arial" pitchFamily="34" charset="0"/>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52" r:id="rId2"/>
    <p:sldLayoutId id="2147483653" r:id="rId3"/>
    <p:sldLayoutId id="2147483681" r:id="rId4"/>
    <p:sldLayoutId id="2147483682" r:id="rId5"/>
    <p:sldLayoutId id="2147483691" r:id="rId6"/>
    <p:sldLayoutId id="2147483702" r:id="rId7"/>
    <p:sldLayoutId id="2147483654" r:id="rId8"/>
    <p:sldLayoutId id="2147483683" r:id="rId9"/>
    <p:sldLayoutId id="2147483703" r:id="rId10"/>
    <p:sldLayoutId id="2147483704" r:id="rId11"/>
    <p:sldLayoutId id="2147483684" r:id="rId12"/>
    <p:sldLayoutId id="2147483685" r:id="rId13"/>
    <p:sldLayoutId id="2147483661" r:id="rId14"/>
    <p:sldLayoutId id="2147483686" r:id="rId15"/>
    <p:sldLayoutId id="2147483687" r:id="rId16"/>
    <p:sldLayoutId id="2147483688" r:id="rId17"/>
    <p:sldLayoutId id="2147483671" r:id="rId18"/>
    <p:sldLayoutId id="2147483689" r:id="rId19"/>
    <p:sldLayoutId id="2147483690" r:id="rId20"/>
    <p:sldLayoutId id="2147483701" r:id="rId21"/>
    <p:sldLayoutId id="2147483698" r:id="rId22"/>
    <p:sldLayoutId id="2147483700" r:id="rId23"/>
    <p:sldLayoutId id="2147483705" r:id="rId24"/>
  </p:sldLayoutIdLst>
  <p:hf hdr="0" dt="0"/>
  <p:txStyles>
    <p:titleStyle>
      <a:lvl1pPr algn="l" defTabSz="1018824" rtl="0" eaLnBrk="1" latinLnBrk="0" hangingPunct="1">
        <a:lnSpc>
          <a:spcPct val="100000"/>
        </a:lnSpc>
        <a:spcBef>
          <a:spcPct val="0"/>
        </a:spcBef>
        <a:buNone/>
        <a:defRPr sz="2400" b="1" i="1" kern="1200" baseline="0">
          <a:solidFill>
            <a:schemeClr val="tx1"/>
          </a:solidFill>
          <a:latin typeface="+mj-lt"/>
          <a:ea typeface="+mj-ea"/>
          <a:cs typeface="+mj-cs"/>
        </a:defRPr>
      </a:lvl1pPr>
    </p:titleStyle>
    <p:bodyStyle>
      <a:lvl1pPr marL="0" marR="0" indent="-305647" algn="l" defTabSz="1018824" rtl="0" eaLnBrk="1" fontAlgn="auto" latinLnBrk="0" hangingPunct="1">
        <a:lnSpc>
          <a:spcPct val="100000"/>
        </a:lnSpc>
        <a:spcBef>
          <a:spcPts val="0"/>
        </a:spcBef>
        <a:spcAft>
          <a:spcPts val="1000"/>
        </a:spcAft>
        <a:buClr>
          <a:schemeClr val="tx1"/>
        </a:buClr>
        <a:buSzTx/>
        <a:buFontTx/>
        <a:buNone/>
        <a:tabLst/>
        <a:defRPr sz="2000" kern="1200">
          <a:solidFill>
            <a:schemeClr val="tx1"/>
          </a:solidFill>
          <a:latin typeface="Georgia" pitchFamily="18" charset="0"/>
          <a:ea typeface="+mn-ea"/>
          <a:cs typeface="+mn-cs"/>
        </a:defRPr>
      </a:lvl1pPr>
      <a:lvl2pPr marL="305647" indent="-305647" algn="l" defTabSz="1018824" rtl="0" eaLnBrk="1" latinLnBrk="0" hangingPunct="1">
        <a:lnSpc>
          <a:spcPct val="100000"/>
        </a:lnSpc>
        <a:spcBef>
          <a:spcPts val="0"/>
        </a:spcBef>
        <a:spcAft>
          <a:spcPts val="1000"/>
        </a:spcAft>
        <a:buClr>
          <a:schemeClr val="tx1"/>
        </a:buClr>
        <a:buFont typeface="Georgia" pitchFamily="18" charset="0"/>
        <a:buChar char="•"/>
        <a:defRPr sz="2000" kern="1200">
          <a:solidFill>
            <a:schemeClr val="tx1"/>
          </a:solidFill>
          <a:latin typeface="Georgia" pitchFamily="18" charset="0"/>
          <a:ea typeface="+mn-ea"/>
          <a:cs typeface="+mn-cs"/>
        </a:defRPr>
      </a:lvl2pPr>
      <a:lvl3pPr marL="611295" indent="-305647" algn="l" defTabSz="1018824" rtl="0" eaLnBrk="1" latinLnBrk="0" hangingPunct="1">
        <a:lnSpc>
          <a:spcPct val="100000"/>
        </a:lnSpc>
        <a:spcBef>
          <a:spcPts val="0"/>
        </a:spcBef>
        <a:spcAft>
          <a:spcPts val="1000"/>
        </a:spcAft>
        <a:buClr>
          <a:schemeClr val="tx1"/>
        </a:buClr>
        <a:buFont typeface="Georgia" pitchFamily="18" charset="0"/>
        <a:buChar char="-"/>
        <a:defRPr sz="2000" kern="1200">
          <a:solidFill>
            <a:schemeClr val="tx1"/>
          </a:solidFill>
          <a:latin typeface="Georgia" pitchFamily="18" charset="0"/>
          <a:ea typeface="+mn-ea"/>
          <a:cs typeface="+mn-cs"/>
        </a:defRPr>
      </a:lvl3pPr>
      <a:lvl4pPr marL="916942" indent="-305647" algn="l" defTabSz="1018824" rtl="0" eaLnBrk="1" latinLnBrk="0" hangingPunct="1">
        <a:lnSpc>
          <a:spcPct val="100000"/>
        </a:lnSpc>
        <a:spcBef>
          <a:spcPts val="0"/>
        </a:spcBef>
        <a:spcAft>
          <a:spcPts val="1000"/>
        </a:spcAft>
        <a:buClr>
          <a:schemeClr val="tx1"/>
        </a:buClr>
        <a:buFont typeface="Georgia" pitchFamily="18" charset="0"/>
        <a:buChar char="◦"/>
        <a:defRPr sz="2000" kern="1200">
          <a:solidFill>
            <a:schemeClr val="tx1"/>
          </a:solidFill>
          <a:latin typeface="Georgia" pitchFamily="18" charset="0"/>
          <a:ea typeface="+mn-ea"/>
          <a:cs typeface="+mn-cs"/>
        </a:defRPr>
      </a:lvl4pPr>
      <a:lvl5pPr marL="1222589" indent="-305647" algn="l" defTabSz="1018824" rtl="0" eaLnBrk="1" latinLnBrk="0" hangingPunct="1">
        <a:lnSpc>
          <a:spcPct val="100000"/>
        </a:lnSpc>
        <a:spcBef>
          <a:spcPts val="0"/>
        </a:spcBef>
        <a:spcAft>
          <a:spcPts val="10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305647" marR="0" indent="-305647" algn="l" defTabSz="1018824" rtl="0" eaLnBrk="1" fontAlgn="auto" latinLnBrk="0" hangingPunct="1">
        <a:lnSpc>
          <a:spcPct val="100000"/>
        </a:lnSpc>
        <a:spcBef>
          <a:spcPts val="0"/>
        </a:spcBef>
        <a:spcAft>
          <a:spcPts val="10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611295" indent="-305647" algn="l" defTabSz="1018824" rtl="0" eaLnBrk="1" latinLnBrk="0" hangingPunct="1">
        <a:lnSpc>
          <a:spcPct val="100000"/>
        </a:lnSpc>
        <a:spcBef>
          <a:spcPts val="0"/>
        </a:spcBef>
        <a:spcAft>
          <a:spcPts val="1000"/>
        </a:spcAft>
        <a:buSzPct val="100000"/>
        <a:buFont typeface="+mj-lt"/>
        <a:buAutoNum type="alphaLcPeriod"/>
        <a:defRPr sz="2000" kern="1200" baseline="0">
          <a:solidFill>
            <a:schemeClr val="tx1"/>
          </a:solidFill>
          <a:latin typeface="Georgia" pitchFamily="18" charset="0"/>
          <a:ea typeface="+mn-ea"/>
          <a:cs typeface="+mn-cs"/>
        </a:defRPr>
      </a:lvl7pPr>
      <a:lvl8pPr marL="916942" indent="-305647" algn="l" defTabSz="1018824" rtl="0" eaLnBrk="1" latinLnBrk="0" hangingPunct="1">
        <a:lnSpc>
          <a:spcPct val="100000"/>
        </a:lnSpc>
        <a:spcBef>
          <a:spcPts val="0"/>
        </a:spcBef>
        <a:spcAft>
          <a:spcPts val="1000"/>
        </a:spcAft>
        <a:buSzPct val="100000"/>
        <a:buFont typeface="+mj-lt"/>
        <a:buAutoNum type="romanLcPeriod"/>
        <a:defRPr sz="2000" kern="1200" baseline="0">
          <a:solidFill>
            <a:schemeClr val="tx1"/>
          </a:solidFill>
          <a:latin typeface="Georgia" pitchFamily="18" charset="0"/>
          <a:ea typeface="+mn-ea"/>
          <a:cs typeface="+mn-cs"/>
        </a:defRPr>
      </a:lvl8pPr>
      <a:lvl9pPr marL="0" indent="-305647" algn="l" defTabSz="1018824" rtl="0" eaLnBrk="1" latinLnBrk="0" hangingPunct="1">
        <a:lnSpc>
          <a:spcPct val="100000"/>
        </a:lnSpc>
        <a:spcBef>
          <a:spcPts val="0"/>
        </a:spcBef>
        <a:spcAft>
          <a:spcPts val="10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59.xml"/><Relationship Id="rId1" Type="http://schemas.openxmlformats.org/officeDocument/2006/relationships/tags" Target="../tags/tag1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1.xml"/><Relationship Id="rId1" Type="http://schemas.openxmlformats.org/officeDocument/2006/relationships/tags" Target="../tags/tag16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3.xml"/><Relationship Id="rId1" Type="http://schemas.openxmlformats.org/officeDocument/2006/relationships/tags" Target="../tags/tag16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5.xml"/><Relationship Id="rId1" Type="http://schemas.openxmlformats.org/officeDocument/2006/relationships/tags" Target="../tags/tag16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7.xml"/><Relationship Id="rId1" Type="http://schemas.openxmlformats.org/officeDocument/2006/relationships/tags" Target="../tags/tag16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9.xml"/><Relationship Id="rId1" Type="http://schemas.openxmlformats.org/officeDocument/2006/relationships/tags" Target="../tags/tag16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71.xml"/><Relationship Id="rId1" Type="http://schemas.openxmlformats.org/officeDocument/2006/relationships/tags" Target="../tags/tag17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73.xml"/><Relationship Id="rId1" Type="http://schemas.openxmlformats.org/officeDocument/2006/relationships/tags" Target="../tags/tag17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75.xml"/><Relationship Id="rId1" Type="http://schemas.openxmlformats.org/officeDocument/2006/relationships/tags" Target="../tags/tag17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77.xml"/><Relationship Id="rId1" Type="http://schemas.openxmlformats.org/officeDocument/2006/relationships/tags" Target="../tags/tag17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79.xml"/><Relationship Id="rId1" Type="http://schemas.openxmlformats.org/officeDocument/2006/relationships/tags" Target="../tags/tag178.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81.xml"/><Relationship Id="rId1" Type="http://schemas.openxmlformats.org/officeDocument/2006/relationships/tags" Target="../tags/tag18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83.xml"/><Relationship Id="rId1" Type="http://schemas.openxmlformats.org/officeDocument/2006/relationships/tags" Target="../tags/tag18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85.xml"/><Relationship Id="rId1" Type="http://schemas.openxmlformats.org/officeDocument/2006/relationships/tags" Target="../tags/tag18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87.xml"/><Relationship Id="rId1" Type="http://schemas.openxmlformats.org/officeDocument/2006/relationships/tags" Target="../tags/tag18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5" Type="http://schemas.openxmlformats.org/officeDocument/2006/relationships/slideLayout" Target="../slideLayouts/slideLayout16.xml"/><Relationship Id="rId4" Type="http://schemas.openxmlformats.org/officeDocument/2006/relationships/tags" Target="../tags/tag147.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89.xml"/><Relationship Id="rId1" Type="http://schemas.openxmlformats.org/officeDocument/2006/relationships/tags" Target="../tags/tag188.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91.xml"/><Relationship Id="rId1" Type="http://schemas.openxmlformats.org/officeDocument/2006/relationships/tags" Target="../tags/tag190.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93.xml"/><Relationship Id="rId1" Type="http://schemas.openxmlformats.org/officeDocument/2006/relationships/tags" Target="../tags/tag19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95.xml"/><Relationship Id="rId1" Type="http://schemas.openxmlformats.org/officeDocument/2006/relationships/tags" Target="../tags/tag194.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97.xml"/><Relationship Id="rId1" Type="http://schemas.openxmlformats.org/officeDocument/2006/relationships/tags" Target="../tags/tag19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99.xml"/><Relationship Id="rId1" Type="http://schemas.openxmlformats.org/officeDocument/2006/relationships/tags" Target="../tags/tag198.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1.xml"/><Relationship Id="rId1" Type="http://schemas.openxmlformats.org/officeDocument/2006/relationships/tags" Target="../tags/tag200.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3.xml"/><Relationship Id="rId1" Type="http://schemas.openxmlformats.org/officeDocument/2006/relationships/tags" Target="../tags/tag20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5.xml"/><Relationship Id="rId1" Type="http://schemas.openxmlformats.org/officeDocument/2006/relationships/tags" Target="../tags/tag20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49.xml"/><Relationship Id="rId1" Type="http://schemas.openxmlformats.org/officeDocument/2006/relationships/tags" Target="../tags/tag148.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7.xml"/><Relationship Id="rId1" Type="http://schemas.openxmlformats.org/officeDocument/2006/relationships/tags" Target="../tags/tag206.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9.xml"/><Relationship Id="rId1" Type="http://schemas.openxmlformats.org/officeDocument/2006/relationships/tags" Target="../tags/tag20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11.xml"/><Relationship Id="rId1" Type="http://schemas.openxmlformats.org/officeDocument/2006/relationships/tags" Target="../tags/tag2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13.xml"/><Relationship Id="rId1" Type="http://schemas.openxmlformats.org/officeDocument/2006/relationships/tags" Target="../tags/tag212.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15.xml"/><Relationship Id="rId1" Type="http://schemas.openxmlformats.org/officeDocument/2006/relationships/tags" Target="../tags/tag214.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17.xml"/><Relationship Id="rId1" Type="http://schemas.openxmlformats.org/officeDocument/2006/relationships/tags" Target="../tags/tag2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19.xml"/><Relationship Id="rId1" Type="http://schemas.openxmlformats.org/officeDocument/2006/relationships/tags" Target="../tags/tag218.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1.xml"/><Relationship Id="rId1" Type="http://schemas.openxmlformats.org/officeDocument/2006/relationships/tags" Target="../tags/tag2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3.xml"/><Relationship Id="rId1" Type="http://schemas.openxmlformats.org/officeDocument/2006/relationships/tags" Target="../tags/tag222.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5.xml"/><Relationship Id="rId1" Type="http://schemas.openxmlformats.org/officeDocument/2006/relationships/tags" Target="../tags/tag2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7.xml"/><Relationship Id="rId1" Type="http://schemas.openxmlformats.org/officeDocument/2006/relationships/tags" Target="../tags/tag226.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9.xml"/><Relationship Id="rId1" Type="http://schemas.openxmlformats.org/officeDocument/2006/relationships/tags" Target="../tags/tag228.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31.xml"/><Relationship Id="rId1" Type="http://schemas.openxmlformats.org/officeDocument/2006/relationships/tags" Target="../tags/tag230.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33.xml"/><Relationship Id="rId1" Type="http://schemas.openxmlformats.org/officeDocument/2006/relationships/tags" Target="../tags/tag232.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35.xml"/><Relationship Id="rId1" Type="http://schemas.openxmlformats.org/officeDocument/2006/relationships/tags" Target="../tags/tag23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51.xml"/><Relationship Id="rId1" Type="http://schemas.openxmlformats.org/officeDocument/2006/relationships/tags" Target="../tags/tag15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37.xml"/><Relationship Id="rId1" Type="http://schemas.openxmlformats.org/officeDocument/2006/relationships/tags" Target="../tags/tag236.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39.xml"/><Relationship Id="rId1" Type="http://schemas.openxmlformats.org/officeDocument/2006/relationships/tags" Target="../tags/tag238.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41.xml"/><Relationship Id="rId1" Type="http://schemas.openxmlformats.org/officeDocument/2006/relationships/tags" Target="../tags/tag240.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43.xml"/><Relationship Id="rId1" Type="http://schemas.openxmlformats.org/officeDocument/2006/relationships/tags" Target="../tags/tag24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53.xml"/><Relationship Id="rId1" Type="http://schemas.openxmlformats.org/officeDocument/2006/relationships/tags" Target="../tags/tag15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55.xml"/><Relationship Id="rId1" Type="http://schemas.openxmlformats.org/officeDocument/2006/relationships/tags" Target="../tags/tag15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57.xml"/><Relationship Id="rId1" Type="http://schemas.openxmlformats.org/officeDocument/2006/relationships/tags" Target="../tags/tag1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085023" y="949960"/>
            <a:ext cx="5877878" cy="1352064"/>
          </a:xfrm>
        </p:spPr>
        <p:txBody>
          <a:bodyPr/>
          <a:lstStyle/>
          <a:p>
            <a:r>
              <a:rPr lang="en-GB" dirty="0" smtClean="0"/>
              <a:t>Sales Tax Special Procedure Rules</a:t>
            </a:r>
            <a:endParaRPr lang="en-GB" dirty="0"/>
          </a:p>
        </p:txBody>
      </p:sp>
      <p:sp>
        <p:nvSpPr>
          <p:cNvPr id="8" name="Subtitle 7"/>
          <p:cNvSpPr>
            <a:spLocks noGrp="1"/>
          </p:cNvSpPr>
          <p:nvPr>
            <p:ph type="subTitle" idx="1"/>
          </p:nvPr>
        </p:nvSpPr>
        <p:spPr>
          <a:xfrm>
            <a:off x="2085023" y="2273815"/>
            <a:ext cx="5877878" cy="1036321"/>
          </a:xfrm>
        </p:spPr>
        <p:txBody>
          <a:bodyPr/>
          <a:lstStyle/>
          <a:p>
            <a:endParaRPr lang="en-GB" dirty="0" smtClean="0"/>
          </a:p>
          <a:p>
            <a:r>
              <a:rPr lang="en-GB" sz="2800" dirty="0" smtClean="0"/>
              <a:t>18 November 2015</a:t>
            </a:r>
          </a:p>
          <a:p>
            <a:endParaRPr lang="en-GB" dirty="0" smtClean="0"/>
          </a:p>
          <a:p>
            <a:endParaRPr lang="en-GB" dirty="0" smtClean="0"/>
          </a:p>
        </p:txBody>
      </p:sp>
      <p:sp>
        <p:nvSpPr>
          <p:cNvPr id="9" name="Text Placeholder 8"/>
          <p:cNvSpPr>
            <a:spLocks noGrp="1"/>
          </p:cNvSpPr>
          <p:nvPr>
            <p:ph type="body" sz="quarter" idx="10"/>
          </p:nvPr>
        </p:nvSpPr>
        <p:spPr/>
        <p:txBody>
          <a:bodyPr/>
          <a:lstStyle/>
          <a:p>
            <a:r>
              <a:rPr lang="en-GB" dirty="0" smtClean="0"/>
              <a:t>www.pwc.com/pk</a:t>
            </a:r>
            <a:endParaRPr lang="en-GB" dirty="0"/>
          </a:p>
        </p:txBody>
      </p:sp>
      <p:sp>
        <p:nvSpPr>
          <p:cNvPr id="6" name="TextBox 5"/>
          <p:cNvSpPr txBox="1"/>
          <p:nvPr/>
        </p:nvSpPr>
        <p:spPr>
          <a:xfrm>
            <a:off x="6601244" y="7100910"/>
            <a:ext cx="4143404" cy="861774"/>
          </a:xfrm>
          <a:prstGeom prst="rect">
            <a:avLst/>
          </a:prstGeom>
          <a:noFill/>
        </p:spPr>
        <p:txBody>
          <a:bodyPr wrap="square" lIns="0" tIns="0" rIns="0" bIns="0" rtlCol="0">
            <a:spAutoFit/>
          </a:bodyPr>
          <a:lstStyle/>
          <a:p>
            <a:pPr indent="-274320"/>
            <a:r>
              <a:rPr lang="en-US" sz="2200" b="1" dirty="0" smtClean="0">
                <a:latin typeface="Georgia" pitchFamily="18" charset="0"/>
                <a:cs typeface="Arial" pitchFamily="34" charset="0"/>
              </a:rPr>
              <a:t>A.F. Ferguson &amp; Co.</a:t>
            </a:r>
          </a:p>
          <a:p>
            <a:pPr indent="-274320"/>
            <a:r>
              <a:rPr lang="en-US" sz="1700" i="1" dirty="0" smtClean="0">
                <a:latin typeface="Georgia" pitchFamily="18" charset="0"/>
                <a:cs typeface="Arial" pitchFamily="34" charset="0"/>
              </a:rPr>
              <a:t>a member firm of PwC network</a:t>
            </a:r>
          </a:p>
          <a:p>
            <a:pPr indent="-274320"/>
            <a:endParaRPr lang="en-US" sz="1700" dirty="0" smtClean="0">
              <a:latin typeface="Georgia" pitchFamily="18" charset="0"/>
              <a:cs typeface="Arial" pitchFamily="34" charset="0"/>
            </a:endParaRPr>
          </a:p>
        </p:txBody>
      </p:sp>
      <p:sp>
        <p:nvSpPr>
          <p:cNvPr id="10" name="Subtitle 7"/>
          <p:cNvSpPr txBox="1">
            <a:spLocks/>
          </p:cNvSpPr>
          <p:nvPr/>
        </p:nvSpPr>
        <p:spPr bwMode="white">
          <a:xfrm>
            <a:off x="2004864" y="5226143"/>
            <a:ext cx="5877878" cy="1036321"/>
          </a:xfrm>
          <a:prstGeom prst="rect">
            <a:avLst/>
          </a:prstGeom>
        </p:spPr>
        <p:txBody>
          <a:bodyPr vert="horz" lIns="0" tIns="0" rIns="0" bIns="0" rtlCol="0">
            <a:noAutofit/>
          </a:bodyPr>
          <a:lstStyle/>
          <a:p>
            <a:pPr marL="0" marR="0" lvl="0" indent="0" algn="l" defTabSz="1018824" rtl="0" eaLnBrk="1" fontAlgn="auto" latinLnBrk="0" hangingPunct="1">
              <a:lnSpc>
                <a:spcPct val="90000"/>
              </a:lnSpc>
              <a:spcBef>
                <a:spcPts val="0"/>
              </a:spcBef>
              <a:spcAft>
                <a:spcPts val="0"/>
              </a:spcAft>
              <a:buClr>
                <a:schemeClr val="tx1"/>
              </a:buClr>
              <a:buSzTx/>
              <a:buFontTx/>
              <a:buNone/>
              <a:tabLst/>
              <a:defRPr/>
            </a:pPr>
            <a:endParaRPr kumimoji="0" lang="en-GB" sz="3600" b="0"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1018824" rtl="0" eaLnBrk="1" fontAlgn="auto" latinLnBrk="0" hangingPunct="1">
              <a:lnSpc>
                <a:spcPct val="90000"/>
              </a:lnSpc>
              <a:spcBef>
                <a:spcPts val="0"/>
              </a:spcBef>
              <a:spcAft>
                <a:spcPts val="0"/>
              </a:spcAft>
              <a:buClr>
                <a:schemeClr val="tx1"/>
              </a:buClr>
              <a:buSzTx/>
              <a:buFontTx/>
              <a:buNone/>
              <a:tabLst/>
              <a:defRPr/>
            </a:pPr>
            <a:r>
              <a:rPr kumimoji="0" lang="en-GB" sz="2800" b="0" i="0" u="none" strike="noStrike" kern="1200" cap="none" spc="0" normalizeH="0" baseline="0" noProof="0" dirty="0" smtClean="0">
                <a:ln>
                  <a:noFill/>
                </a:ln>
                <a:solidFill>
                  <a:schemeClr val="bg1"/>
                </a:solidFill>
                <a:effectLst/>
                <a:uLnTx/>
                <a:uFillTx/>
                <a:latin typeface="+mj-lt"/>
                <a:ea typeface="+mn-ea"/>
                <a:cs typeface="+mn-cs"/>
              </a:rPr>
              <a:t>By: Muhammad Raza, FCA</a:t>
            </a:r>
          </a:p>
          <a:p>
            <a:pPr marL="0" marR="0" lvl="0" indent="0" algn="l" defTabSz="1018824" rtl="0" eaLnBrk="1" fontAlgn="auto" latinLnBrk="0" hangingPunct="1">
              <a:lnSpc>
                <a:spcPct val="90000"/>
              </a:lnSpc>
              <a:spcBef>
                <a:spcPts val="0"/>
              </a:spcBef>
              <a:spcAft>
                <a:spcPts val="0"/>
              </a:spcAft>
              <a:buClr>
                <a:schemeClr val="tx1"/>
              </a:buClr>
              <a:buSzTx/>
              <a:buFontTx/>
              <a:buNone/>
              <a:tabLst/>
              <a:defRPr/>
            </a:pPr>
            <a:endParaRPr kumimoji="0" lang="en-GB" sz="3600" b="0"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1018824" rtl="0" eaLnBrk="1" fontAlgn="auto" latinLnBrk="0" hangingPunct="1">
              <a:lnSpc>
                <a:spcPct val="90000"/>
              </a:lnSpc>
              <a:spcBef>
                <a:spcPts val="0"/>
              </a:spcBef>
              <a:spcAft>
                <a:spcPts val="0"/>
              </a:spcAft>
              <a:buClr>
                <a:schemeClr val="tx1"/>
              </a:buClr>
              <a:buSzTx/>
              <a:buFontTx/>
              <a:buNone/>
              <a:tabLst/>
              <a:defRPr/>
            </a:pPr>
            <a:endParaRPr kumimoji="0" lang="en-GB" sz="3600" b="0" i="0" u="none" strike="noStrike" kern="1200" cap="none" spc="0" normalizeH="0" baseline="0" noProof="0" dirty="0" smtClean="0">
              <a:ln>
                <a:noFill/>
              </a:ln>
              <a:solidFill>
                <a:schemeClr val="bg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941984"/>
            <a:ext cx="8997696" cy="5112568"/>
          </a:xfrm>
        </p:spPr>
        <p:txBody>
          <a:bodyPr/>
          <a:lstStyle/>
          <a:p>
            <a:pPr marL="0" lvl="1" indent="0" algn="just">
              <a:buNone/>
              <a:tabLst>
                <a:tab pos="287338" algn="l"/>
              </a:tabLst>
            </a:pPr>
            <a:r>
              <a:rPr lang="en-GB" sz="1700" b="1" dirty="0"/>
              <a:t>ISSUANCE OF INVOICE / CASH MEMOS – RULE 8</a:t>
            </a:r>
          </a:p>
          <a:p>
            <a:pPr lvl="1" algn="just">
              <a:tabLst>
                <a:tab pos="287338" algn="l"/>
              </a:tabLst>
            </a:pPr>
            <a:r>
              <a:rPr lang="en-GB" sz="1700" dirty="0"/>
              <a:t>Every retailer operating under Rule 5 has to issue invoice / cash memo for each supplies either manually or electronically and through FECR only after the date specified by FBR.</a:t>
            </a:r>
          </a:p>
          <a:p>
            <a:pPr marL="0" lvl="1" indent="0" algn="just">
              <a:buNone/>
              <a:tabLst>
                <a:tab pos="287338" algn="l"/>
              </a:tabLst>
            </a:pPr>
            <a:endParaRPr lang="en-GB" sz="1700" b="1" dirty="0"/>
          </a:p>
          <a:p>
            <a:pPr marL="0" lvl="1" indent="0" algn="just">
              <a:buNone/>
              <a:tabLst>
                <a:tab pos="287338" algn="l"/>
              </a:tabLst>
            </a:pPr>
            <a:r>
              <a:rPr lang="en-GB" sz="1700" b="1" dirty="0" smtClean="0"/>
              <a:t>PAYMENT OF SALES TAX AND FILING OF MONTHLY RETURNS – RULE 9</a:t>
            </a:r>
          </a:p>
          <a:p>
            <a:pPr lvl="1" algn="just">
              <a:tabLst>
                <a:tab pos="287338" algn="l"/>
              </a:tabLst>
            </a:pPr>
            <a:r>
              <a:rPr lang="en-GB" sz="1700" dirty="0" smtClean="0"/>
              <a:t>Every retailer operating under Rule 5 has to deposit Sales Tax due along with his monthly return in the prescribed manner.</a:t>
            </a:r>
          </a:p>
          <a:p>
            <a:pPr lvl="1" algn="just">
              <a:tabLst>
                <a:tab pos="287338" algn="l"/>
              </a:tabLst>
            </a:pPr>
            <a:r>
              <a:rPr lang="en-GB" sz="1700" dirty="0" smtClean="0"/>
              <a:t>Retailers subject to collection of sales tax on their electricity bills are not required to file monthly sales tax returns.</a:t>
            </a:r>
          </a:p>
          <a:p>
            <a:pPr marL="0" lvl="1" indent="0" algn="just">
              <a:buNone/>
              <a:tabLst>
                <a:tab pos="287338" algn="l"/>
              </a:tabLst>
            </a:pPr>
            <a:endParaRPr lang="en-GB" sz="1700" dirty="0"/>
          </a:p>
          <a:p>
            <a:pPr marL="0" lvl="1" indent="0" algn="just">
              <a:buNone/>
              <a:tabLst>
                <a:tab pos="287338" algn="l"/>
              </a:tabLst>
            </a:pPr>
            <a:r>
              <a:rPr lang="en-GB" sz="1700" b="1" dirty="0" smtClean="0"/>
              <a:t>AUDIT AND SCRUTINY OF RECORD – RULE 10</a:t>
            </a:r>
            <a:endParaRPr lang="en-GB" sz="1700" b="1" dirty="0"/>
          </a:p>
          <a:p>
            <a:pPr lvl="1" algn="just">
              <a:tabLst>
                <a:tab pos="287338" algn="l"/>
              </a:tabLst>
            </a:pPr>
            <a:r>
              <a:rPr lang="en-GB" sz="1700" dirty="0" smtClean="0"/>
              <a:t>Retailers operating under Rule 5 shall be subject to audit.</a:t>
            </a:r>
          </a:p>
          <a:p>
            <a:pPr lvl="1" algn="just">
              <a:tabLst>
                <a:tab pos="287338" algn="l"/>
              </a:tabLst>
            </a:pPr>
            <a:r>
              <a:rPr lang="en-GB" sz="1700" dirty="0" smtClean="0"/>
              <a:t>Other Retailers not subjected to audit provided the sales tax is properly charged to them through their electricity bills.</a:t>
            </a:r>
            <a:endParaRPr lang="en-GB" sz="1700" dirty="0"/>
          </a:p>
          <a:p>
            <a:pPr marL="0" lvl="1" indent="0" algn="just">
              <a:buNone/>
              <a:tabLst>
                <a:tab pos="287338" algn="l"/>
              </a:tabLst>
            </a:pPr>
            <a:endParaRPr lang="en-GB" sz="1700" b="1" dirty="0" smtClean="0"/>
          </a:p>
          <a:p>
            <a:pPr marL="0" lvl="1" algn="just">
              <a:tabLst>
                <a:tab pos="287338" algn="l"/>
              </a:tabLst>
            </a:pPr>
            <a:endParaRPr lang="en-GB" sz="1700" dirty="0" smtClean="0"/>
          </a:p>
          <a:p>
            <a:pPr marL="0" lvl="1" algn="just">
              <a:buNone/>
            </a:pPr>
            <a:endParaRPr lang="en-GB" sz="1700" dirty="0" smtClean="0"/>
          </a:p>
          <a:p>
            <a:endParaRPr lang="en-GB" sz="1600" dirty="0"/>
          </a:p>
        </p:txBody>
      </p:sp>
      <p:sp>
        <p:nvSpPr>
          <p:cNvPr id="2" name="Title 1"/>
          <p:cNvSpPr>
            <a:spLocks noGrp="1"/>
          </p:cNvSpPr>
          <p:nvPr>
            <p:ph type="title"/>
          </p:nvPr>
        </p:nvSpPr>
        <p:spPr>
          <a:xfrm>
            <a:off x="530352" y="1143000"/>
            <a:ext cx="8997696" cy="654968"/>
          </a:xfrm>
        </p:spPr>
        <p:txBody>
          <a:bodyPr/>
          <a:lstStyle/>
          <a:p>
            <a:r>
              <a:rPr lang="en-GB" dirty="0" smtClean="0"/>
              <a:t>Special Procedure for Retailers</a:t>
            </a:r>
            <a:br>
              <a:rPr lang="en-GB" dirty="0" smtClean="0"/>
            </a:br>
            <a:endParaRPr lang="en-GB" dirty="0"/>
          </a:p>
        </p:txBody>
      </p:sp>
    </p:spTree>
    <p:custDataLst>
      <p:tags r:id="rId1"/>
    </p:custDataLst>
    <p:extLst>
      <p:ext uri="{BB962C8B-B14F-4D97-AF65-F5344CB8AC3E}">
        <p14:creationId xmlns:p14="http://schemas.microsoft.com/office/powerpoint/2010/main" val="254846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randombar(horizontal)">
                                      <p:cBhvr>
                                        <p:cTn id="7" dur="500"/>
                                        <p:tgtEl>
                                          <p:spTgt spid="5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4">
                                            <p:txEl>
                                              <p:pRg st="1" end="1"/>
                                            </p:txEl>
                                          </p:spTgt>
                                        </p:tgtEl>
                                        <p:attrNameLst>
                                          <p:attrName>style.visibility</p:attrName>
                                        </p:attrNameLst>
                                      </p:cBhvr>
                                      <p:to>
                                        <p:strVal val="visible"/>
                                      </p:to>
                                    </p:set>
                                    <p:animEffect transition="in" filter="randombar(horizontal)">
                                      <p:cBhvr>
                                        <p:cTn id="10" dur="500"/>
                                        <p:tgtEl>
                                          <p:spTgt spid="5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4">
                                            <p:txEl>
                                              <p:pRg st="3" end="3"/>
                                            </p:txEl>
                                          </p:spTgt>
                                        </p:tgtEl>
                                        <p:attrNameLst>
                                          <p:attrName>style.visibility</p:attrName>
                                        </p:attrNameLst>
                                      </p:cBhvr>
                                      <p:to>
                                        <p:strVal val="visible"/>
                                      </p:to>
                                    </p:set>
                                    <p:animEffect transition="in" filter="randombar(horizontal)">
                                      <p:cBhvr>
                                        <p:cTn id="15" dur="500"/>
                                        <p:tgtEl>
                                          <p:spTgt spid="54">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4">
                                            <p:txEl>
                                              <p:pRg st="4" end="4"/>
                                            </p:txEl>
                                          </p:spTgt>
                                        </p:tgtEl>
                                        <p:attrNameLst>
                                          <p:attrName>style.visibility</p:attrName>
                                        </p:attrNameLst>
                                      </p:cBhvr>
                                      <p:to>
                                        <p:strVal val="visible"/>
                                      </p:to>
                                    </p:set>
                                    <p:animEffect transition="in" filter="randombar(horizontal)">
                                      <p:cBhvr>
                                        <p:cTn id="18" dur="500"/>
                                        <p:tgtEl>
                                          <p:spTgt spid="54">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4">
                                            <p:txEl>
                                              <p:pRg st="5" end="5"/>
                                            </p:txEl>
                                          </p:spTgt>
                                        </p:tgtEl>
                                        <p:attrNameLst>
                                          <p:attrName>style.visibility</p:attrName>
                                        </p:attrNameLst>
                                      </p:cBhvr>
                                      <p:to>
                                        <p:strVal val="visible"/>
                                      </p:to>
                                    </p:set>
                                    <p:animEffect transition="in" filter="randombar(horizontal)">
                                      <p:cBhvr>
                                        <p:cTn id="21" dur="500"/>
                                        <p:tgtEl>
                                          <p:spTgt spid="5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4">
                                            <p:txEl>
                                              <p:pRg st="7" end="7"/>
                                            </p:txEl>
                                          </p:spTgt>
                                        </p:tgtEl>
                                        <p:attrNameLst>
                                          <p:attrName>style.visibility</p:attrName>
                                        </p:attrNameLst>
                                      </p:cBhvr>
                                      <p:to>
                                        <p:strVal val="visible"/>
                                      </p:to>
                                    </p:set>
                                    <p:animEffect transition="in" filter="randombar(horizontal)">
                                      <p:cBhvr>
                                        <p:cTn id="26" dur="500"/>
                                        <p:tgtEl>
                                          <p:spTgt spid="54">
                                            <p:txEl>
                                              <p:pRg st="7" end="7"/>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4">
                                            <p:txEl>
                                              <p:pRg st="8" end="8"/>
                                            </p:txEl>
                                          </p:spTgt>
                                        </p:tgtEl>
                                        <p:attrNameLst>
                                          <p:attrName>style.visibility</p:attrName>
                                        </p:attrNameLst>
                                      </p:cBhvr>
                                      <p:to>
                                        <p:strVal val="visible"/>
                                      </p:to>
                                    </p:set>
                                    <p:animEffect transition="in" filter="randombar(horizontal)">
                                      <p:cBhvr>
                                        <p:cTn id="29" dur="500"/>
                                        <p:tgtEl>
                                          <p:spTgt spid="54">
                                            <p:txEl>
                                              <p:pRg st="8" end="8"/>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54">
                                            <p:txEl>
                                              <p:pRg st="9" end="9"/>
                                            </p:txEl>
                                          </p:spTgt>
                                        </p:tgtEl>
                                        <p:attrNameLst>
                                          <p:attrName>style.visibility</p:attrName>
                                        </p:attrNameLst>
                                      </p:cBhvr>
                                      <p:to>
                                        <p:strVal val="visible"/>
                                      </p:to>
                                    </p:set>
                                    <p:animEffect transition="in" filter="randombar(horizontal)">
                                      <p:cBhvr>
                                        <p:cTn id="32" dur="500"/>
                                        <p:tgtEl>
                                          <p:spTgt spid="5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143000"/>
            <a:ext cx="8997696" cy="654968"/>
          </a:xfrm>
        </p:spPr>
        <p:txBody>
          <a:bodyPr/>
          <a:lstStyle/>
          <a:p>
            <a:r>
              <a:rPr lang="en-GB" sz="4000" b="0" i="0" dirty="0" smtClean="0"/>
              <a:t>Section 3</a:t>
            </a:r>
            <a:r>
              <a:rPr lang="en-GB" sz="4000" dirty="0" smtClean="0"/>
              <a:t/>
            </a:r>
            <a:br>
              <a:rPr lang="en-GB" sz="4000" dirty="0" smtClean="0"/>
            </a:br>
            <a:r>
              <a:rPr lang="en-GB" sz="4000" dirty="0" smtClean="0"/>
              <a:t>Special Procedure for Collection and Payment of Sales Tax on Electric Power</a:t>
            </a:r>
            <a:br>
              <a:rPr lang="en-GB" sz="4000" dirty="0" smtClean="0"/>
            </a:br>
            <a:r>
              <a:rPr lang="en-GB" sz="4000" dirty="0" smtClean="0"/>
              <a:t>(Chapter III)</a:t>
            </a:r>
            <a:endParaRPr lang="en-GB"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653952"/>
            <a:ext cx="8997696" cy="1027528"/>
          </a:xfrm>
        </p:spPr>
        <p:txBody>
          <a:bodyPr/>
          <a:lstStyle/>
          <a:p>
            <a:pPr marL="0" lvl="1">
              <a:buNone/>
            </a:pPr>
            <a:r>
              <a:rPr lang="en-GB" sz="1700" b="1" dirty="0" smtClean="0"/>
              <a:t>APPLICATION – Rule 11</a:t>
            </a:r>
          </a:p>
        </p:txBody>
      </p:sp>
      <p:sp>
        <p:nvSpPr>
          <p:cNvPr id="2" name="Title 1"/>
          <p:cNvSpPr>
            <a:spLocks noGrp="1"/>
          </p:cNvSpPr>
          <p:nvPr>
            <p:ph type="title"/>
          </p:nvPr>
        </p:nvSpPr>
        <p:spPr>
          <a:xfrm>
            <a:off x="530352" y="1143000"/>
            <a:ext cx="8997696" cy="654968"/>
          </a:xfrm>
        </p:spPr>
        <p:txBody>
          <a:bodyPr/>
          <a:lstStyle/>
          <a:p>
            <a:r>
              <a:rPr lang="en-GB" dirty="0" smtClean="0"/>
              <a:t>Special Procedure for Electric Power</a:t>
            </a:r>
            <a:br>
              <a:rPr lang="en-GB" dirty="0" smtClean="0"/>
            </a:br>
            <a:endParaRPr lang="en-GB" dirty="0"/>
          </a:p>
        </p:txBody>
      </p:sp>
      <p:sp>
        <p:nvSpPr>
          <p:cNvPr id="51" name="Content Placeholder 53"/>
          <p:cNvSpPr>
            <a:spLocks noGrp="1"/>
          </p:cNvSpPr>
          <p:nvPr>
            <p:ph sz="quarter" idx="14"/>
          </p:nvPr>
        </p:nvSpPr>
        <p:spPr>
          <a:xfrm>
            <a:off x="492696" y="2013992"/>
            <a:ext cx="8997696" cy="5040560"/>
          </a:xfrm>
        </p:spPr>
        <p:txBody>
          <a:bodyPr/>
          <a:lstStyle/>
          <a:p>
            <a:pPr marL="114300" lvl="2" indent="-17463" algn="just">
              <a:buNone/>
            </a:pPr>
            <a:r>
              <a:rPr lang="en-GB" sz="1600" dirty="0" smtClean="0"/>
              <a:t>Applicable on electric power </a:t>
            </a:r>
            <a:r>
              <a:rPr lang="en-GB" sz="1600" b="1" dirty="0" smtClean="0"/>
              <a:t>imported, generated, produced, transmitted </a:t>
            </a:r>
            <a:r>
              <a:rPr lang="en-GB" sz="1600" dirty="0" smtClean="0"/>
              <a:t>and </a:t>
            </a:r>
            <a:r>
              <a:rPr lang="en-GB" sz="1600" b="1" dirty="0" smtClean="0"/>
              <a:t>supplied by </a:t>
            </a:r>
            <a:r>
              <a:rPr lang="en-GB" sz="1600" dirty="0" smtClean="0"/>
              <a:t>following companies, licensed under the Regulation of Generation, Transmission and Distribution of Electric Power Act, 1997-</a:t>
            </a:r>
            <a:endParaRPr lang="en-GB" sz="1600" b="1" dirty="0" smtClean="0"/>
          </a:p>
          <a:p>
            <a:pPr marL="114300" lvl="2" indent="-17463" algn="just"/>
            <a:r>
              <a:rPr lang="en-GB" sz="1600" b="1" dirty="0" smtClean="0"/>
              <a:t> </a:t>
            </a:r>
            <a:r>
              <a:rPr lang="en-GB" sz="1600" dirty="0" smtClean="0"/>
              <a:t>Electricity Generation Companies;</a:t>
            </a:r>
          </a:p>
          <a:p>
            <a:pPr marL="114300" lvl="2" indent="-17463" algn="just"/>
            <a:r>
              <a:rPr lang="en-GB" sz="1600" dirty="0" smtClean="0"/>
              <a:t> Electricity Transmission Companies; and</a:t>
            </a:r>
          </a:p>
          <a:p>
            <a:pPr marL="114300" lvl="2" indent="-17463" algn="just"/>
            <a:r>
              <a:rPr lang="en-GB" sz="1600" dirty="0" smtClean="0"/>
              <a:t> Electricity Distribution Companies. </a:t>
            </a:r>
          </a:p>
          <a:p>
            <a:pPr marL="55563" lvl="2" indent="-17463" algn="just">
              <a:buNone/>
            </a:pPr>
            <a:r>
              <a:rPr lang="en-GB" sz="1600" b="1" dirty="0" smtClean="0"/>
              <a:t>Including </a:t>
            </a:r>
            <a:r>
              <a:rPr lang="en-GB" sz="1600" dirty="0" smtClean="0"/>
              <a:t>their distributors, dealers and agents, or by any other person, dealing in importation, generation, production, transmission, distribution and supply of electric power.</a:t>
            </a:r>
          </a:p>
          <a:p>
            <a:pPr marL="17463" lvl="2" indent="-17463" algn="just">
              <a:buNone/>
            </a:pPr>
            <a:r>
              <a:rPr lang="en-GB" sz="1600" b="1" dirty="0" smtClean="0"/>
              <a:t>Distribution</a:t>
            </a:r>
            <a:r>
              <a:rPr lang="en-GB" sz="1600" dirty="0" smtClean="0"/>
              <a:t> is defined as the ownership, operation, management or control of distribution facilities for the movement or delivery or sale to consumers or electric power </a:t>
            </a:r>
            <a:r>
              <a:rPr lang="en-GB" sz="1600" b="1" dirty="0" smtClean="0"/>
              <a:t>but shall not include</a:t>
            </a:r>
            <a:r>
              <a:rPr lang="en-GB" sz="1600" dirty="0" smtClean="0"/>
              <a:t> the ownership, operation, management and control of distribution facilities </a:t>
            </a:r>
            <a:r>
              <a:rPr lang="en-GB" sz="1600" b="1" dirty="0" smtClean="0"/>
              <a:t>located on private property</a:t>
            </a:r>
            <a:r>
              <a:rPr lang="en-GB" sz="1600" dirty="0" smtClean="0"/>
              <a:t> and used </a:t>
            </a:r>
            <a:r>
              <a:rPr lang="en-GB" sz="1600" b="1" dirty="0" smtClean="0"/>
              <a:t>solely</a:t>
            </a:r>
            <a:r>
              <a:rPr lang="en-GB" sz="1600" dirty="0" smtClean="0"/>
              <a:t> to move or deliver electric power to the persons, owning, operating, managing and controlling those facilities or to tenants thereof shall not constitute distribution.</a:t>
            </a:r>
          </a:p>
          <a:p>
            <a:pPr marL="17463" lvl="2" indent="-17463" algn="just">
              <a:buNone/>
            </a:pPr>
            <a:r>
              <a:rPr lang="en-GB" sz="1600" b="1" dirty="0" smtClean="0"/>
              <a:t>Generation </a:t>
            </a:r>
            <a:r>
              <a:rPr lang="en-GB" sz="1600" dirty="0" smtClean="0"/>
              <a:t>is defined to include the ownership, operation, management or control of generation facilities for delivery or sale of electric power and not solely for consumption by the person owning, operating, managing and controlling those facilities.</a:t>
            </a:r>
            <a:endParaRPr lang="en-GB" sz="1600" b="1" dirty="0" smtClean="0"/>
          </a:p>
          <a:p>
            <a:pPr marL="0" lvl="1" algn="just">
              <a:buNone/>
            </a:pPr>
            <a:endParaRPr lang="en-GB" sz="1700" dirty="0" smtClean="0"/>
          </a:p>
          <a:p>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
                                            <p:txEl>
                                              <p:pRg st="2" end="2"/>
                                            </p:txEl>
                                          </p:spTgt>
                                        </p:tgtEl>
                                        <p:attrNameLst>
                                          <p:attrName>style.visibility</p:attrName>
                                        </p:attrNameLst>
                                      </p:cBhvr>
                                      <p:to>
                                        <p:strVal val="visible"/>
                                      </p:to>
                                    </p:set>
                                    <p:animEffect transition="in" filter="randombar(horizontal)">
                                      <p:cBhvr>
                                        <p:cTn id="13" dur="500"/>
                                        <p:tgtEl>
                                          <p:spTgt spid="51">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6" dur="500"/>
                                        <p:tgtEl>
                                          <p:spTgt spid="51">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9" dur="500"/>
                                        <p:tgtEl>
                                          <p:spTgt spid="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1">
                                            <p:txEl>
                                              <p:pRg st="5" end="5"/>
                                            </p:txEl>
                                          </p:spTgt>
                                        </p:tgtEl>
                                        <p:attrNameLst>
                                          <p:attrName>style.visibility</p:attrName>
                                        </p:attrNameLst>
                                      </p:cBhvr>
                                      <p:to>
                                        <p:strVal val="visible"/>
                                      </p:to>
                                    </p:set>
                                    <p:animEffect transition="in" filter="randombar(horizontal)">
                                      <p:cBhvr>
                                        <p:cTn id="24" dur="500"/>
                                        <p:tgtEl>
                                          <p:spTgt spid="5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51">
                                            <p:txEl>
                                              <p:pRg st="6" end="6"/>
                                            </p:txEl>
                                          </p:spTgt>
                                        </p:tgtEl>
                                        <p:attrNameLst>
                                          <p:attrName>style.visibility</p:attrName>
                                        </p:attrNameLst>
                                      </p:cBhvr>
                                      <p:to>
                                        <p:strVal val="visible"/>
                                      </p:to>
                                    </p:set>
                                    <p:animEffect transition="in" filter="randombar(horizontal)">
                                      <p:cBhvr>
                                        <p:cTn id="29" dur="500"/>
                                        <p:tgtEl>
                                          <p:spTgt spid="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653952"/>
            <a:ext cx="8997696" cy="1027528"/>
          </a:xfrm>
        </p:spPr>
        <p:txBody>
          <a:bodyPr/>
          <a:lstStyle/>
          <a:p>
            <a:pPr marL="0" lvl="1">
              <a:buNone/>
            </a:pPr>
            <a:r>
              <a:rPr lang="en-GB" sz="1700" b="1" dirty="0" smtClean="0"/>
              <a:t>REGISTRATION – Rule 12</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Electric Power</a:t>
            </a:r>
            <a:br>
              <a:rPr lang="en-GB" dirty="0" smtClean="0"/>
            </a:br>
            <a:endParaRPr lang="en-GB" dirty="0"/>
          </a:p>
        </p:txBody>
      </p:sp>
      <p:sp>
        <p:nvSpPr>
          <p:cNvPr id="51" name="Content Placeholder 53"/>
          <p:cNvSpPr>
            <a:spLocks noGrp="1"/>
          </p:cNvSpPr>
          <p:nvPr>
            <p:ph sz="quarter" idx="14"/>
          </p:nvPr>
        </p:nvSpPr>
        <p:spPr>
          <a:xfrm>
            <a:off x="564704" y="2013992"/>
            <a:ext cx="8997696" cy="4896544"/>
          </a:xfrm>
        </p:spPr>
        <p:txBody>
          <a:bodyPr/>
          <a:lstStyle/>
          <a:p>
            <a:pPr marL="0" lvl="1" algn="just">
              <a:buNone/>
            </a:pPr>
            <a:r>
              <a:rPr lang="en-GB" sz="1600" dirty="0" smtClean="0"/>
              <a:t>Registration to be made under Sales Tax Rules 2006 by following persons-</a:t>
            </a:r>
          </a:p>
          <a:p>
            <a:pPr marL="0" lvl="1" algn="just">
              <a:buFont typeface="Arial" pitchFamily="34" charset="0"/>
              <a:buChar char="•"/>
            </a:pPr>
            <a:r>
              <a:rPr lang="en-GB" sz="1600" dirty="0" smtClean="0"/>
              <a:t>Every electricity generation, transmission and distribution company licensed by NEPRA;</a:t>
            </a:r>
          </a:p>
          <a:p>
            <a:pPr marL="0" lvl="1" algn="just">
              <a:buFont typeface="Arial" pitchFamily="34" charset="0"/>
              <a:buChar char="•"/>
            </a:pPr>
            <a:r>
              <a:rPr lang="en-GB" sz="1600" dirty="0" smtClean="0"/>
              <a:t>A distributor,  dealer and agent of such company;</a:t>
            </a:r>
          </a:p>
          <a:p>
            <a:pPr marL="0" lvl="1" algn="just">
              <a:buFont typeface="Arial" pitchFamily="34" charset="0"/>
              <a:buChar char="•"/>
              <a:tabLst>
                <a:tab pos="287338" algn="l"/>
              </a:tabLst>
            </a:pPr>
            <a:r>
              <a:rPr lang="en-GB" sz="1600" dirty="0" smtClean="0"/>
              <a:t>Independent Power Producer, a Public Sector Project, Private Sector Project, or any other 	person dealing in importation, generation, production, transmission, distribution and 	supply of 	electric power</a:t>
            </a:r>
          </a:p>
          <a:p>
            <a:pPr marL="0" lvl="1" algn="just">
              <a:buNone/>
              <a:tabLst>
                <a:tab pos="287338" algn="l"/>
              </a:tabLst>
            </a:pPr>
            <a:r>
              <a:rPr lang="en-GB" sz="1600" b="1" dirty="0" smtClean="0"/>
              <a:t>IPP</a:t>
            </a:r>
            <a:r>
              <a:rPr lang="en-GB" sz="1600" dirty="0" smtClean="0"/>
              <a:t> is defined as the one established in private sector operating under a license issued by the NEPRA for the purposes of generation, transmission, distribution and sale of electric power, and governed by various implementation Agreements executed between Pakistan and such IPPs including HUBCO and KAPCO.</a:t>
            </a:r>
          </a:p>
          <a:p>
            <a:pPr marL="0" lvl="1" algn="just">
              <a:buNone/>
              <a:tabLst>
                <a:tab pos="287338" algn="l"/>
              </a:tabLst>
            </a:pPr>
            <a:r>
              <a:rPr lang="en-GB" sz="1600" b="1" dirty="0" smtClean="0"/>
              <a:t>Private Sector Project </a:t>
            </a:r>
            <a:r>
              <a:rPr lang="en-GB" sz="1600" dirty="0" smtClean="0"/>
              <a:t>is defined as a facility for generation, transmission or distribution of electric power constructed, owned, managed or controlled by any one or more organisations or locally incorporated companies.</a:t>
            </a:r>
          </a:p>
          <a:p>
            <a:pPr marL="0" lvl="1" algn="just">
              <a:buNone/>
              <a:tabLst>
                <a:tab pos="287338" algn="l"/>
              </a:tabLst>
            </a:pPr>
            <a:r>
              <a:rPr lang="en-GB" sz="1600" b="1" dirty="0" smtClean="0"/>
              <a:t>Public Sector Project </a:t>
            </a:r>
            <a:r>
              <a:rPr lang="en-GB" sz="1600" dirty="0" smtClean="0"/>
              <a:t>is defined as a facility for generation, transmission or distribution of electric power constructed, owned, managed or controlled by the Federal Government, Provincial Government, a local authority or any body owned or controlled by such governments or authority.</a:t>
            </a:r>
            <a:endParaRPr lang="en-GB" sz="1600" b="1" dirty="0" smtClean="0"/>
          </a:p>
          <a:p>
            <a:pPr marL="0" lvl="1" algn="just">
              <a:buNone/>
            </a:pPr>
            <a:endParaRPr lang="en-GB" sz="1700" dirty="0" smtClean="0"/>
          </a:p>
          <a:p>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
                                            <p:txEl>
                                              <p:pRg st="2" end="2"/>
                                            </p:txEl>
                                          </p:spTgt>
                                        </p:tgtEl>
                                        <p:attrNameLst>
                                          <p:attrName>style.visibility</p:attrName>
                                        </p:attrNameLst>
                                      </p:cBhvr>
                                      <p:to>
                                        <p:strVal val="visible"/>
                                      </p:to>
                                    </p:set>
                                    <p:animEffect transition="in" filter="randombar(horizontal)">
                                      <p:cBhvr>
                                        <p:cTn id="13" dur="500"/>
                                        <p:tgtEl>
                                          <p:spTgt spid="51">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6" dur="500"/>
                                        <p:tgtEl>
                                          <p:spTgt spid="51">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9" dur="500"/>
                                        <p:tgtEl>
                                          <p:spTgt spid="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1">
                                            <p:txEl>
                                              <p:pRg st="5" end="5"/>
                                            </p:txEl>
                                          </p:spTgt>
                                        </p:tgtEl>
                                        <p:attrNameLst>
                                          <p:attrName>style.visibility</p:attrName>
                                        </p:attrNameLst>
                                      </p:cBhvr>
                                      <p:to>
                                        <p:strVal val="visible"/>
                                      </p:to>
                                    </p:set>
                                    <p:animEffect transition="in" filter="randombar(horizontal)">
                                      <p:cBhvr>
                                        <p:cTn id="24" dur="500"/>
                                        <p:tgtEl>
                                          <p:spTgt spid="5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51">
                                            <p:txEl>
                                              <p:pRg st="6" end="6"/>
                                            </p:txEl>
                                          </p:spTgt>
                                        </p:tgtEl>
                                        <p:attrNameLst>
                                          <p:attrName>style.visibility</p:attrName>
                                        </p:attrNameLst>
                                      </p:cBhvr>
                                      <p:to>
                                        <p:strVal val="visible"/>
                                      </p:to>
                                    </p:set>
                                    <p:animEffect transition="in" filter="randombar(horizontal)">
                                      <p:cBhvr>
                                        <p:cTn id="29" dur="500"/>
                                        <p:tgtEl>
                                          <p:spTgt spid="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78552"/>
            <a:ext cx="8997696" cy="1027528"/>
          </a:xfrm>
        </p:spPr>
        <p:txBody>
          <a:bodyPr/>
          <a:lstStyle/>
          <a:p>
            <a:pPr marL="0" lvl="1">
              <a:buNone/>
            </a:pPr>
            <a:r>
              <a:rPr lang="en-GB" sz="1700" b="1" dirty="0" smtClean="0"/>
              <a:t>LEVY AND COLLECTION OF SALES TAX – Rule 13</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Electric Power</a:t>
            </a:r>
            <a:br>
              <a:rPr lang="en-GB" dirty="0" smtClean="0"/>
            </a:br>
            <a:endParaRPr lang="en-GB" dirty="0"/>
          </a:p>
        </p:txBody>
      </p:sp>
      <p:sp>
        <p:nvSpPr>
          <p:cNvPr id="51" name="Content Placeholder 53"/>
          <p:cNvSpPr>
            <a:spLocks noGrp="1"/>
          </p:cNvSpPr>
          <p:nvPr>
            <p:ph sz="quarter" idx="14"/>
          </p:nvPr>
        </p:nvSpPr>
        <p:spPr>
          <a:xfrm>
            <a:off x="492696" y="2158008"/>
            <a:ext cx="8997696" cy="664440"/>
          </a:xfrm>
        </p:spPr>
        <p:txBody>
          <a:bodyPr/>
          <a:lstStyle/>
          <a:p>
            <a:pPr marL="0" lvl="1" algn="just">
              <a:buFont typeface="Arial" pitchFamily="34" charset="0"/>
              <a:buChar char="•"/>
            </a:pPr>
            <a:r>
              <a:rPr lang="en-GB" sz="1700" dirty="0" smtClean="0"/>
              <a:t>Sales Tax is to be charged and collected at normal rates specified in section 3(1)</a:t>
            </a:r>
          </a:p>
          <a:p>
            <a:pPr marL="0" lvl="1" algn="just">
              <a:buFont typeface="Arial" pitchFamily="34" charset="0"/>
              <a:buChar char="•"/>
            </a:pPr>
            <a:r>
              <a:rPr lang="en-GB" sz="1700" b="1" dirty="0" smtClean="0"/>
              <a:t>Stages on which sales tax on electric power is to be  levied and collected</a:t>
            </a:r>
          </a:p>
          <a:p>
            <a:pPr marL="0" lvl="1" algn="just">
              <a:buFont typeface="Arial" pitchFamily="34" charset="0"/>
              <a:buChar char="•"/>
            </a:pPr>
            <a:endParaRPr lang="en-GB" sz="1700" b="1" dirty="0" smtClean="0"/>
          </a:p>
          <a:p>
            <a:endParaRPr lang="en-GB" sz="1600" dirty="0"/>
          </a:p>
        </p:txBody>
      </p:sp>
      <p:graphicFrame>
        <p:nvGraphicFramePr>
          <p:cNvPr id="53" name="Table 52"/>
          <p:cNvGraphicFramePr>
            <a:graphicFrameLocks noGrp="1"/>
          </p:cNvGraphicFramePr>
          <p:nvPr>
            <p:extLst>
              <p:ext uri="{D42A27DB-BD31-4B8C-83A1-F6EECF244321}">
                <p14:modId xmlns:p14="http://schemas.microsoft.com/office/powerpoint/2010/main" val="446716793"/>
              </p:ext>
            </p:extLst>
          </p:nvPr>
        </p:nvGraphicFramePr>
        <p:xfrm>
          <a:off x="845799" y="3240784"/>
          <a:ext cx="8424937" cy="3735328"/>
        </p:xfrm>
        <a:graphic>
          <a:graphicData uri="http://schemas.openxmlformats.org/drawingml/2006/table">
            <a:tbl>
              <a:tblPr firstRow="1" bandRow="1">
                <a:tableStyleId>{582F6C1B-F5DC-4988-9FA3-4B01CB59C5F3}</a:tableStyleId>
              </a:tblPr>
              <a:tblGrid>
                <a:gridCol w="2736305"/>
                <a:gridCol w="2160240"/>
                <a:gridCol w="3528392"/>
              </a:tblGrid>
              <a:tr h="405233">
                <a:tc>
                  <a:txBody>
                    <a:bodyPr/>
                    <a:lstStyle/>
                    <a:p>
                      <a:pPr algn="ctr"/>
                      <a:r>
                        <a:rPr lang="en-US" sz="1600" dirty="0" smtClean="0"/>
                        <a:t>Stage</a:t>
                      </a:r>
                      <a:endParaRPr lang="en-US" sz="1600" dirty="0"/>
                    </a:p>
                  </a:txBody>
                  <a:tcPr/>
                </a:tc>
                <a:tc>
                  <a:txBody>
                    <a:bodyPr/>
                    <a:lstStyle/>
                    <a:p>
                      <a:pPr algn="ctr"/>
                      <a:r>
                        <a:rPr lang="en-US" sz="1600" dirty="0" smtClean="0"/>
                        <a:t>Responsibility</a:t>
                      </a:r>
                      <a:endParaRPr lang="en-US" sz="1600" dirty="0"/>
                    </a:p>
                  </a:txBody>
                  <a:tcPr/>
                </a:tc>
                <a:tc>
                  <a:txBody>
                    <a:bodyPr/>
                    <a:lstStyle/>
                    <a:p>
                      <a:pPr algn="ctr"/>
                      <a:r>
                        <a:rPr lang="en-US" sz="1600" dirty="0" smtClean="0"/>
                        <a:t>Value of supply</a:t>
                      </a:r>
                      <a:endParaRPr lang="en-US" sz="1600" dirty="0"/>
                    </a:p>
                  </a:txBody>
                  <a:tcPr/>
                </a:tc>
              </a:tr>
              <a:tr h="891695">
                <a:tc>
                  <a:txBody>
                    <a:bodyPr/>
                    <a:lstStyle/>
                    <a:p>
                      <a:pPr algn="just"/>
                      <a:r>
                        <a:rPr lang="en-US" sz="1400" dirty="0" smtClean="0"/>
                        <a:t>Importation</a:t>
                      </a:r>
                      <a:endParaRPr lang="en-US" sz="1400" dirty="0"/>
                    </a:p>
                  </a:txBody>
                  <a:tcPr/>
                </a:tc>
                <a:tc>
                  <a:txBody>
                    <a:bodyPr/>
                    <a:lstStyle/>
                    <a:p>
                      <a:pPr algn="just"/>
                      <a:r>
                        <a:rPr lang="en-US" sz="1400" dirty="0" smtClean="0"/>
                        <a:t>Importer</a:t>
                      </a:r>
                      <a:endParaRPr lang="en-US" sz="1400" dirty="0"/>
                    </a:p>
                  </a:txBody>
                  <a:tcPr/>
                </a:tc>
                <a:tc>
                  <a:txBody>
                    <a:bodyPr/>
                    <a:lstStyle/>
                    <a:p>
                      <a:pPr algn="just"/>
                      <a:r>
                        <a:rPr lang="en-US" sz="1400" dirty="0" smtClean="0"/>
                        <a:t>As determined for the Customs Duty, including the amount of custom duties and excise, levied thereon.</a:t>
                      </a:r>
                      <a:endParaRPr lang="en-US" sz="1400" dirty="0"/>
                    </a:p>
                  </a:txBody>
                  <a:tcPr/>
                </a:tc>
              </a:tr>
              <a:tr h="1965101">
                <a:tc>
                  <a:txBody>
                    <a:bodyPr/>
                    <a:lstStyle/>
                    <a:p>
                      <a:pPr algn="just"/>
                      <a:r>
                        <a:rPr lang="en-US" sz="1400" dirty="0" smtClean="0"/>
                        <a:t>Generation,</a:t>
                      </a:r>
                      <a:r>
                        <a:rPr lang="en-US" sz="1400" baseline="0" dirty="0" smtClean="0"/>
                        <a:t> Transmission, Distribution and supply by a Public Sector Project (like WAPDA), a private sector project including an IPP, a Captive Power Unit or any other person</a:t>
                      </a:r>
                      <a:endParaRPr lang="en-US" sz="1400" dirty="0"/>
                    </a:p>
                  </a:txBody>
                  <a:tcPr/>
                </a:tc>
                <a:tc>
                  <a:txBody>
                    <a:bodyPr/>
                    <a:lstStyle/>
                    <a:p>
                      <a:pPr algn="just"/>
                      <a:r>
                        <a:rPr lang="en-US" sz="1400" dirty="0" smtClean="0"/>
                        <a:t>Person making the supply</a:t>
                      </a:r>
                      <a:endParaRPr lang="en-US" sz="1400" dirty="0"/>
                    </a:p>
                  </a:txBody>
                  <a:tcPr/>
                </a:tc>
                <a:tc>
                  <a:txBody>
                    <a:bodyPr/>
                    <a:lstStyle/>
                    <a:p>
                      <a:pPr algn="just"/>
                      <a:r>
                        <a:rPr lang="en-US" sz="1400" dirty="0" smtClean="0"/>
                        <a:t>Price</a:t>
                      </a:r>
                      <a:r>
                        <a:rPr lang="en-US" sz="1400" baseline="0" dirty="0" smtClean="0"/>
                        <a:t> of electric power including all charges, surcharges excluding the amount of late payment charge, rents, commissions and all duties and taxes whether, local, Federal or Provincial, but excluding the amount of sales tax.</a:t>
                      </a:r>
                    </a:p>
                    <a:p>
                      <a:pPr algn="just"/>
                      <a:endParaRPr lang="en-US" sz="1400" baseline="0" dirty="0" smtClean="0"/>
                    </a:p>
                    <a:p>
                      <a:pPr algn="just"/>
                      <a:r>
                        <a:rPr lang="en-US" sz="1400" baseline="0" dirty="0" smtClean="0"/>
                        <a:t>In case of WAPDA, the additional charge of Rs 0.10 per kwh on account of Neelum Jhelum Hydropower Development Fund shall not be included.</a:t>
                      </a:r>
                      <a:endParaRPr lang="en-US" sz="1400" dirty="0"/>
                    </a:p>
                  </a:txBody>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circle(in)">
                                      <p:cBhvr>
                                        <p:cTn id="15"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879160"/>
            <a:ext cx="8997696" cy="278848"/>
          </a:xfrm>
        </p:spPr>
        <p:txBody>
          <a:bodyPr/>
          <a:lstStyle/>
          <a:p>
            <a:pPr marL="0" lvl="1">
              <a:buNone/>
            </a:pPr>
            <a:r>
              <a:rPr lang="en-GB" sz="1700" b="1" dirty="0" smtClean="0"/>
              <a:t>LEVY AND COLLECTION OF SALES TAX – Rule 13 (Contd.)</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Electric Power</a:t>
            </a:r>
            <a:br>
              <a:rPr lang="en-GB" dirty="0" smtClean="0"/>
            </a:br>
            <a:endParaRPr lang="en-GB" dirty="0"/>
          </a:p>
        </p:txBody>
      </p:sp>
      <p:sp>
        <p:nvSpPr>
          <p:cNvPr id="51" name="Content Placeholder 53"/>
          <p:cNvSpPr>
            <a:spLocks noGrp="1"/>
          </p:cNvSpPr>
          <p:nvPr>
            <p:ph sz="quarter" idx="14"/>
          </p:nvPr>
        </p:nvSpPr>
        <p:spPr>
          <a:xfrm>
            <a:off x="492696" y="2302024"/>
            <a:ext cx="8997696" cy="4896544"/>
          </a:xfrm>
        </p:spPr>
        <p:txBody>
          <a:bodyPr/>
          <a:lstStyle/>
          <a:p>
            <a:pPr marL="0" lvl="1" algn="just">
              <a:buFont typeface="Arial" pitchFamily="34" charset="0"/>
              <a:buChar char="•"/>
              <a:tabLst>
                <a:tab pos="287338" algn="l"/>
              </a:tabLst>
            </a:pPr>
            <a:r>
              <a:rPr lang="en-GB" sz="1700" dirty="0" smtClean="0"/>
              <a:t>In case of an </a:t>
            </a:r>
            <a:r>
              <a:rPr lang="en-GB" sz="1700" b="1" dirty="0" smtClean="0"/>
              <a:t>IPP, HUBCO, KAPCO or WAPDA Hydroelectric Power, </a:t>
            </a:r>
            <a:r>
              <a:rPr lang="en-GB" sz="1700" dirty="0" smtClean="0"/>
              <a:t>value of 	supply shall be the amount received by such suppliers on account of </a:t>
            </a:r>
            <a:r>
              <a:rPr lang="en-GB" sz="1700" b="1" dirty="0" smtClean="0"/>
              <a:t>Energy Purchase 	Price</a:t>
            </a:r>
            <a:r>
              <a:rPr lang="en-GB" sz="1700" dirty="0" smtClean="0"/>
              <a:t> (EPP) and any amount in excess of EPP received on account of Capacity Purchase 	Price, Energy Price Premium, Excess Bonus, Supplemental Charges, etc., is not deemed as 	a component of the value of supply.</a:t>
            </a:r>
          </a:p>
          <a:p>
            <a:pPr marL="0" lvl="1" algn="just">
              <a:buFont typeface="Arial" pitchFamily="34" charset="0"/>
              <a:buChar char="•"/>
              <a:tabLst>
                <a:tab pos="287338" algn="l"/>
              </a:tabLst>
            </a:pPr>
            <a:r>
              <a:rPr lang="en-GB" sz="1700" dirty="0" smtClean="0"/>
              <a:t>In case of </a:t>
            </a:r>
            <a:r>
              <a:rPr lang="en-GB" sz="1700" b="1" dirty="0" smtClean="0"/>
              <a:t>disputed amount by WAPDA / KESC, </a:t>
            </a:r>
            <a:r>
              <a:rPr lang="en-GB" sz="1700" dirty="0" smtClean="0"/>
              <a:t>a certificate is to be issued for such 	amount alongwith the tax involved and such certificate is treated as </a:t>
            </a:r>
            <a:r>
              <a:rPr lang="en-GB" sz="1700" b="1" dirty="0" smtClean="0"/>
              <a:t>credit note for the 	IPP. </a:t>
            </a:r>
            <a:r>
              <a:rPr lang="en-GB" sz="1700" dirty="0" smtClean="0"/>
              <a:t> The amount subsequently received by IPP on this account is treated in the month of 	receipt.</a:t>
            </a:r>
          </a:p>
          <a:p>
            <a:pPr marL="0" lvl="1" indent="0" algn="just">
              <a:buNone/>
              <a:tabLst>
                <a:tab pos="287338" algn="l"/>
              </a:tabLst>
            </a:pPr>
            <a:endParaRPr lang="en-GB" sz="1700" dirty="0" smtClean="0"/>
          </a:p>
          <a:p>
            <a:pPr marL="0" lvl="1" algn="just">
              <a:buNone/>
            </a:pPr>
            <a:r>
              <a:rPr lang="en-GB" sz="1700" b="1" dirty="0" smtClean="0"/>
              <a:t>FILING OF RETURNS AND DEPOSIT OF SALES TAX – Rule 14</a:t>
            </a:r>
          </a:p>
          <a:p>
            <a:pPr marL="0" lvl="1" algn="just">
              <a:buFont typeface="Arial" pitchFamily="34" charset="0"/>
              <a:buChar char="•"/>
              <a:tabLst>
                <a:tab pos="287338" algn="l"/>
              </a:tabLst>
            </a:pPr>
            <a:r>
              <a:rPr lang="en-GB" sz="1700" dirty="0" smtClean="0"/>
              <a:t>In case of </a:t>
            </a:r>
            <a:r>
              <a:rPr lang="en-GB" sz="1700" b="1" dirty="0" smtClean="0"/>
              <a:t>WAPDA </a:t>
            </a:r>
            <a:r>
              <a:rPr lang="en-GB" sz="1700" dirty="0" smtClean="0"/>
              <a:t>and </a:t>
            </a:r>
            <a:r>
              <a:rPr lang="en-GB" sz="1700" b="1" dirty="0" smtClean="0"/>
              <a:t>KESC</a:t>
            </a:r>
            <a:r>
              <a:rPr lang="en-GB" sz="1700" dirty="0" smtClean="0"/>
              <a:t>, sales tax levied and collected during a tax period has to be 	deposited on </a:t>
            </a:r>
            <a:r>
              <a:rPr lang="en-GB" sz="1700" b="1" dirty="0" smtClean="0"/>
              <a:t>accrual basis i.e. the amount actually billed to the consumers / 	purchasers for the tax period. Monthly returns </a:t>
            </a:r>
            <a:r>
              <a:rPr lang="en-GB" sz="1700" dirty="0" smtClean="0"/>
              <a:t>are required to be filed by 21</a:t>
            </a:r>
            <a:r>
              <a:rPr lang="en-GB" sz="1700" baseline="30000" dirty="0" smtClean="0"/>
              <a:t>st</a:t>
            </a:r>
            <a:r>
              <a:rPr lang="en-GB" sz="1700" dirty="0" smtClean="0"/>
              <a:t> day of 	the month following the month in which the bill or invoice was raised. Tax due is required 	to be deposited alongwith the return.</a:t>
            </a:r>
          </a:p>
          <a:p>
            <a:pPr marL="0" lvl="1" algn="just">
              <a:buFont typeface="Arial" pitchFamily="34" charset="0"/>
              <a:buChar char="•"/>
            </a:pPr>
            <a:endParaRPr lang="en-GB" sz="1700" b="1" dirty="0" smtClean="0"/>
          </a:p>
          <a:p>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5" dur="500"/>
                                        <p:tgtEl>
                                          <p:spTgt spid="51">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8" dur="500"/>
                                        <p:tgtEl>
                                          <p:spTgt spid="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78552"/>
            <a:ext cx="8997696" cy="1027528"/>
          </a:xfrm>
        </p:spPr>
        <p:txBody>
          <a:bodyPr/>
          <a:lstStyle/>
          <a:p>
            <a:pPr marL="0" lvl="1" algn="just">
              <a:buNone/>
            </a:pPr>
            <a:r>
              <a:rPr lang="en-GB" sz="1700" b="1" dirty="0" smtClean="0"/>
              <a:t>FILING OF RETURNS AND DEPOSIT OF SALES TAX – Rule 14 (contd.)</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Electric Power</a:t>
            </a:r>
            <a:br>
              <a:rPr lang="en-GB" dirty="0" smtClean="0"/>
            </a:br>
            <a:endParaRPr lang="en-GB" dirty="0"/>
          </a:p>
        </p:txBody>
      </p:sp>
      <p:sp>
        <p:nvSpPr>
          <p:cNvPr id="51" name="Content Placeholder 53"/>
          <p:cNvSpPr>
            <a:spLocks noGrp="1"/>
          </p:cNvSpPr>
          <p:nvPr>
            <p:ph sz="quarter" idx="14"/>
          </p:nvPr>
        </p:nvSpPr>
        <p:spPr>
          <a:xfrm>
            <a:off x="492696" y="2158008"/>
            <a:ext cx="8997696" cy="4968552"/>
          </a:xfrm>
        </p:spPr>
        <p:txBody>
          <a:bodyPr/>
          <a:lstStyle/>
          <a:p>
            <a:pPr marL="0" lvl="1" algn="just">
              <a:buFont typeface="Arial" pitchFamily="34" charset="0"/>
              <a:buChar char="•"/>
              <a:tabLst>
                <a:tab pos="287338" algn="l"/>
              </a:tabLst>
            </a:pPr>
            <a:r>
              <a:rPr lang="en-GB" sz="1700" dirty="0" smtClean="0"/>
              <a:t>In case of </a:t>
            </a:r>
            <a:r>
              <a:rPr lang="en-GB" sz="1700" b="1" dirty="0" smtClean="0"/>
              <a:t>an IPP</a:t>
            </a:r>
            <a:r>
              <a:rPr lang="en-GB" sz="1700" dirty="0" smtClean="0"/>
              <a:t>, the due date for the purpose of filing monthly sales tax return and for 	payment of sales tax is 25</a:t>
            </a:r>
            <a:r>
              <a:rPr lang="en-GB" sz="1700" baseline="30000" dirty="0" smtClean="0"/>
              <a:t>th</a:t>
            </a:r>
            <a:r>
              <a:rPr lang="en-GB" sz="1700" dirty="0" smtClean="0"/>
              <a:t> day of the month following the month to which the sales tax 	invoice relates.</a:t>
            </a:r>
          </a:p>
          <a:p>
            <a:pPr marL="0" lvl="1" algn="just">
              <a:buFont typeface="Arial" pitchFamily="34" charset="0"/>
              <a:buChar char="•"/>
              <a:tabLst>
                <a:tab pos="287338" algn="l"/>
              </a:tabLst>
            </a:pPr>
            <a:r>
              <a:rPr lang="en-GB" sz="1700" dirty="0" smtClean="0"/>
              <a:t>Any person </a:t>
            </a:r>
            <a:r>
              <a:rPr lang="en-GB" sz="1700" b="1" dirty="0" smtClean="0"/>
              <a:t>other than IPP, WAPDA </a:t>
            </a:r>
            <a:r>
              <a:rPr lang="en-GB" sz="1700" dirty="0" smtClean="0"/>
              <a:t>or </a:t>
            </a:r>
            <a:r>
              <a:rPr lang="en-GB" sz="1700" b="1" dirty="0" smtClean="0"/>
              <a:t>KESC</a:t>
            </a:r>
            <a:r>
              <a:rPr lang="en-GB" sz="1700" dirty="0" smtClean="0"/>
              <a:t>, who supplies electric power has to file a 	monthly sales tax return and deposit the sales tax due for the tax period, by the due date as 	applicable for other taxpayers (i.e. 15</a:t>
            </a:r>
            <a:r>
              <a:rPr lang="en-GB" sz="1700" baseline="30000" dirty="0" smtClean="0"/>
              <a:t>th</a:t>
            </a:r>
            <a:r>
              <a:rPr lang="en-GB" sz="1700" dirty="0" smtClean="0"/>
              <a:t> and 18</a:t>
            </a:r>
            <a:r>
              <a:rPr lang="en-GB" sz="1700" baseline="30000" dirty="0" smtClean="0"/>
              <a:t>th</a:t>
            </a:r>
            <a:r>
              <a:rPr lang="en-GB" sz="1700" dirty="0" smtClean="0"/>
              <a:t> of the following month)</a:t>
            </a:r>
          </a:p>
          <a:p>
            <a:pPr marL="0" lvl="1" algn="just">
              <a:buFont typeface="Arial" pitchFamily="34" charset="0"/>
              <a:buChar char="•"/>
              <a:tabLst>
                <a:tab pos="287338" algn="l"/>
              </a:tabLst>
            </a:pPr>
            <a:endParaRPr lang="en-GB" sz="100" dirty="0" smtClean="0"/>
          </a:p>
          <a:p>
            <a:pPr marL="0" lvl="1" algn="just">
              <a:buNone/>
              <a:tabLst>
                <a:tab pos="287338" algn="l"/>
              </a:tabLst>
            </a:pPr>
            <a:r>
              <a:rPr lang="en-GB" sz="1700" b="1" dirty="0" smtClean="0"/>
              <a:t>DETERMINATION OF SALES TAX LIABILITY IN RESPECT OF WAPDA AND KESC (Rule 15)</a:t>
            </a:r>
          </a:p>
          <a:p>
            <a:pPr marL="0" lvl="1" algn="just">
              <a:buFont typeface="Arial" pitchFamily="34" charset="0"/>
              <a:buChar char="•"/>
              <a:tabLst>
                <a:tab pos="287338" algn="l"/>
              </a:tabLst>
            </a:pPr>
            <a:r>
              <a:rPr lang="en-GB" sz="1700" dirty="0" smtClean="0"/>
              <a:t>Any person, </a:t>
            </a:r>
            <a:r>
              <a:rPr lang="en-GB" sz="1700" b="1" dirty="0" smtClean="0"/>
              <a:t>except WAPDA and KESC,</a:t>
            </a:r>
            <a:r>
              <a:rPr lang="en-GB" sz="1700" dirty="0" smtClean="0"/>
              <a:t> which supplies electric power is entitled to 	claim admissible input tax adjustment in normal manner laid down in sections 7, 8 and 8B.</a:t>
            </a:r>
          </a:p>
          <a:p>
            <a:pPr marL="0" lvl="1" algn="just">
              <a:buFont typeface="Arial" pitchFamily="34" charset="0"/>
              <a:buChar char="•"/>
              <a:tabLst>
                <a:tab pos="287338" algn="l"/>
              </a:tabLst>
            </a:pPr>
            <a:r>
              <a:rPr lang="en-GB" sz="1700" b="1" dirty="0" smtClean="0"/>
              <a:t>WAPDA and KESC </a:t>
            </a:r>
            <a:r>
              <a:rPr lang="en-GB" sz="1700" dirty="0" smtClean="0"/>
              <a:t>are entitled to claim admissible input tax adjustment against sales 	tax paid on their taxable purchases </a:t>
            </a:r>
            <a:r>
              <a:rPr lang="en-GB" sz="1700" b="1" dirty="0" smtClean="0"/>
              <a:t>made in the month immediately preceding the 	tax period</a:t>
            </a:r>
            <a:r>
              <a:rPr lang="en-GB" sz="1700" dirty="0" smtClean="0"/>
              <a:t>.</a:t>
            </a:r>
          </a:p>
          <a:p>
            <a:pPr marL="0" lvl="1" algn="just">
              <a:buFont typeface="Arial" pitchFamily="34" charset="0"/>
              <a:buChar char="•"/>
              <a:tabLst>
                <a:tab pos="287338" algn="l"/>
              </a:tabLst>
            </a:pPr>
            <a:r>
              <a:rPr lang="en-GB" sz="1700" b="1" dirty="0" smtClean="0"/>
              <a:t>WAPDA </a:t>
            </a:r>
            <a:r>
              <a:rPr lang="en-GB" sz="1700" dirty="0" smtClean="0"/>
              <a:t>also entitled to claim input tax paid by it on price differential of Low Sulphur 	Furnace Oil and High Sulphur Furnace Oil to PSO on behalf of KAPCO subject to issuance 	of invoice by PSO in the specified manner.</a:t>
            </a:r>
            <a:endParaRPr lang="en-GB" sz="1700" b="1" dirty="0" smtClean="0"/>
          </a:p>
          <a:p>
            <a:pPr marL="0" lvl="1" algn="just">
              <a:buFont typeface="Arial" pitchFamily="34" charset="0"/>
              <a:buChar char="•"/>
            </a:pPr>
            <a:endParaRPr lang="en-GB" sz="1700" b="1" dirty="0" smtClean="0"/>
          </a:p>
          <a:p>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5" dur="500"/>
                                        <p:tgtEl>
                                          <p:spTgt spid="51">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8" dur="500"/>
                                        <p:tgtEl>
                                          <p:spTgt spid="51">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1">
                                            <p:txEl>
                                              <p:pRg st="5" end="5"/>
                                            </p:txEl>
                                          </p:spTgt>
                                        </p:tgtEl>
                                        <p:attrNameLst>
                                          <p:attrName>style.visibility</p:attrName>
                                        </p:attrNameLst>
                                      </p:cBhvr>
                                      <p:to>
                                        <p:strVal val="visible"/>
                                      </p:to>
                                    </p:set>
                                    <p:animEffect transition="in" filter="randombar(horizontal)">
                                      <p:cBhvr>
                                        <p:cTn id="21" dur="500"/>
                                        <p:tgtEl>
                                          <p:spTgt spid="51">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1">
                                            <p:txEl>
                                              <p:pRg st="6" end="6"/>
                                            </p:txEl>
                                          </p:spTgt>
                                        </p:tgtEl>
                                        <p:attrNameLst>
                                          <p:attrName>style.visibility</p:attrName>
                                        </p:attrNameLst>
                                      </p:cBhvr>
                                      <p:to>
                                        <p:strVal val="visible"/>
                                      </p:to>
                                    </p:set>
                                    <p:animEffect transition="in" filter="randombar(horizontal)">
                                      <p:cBhvr>
                                        <p:cTn id="24" dur="500"/>
                                        <p:tgtEl>
                                          <p:spTgt spid="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78552"/>
            <a:ext cx="8997696" cy="1027528"/>
          </a:xfrm>
        </p:spPr>
        <p:txBody>
          <a:bodyPr/>
          <a:lstStyle/>
          <a:p>
            <a:pPr marL="0" lvl="1" algn="just">
              <a:buNone/>
            </a:pPr>
            <a:r>
              <a:rPr lang="en-GB" sz="1700" b="1" dirty="0" smtClean="0"/>
              <a:t>INPUT TAX ADJUSTMENT FOR REGISTERED CONSUMERS – Rule 16</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Electric Power</a:t>
            </a:r>
            <a:br>
              <a:rPr lang="en-GB" dirty="0" smtClean="0"/>
            </a:br>
            <a:endParaRPr lang="en-GB" dirty="0"/>
          </a:p>
        </p:txBody>
      </p:sp>
      <p:sp>
        <p:nvSpPr>
          <p:cNvPr id="51" name="Content Placeholder 53"/>
          <p:cNvSpPr>
            <a:spLocks noGrp="1"/>
          </p:cNvSpPr>
          <p:nvPr>
            <p:ph sz="quarter" idx="14"/>
          </p:nvPr>
        </p:nvSpPr>
        <p:spPr>
          <a:xfrm>
            <a:off x="492696" y="2158008"/>
            <a:ext cx="8997696" cy="5112568"/>
          </a:xfrm>
        </p:spPr>
        <p:txBody>
          <a:bodyPr/>
          <a:lstStyle/>
          <a:p>
            <a:pPr marL="0" lvl="1" algn="just">
              <a:buFont typeface="Arial" pitchFamily="34" charset="0"/>
              <a:buChar char="•"/>
              <a:tabLst>
                <a:tab pos="287338" algn="l"/>
              </a:tabLst>
            </a:pPr>
            <a:r>
              <a:rPr lang="en-GB" sz="1700" dirty="0" smtClean="0"/>
              <a:t>In case of </a:t>
            </a:r>
            <a:r>
              <a:rPr lang="en-GB" sz="1700" b="1" dirty="0" smtClean="0"/>
              <a:t>registered consumers</a:t>
            </a:r>
            <a:r>
              <a:rPr lang="en-GB" sz="1700" dirty="0" smtClean="0"/>
              <a:t>, the electric power bill issued by electric power 	distribution company is treated as tax invoice.</a:t>
            </a:r>
          </a:p>
          <a:p>
            <a:pPr marL="0" lvl="1" algn="just">
              <a:buFont typeface="Arial" pitchFamily="34" charset="0"/>
              <a:buChar char="•"/>
              <a:tabLst>
                <a:tab pos="287338" algn="l"/>
              </a:tabLst>
            </a:pPr>
            <a:r>
              <a:rPr lang="en-GB" sz="1700" dirty="0" smtClean="0"/>
              <a:t>Registered consumers are entitled to claim input tax adjustment against such invoice</a:t>
            </a:r>
            <a:r>
              <a:rPr lang="en-GB" sz="1700" b="1" dirty="0" smtClean="0"/>
              <a:t> after 	the bill has been paid, provided the bill contains registration number and 	address of the business premises declared to the Commissioner by such 	consumer.</a:t>
            </a:r>
          </a:p>
          <a:p>
            <a:pPr marL="0" lvl="1" algn="just">
              <a:buNone/>
              <a:tabLst>
                <a:tab pos="287338" algn="l"/>
              </a:tabLst>
            </a:pPr>
            <a:r>
              <a:rPr lang="en-GB" sz="1700" b="1" dirty="0" smtClean="0"/>
              <a:t>Consumer </a:t>
            </a:r>
            <a:r>
              <a:rPr lang="en-GB" sz="1700" dirty="0" smtClean="0"/>
              <a:t>is defined as a person or his successor-in-interest who purchases or receives electric power for consumption and not for delivery or resale thereof to others and includes a person who owns or occupies a premises where electric power is supplied.</a:t>
            </a:r>
            <a:endParaRPr lang="en-GB" sz="1700" b="1" dirty="0" smtClean="0"/>
          </a:p>
          <a:p>
            <a:pPr marL="0" lvl="1" algn="just">
              <a:buNone/>
              <a:tabLst>
                <a:tab pos="287338" algn="l"/>
              </a:tabLst>
            </a:pPr>
            <a:endParaRPr lang="en-GB" sz="200" b="1" dirty="0" smtClean="0"/>
          </a:p>
          <a:p>
            <a:pPr marL="0" lvl="1" algn="just">
              <a:buNone/>
              <a:tabLst>
                <a:tab pos="287338" algn="l"/>
              </a:tabLst>
            </a:pPr>
            <a:r>
              <a:rPr lang="en-GB" sz="1700" b="1" dirty="0" smtClean="0"/>
              <a:t>RECORD KEEPING AND INVOICING – Rule 17</a:t>
            </a:r>
          </a:p>
          <a:p>
            <a:pPr algn="just">
              <a:buFont typeface="Arial" pitchFamily="34" charset="0"/>
              <a:buChar char="•"/>
            </a:pPr>
            <a:r>
              <a:rPr lang="en-GB" sz="1700" dirty="0" smtClean="0"/>
              <a:t>Record maintenance requirement of section 22 or relevant notifications are applicable</a:t>
            </a:r>
          </a:p>
          <a:p>
            <a:pPr algn="just">
              <a:buFont typeface="Arial" pitchFamily="34" charset="0"/>
              <a:buChar char="•"/>
              <a:tabLst>
                <a:tab pos="287338" algn="l"/>
              </a:tabLst>
            </a:pPr>
            <a:r>
              <a:rPr lang="en-GB" sz="1700" dirty="0" smtClean="0"/>
              <a:t>Invoice / Bill should mention the registration number of the consumer (if applicable), rate 	and the amount of sales tax charged</a:t>
            </a:r>
          </a:p>
          <a:p>
            <a:pPr algn="just">
              <a:buFont typeface="Arial" pitchFamily="34" charset="0"/>
              <a:buChar char="•"/>
              <a:tabLst>
                <a:tab pos="287338" algn="l"/>
              </a:tabLst>
            </a:pPr>
            <a:r>
              <a:rPr lang="en-GB" sz="1700" dirty="0" smtClean="0"/>
              <a:t>Computer generated sales tax invoice can be issued by persons using computerised 	accounting system. Invoices are however required to be kept in record on computer in the 	prescribed format.</a:t>
            </a:r>
            <a:endParaRPr lang="en-GB" sz="17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
                                            <p:txEl>
                                              <p:pRg st="2" end="2"/>
                                            </p:txEl>
                                          </p:spTgt>
                                        </p:tgtEl>
                                        <p:attrNameLst>
                                          <p:attrName>style.visibility</p:attrName>
                                        </p:attrNameLst>
                                      </p:cBhvr>
                                      <p:to>
                                        <p:strVal val="visible"/>
                                      </p:to>
                                    </p:set>
                                    <p:animEffect transition="in" filter="randombar(horizontal)">
                                      <p:cBhvr>
                                        <p:cTn id="13" dur="500"/>
                                        <p:tgtEl>
                                          <p:spTgt spid="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8" dur="500"/>
                                        <p:tgtEl>
                                          <p:spTgt spid="51">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1">
                                            <p:txEl>
                                              <p:pRg st="5" end="5"/>
                                            </p:txEl>
                                          </p:spTgt>
                                        </p:tgtEl>
                                        <p:attrNameLst>
                                          <p:attrName>style.visibility</p:attrName>
                                        </p:attrNameLst>
                                      </p:cBhvr>
                                      <p:to>
                                        <p:strVal val="visible"/>
                                      </p:to>
                                    </p:set>
                                    <p:animEffect transition="in" filter="randombar(horizontal)">
                                      <p:cBhvr>
                                        <p:cTn id="21" dur="500"/>
                                        <p:tgtEl>
                                          <p:spTgt spid="51">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1">
                                            <p:txEl>
                                              <p:pRg st="6" end="6"/>
                                            </p:txEl>
                                          </p:spTgt>
                                        </p:tgtEl>
                                        <p:attrNameLst>
                                          <p:attrName>style.visibility</p:attrName>
                                        </p:attrNameLst>
                                      </p:cBhvr>
                                      <p:to>
                                        <p:strVal val="visible"/>
                                      </p:to>
                                    </p:set>
                                    <p:animEffect transition="in" filter="randombar(horizontal)">
                                      <p:cBhvr>
                                        <p:cTn id="24" dur="500"/>
                                        <p:tgtEl>
                                          <p:spTgt spid="51">
                                            <p:txEl>
                                              <p:pRg st="6" end="6"/>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51">
                                            <p:txEl>
                                              <p:pRg st="7" end="7"/>
                                            </p:txEl>
                                          </p:spTgt>
                                        </p:tgtEl>
                                        <p:attrNameLst>
                                          <p:attrName>style.visibility</p:attrName>
                                        </p:attrNameLst>
                                      </p:cBhvr>
                                      <p:to>
                                        <p:strVal val="visible"/>
                                      </p:to>
                                    </p:set>
                                    <p:animEffect transition="in" filter="randombar(horizontal)">
                                      <p:cBhvr>
                                        <p:cTn id="27" dur="500"/>
                                        <p:tgtEl>
                                          <p:spTgt spid="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4</a:t>
            </a:r>
            <a:r>
              <a:rPr lang="en-GB" sz="4000" dirty="0" smtClean="0"/>
              <a:t/>
            </a:r>
            <a:br>
              <a:rPr lang="en-GB" sz="4000" dirty="0" smtClean="0"/>
            </a:br>
            <a:r>
              <a:rPr lang="en-GB" sz="4000" dirty="0" smtClean="0"/>
              <a:t>Special Procedure for Collection and Payment of Extra Tax on supplies of electric power and natural gas consumed by unregistered and inactive persons</a:t>
            </a:r>
            <a:br>
              <a:rPr lang="en-GB" sz="4000" dirty="0" smtClean="0"/>
            </a:br>
            <a:r>
              <a:rPr lang="en-GB" sz="4000" dirty="0" smtClean="0"/>
              <a:t>(Chapter IVA)</a:t>
            </a:r>
            <a:endParaRPr lang="en-GB"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78552"/>
            <a:ext cx="8997696" cy="1027528"/>
          </a:xfrm>
        </p:spPr>
        <p:txBody>
          <a:bodyPr/>
          <a:lstStyle/>
          <a:p>
            <a:pPr marL="0" lvl="1" algn="just">
              <a:buNone/>
            </a:pPr>
            <a:r>
              <a:rPr lang="en-GB" sz="1700" b="1" dirty="0" smtClean="0"/>
              <a:t>APPLICATION – Rule 18A</a:t>
            </a:r>
          </a:p>
        </p:txBody>
      </p:sp>
      <p:sp>
        <p:nvSpPr>
          <p:cNvPr id="2" name="Title 1"/>
          <p:cNvSpPr>
            <a:spLocks noGrp="1"/>
          </p:cNvSpPr>
          <p:nvPr>
            <p:ph type="title"/>
          </p:nvPr>
        </p:nvSpPr>
        <p:spPr>
          <a:xfrm>
            <a:off x="530352" y="1143000"/>
            <a:ext cx="8997696" cy="510952"/>
          </a:xfrm>
        </p:spPr>
        <p:txBody>
          <a:bodyPr/>
          <a:lstStyle/>
          <a:p>
            <a:r>
              <a:rPr lang="en-GB" dirty="0" smtClean="0"/>
              <a:t>Extra Tax on electric power and natural gas</a:t>
            </a:r>
            <a:br>
              <a:rPr lang="en-GB" dirty="0" smtClean="0"/>
            </a:br>
            <a:endParaRPr lang="en-GB" dirty="0"/>
          </a:p>
        </p:txBody>
      </p:sp>
      <p:sp>
        <p:nvSpPr>
          <p:cNvPr id="51" name="Content Placeholder 53"/>
          <p:cNvSpPr>
            <a:spLocks noGrp="1"/>
          </p:cNvSpPr>
          <p:nvPr>
            <p:ph sz="quarter" idx="14"/>
          </p:nvPr>
        </p:nvSpPr>
        <p:spPr>
          <a:xfrm>
            <a:off x="492696" y="2158008"/>
            <a:ext cx="8997696" cy="4968552"/>
          </a:xfrm>
        </p:spPr>
        <p:txBody>
          <a:bodyPr/>
          <a:lstStyle/>
          <a:p>
            <a:pPr algn="just">
              <a:tabLst>
                <a:tab pos="287338" algn="l"/>
              </a:tabLst>
            </a:pPr>
            <a:r>
              <a:rPr lang="en-GB" sz="1600" dirty="0" smtClean="0"/>
              <a:t>Supplies of Electric Power and Natural Gas consumed by </a:t>
            </a:r>
            <a:r>
              <a:rPr lang="en-GB" sz="1600" b="1" dirty="0" smtClean="0"/>
              <a:t>persons having industrial or commercial connections. Under SRO 509, Extra Tax not applicable on supply of natural gas to CNG stations.</a:t>
            </a:r>
          </a:p>
          <a:p>
            <a:pPr algn="just">
              <a:tabLst>
                <a:tab pos="287338" algn="l"/>
              </a:tabLst>
            </a:pPr>
            <a:endParaRPr lang="en-GB" sz="700" b="1" dirty="0" smtClean="0"/>
          </a:p>
          <a:p>
            <a:pPr algn="just">
              <a:tabLst>
                <a:tab pos="287338" algn="l"/>
              </a:tabLst>
            </a:pPr>
            <a:r>
              <a:rPr lang="en-GB" sz="1600" b="1" dirty="0" smtClean="0"/>
              <a:t>MODE AND MANNER OF COLLECTION – Rule 18B</a:t>
            </a:r>
          </a:p>
          <a:p>
            <a:pPr algn="just">
              <a:buFont typeface="Arial" pitchFamily="34" charset="0"/>
              <a:buChar char="•"/>
              <a:tabLst>
                <a:tab pos="287338" algn="l"/>
              </a:tabLst>
            </a:pPr>
            <a:r>
              <a:rPr lang="en-GB" sz="1600" dirty="0" smtClean="0"/>
              <a:t>Extra Tax to be collected at notified rate [5% of the total billed amount excluding the amount of 	federal taxes  - SRO 509] from </a:t>
            </a:r>
            <a:r>
              <a:rPr lang="en-GB" sz="1600" b="1" dirty="0" smtClean="0"/>
              <a:t>(1) </a:t>
            </a:r>
            <a:r>
              <a:rPr lang="en-GB" sz="1600" dirty="0" smtClean="0"/>
              <a:t>every consumer having an industrial or commercial 	connection</a:t>
            </a:r>
            <a:r>
              <a:rPr lang="en-GB" sz="1600" b="1" dirty="0" smtClean="0"/>
              <a:t>, (2) </a:t>
            </a:r>
            <a:r>
              <a:rPr lang="en-GB" sz="1600" dirty="0" smtClean="0"/>
              <a:t>where the bill of a month exceeds Rs 15,000;</a:t>
            </a:r>
            <a:r>
              <a:rPr lang="en-GB" sz="1600" b="1" dirty="0" smtClean="0"/>
              <a:t> and (3) </a:t>
            </a:r>
            <a:r>
              <a:rPr lang="en-GB" sz="1600" dirty="0" smtClean="0"/>
              <a:t>the consumer has either 	not provided his sales tax registration number to the supplier </a:t>
            </a:r>
            <a:r>
              <a:rPr lang="en-GB" sz="1600" b="1" dirty="0" smtClean="0"/>
              <a:t>or </a:t>
            </a:r>
            <a:r>
              <a:rPr lang="en-GB" sz="1600" dirty="0" smtClean="0"/>
              <a:t>his name is not shown as active 	on Active Taxpayers List (ATL).</a:t>
            </a:r>
          </a:p>
          <a:p>
            <a:pPr algn="just">
              <a:buFont typeface="Arial" pitchFamily="34" charset="0"/>
              <a:buChar char="•"/>
              <a:tabLst>
                <a:tab pos="287338" algn="l"/>
              </a:tabLst>
            </a:pPr>
            <a:r>
              <a:rPr lang="en-GB" sz="1600" dirty="0" smtClean="0"/>
              <a:t>The amount of Extra Tax is required to be shown separately on the bill / invoice, which will be 	collected and paid alongwith the normal sales tax in the prescribed manner.</a:t>
            </a:r>
          </a:p>
          <a:p>
            <a:pPr algn="just">
              <a:tabLst>
                <a:tab pos="287338" algn="l"/>
              </a:tabLst>
            </a:pPr>
            <a:endParaRPr lang="en-GB" sz="700" b="1" dirty="0" smtClean="0"/>
          </a:p>
          <a:p>
            <a:pPr algn="just">
              <a:tabLst>
                <a:tab pos="287338" algn="l"/>
              </a:tabLst>
            </a:pPr>
            <a:r>
              <a:rPr lang="en-GB" sz="1600" b="1" dirty="0" smtClean="0"/>
              <a:t>CONDITIONS &amp; LIMITATIONS – Rule 18C</a:t>
            </a:r>
          </a:p>
          <a:p>
            <a:pPr algn="just">
              <a:buFont typeface="Arial" pitchFamily="34" charset="0"/>
              <a:buChar char="•"/>
              <a:tabLst>
                <a:tab pos="287338" algn="l"/>
              </a:tabLst>
            </a:pPr>
            <a:r>
              <a:rPr lang="en-GB" sz="1600" dirty="0" smtClean="0"/>
              <a:t>The amount of Extra Tax is not adjustable by the supplier / consumer in their returns and 	should be paid in full by the supplier to the Treasury.</a:t>
            </a:r>
          </a:p>
          <a:p>
            <a:pPr algn="just">
              <a:buFont typeface="Arial" pitchFamily="34" charset="0"/>
              <a:buChar char="•"/>
              <a:tabLst>
                <a:tab pos="287338" algn="l"/>
              </a:tabLst>
            </a:pPr>
            <a:endParaRPr lang="en-GB" sz="1600" dirty="0" smtClean="0"/>
          </a:p>
          <a:p>
            <a:pPr algn="just">
              <a:buFont typeface="Arial" pitchFamily="34" charset="0"/>
              <a:buChar char="•"/>
              <a:tabLst>
                <a:tab pos="287338" algn="l"/>
              </a:tabLst>
            </a:pPr>
            <a:endParaRPr lang="en-GB" sz="1600" dirty="0" smtClean="0"/>
          </a:p>
          <a:p>
            <a:pPr algn="just">
              <a:tabLst>
                <a:tab pos="287338" algn="l"/>
              </a:tabLst>
            </a:pPr>
            <a:endParaRPr lang="en-GB" sz="1600" dirty="0" smtClean="0"/>
          </a:p>
          <a:p>
            <a:pPr algn="just">
              <a:buFont typeface="Arial" pitchFamily="34" charset="0"/>
              <a:buChar char="•"/>
              <a:tabLst>
                <a:tab pos="287338" algn="l"/>
              </a:tabLst>
            </a:pPr>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1">
                                            <p:txEl>
                                              <p:pRg st="2" end="2"/>
                                            </p:txEl>
                                          </p:spTgt>
                                        </p:tgtEl>
                                        <p:attrNameLst>
                                          <p:attrName>style.visibility</p:attrName>
                                        </p:attrNameLst>
                                      </p:cBhvr>
                                      <p:to>
                                        <p:strVal val="visible"/>
                                      </p:to>
                                    </p:set>
                                    <p:animEffect transition="in" filter="randombar(horizontal)">
                                      <p:cBhvr>
                                        <p:cTn id="12" dur="500"/>
                                        <p:tgtEl>
                                          <p:spTgt spid="51">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5" dur="500"/>
                                        <p:tgtEl>
                                          <p:spTgt spid="51">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8" dur="500"/>
                                        <p:tgtEl>
                                          <p:spTgt spid="51">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1">
                                            <p:txEl>
                                              <p:pRg st="6" end="6"/>
                                            </p:txEl>
                                          </p:spTgt>
                                        </p:tgtEl>
                                        <p:attrNameLst>
                                          <p:attrName>style.visibility</p:attrName>
                                        </p:attrNameLst>
                                      </p:cBhvr>
                                      <p:to>
                                        <p:strVal val="visible"/>
                                      </p:to>
                                    </p:set>
                                    <p:animEffect transition="in" filter="randombar(horizontal)">
                                      <p:cBhvr>
                                        <p:cTn id="23" dur="500"/>
                                        <p:tgtEl>
                                          <p:spTgt spid="51">
                                            <p:txEl>
                                              <p:pRg st="6" end="6"/>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1">
                                            <p:txEl>
                                              <p:pRg st="7" end="7"/>
                                            </p:txEl>
                                          </p:spTgt>
                                        </p:tgtEl>
                                        <p:attrNameLst>
                                          <p:attrName>style.visibility</p:attrName>
                                        </p:attrNameLst>
                                      </p:cBhvr>
                                      <p:to>
                                        <p:strVal val="visible"/>
                                      </p:to>
                                    </p:set>
                                    <p:animEffect transition="in" filter="randombar(horizontal)">
                                      <p:cBhvr>
                                        <p:cTn id="26" dur="500"/>
                                        <p:tgtEl>
                                          <p:spTgt spid="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sz="quarter" idx="15"/>
          </p:nvPr>
        </p:nvSpPr>
        <p:spPr>
          <a:xfrm>
            <a:off x="586740" y="1581944"/>
            <a:ext cx="8997696" cy="5616624"/>
          </a:xfrm>
        </p:spPr>
        <p:txBody>
          <a:bodyPr/>
          <a:lstStyle/>
          <a:p>
            <a:pPr marL="533400" indent="-838200"/>
            <a:r>
              <a:rPr lang="en-GB" sz="1800" dirty="0" smtClean="0"/>
              <a:t>	Section  1		Introduction</a:t>
            </a:r>
          </a:p>
          <a:p>
            <a:pPr marL="533400" indent="-838200"/>
            <a:r>
              <a:rPr lang="en-GB" sz="1800" dirty="0" smtClean="0"/>
              <a:t>	Section  2		Retailers</a:t>
            </a:r>
          </a:p>
          <a:p>
            <a:pPr marL="533400" indent="-838200"/>
            <a:r>
              <a:rPr lang="en-GB" sz="1800" dirty="0" smtClean="0"/>
              <a:t>    	Section  3		Electric Power</a:t>
            </a:r>
          </a:p>
          <a:p>
            <a:pPr marL="533400" indent="-838200"/>
            <a:r>
              <a:rPr lang="en-GB" sz="1800" dirty="0" smtClean="0"/>
              <a:t>	Section  4		Extra Tax on Electric Power and natural gas </a:t>
            </a:r>
          </a:p>
          <a:p>
            <a:pPr marL="533400" indent="-838200"/>
            <a:r>
              <a:rPr lang="en-GB" sz="1800" dirty="0" smtClean="0"/>
              <a:t>	Section  5		Natural Gas</a:t>
            </a:r>
          </a:p>
          <a:p>
            <a:pPr marL="533400" indent="-838200"/>
            <a:r>
              <a:rPr lang="en-GB" sz="1800" dirty="0" smtClean="0"/>
              <a:t>	Section  6		Supply of Sugar to Trading Corporation of Pakistan</a:t>
            </a:r>
          </a:p>
          <a:p>
            <a:pPr marL="533400" indent="-838200"/>
            <a:r>
              <a:rPr lang="en-GB" sz="1800" dirty="0" smtClean="0"/>
              <a:t>	Section  7		Sales Tax under the Provincial Laws</a:t>
            </a:r>
          </a:p>
          <a:p>
            <a:pPr marL="533400" indent="-838200"/>
            <a:r>
              <a:rPr lang="en-GB" sz="1800" dirty="0" smtClean="0"/>
              <a:t>	Section  8		Oil Marketing Companies (sharing of product)</a:t>
            </a:r>
          </a:p>
          <a:p>
            <a:pPr marL="533400" indent="-838200"/>
            <a:r>
              <a:rPr lang="en-GB" sz="1800" dirty="0" smtClean="0"/>
              <a:t>	Section  9		Vehicle Dealers</a:t>
            </a:r>
          </a:p>
          <a:p>
            <a:pPr marL="533400" indent="-838200"/>
            <a:r>
              <a:rPr lang="en-GB" sz="1800" dirty="0" smtClean="0"/>
              <a:t>	Section  10		Importers</a:t>
            </a:r>
          </a:p>
          <a:p>
            <a:pPr marL="533400" indent="-838200"/>
            <a:r>
              <a:rPr lang="en-GB" sz="1800" dirty="0" smtClean="0"/>
              <a:t>	Section  11		Wholesale-cum-retail outlets</a:t>
            </a:r>
          </a:p>
          <a:p>
            <a:pPr marL="533400" indent="-838200"/>
            <a:r>
              <a:rPr lang="en-GB" sz="1800" dirty="0" smtClean="0"/>
              <a:t>	Section  12		Extra Sales Tax on Specified Goods	</a:t>
            </a:r>
          </a:p>
          <a:p>
            <a:pPr marL="533400" indent="-838200"/>
            <a:r>
              <a:rPr lang="en-GB" sz="1800" dirty="0"/>
              <a:t>	Section  </a:t>
            </a:r>
            <a:r>
              <a:rPr lang="en-GB" sz="1800" dirty="0" smtClean="0"/>
              <a:t>13</a:t>
            </a:r>
            <a:r>
              <a:rPr lang="en-GB" sz="1800" dirty="0"/>
              <a:t>		</a:t>
            </a:r>
            <a:r>
              <a:rPr lang="en-GB" sz="1800" dirty="0" smtClean="0"/>
              <a:t>Cottonseed Oil Expelled by Mills &amp; Composite units</a:t>
            </a:r>
          </a:p>
          <a:p>
            <a:pPr marL="533400" indent="-838200"/>
            <a:r>
              <a:rPr lang="en-GB" sz="1800" dirty="0" smtClean="0"/>
              <a:t>	Section  14		Special Procedure (Withholding) Rules</a:t>
            </a:r>
          </a:p>
          <a:p>
            <a:pPr marL="533400" indent="-838200"/>
            <a:endParaRPr lang="en-GB" sz="1800" dirty="0" smtClean="0"/>
          </a:p>
          <a:p>
            <a:pPr marL="533400" indent="-838200"/>
            <a:endParaRPr lang="en-GB" sz="1800" dirty="0" smtClean="0"/>
          </a:p>
          <a:p>
            <a:pPr marL="533400" indent="-838200"/>
            <a:r>
              <a:rPr lang="en-GB" sz="1800" dirty="0" smtClean="0"/>
              <a:t>	</a:t>
            </a:r>
            <a:endParaRPr lang="en-GB"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78552"/>
            <a:ext cx="8997696" cy="1027528"/>
          </a:xfrm>
        </p:spPr>
        <p:txBody>
          <a:bodyPr/>
          <a:lstStyle/>
          <a:p>
            <a:pPr marL="0" lvl="1" algn="just">
              <a:buNone/>
            </a:pPr>
            <a:r>
              <a:rPr lang="en-GB" sz="1700" b="1" dirty="0" smtClean="0"/>
              <a:t>CONDITIONS &amp; LIMITATIONS – Rule 18C (Contd.)</a:t>
            </a:r>
          </a:p>
        </p:txBody>
      </p:sp>
      <p:sp>
        <p:nvSpPr>
          <p:cNvPr id="2" name="Title 1"/>
          <p:cNvSpPr>
            <a:spLocks noGrp="1"/>
          </p:cNvSpPr>
          <p:nvPr>
            <p:ph type="title"/>
          </p:nvPr>
        </p:nvSpPr>
        <p:spPr>
          <a:xfrm>
            <a:off x="530352" y="1143000"/>
            <a:ext cx="8997696" cy="510952"/>
          </a:xfrm>
        </p:spPr>
        <p:txBody>
          <a:bodyPr/>
          <a:lstStyle/>
          <a:p>
            <a:r>
              <a:rPr lang="en-GB" dirty="0" smtClean="0"/>
              <a:t>Extra Tax on electric power and natural gas</a:t>
            </a:r>
            <a:br>
              <a:rPr lang="en-GB" dirty="0" smtClean="0"/>
            </a:br>
            <a:endParaRPr lang="en-GB" dirty="0"/>
          </a:p>
        </p:txBody>
      </p:sp>
      <p:sp>
        <p:nvSpPr>
          <p:cNvPr id="51" name="Content Placeholder 53"/>
          <p:cNvSpPr>
            <a:spLocks noGrp="1"/>
          </p:cNvSpPr>
          <p:nvPr>
            <p:ph sz="quarter" idx="14"/>
          </p:nvPr>
        </p:nvSpPr>
        <p:spPr>
          <a:xfrm>
            <a:off x="492696" y="2338536"/>
            <a:ext cx="8997696" cy="4572000"/>
          </a:xfrm>
        </p:spPr>
        <p:txBody>
          <a:bodyPr/>
          <a:lstStyle/>
          <a:p>
            <a:pPr algn="just">
              <a:buFont typeface="Arial" pitchFamily="34" charset="0"/>
              <a:buChar char="•"/>
              <a:tabLst>
                <a:tab pos="287338" algn="l"/>
              </a:tabLst>
            </a:pPr>
            <a:r>
              <a:rPr lang="en-GB" sz="1600" dirty="0" smtClean="0"/>
              <a:t>A person claiming to have a Sales tax registration number is required to produce his 	registration certificate, which will be verified by the supplier from the ATL and also the 	name, 	address and other particulars are the same as appearing on registration certificate / ATL.</a:t>
            </a:r>
          </a:p>
          <a:p>
            <a:pPr algn="just">
              <a:buFont typeface="Arial" pitchFamily="34" charset="0"/>
              <a:buChar char="•"/>
              <a:tabLst>
                <a:tab pos="287338" algn="l"/>
              </a:tabLst>
            </a:pPr>
            <a:r>
              <a:rPr lang="en-GB" sz="1600" dirty="0" smtClean="0"/>
              <a:t>A person having multiple places of business has to ensure that all such places of business 	are properly declared and entered on his registration certificate and ATL.</a:t>
            </a:r>
          </a:p>
          <a:p>
            <a:pPr algn="just">
              <a:buFont typeface="Arial" pitchFamily="34" charset="0"/>
              <a:buChar char="•"/>
              <a:tabLst>
                <a:tab pos="287338" algn="l"/>
              </a:tabLst>
            </a:pPr>
            <a:r>
              <a:rPr lang="en-GB" sz="1600" dirty="0" smtClean="0"/>
              <a:t>Once the verification of consumer’s sales tax registration status is done, the supplier is 	required 	to incorporate his sales tax registration number on the billing system for printing on future bills. 	Thereafter no extra tax will be charged by the supplier.</a:t>
            </a:r>
          </a:p>
          <a:p>
            <a:pPr algn="just">
              <a:buFont typeface="Arial" pitchFamily="34" charset="0"/>
              <a:buChar char="•"/>
              <a:tabLst>
                <a:tab pos="287338" algn="l"/>
              </a:tabLst>
            </a:pPr>
            <a:r>
              <a:rPr lang="en-GB" sz="1600" dirty="0" smtClean="0"/>
              <a:t>If, however, the consumer is de-registered from sales tax or does not remain active, Extra 	Tax shall be charged from the month in which such event takes place. </a:t>
            </a:r>
          </a:p>
          <a:p>
            <a:pPr algn="just">
              <a:buFont typeface="Arial" pitchFamily="34" charset="0"/>
              <a:buChar char="•"/>
              <a:tabLst>
                <a:tab pos="287338" algn="l"/>
              </a:tabLst>
            </a:pPr>
            <a:endParaRPr lang="en-GB" sz="1600" dirty="0" smtClean="0"/>
          </a:p>
          <a:p>
            <a:pPr algn="just">
              <a:buFont typeface="Arial" pitchFamily="34" charset="0"/>
              <a:buChar char="•"/>
              <a:tabLst>
                <a:tab pos="287338" algn="l"/>
              </a:tabLst>
            </a:pPr>
            <a:endParaRPr lang="en-GB" sz="1600" dirty="0" smtClean="0"/>
          </a:p>
          <a:p>
            <a:pPr algn="just">
              <a:tabLst>
                <a:tab pos="287338" algn="l"/>
              </a:tabLst>
            </a:pPr>
            <a:endParaRPr lang="en-GB" sz="1600" dirty="0" smtClean="0"/>
          </a:p>
          <a:p>
            <a:pPr algn="just">
              <a:buFont typeface="Arial" pitchFamily="34" charset="0"/>
              <a:buChar char="•"/>
              <a:tabLst>
                <a:tab pos="287338" algn="l"/>
              </a:tabLst>
            </a:pPr>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
                                            <p:txEl>
                                              <p:pRg st="2" end="2"/>
                                            </p:txEl>
                                          </p:spTgt>
                                        </p:tgtEl>
                                        <p:attrNameLst>
                                          <p:attrName>style.visibility</p:attrName>
                                        </p:attrNameLst>
                                      </p:cBhvr>
                                      <p:to>
                                        <p:strVal val="visible"/>
                                      </p:to>
                                    </p:set>
                                    <p:animEffect transition="in" filter="randombar(horizontal)">
                                      <p:cBhvr>
                                        <p:cTn id="13" dur="500"/>
                                        <p:tgtEl>
                                          <p:spTgt spid="51">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6" dur="500"/>
                                        <p:tgtEl>
                                          <p:spTgt spid="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5</a:t>
            </a:r>
            <a:r>
              <a:rPr lang="en-GB" sz="4000" dirty="0" smtClean="0"/>
              <a:t/>
            </a:r>
            <a:br>
              <a:rPr lang="en-GB" sz="4000" dirty="0" smtClean="0"/>
            </a:br>
            <a:r>
              <a:rPr lang="en-GB" sz="4000" dirty="0" smtClean="0"/>
              <a:t>Special Procedure for Collection and Payment of Sales tax on natural gas</a:t>
            </a:r>
            <a:br>
              <a:rPr lang="en-GB" sz="4000" dirty="0" smtClean="0"/>
            </a:br>
            <a:r>
              <a:rPr lang="en-GB" sz="4000" dirty="0" smtClean="0"/>
              <a:t>(Chapter IV)</a:t>
            </a:r>
            <a:endParaRPr lang="en-GB"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06544"/>
            <a:ext cx="8997696" cy="1027528"/>
          </a:xfrm>
        </p:spPr>
        <p:txBody>
          <a:bodyPr/>
          <a:lstStyle/>
          <a:p>
            <a:pPr marL="0" lvl="1">
              <a:buNone/>
            </a:pPr>
            <a:r>
              <a:rPr lang="en-GB" sz="1700" b="1" dirty="0" smtClean="0"/>
              <a:t>APPLICATION – Rule 19</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Natural gas</a:t>
            </a:r>
            <a:br>
              <a:rPr lang="en-GB" dirty="0" smtClean="0"/>
            </a:br>
            <a:endParaRPr lang="en-GB" dirty="0"/>
          </a:p>
        </p:txBody>
      </p:sp>
      <p:sp>
        <p:nvSpPr>
          <p:cNvPr id="51" name="Content Placeholder 53"/>
          <p:cNvSpPr>
            <a:spLocks noGrp="1"/>
          </p:cNvSpPr>
          <p:nvPr>
            <p:ph sz="quarter" idx="14"/>
          </p:nvPr>
        </p:nvSpPr>
        <p:spPr>
          <a:xfrm>
            <a:off x="492696" y="2086000"/>
            <a:ext cx="8997696" cy="4680520"/>
          </a:xfrm>
        </p:spPr>
        <p:txBody>
          <a:bodyPr/>
          <a:lstStyle/>
          <a:p>
            <a:pPr marL="114300" lvl="2" indent="-17463" algn="just">
              <a:buNone/>
            </a:pPr>
            <a:r>
              <a:rPr lang="en-GB" sz="1700" dirty="0" smtClean="0"/>
              <a:t>Applicable on Natural Gas </a:t>
            </a:r>
            <a:r>
              <a:rPr lang="en-GB" sz="1700" b="1" dirty="0" smtClean="0"/>
              <a:t>including </a:t>
            </a:r>
            <a:r>
              <a:rPr lang="en-GB" sz="1700" dirty="0" smtClean="0"/>
              <a:t>Compressed Natural Gas (CNG) </a:t>
            </a:r>
            <a:r>
              <a:rPr lang="en-GB" sz="1700" b="1" dirty="0" smtClean="0"/>
              <a:t>imported, produced, transmitted and supplied by</a:t>
            </a:r>
          </a:p>
          <a:p>
            <a:pPr marL="114300" lvl="2" indent="-17463" algn="just"/>
            <a:r>
              <a:rPr lang="en-GB" sz="1700" b="1" dirty="0" smtClean="0"/>
              <a:t> </a:t>
            </a:r>
            <a:r>
              <a:rPr lang="en-GB" sz="1700" dirty="0" smtClean="0"/>
              <a:t> Gas well-head companies; and</a:t>
            </a:r>
          </a:p>
          <a:p>
            <a:pPr marL="114300" lvl="2" indent="-17463" algn="just"/>
            <a:r>
              <a:rPr lang="en-GB" sz="1700" dirty="0" smtClean="0"/>
              <a:t>  Gas transmission and distributions companies. </a:t>
            </a:r>
          </a:p>
          <a:p>
            <a:pPr marL="114300" lvl="2" indent="-17463" algn="just">
              <a:buNone/>
            </a:pPr>
            <a:r>
              <a:rPr lang="en-GB" sz="1700" b="1" dirty="0" smtClean="0"/>
              <a:t>Licensed under the Natural Gas Rules, 1960, including </a:t>
            </a:r>
            <a:r>
              <a:rPr lang="en-GB" sz="1700" dirty="0" smtClean="0"/>
              <a:t>their distributors, dealers sales agents, retailers, or by any other person, dealing in importation, production, or distribution and supply of Natural Gas including CNG and LPG (Liquefied Petroleum Gas).</a:t>
            </a:r>
          </a:p>
          <a:p>
            <a:pPr marL="114300" lvl="2" indent="-17463" algn="just">
              <a:buNone/>
            </a:pPr>
            <a:r>
              <a:rPr lang="en-GB" sz="1700" b="1" dirty="0" smtClean="0"/>
              <a:t>Natural Gas </a:t>
            </a:r>
            <a:r>
              <a:rPr lang="en-GB" sz="1700" dirty="0" smtClean="0"/>
              <a:t>defined as the gas obtained from bore-holes and wells whether unmixed or mixed with artificial gas consisting primarily of hydrocarbons whether gaseous or in liquid form which are not oils and includes LPG and CNG.</a:t>
            </a:r>
          </a:p>
          <a:p>
            <a:pPr marL="0" lvl="2" indent="-17463" algn="just">
              <a:spcAft>
                <a:spcPts val="600"/>
              </a:spcAft>
              <a:buNone/>
            </a:pPr>
            <a:endParaRPr lang="en-GB" sz="1600" b="1" dirty="0" smtClean="0"/>
          </a:p>
          <a:p>
            <a:pPr marL="0" lvl="1" algn="just">
              <a:buNone/>
            </a:pPr>
            <a:r>
              <a:rPr lang="en-GB" sz="1700" b="1" dirty="0" smtClean="0"/>
              <a:t>LEVY AND COLLECTION OF SALES TAX – Rule 20</a:t>
            </a:r>
          </a:p>
          <a:p>
            <a:pPr marL="0" lvl="1" algn="just">
              <a:buFont typeface="Arial" pitchFamily="34" charset="0"/>
              <a:buChar char="•"/>
            </a:pPr>
            <a:r>
              <a:rPr lang="en-GB" sz="1700" dirty="0" smtClean="0"/>
              <a:t>Every person who supplies natural gas is liable to be registered </a:t>
            </a:r>
          </a:p>
          <a:p>
            <a:pPr marL="0" lvl="1" algn="just">
              <a:buFont typeface="Arial" pitchFamily="34" charset="0"/>
              <a:buChar char="•"/>
            </a:pPr>
            <a:r>
              <a:rPr lang="en-GB" sz="1700" dirty="0" smtClean="0"/>
              <a:t>Sales Tax is required to be charged and paid at the rates specified in section 3(1)</a:t>
            </a:r>
          </a:p>
          <a:p>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randombar(horizontal)">
                                      <p:cBhvr>
                                        <p:cTn id="7" dur="500"/>
                                        <p:tgtEl>
                                          <p:spTgt spid="51">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randombar(horizontal)">
                                      <p:cBhvr>
                                        <p:cTn id="10" dur="500"/>
                                        <p:tgtEl>
                                          <p:spTgt spid="51">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
                                            <p:txEl>
                                              <p:pRg st="2" end="2"/>
                                            </p:txEl>
                                          </p:spTgt>
                                        </p:tgtEl>
                                        <p:attrNameLst>
                                          <p:attrName>style.visibility</p:attrName>
                                        </p:attrNameLst>
                                      </p:cBhvr>
                                      <p:to>
                                        <p:strVal val="visible"/>
                                      </p:to>
                                    </p:set>
                                    <p:animEffect transition="in" filter="randombar(horizontal)">
                                      <p:cBhvr>
                                        <p:cTn id="13" dur="500"/>
                                        <p:tgtEl>
                                          <p:spTgt spid="51">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1">
                                            <p:txEl>
                                              <p:pRg st="3" end="3"/>
                                            </p:txEl>
                                          </p:spTgt>
                                        </p:tgtEl>
                                        <p:attrNameLst>
                                          <p:attrName>style.visibility</p:attrName>
                                        </p:attrNameLst>
                                      </p:cBhvr>
                                      <p:to>
                                        <p:strVal val="visible"/>
                                      </p:to>
                                    </p:set>
                                    <p:animEffect transition="in" filter="randombar(horizontal)">
                                      <p:cBhvr>
                                        <p:cTn id="16" dur="500"/>
                                        <p:tgtEl>
                                          <p:spTgt spid="51">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1">
                                            <p:txEl>
                                              <p:pRg st="4" end="4"/>
                                            </p:txEl>
                                          </p:spTgt>
                                        </p:tgtEl>
                                        <p:attrNameLst>
                                          <p:attrName>style.visibility</p:attrName>
                                        </p:attrNameLst>
                                      </p:cBhvr>
                                      <p:to>
                                        <p:strVal val="visible"/>
                                      </p:to>
                                    </p:set>
                                    <p:animEffect transition="in" filter="randombar(horizontal)">
                                      <p:cBhvr>
                                        <p:cTn id="19" dur="500"/>
                                        <p:tgtEl>
                                          <p:spTgt spid="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1">
                                            <p:txEl>
                                              <p:pRg st="6" end="6"/>
                                            </p:txEl>
                                          </p:spTgt>
                                        </p:tgtEl>
                                        <p:attrNameLst>
                                          <p:attrName>style.visibility</p:attrName>
                                        </p:attrNameLst>
                                      </p:cBhvr>
                                      <p:to>
                                        <p:strVal val="visible"/>
                                      </p:to>
                                    </p:set>
                                    <p:animEffect transition="in" filter="randombar(horizontal)">
                                      <p:cBhvr>
                                        <p:cTn id="24" dur="500"/>
                                        <p:tgtEl>
                                          <p:spTgt spid="51">
                                            <p:txEl>
                                              <p:pRg st="6" end="6"/>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51">
                                            <p:txEl>
                                              <p:pRg st="7" end="7"/>
                                            </p:txEl>
                                          </p:spTgt>
                                        </p:tgtEl>
                                        <p:attrNameLst>
                                          <p:attrName>style.visibility</p:attrName>
                                        </p:attrNameLst>
                                      </p:cBhvr>
                                      <p:to>
                                        <p:strVal val="visible"/>
                                      </p:to>
                                    </p:set>
                                    <p:animEffect transition="in" filter="randombar(horizontal)">
                                      <p:cBhvr>
                                        <p:cTn id="27" dur="500"/>
                                        <p:tgtEl>
                                          <p:spTgt spid="51">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51">
                                            <p:txEl>
                                              <p:pRg st="8" end="8"/>
                                            </p:txEl>
                                          </p:spTgt>
                                        </p:tgtEl>
                                        <p:attrNameLst>
                                          <p:attrName>style.visibility</p:attrName>
                                        </p:attrNameLst>
                                      </p:cBhvr>
                                      <p:to>
                                        <p:strVal val="visible"/>
                                      </p:to>
                                    </p:set>
                                    <p:animEffect transition="in" filter="randombar(horizontal)">
                                      <p:cBhvr>
                                        <p:cTn id="30" dur="500"/>
                                        <p:tgtEl>
                                          <p:spTgt spid="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LEVY AND COLLECTION OF SALES TAX – Rule 20 (contd.)</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Natural gas</a:t>
            </a:r>
            <a:br>
              <a:rPr lang="en-GB" dirty="0" smtClean="0"/>
            </a:br>
            <a:endParaRPr lang="en-GB" dirty="0"/>
          </a:p>
        </p:txBody>
      </p:sp>
      <p:sp>
        <p:nvSpPr>
          <p:cNvPr id="51" name="Content Placeholder 53"/>
          <p:cNvSpPr>
            <a:spLocks noGrp="1"/>
          </p:cNvSpPr>
          <p:nvPr>
            <p:ph sz="quarter" idx="14"/>
          </p:nvPr>
        </p:nvSpPr>
        <p:spPr>
          <a:xfrm>
            <a:off x="492696" y="2122871"/>
            <a:ext cx="8997696" cy="360040"/>
          </a:xfrm>
        </p:spPr>
        <p:txBody>
          <a:bodyPr/>
          <a:lstStyle/>
          <a:p>
            <a:pPr marL="0" lvl="1" algn="just">
              <a:buFont typeface="Arial" pitchFamily="34" charset="0"/>
              <a:buChar char="•"/>
            </a:pPr>
            <a:r>
              <a:rPr lang="en-GB" sz="1700" dirty="0" smtClean="0"/>
              <a:t>Sales Tax on natural gas is levied and collected at the following stages and manner.</a:t>
            </a:r>
          </a:p>
          <a:p>
            <a:endParaRPr lang="en-GB" sz="1600" dirty="0"/>
          </a:p>
        </p:txBody>
      </p:sp>
      <p:graphicFrame>
        <p:nvGraphicFramePr>
          <p:cNvPr id="52" name="Table 51"/>
          <p:cNvGraphicFramePr>
            <a:graphicFrameLocks noGrp="1"/>
          </p:cNvGraphicFramePr>
          <p:nvPr>
            <p:extLst>
              <p:ext uri="{D42A27DB-BD31-4B8C-83A1-F6EECF244321}">
                <p14:modId xmlns:p14="http://schemas.microsoft.com/office/powerpoint/2010/main" val="3569236031"/>
              </p:ext>
            </p:extLst>
          </p:nvPr>
        </p:nvGraphicFramePr>
        <p:xfrm>
          <a:off x="889882" y="2822448"/>
          <a:ext cx="8424937" cy="4023360"/>
        </p:xfrm>
        <a:graphic>
          <a:graphicData uri="http://schemas.openxmlformats.org/drawingml/2006/table">
            <a:tbl>
              <a:tblPr firstRow="1" bandRow="1">
                <a:tableStyleId>{582F6C1B-F5DC-4988-9FA3-4B01CB59C5F3}</a:tableStyleId>
              </a:tblPr>
              <a:tblGrid>
                <a:gridCol w="2736305"/>
                <a:gridCol w="2160240"/>
                <a:gridCol w="3528392"/>
              </a:tblGrid>
              <a:tr h="289276">
                <a:tc>
                  <a:txBody>
                    <a:bodyPr/>
                    <a:lstStyle/>
                    <a:p>
                      <a:pPr algn="ctr"/>
                      <a:r>
                        <a:rPr lang="en-US" sz="1600" dirty="0" smtClean="0"/>
                        <a:t>Stage</a:t>
                      </a:r>
                      <a:endParaRPr lang="en-US" sz="1600" dirty="0"/>
                    </a:p>
                  </a:txBody>
                  <a:tcPr/>
                </a:tc>
                <a:tc>
                  <a:txBody>
                    <a:bodyPr/>
                    <a:lstStyle/>
                    <a:p>
                      <a:pPr algn="ctr"/>
                      <a:r>
                        <a:rPr lang="en-US" sz="1600" dirty="0" smtClean="0"/>
                        <a:t>Responsibility</a:t>
                      </a:r>
                      <a:endParaRPr lang="en-US" sz="1600" dirty="0"/>
                    </a:p>
                  </a:txBody>
                  <a:tcPr/>
                </a:tc>
                <a:tc>
                  <a:txBody>
                    <a:bodyPr/>
                    <a:lstStyle/>
                    <a:p>
                      <a:pPr algn="ctr"/>
                      <a:r>
                        <a:rPr lang="en-US" sz="1600" dirty="0" smtClean="0"/>
                        <a:t>Value of supply</a:t>
                      </a:r>
                      <a:endParaRPr lang="en-US" sz="1600" dirty="0"/>
                    </a:p>
                  </a:txBody>
                  <a:tcPr/>
                </a:tc>
              </a:tr>
              <a:tr h="816847">
                <a:tc>
                  <a:txBody>
                    <a:bodyPr/>
                    <a:lstStyle/>
                    <a:p>
                      <a:pPr algn="just"/>
                      <a:r>
                        <a:rPr lang="en-US" sz="1400" dirty="0" smtClean="0"/>
                        <a:t>Importation</a:t>
                      </a:r>
                      <a:endParaRPr lang="en-US" sz="1400" dirty="0"/>
                    </a:p>
                  </a:txBody>
                  <a:tcPr/>
                </a:tc>
                <a:tc>
                  <a:txBody>
                    <a:bodyPr/>
                    <a:lstStyle/>
                    <a:p>
                      <a:pPr algn="just"/>
                      <a:r>
                        <a:rPr lang="en-US" sz="1400" dirty="0" smtClean="0"/>
                        <a:t>Importer</a:t>
                      </a:r>
                      <a:endParaRPr lang="en-US" sz="1400" dirty="0"/>
                    </a:p>
                  </a:txBody>
                  <a:tcPr/>
                </a:tc>
                <a:tc>
                  <a:txBody>
                    <a:bodyPr/>
                    <a:lstStyle/>
                    <a:p>
                      <a:pPr algn="just"/>
                      <a:r>
                        <a:rPr lang="en-US" sz="1400" dirty="0" smtClean="0"/>
                        <a:t>As determined for the Customs Duty, including the amount of custom duties and excise, levied thereon.</a:t>
                      </a:r>
                    </a:p>
                    <a:p>
                      <a:pPr algn="just"/>
                      <a:endParaRPr lang="en-US" sz="1400" dirty="0"/>
                    </a:p>
                  </a:txBody>
                  <a:tcPr/>
                </a:tc>
              </a:tr>
              <a:tr h="952087">
                <a:tc>
                  <a:txBody>
                    <a:bodyPr/>
                    <a:lstStyle/>
                    <a:p>
                      <a:pPr algn="just"/>
                      <a:r>
                        <a:rPr lang="en-US" sz="1400" dirty="0" smtClean="0"/>
                        <a:t>In case of production and supply from bore-holes and wells</a:t>
                      </a:r>
                      <a:endParaRPr lang="en-US" sz="1400" dirty="0"/>
                    </a:p>
                  </a:txBody>
                  <a:tcPr/>
                </a:tc>
                <a:tc>
                  <a:txBody>
                    <a:bodyPr/>
                    <a:lstStyle/>
                    <a:p>
                      <a:pPr algn="just"/>
                      <a:r>
                        <a:rPr lang="en-US" sz="1400" dirty="0" smtClean="0"/>
                        <a:t>Person making the supply at bore-holes or the well-heads</a:t>
                      </a:r>
                      <a:endParaRPr lang="en-US" sz="1400" dirty="0"/>
                    </a:p>
                  </a:txBody>
                  <a:tcPr/>
                </a:tc>
                <a:tc>
                  <a:txBody>
                    <a:bodyPr/>
                    <a:lstStyle/>
                    <a:p>
                      <a:pPr algn="just"/>
                      <a:r>
                        <a:rPr lang="en-US" sz="1400" dirty="0" smtClean="0"/>
                        <a:t>Includes price of natural gas, charges, rents,</a:t>
                      </a:r>
                      <a:r>
                        <a:rPr lang="en-US" sz="1400" baseline="0" dirty="0" smtClean="0"/>
                        <a:t> commissions and all duties and taxes, local, provincial and Federal but excluding the amount of sales tax.</a:t>
                      </a:r>
                    </a:p>
                    <a:p>
                      <a:pPr algn="just"/>
                      <a:endParaRPr lang="en-US" sz="1400" dirty="0"/>
                    </a:p>
                  </a:txBody>
                  <a:tcPr/>
                </a:tc>
              </a:tr>
              <a:tr h="1309936">
                <a:tc>
                  <a:txBody>
                    <a:bodyPr/>
                    <a:lstStyle/>
                    <a:p>
                      <a:pPr algn="just"/>
                      <a:r>
                        <a:rPr lang="en-US" sz="1400" dirty="0" smtClean="0"/>
                        <a:t>In case of supply of natural gas by a gas transmission and distribution company</a:t>
                      </a:r>
                      <a:endParaRPr lang="en-US" sz="1400" dirty="0"/>
                    </a:p>
                  </a:txBody>
                  <a:tcPr/>
                </a:tc>
                <a:tc>
                  <a:txBody>
                    <a:bodyPr/>
                    <a:lstStyle/>
                    <a:p>
                      <a:pPr algn="just"/>
                      <a:r>
                        <a:rPr lang="en-US" sz="1400" dirty="0" smtClean="0"/>
                        <a:t>Gas transmission and distribution company</a:t>
                      </a:r>
                      <a:endParaRPr lang="en-US" sz="1400" dirty="0"/>
                    </a:p>
                  </a:txBody>
                  <a:tcPr/>
                </a:tc>
                <a:tc>
                  <a:txBody>
                    <a:bodyPr/>
                    <a:lstStyle/>
                    <a:p>
                      <a:pPr algn="just"/>
                      <a:r>
                        <a:rPr lang="en-US" sz="1400" dirty="0" smtClean="0"/>
                        <a:t>Total amount billed including price of natural gas, charges excluding the amount of late payment surcharge, rents, commissions</a:t>
                      </a:r>
                      <a:r>
                        <a:rPr lang="en-US" sz="1400" baseline="0" dirty="0" smtClean="0"/>
                        <a:t> and all duties and taxes, local, provincial and Federal, but excluding the amount of sales tax.</a:t>
                      </a:r>
                    </a:p>
                    <a:p>
                      <a:pPr algn="just"/>
                      <a:endParaRPr lang="en-US" sz="1400" baseline="0" dirty="0" smtClean="0"/>
                    </a:p>
                  </a:txBody>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circle(in)">
                                      <p:cBhvr>
                                        <p:cTn id="7"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LEVY AND COLLECTION OF SALES TAX – Rule 20 (contd.)</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Natural gas</a:t>
            </a:r>
            <a:br>
              <a:rPr lang="en-GB" dirty="0" smtClean="0"/>
            </a:br>
            <a:endParaRPr lang="en-GB" dirty="0"/>
          </a:p>
        </p:txBody>
      </p:sp>
      <p:graphicFrame>
        <p:nvGraphicFramePr>
          <p:cNvPr id="52" name="Table 51"/>
          <p:cNvGraphicFramePr>
            <a:graphicFrameLocks noGrp="1"/>
          </p:cNvGraphicFramePr>
          <p:nvPr/>
        </p:nvGraphicFramePr>
        <p:xfrm>
          <a:off x="708719" y="2302024"/>
          <a:ext cx="8424937" cy="1889056"/>
        </p:xfrm>
        <a:graphic>
          <a:graphicData uri="http://schemas.openxmlformats.org/drawingml/2006/table">
            <a:tbl>
              <a:tblPr firstRow="1" bandRow="1">
                <a:tableStyleId>{582F6C1B-F5DC-4988-9FA3-4B01CB59C5F3}</a:tableStyleId>
              </a:tblPr>
              <a:tblGrid>
                <a:gridCol w="2736305"/>
                <a:gridCol w="2160240"/>
                <a:gridCol w="3528392"/>
              </a:tblGrid>
              <a:tr h="289276">
                <a:tc>
                  <a:txBody>
                    <a:bodyPr/>
                    <a:lstStyle/>
                    <a:p>
                      <a:pPr algn="ctr"/>
                      <a:r>
                        <a:rPr lang="en-US" sz="1600" dirty="0" smtClean="0"/>
                        <a:t>Stage</a:t>
                      </a:r>
                    </a:p>
                    <a:p>
                      <a:pPr algn="ctr"/>
                      <a:endParaRPr lang="en-US" sz="1600" dirty="0"/>
                    </a:p>
                  </a:txBody>
                  <a:tcPr/>
                </a:tc>
                <a:tc>
                  <a:txBody>
                    <a:bodyPr/>
                    <a:lstStyle/>
                    <a:p>
                      <a:pPr algn="ctr"/>
                      <a:r>
                        <a:rPr lang="en-US" sz="1600" dirty="0" smtClean="0"/>
                        <a:t>Responsibility</a:t>
                      </a:r>
                      <a:endParaRPr lang="en-US" sz="1600" dirty="0"/>
                    </a:p>
                  </a:txBody>
                  <a:tcPr/>
                </a:tc>
                <a:tc>
                  <a:txBody>
                    <a:bodyPr/>
                    <a:lstStyle/>
                    <a:p>
                      <a:pPr algn="ctr"/>
                      <a:r>
                        <a:rPr lang="en-US" sz="1600" dirty="0" smtClean="0"/>
                        <a:t>Value of supply</a:t>
                      </a:r>
                      <a:endParaRPr lang="en-US" sz="1600" dirty="0"/>
                    </a:p>
                  </a:txBody>
                  <a:tcPr/>
                </a:tc>
              </a:tr>
              <a:tr h="1309936">
                <a:tc>
                  <a:txBody>
                    <a:bodyPr/>
                    <a:lstStyle/>
                    <a:p>
                      <a:pPr algn="just"/>
                      <a:r>
                        <a:rPr lang="en-US" sz="1400" dirty="0" smtClean="0"/>
                        <a:t>In case of supply of LPG</a:t>
                      </a:r>
                      <a:endParaRPr lang="en-US" sz="1400" dirty="0"/>
                    </a:p>
                  </a:txBody>
                  <a:tcPr/>
                </a:tc>
                <a:tc>
                  <a:txBody>
                    <a:bodyPr/>
                    <a:lstStyle/>
                    <a:p>
                      <a:pPr algn="just"/>
                      <a:r>
                        <a:rPr lang="en-US" sz="1400" dirty="0" smtClean="0"/>
                        <a:t>Manufacturer, distributor or a retailer of LPG</a:t>
                      </a:r>
                      <a:endParaRPr lang="en-US" sz="1400" dirty="0"/>
                    </a:p>
                  </a:txBody>
                  <a:tcPr/>
                </a:tc>
                <a:tc>
                  <a:txBody>
                    <a:bodyPr/>
                    <a:lstStyle/>
                    <a:p>
                      <a:pPr algn="just"/>
                      <a:r>
                        <a:rPr lang="en-US" sz="1400" dirty="0" smtClean="0"/>
                        <a:t>Value of LPG includes price of LPG, charges, rents, commissions and all duties and taxes, local, Provincial</a:t>
                      </a:r>
                      <a:r>
                        <a:rPr lang="en-US" sz="1400" baseline="0" dirty="0" smtClean="0"/>
                        <a:t> and Federal,  but excluding the amount of sales tax.</a:t>
                      </a:r>
                      <a:endParaRPr lang="en-US" sz="1400" dirty="0"/>
                    </a:p>
                  </a:txBody>
                  <a:tcPr/>
                </a:tc>
              </a:tr>
            </a:tbl>
          </a:graphicData>
        </a:graphic>
      </p:graphicFrame>
      <p:sp>
        <p:nvSpPr>
          <p:cNvPr id="55" name="Content Placeholder 53"/>
          <p:cNvSpPr>
            <a:spLocks noGrp="1"/>
          </p:cNvSpPr>
          <p:nvPr>
            <p:ph sz="quarter" idx="14"/>
          </p:nvPr>
        </p:nvSpPr>
        <p:spPr>
          <a:xfrm>
            <a:off x="492696" y="4442848"/>
            <a:ext cx="8997696" cy="2827728"/>
          </a:xfrm>
        </p:spPr>
        <p:txBody>
          <a:bodyPr/>
          <a:lstStyle/>
          <a:p>
            <a:pPr marL="0" lvl="1" algn="just">
              <a:buFont typeface="Arial" pitchFamily="34" charset="0"/>
              <a:buChar char="•"/>
              <a:tabLst>
                <a:tab pos="287338" algn="l"/>
              </a:tabLst>
            </a:pPr>
            <a:r>
              <a:rPr lang="en-GB" sz="1600" dirty="0" smtClean="0"/>
              <a:t>If the supplies are made free of charge or for some other consideration or a consideration 	which is lower than the billed or invoiced prices, the sales tax is charged as if it were supplied at 	open market price.</a:t>
            </a:r>
          </a:p>
          <a:p>
            <a:pPr marL="0" lvl="1" algn="just">
              <a:buNone/>
              <a:tabLst>
                <a:tab pos="287338" algn="l"/>
              </a:tabLst>
            </a:pPr>
            <a:endParaRPr lang="en-GB" sz="300" b="1" dirty="0" smtClean="0"/>
          </a:p>
          <a:p>
            <a:pPr marL="0" lvl="1" algn="just">
              <a:buNone/>
              <a:tabLst>
                <a:tab pos="287338" algn="l"/>
              </a:tabLst>
            </a:pPr>
            <a:r>
              <a:rPr lang="en-GB" sz="1600" b="1" dirty="0" smtClean="0"/>
              <a:t>DETERMINATION OF TAX LIABILITY – Rule 21</a:t>
            </a:r>
          </a:p>
          <a:p>
            <a:pPr marL="0" lvl="1" algn="just">
              <a:buFont typeface="Arial" pitchFamily="34" charset="0"/>
              <a:buChar char="•"/>
              <a:tabLst>
                <a:tab pos="287338" algn="l"/>
              </a:tabLst>
            </a:pPr>
            <a:r>
              <a:rPr lang="en-GB" sz="1600" dirty="0" smtClean="0"/>
              <a:t>Person supplying or distributing natural gas is entitled for input tax credit for the tax paid on his 	purchases for making taxable supplies against output tax payable, subject to general limitations 	and restrictions.</a:t>
            </a:r>
          </a:p>
          <a:p>
            <a:pPr marL="0" lvl="1" algn="just">
              <a:buFont typeface="Arial" pitchFamily="34" charset="0"/>
              <a:buChar char="•"/>
              <a:tabLst>
                <a:tab pos="287338" algn="l"/>
              </a:tabLst>
            </a:pPr>
            <a:r>
              <a:rPr lang="en-GB" sz="1600" dirty="0" smtClean="0"/>
              <a:t>Gas distribution companies may deduct input tax paid by them on purchase of natural gas as is 	subsequently supplied by them in Azad Jammu and Kashmir from the output tax.</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circle(in)">
                                      <p:cBhvr>
                                        <p:cTn id="7" dur="2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12" dur="500"/>
                                        <p:tgtEl>
                                          <p:spTgt spid="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7" dur="500"/>
                                        <p:tgtEl>
                                          <p:spTgt spid="55">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20" dur="500"/>
                                        <p:tgtEl>
                                          <p:spTgt spid="55">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23" dur="500"/>
                                        <p:tgtEl>
                                          <p:spTgt spid="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RECORD KEEPING AND INVOICING – Rule 22</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Natural gas</a:t>
            </a:r>
            <a:br>
              <a:rPr lang="en-GB" dirty="0" smtClean="0"/>
            </a:b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Font typeface="Arial" pitchFamily="34" charset="0"/>
              <a:buChar char="•"/>
              <a:tabLst>
                <a:tab pos="287338" algn="l"/>
              </a:tabLst>
            </a:pPr>
            <a:r>
              <a:rPr lang="en-GB" sz="1600" dirty="0" smtClean="0"/>
              <a:t>Record keeping and invoicing requirements are similar to those applicable for suppliers of 	Electric Power. The additional requirement is maintenance of record of daily stocks and sales, 	stating therein the quantity and value of the gas supplied and the amount of sales tax charged 	thereon. This additional requirement is however, not applicable on gas transmission and 	distribution companies.</a:t>
            </a:r>
          </a:p>
          <a:p>
            <a:pPr marL="0" lvl="1" algn="just">
              <a:buFont typeface="Arial" pitchFamily="34" charset="0"/>
              <a:buChar char="•"/>
              <a:tabLst>
                <a:tab pos="287338" algn="l"/>
              </a:tabLst>
            </a:pPr>
            <a:r>
              <a:rPr lang="en-GB" sz="1600" b="1" dirty="0" smtClean="0"/>
              <a:t>Registered consumers </a:t>
            </a:r>
            <a:r>
              <a:rPr lang="en-GB" sz="1600" dirty="0" smtClean="0"/>
              <a:t>are entitled to </a:t>
            </a:r>
            <a:r>
              <a:rPr lang="en-GB" sz="1600" b="1" dirty="0" smtClean="0"/>
              <a:t>input tax adjustment </a:t>
            </a:r>
            <a:r>
              <a:rPr lang="en-GB" sz="1600" dirty="0" smtClean="0"/>
              <a:t>against invoice after the bill 	has been paid and subject to the condition that the bill contains registration number and address 	of the business premises declared to the Commissioner by such consumer.</a:t>
            </a:r>
          </a:p>
          <a:p>
            <a:pPr marL="0" lvl="1" algn="just">
              <a:buNone/>
              <a:tabLst>
                <a:tab pos="287338" algn="l"/>
              </a:tabLst>
            </a:pPr>
            <a:endParaRPr lang="en-GB" sz="1600" b="1" dirty="0" smtClean="0"/>
          </a:p>
          <a:p>
            <a:pPr marL="0" lvl="1" algn="just">
              <a:buNone/>
              <a:tabLst>
                <a:tab pos="287338" algn="l"/>
              </a:tabLst>
            </a:pPr>
            <a:r>
              <a:rPr lang="en-GB" sz="1600" b="1" dirty="0" smtClean="0"/>
              <a:t>FILING OF MONTHLY RETURN – Rule 23</a:t>
            </a:r>
          </a:p>
          <a:p>
            <a:pPr marL="0" lvl="1" algn="just">
              <a:buFont typeface="Arial" pitchFamily="34" charset="0"/>
              <a:buChar char="•"/>
              <a:tabLst>
                <a:tab pos="287338" algn="l"/>
              </a:tabLst>
            </a:pPr>
            <a:r>
              <a:rPr lang="en-GB" sz="1600" dirty="0" smtClean="0"/>
              <a:t>Every person supplying or distributing natural gas is required to submit monthly return in the 	normal manner, however, the payment of sales tax has to be made by 15</a:t>
            </a:r>
            <a:r>
              <a:rPr lang="en-GB" sz="1600" baseline="30000" dirty="0" smtClean="0"/>
              <a:t>th</a:t>
            </a:r>
            <a:r>
              <a:rPr lang="en-GB" sz="1600" dirty="0" smtClean="0"/>
              <a:t> of the month following 	the month in which the gas was supplied.</a:t>
            </a:r>
          </a:p>
          <a:p>
            <a:pPr marL="0" lvl="1" algn="just">
              <a:buFont typeface="Arial" pitchFamily="34" charset="0"/>
              <a:buChar char="•"/>
              <a:tabLst>
                <a:tab pos="287338" algn="l"/>
              </a:tabLst>
            </a:pPr>
            <a:r>
              <a:rPr lang="en-GB" sz="1600" dirty="0" smtClean="0"/>
              <a:t>In case of gas supplied by gas companies to its consumers directly where the charges are billed 	on a monthly basis, the due date is </a:t>
            </a:r>
            <a:r>
              <a:rPr lang="en-GB" sz="1600" b="1" dirty="0" smtClean="0"/>
              <a:t>15</a:t>
            </a:r>
            <a:r>
              <a:rPr lang="en-GB" sz="1600" b="1" baseline="30000" dirty="0" smtClean="0"/>
              <a:t>th</a:t>
            </a:r>
            <a:r>
              <a:rPr lang="en-GB" sz="1600" b="1" dirty="0" smtClean="0"/>
              <a:t> day of the second month following the month in 	which supplies were made.</a:t>
            </a:r>
            <a:endParaRPr lang="en-GB" sz="1600" dirty="0" smtClean="0"/>
          </a:p>
          <a:p>
            <a:pPr marL="0" lvl="1" algn="just">
              <a:buFont typeface="Arial" pitchFamily="34" charset="0"/>
              <a:buChar char="•"/>
              <a:tabLst>
                <a:tab pos="287338" algn="l"/>
              </a:tabLst>
            </a:pPr>
            <a:endParaRPr lang="en-GB" sz="1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6</a:t>
            </a:r>
            <a:r>
              <a:rPr lang="en-GB" sz="4000" dirty="0" smtClean="0"/>
              <a:t/>
            </a:r>
            <a:br>
              <a:rPr lang="en-GB" sz="4000" dirty="0" smtClean="0"/>
            </a:br>
            <a:r>
              <a:rPr lang="en-GB" sz="4000" dirty="0" smtClean="0"/>
              <a:t>Special Procedure for Supply of Sugar to Trading Corporation of Pakistan</a:t>
            </a:r>
            <a:br>
              <a:rPr lang="en-GB" sz="4000" dirty="0" smtClean="0"/>
            </a:br>
            <a:r>
              <a:rPr lang="en-GB" sz="4000" dirty="0" smtClean="0"/>
              <a:t>(Chapter V)</a:t>
            </a:r>
            <a:endParaRPr lang="en-GB"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25</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Supply of sugar to TCP</a:t>
            </a:r>
            <a:br>
              <a:rPr lang="en-GB" dirty="0" smtClean="0"/>
            </a:b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None/>
              <a:tabLst>
                <a:tab pos="287338" algn="l"/>
              </a:tabLst>
            </a:pPr>
            <a:r>
              <a:rPr lang="en-GB" sz="1600" dirty="0" smtClean="0"/>
              <a:t>Applicable on </a:t>
            </a:r>
            <a:r>
              <a:rPr lang="en-GB" sz="1600" b="1" dirty="0" smtClean="0"/>
              <a:t>supply of sugar by the registered manufacturers </a:t>
            </a:r>
            <a:r>
              <a:rPr lang="en-GB" sz="1600" dirty="0" smtClean="0"/>
              <a:t>to the TCP for further supply or export thereof</a:t>
            </a:r>
            <a:endParaRPr lang="en-GB" sz="1600" b="1" dirty="0" smtClean="0"/>
          </a:p>
          <a:p>
            <a:pPr marL="0" lvl="1" algn="just">
              <a:buNone/>
              <a:tabLst>
                <a:tab pos="287338" algn="l"/>
              </a:tabLst>
            </a:pPr>
            <a:endParaRPr lang="en-GB" sz="800" b="1" dirty="0" smtClean="0"/>
          </a:p>
          <a:p>
            <a:pPr marL="0" lvl="1" algn="just">
              <a:buNone/>
              <a:tabLst>
                <a:tab pos="287338" algn="l"/>
              </a:tabLst>
            </a:pPr>
            <a:r>
              <a:rPr lang="en-GB" sz="1600" b="1" dirty="0" smtClean="0"/>
              <a:t>MANNER AND PAYMENT OF TAX – Rule 26</a:t>
            </a:r>
          </a:p>
          <a:p>
            <a:pPr marL="0" lvl="1" algn="just">
              <a:buFont typeface="Arial" pitchFamily="34" charset="0"/>
              <a:buChar char="•"/>
              <a:tabLst>
                <a:tab pos="287338" algn="l"/>
              </a:tabLst>
            </a:pPr>
            <a:r>
              <a:rPr lang="en-GB" sz="1600" dirty="0" smtClean="0"/>
              <a:t>Upon successful grant to tender for purchase of sugar, TCP will only pay the value of supply of 	sugar to the sugar mills </a:t>
            </a:r>
            <a:r>
              <a:rPr lang="en-GB" sz="1600" b="1" dirty="0" smtClean="0"/>
              <a:t>excluding </a:t>
            </a:r>
            <a:r>
              <a:rPr lang="en-GB" sz="1600" dirty="0" smtClean="0"/>
              <a:t>the amount of sales tax against a commercial invoice issued 	by the mills.</a:t>
            </a:r>
          </a:p>
          <a:p>
            <a:pPr marL="0" lvl="1" algn="just">
              <a:buFont typeface="Arial" pitchFamily="34" charset="0"/>
              <a:buChar char="•"/>
              <a:tabLst>
                <a:tab pos="287338" algn="l"/>
              </a:tabLst>
            </a:pPr>
            <a:r>
              <a:rPr lang="en-GB" sz="1600" dirty="0" smtClean="0"/>
              <a:t>At the time of removal of sugar from the mill premises, the mill will issue a sales tax invoice in 	favour of TCP who will accordingly pay to the mill the amount of sales tax due on the quantity 	being removed from the sugar mill.</a:t>
            </a:r>
          </a:p>
          <a:p>
            <a:pPr marL="0" lvl="1" algn="just">
              <a:buFont typeface="Arial" pitchFamily="34" charset="0"/>
              <a:buChar char="•"/>
              <a:tabLst>
                <a:tab pos="287338" algn="l"/>
              </a:tabLst>
            </a:pPr>
            <a:r>
              <a:rPr lang="en-GB" sz="1600" dirty="0" smtClean="0"/>
              <a:t>In the event of removal of sugar by TCP for export purposes, the mill will issue a zero-rated tax 	invoice, against which no sales tax is payable.</a:t>
            </a:r>
          </a:p>
          <a:p>
            <a:pPr marL="0" lvl="1" algn="just">
              <a:buNone/>
              <a:tabLst>
                <a:tab pos="287338" algn="l"/>
              </a:tabLst>
            </a:pPr>
            <a:endParaRPr lang="en-GB" sz="100" dirty="0" smtClean="0"/>
          </a:p>
          <a:p>
            <a:pPr marL="0" lvl="1" algn="just">
              <a:buNone/>
              <a:tabLst>
                <a:tab pos="287338" algn="l"/>
              </a:tabLst>
            </a:pPr>
            <a:r>
              <a:rPr lang="en-GB" sz="1600" b="1" dirty="0" smtClean="0"/>
              <a:t>RELEVANT TAX PERIOD – Rule 27</a:t>
            </a:r>
          </a:p>
          <a:p>
            <a:pPr marL="0" lvl="1" algn="just">
              <a:buFont typeface="Arial" pitchFamily="34" charset="0"/>
              <a:buChar char="•"/>
              <a:tabLst>
                <a:tab pos="287338" algn="l"/>
              </a:tabLst>
            </a:pPr>
            <a:r>
              <a:rPr lang="en-GB" sz="1600" dirty="0" smtClean="0"/>
              <a:t>The Mill shows the value of sugar sold to TCP and the tax chargeable thereon in the monthly tax 	return as well in the supply register relating to the tax period in which the sales tax invoice has 	been issued by the mill in favour of TCP.</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2" dur="500"/>
                                        <p:tgtEl>
                                          <p:spTgt spid="5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6" dur="500"/>
                                        <p:tgtEl>
                                          <p:spTgt spid="55">
                                            <p:txEl>
                                              <p:pRg st="7" end="7"/>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29" dur="500"/>
                                        <p:tgtEl>
                                          <p:spTgt spid="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994576"/>
            <a:ext cx="8997696" cy="1027528"/>
          </a:xfrm>
        </p:spPr>
        <p:txBody>
          <a:bodyPr/>
          <a:lstStyle/>
          <a:p>
            <a:pPr marL="0" lvl="1">
              <a:buNone/>
            </a:pPr>
            <a:r>
              <a:rPr lang="en-GB" sz="1700" b="1" dirty="0" smtClean="0"/>
              <a:t>MONTHLY STATEMENT BY TCP – Rule 28</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Supply of sugar to TCP</a:t>
            </a:r>
            <a:br>
              <a:rPr lang="en-GB" dirty="0" smtClean="0"/>
            </a:br>
            <a:endParaRPr lang="en-GB" dirty="0"/>
          </a:p>
        </p:txBody>
      </p:sp>
      <p:sp>
        <p:nvSpPr>
          <p:cNvPr id="55" name="Content Placeholder 53"/>
          <p:cNvSpPr>
            <a:spLocks noGrp="1"/>
          </p:cNvSpPr>
          <p:nvPr>
            <p:ph sz="quarter" idx="14"/>
          </p:nvPr>
        </p:nvSpPr>
        <p:spPr>
          <a:xfrm>
            <a:off x="492696" y="2451756"/>
            <a:ext cx="8997696" cy="1140696"/>
          </a:xfrm>
        </p:spPr>
        <p:txBody>
          <a:bodyPr/>
          <a:lstStyle/>
          <a:p>
            <a:pPr marL="0" lvl="1" algn="just">
              <a:buNone/>
              <a:tabLst>
                <a:tab pos="287338" algn="l"/>
              </a:tabLst>
            </a:pPr>
            <a:r>
              <a:rPr lang="en-GB" sz="1600" dirty="0" smtClean="0"/>
              <a:t>TCP is required to submit a monthly statement to the Commissioner in the format set out in Annex A of the Rules, which is used by the Commissioner for cross verification of the supplies declared by the sugar mills as having been made to the TCP.</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7</a:t>
            </a:r>
            <a:r>
              <a:rPr lang="en-GB" sz="4000" dirty="0" smtClean="0"/>
              <a:t/>
            </a:r>
            <a:br>
              <a:rPr lang="en-GB" sz="4000" dirty="0" smtClean="0"/>
            </a:br>
            <a:r>
              <a:rPr lang="en-GB" sz="4000" dirty="0" smtClean="0"/>
              <a:t>Special Procedure for persons providing or rendering services subject to sales tax under the Provincial Laws</a:t>
            </a:r>
            <a:br>
              <a:rPr lang="en-GB" sz="4000" dirty="0" smtClean="0"/>
            </a:br>
            <a:r>
              <a:rPr lang="en-GB" sz="4000" dirty="0" smtClean="0"/>
              <a:t>(Chapter VI)</a:t>
            </a:r>
            <a:endParaRPr lang="en-GB"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Subtitle 1"/>
          <p:cNvSpPr>
            <a:spLocks noGrp="1"/>
          </p:cNvSpPr>
          <p:nvPr>
            <p:ph type="subTitle" idx="1"/>
            <p:custDataLst>
              <p:tags r:id="rId3"/>
            </p:custDataLst>
          </p:nvPr>
        </p:nvSpPr>
        <p:spPr/>
        <p:txBody>
          <a:bodyPr/>
          <a:lstStyle/>
          <a:p>
            <a:r>
              <a:rPr lang="en-GB" dirty="0" smtClean="0"/>
              <a:t>Introduction</a:t>
            </a:r>
            <a:endParaRPr lang="en-GB" dirty="0"/>
          </a:p>
        </p:txBody>
      </p:sp>
      <p:sp>
        <p:nvSpPr>
          <p:cNvPr id="3" name="Title 2"/>
          <p:cNvSpPr>
            <a:spLocks noGrp="1"/>
          </p:cNvSpPr>
          <p:nvPr>
            <p:ph type="ctrTitle"/>
            <p:custDataLst>
              <p:tags r:id="rId4"/>
            </p:custDataLst>
          </p:nvPr>
        </p:nvSpPr>
        <p:spPr/>
        <p:txBody>
          <a:bodyPr/>
          <a:lstStyle/>
          <a:p>
            <a:r>
              <a:rPr lang="en-GB" dirty="0" smtClean="0"/>
              <a:t>Section 1</a:t>
            </a:r>
            <a:endParaRPr lang="en-GB"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29</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tabLst>
                <a:tab pos="287338" algn="l"/>
              </a:tabLst>
            </a:pPr>
            <a:r>
              <a:rPr lang="en-GB" sz="1600" dirty="0" smtClean="0"/>
              <a:t>Applicable for collection and payment of Sales Tax by the persons providing or rendering 	services chargeable to sales tax under the respective Provincial Laws.</a:t>
            </a:r>
          </a:p>
          <a:p>
            <a:pPr marL="0" lvl="1" algn="just">
              <a:tabLst>
                <a:tab pos="287338" algn="l"/>
              </a:tabLst>
            </a:pPr>
            <a:r>
              <a:rPr lang="en-GB" sz="1600" dirty="0" smtClean="0"/>
              <a:t>After promulgation of Sindh Sales Tax on Services Act, 2011 (effective July 2011), Punjab Sales 	Tax on Services Act, 2012 (effective July 2012) and KPK Sales Tax Act, 2013 (effective July 	2013), these Special Procedure Rules are applicable only for</a:t>
            </a:r>
            <a:r>
              <a:rPr lang="en-GB" sz="1600" b="1" dirty="0" smtClean="0"/>
              <a:t> sales tax on services covered by 	Islamabad Capital Territory (Tax on Services) Ordinance, 2001 and Baluchistan 	Sales Tax on Services Ordinance, 2001.</a:t>
            </a:r>
          </a:p>
          <a:p>
            <a:pPr marL="0" lvl="1" algn="just">
              <a:buNone/>
              <a:tabLst>
                <a:tab pos="287338" algn="l"/>
              </a:tabLst>
            </a:pPr>
            <a:endParaRPr lang="en-GB" sz="100" b="1" dirty="0" smtClean="0"/>
          </a:p>
          <a:p>
            <a:pPr marL="0" lvl="1" algn="just">
              <a:buNone/>
              <a:tabLst>
                <a:tab pos="287338" algn="l"/>
              </a:tabLst>
            </a:pPr>
            <a:r>
              <a:rPr lang="en-GB" sz="1600" b="1" dirty="0" smtClean="0"/>
              <a:t>REGISTRATION – Rule 30</a:t>
            </a:r>
          </a:p>
          <a:p>
            <a:pPr marL="0" lvl="1" algn="just">
              <a:buFont typeface="Arial" pitchFamily="34" charset="0"/>
              <a:buChar char="•"/>
              <a:tabLst>
                <a:tab pos="287338" algn="l"/>
              </a:tabLst>
            </a:pPr>
            <a:r>
              <a:rPr lang="en-GB" sz="1600" dirty="0" smtClean="0"/>
              <a:t>Every service provider providing or rendering taxable services to clients, customers or members, 	if not already registered, is required to obtain his registration under the procedure laid down in 	Sales Tax Rules, 2006.</a:t>
            </a:r>
          </a:p>
          <a:p>
            <a:pPr marL="0" lvl="1" algn="just">
              <a:buFont typeface="Arial" pitchFamily="34" charset="0"/>
              <a:buChar char="•"/>
              <a:tabLst>
                <a:tab pos="287338" algn="l"/>
              </a:tabLst>
            </a:pPr>
            <a:endParaRPr lang="en-GB" sz="100" dirty="0" smtClean="0"/>
          </a:p>
          <a:p>
            <a:pPr marL="0" lvl="1" algn="just">
              <a:buNone/>
              <a:tabLst>
                <a:tab pos="287338" algn="l"/>
              </a:tabLst>
            </a:pPr>
            <a:r>
              <a:rPr lang="en-GB" sz="1600" b="1" dirty="0" smtClean="0"/>
              <a:t>LEVY &amp; COLLECTION OF SALES TAX – Rule 31</a:t>
            </a:r>
          </a:p>
          <a:p>
            <a:pPr marL="0" lvl="1" algn="just">
              <a:tabLst>
                <a:tab pos="287338" algn="l"/>
              </a:tabLst>
            </a:pPr>
            <a:r>
              <a:rPr lang="en-GB" sz="1600" dirty="0" smtClean="0"/>
              <a:t>A service provider providing or rendering taxable services to customers, clients or members is 	required to charge, collect and pay sales tax at the rates specified in the respective Provincial 	Sales Tax Ordinances.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3" dur="500"/>
                                        <p:tgtEl>
                                          <p:spTgt spid="55">
                                            <p:txEl>
                                              <p:pRg st="6" end="6"/>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6" dur="500"/>
                                        <p:tgtEl>
                                          <p:spTgt spid="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FILING OF RETURN AND DEPOSIT OF SALES TAX – Rule 32</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492696" y="2158008"/>
            <a:ext cx="8997696" cy="5040560"/>
          </a:xfrm>
        </p:spPr>
        <p:txBody>
          <a:bodyPr/>
          <a:lstStyle/>
          <a:p>
            <a:pPr marL="0" lvl="1" algn="just">
              <a:tabLst>
                <a:tab pos="287338" algn="l"/>
              </a:tabLst>
            </a:pPr>
            <a:r>
              <a:rPr lang="en-GB" sz="1600" dirty="0" smtClean="0"/>
              <a:t>A service provider is required to file his return in accordance with the procedure laid down in 	section 26 read with ST Rules, 2006.</a:t>
            </a:r>
          </a:p>
          <a:p>
            <a:pPr marL="0" lvl="1" algn="just">
              <a:tabLst>
                <a:tab pos="287338" algn="l"/>
              </a:tabLst>
            </a:pPr>
            <a:r>
              <a:rPr lang="en-GB" sz="1600" dirty="0" smtClean="0"/>
              <a:t>The tax due has to be deposited in the prescribed manner under the head “Sales tax on services 	collected on behalf of Provincial Governments”. </a:t>
            </a:r>
          </a:p>
          <a:p>
            <a:pPr marL="0" lvl="1" algn="just">
              <a:tabLst>
                <a:tab pos="287338" algn="l"/>
              </a:tabLst>
            </a:pPr>
            <a:r>
              <a:rPr lang="en-GB" sz="1600" dirty="0" smtClean="0"/>
              <a:t>In case a service is provided or rendered over a period of time and bill is to be issued on 	completion of service, time of supply is taken as the time when service is completed or the 	payment or consideration in money, in respect thereof is received whichever is earlier.</a:t>
            </a:r>
          </a:p>
          <a:p>
            <a:pPr marL="0" lvl="1" algn="just">
              <a:tabLst>
                <a:tab pos="287338" algn="l"/>
              </a:tabLst>
            </a:pPr>
            <a:endParaRPr lang="en-GB" sz="100" dirty="0" smtClean="0"/>
          </a:p>
          <a:p>
            <a:pPr marL="0" lvl="1" algn="just">
              <a:buNone/>
              <a:tabLst>
                <a:tab pos="287338" algn="l"/>
              </a:tabLst>
            </a:pPr>
            <a:r>
              <a:rPr lang="en-GB" sz="1600" b="1" dirty="0" smtClean="0"/>
              <a:t>DETERMINATION OF TAX LIABILITY – Rule 23</a:t>
            </a:r>
          </a:p>
          <a:p>
            <a:pPr marL="0" lvl="1" algn="just">
              <a:buNone/>
              <a:tabLst>
                <a:tab pos="287338" algn="l"/>
              </a:tabLst>
            </a:pPr>
            <a:r>
              <a:rPr lang="en-GB" sz="1600" dirty="0" smtClean="0"/>
              <a:t>A service provider is entitled to claim input tax credit for the tax paid on account of taxable purchases or imports made and utilities like telephone (excluding mobile phone), gas and electricity consumed in providing taxable services, against his output tax liability, subject to the general conditions and restrictions, as are otherwise applicable for supplier of goods.</a:t>
            </a:r>
          </a:p>
          <a:p>
            <a:pPr marL="0" lvl="1" algn="just">
              <a:buNone/>
              <a:tabLst>
                <a:tab pos="287338" algn="l"/>
              </a:tabLst>
            </a:pPr>
            <a:endParaRPr lang="en-GB" sz="100" dirty="0" smtClean="0"/>
          </a:p>
          <a:p>
            <a:pPr marL="0" lvl="1" algn="just">
              <a:buNone/>
              <a:tabLst>
                <a:tab pos="287338" algn="l"/>
              </a:tabLst>
            </a:pPr>
            <a:r>
              <a:rPr lang="en-GB" sz="1600" b="1" dirty="0" smtClean="0"/>
              <a:t>INVOICING – Rule 24</a:t>
            </a:r>
          </a:p>
          <a:p>
            <a:pPr marL="0" lvl="1" algn="just">
              <a:buFont typeface="Arial" pitchFamily="34" charset="0"/>
              <a:buChar char="•"/>
              <a:tabLst>
                <a:tab pos="287338" algn="l"/>
              </a:tabLst>
            </a:pPr>
            <a:r>
              <a:rPr lang="en-GB" sz="1600" dirty="0" smtClean="0"/>
              <a:t>A service provider is required to issue a serially number sales tax invoice to its customers or 	clients or members, for the services provided or rendered containing all particulars prescribed 	under section 23.</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3" dur="500"/>
                                        <p:tgtEl>
                                          <p:spTgt spid="5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6" dur="500"/>
                                        <p:tgtEl>
                                          <p:spTgt spid="55">
                                            <p:txEl>
                                              <p:pRg st="7" end="7"/>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29" dur="500"/>
                                        <p:tgtEl>
                                          <p:spTgt spid="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INVOICING – Rule 24 (Contd.)</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Font typeface="Arial" pitchFamily="34" charset="0"/>
              <a:buChar char="•"/>
              <a:tabLst>
                <a:tab pos="287338" algn="l"/>
              </a:tabLst>
            </a:pPr>
            <a:r>
              <a:rPr lang="en-GB" sz="1600" dirty="0" smtClean="0"/>
              <a:t>Customers or clients or members who have been extended credit facility by a service provider, 	may, for taxable services provided or rendered during the month, be issued serially numbered 	sales tax invoices at the end of each month.</a:t>
            </a:r>
          </a:p>
          <a:p>
            <a:pPr marL="0" lvl="1" algn="just">
              <a:buFont typeface="Arial" pitchFamily="34" charset="0"/>
              <a:buChar char="•"/>
              <a:tabLst>
                <a:tab pos="287338" algn="l"/>
              </a:tabLst>
            </a:pPr>
            <a:r>
              <a:rPr lang="en-GB" sz="1600" dirty="0" smtClean="0"/>
              <a:t>A service provider using computerised accounting system may issue computer generated sales 	tax invoice containing all the prescribed entries.</a:t>
            </a:r>
          </a:p>
          <a:p>
            <a:pPr marL="0" lvl="1" algn="just">
              <a:buFont typeface="Arial" pitchFamily="34" charset="0"/>
              <a:buChar char="•"/>
              <a:tabLst>
                <a:tab pos="287338" algn="l"/>
              </a:tabLst>
            </a:pPr>
            <a:endParaRPr lang="en-GB" sz="1600" dirty="0" smtClean="0"/>
          </a:p>
          <a:p>
            <a:pPr marL="0" lvl="1" algn="just">
              <a:buNone/>
              <a:tabLst>
                <a:tab pos="287338" algn="l"/>
              </a:tabLst>
            </a:pPr>
            <a:r>
              <a:rPr lang="en-GB" sz="1600" b="1" dirty="0" smtClean="0"/>
              <a:t>SPECIFIC PROVISIONS – Rule 35</a:t>
            </a:r>
          </a:p>
          <a:p>
            <a:pPr marL="0" lvl="1" algn="just">
              <a:buNone/>
              <a:tabLst>
                <a:tab pos="287338" algn="l"/>
              </a:tabLst>
            </a:pPr>
            <a:r>
              <a:rPr lang="en-GB" sz="1600" b="1" dirty="0" smtClean="0"/>
              <a:t>The specific provisions relating to the particular categories of service providers are contained in following parts:</a:t>
            </a:r>
          </a:p>
          <a:p>
            <a:pPr marL="0" lvl="1" algn="just">
              <a:buNone/>
              <a:tabLst>
                <a:tab pos="287338" algn="l"/>
              </a:tabLst>
            </a:pPr>
            <a:endParaRPr lang="en-GB" sz="1600" b="1" dirty="0" smtClean="0"/>
          </a:p>
          <a:p>
            <a:pPr marL="0" lvl="1" algn="just">
              <a:buNone/>
              <a:tabLst>
                <a:tab pos="287338" algn="l"/>
              </a:tabLst>
            </a:pPr>
            <a:r>
              <a:rPr lang="en-GB" sz="1600" b="1" dirty="0" smtClean="0"/>
              <a:t>Part I	Advertisements on Television and Radio</a:t>
            </a:r>
          </a:p>
          <a:p>
            <a:pPr marL="0" lvl="1" algn="just">
              <a:buNone/>
              <a:tabLst>
                <a:tab pos="287338" algn="l"/>
              </a:tabLst>
            </a:pPr>
            <a:r>
              <a:rPr lang="en-GB" sz="1600" b="1" dirty="0" smtClean="0"/>
              <a:t>Part II	Customs Agents and Ship Chandlers</a:t>
            </a:r>
          </a:p>
          <a:p>
            <a:pPr marL="0" lvl="1" algn="just">
              <a:buNone/>
              <a:tabLst>
                <a:tab pos="287338" algn="l"/>
              </a:tabLst>
            </a:pPr>
            <a:r>
              <a:rPr lang="en-GB" sz="1600" b="1" dirty="0" smtClean="0"/>
              <a:t>Part III	Stevedores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3" dur="500"/>
                                        <p:tgtEl>
                                          <p:spTgt spid="55">
                                            <p:txEl>
                                              <p:pRg st="6" end="6"/>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6" dur="500"/>
                                        <p:tgtEl>
                                          <p:spTgt spid="55">
                                            <p:txEl>
                                              <p:pRg st="7" end="7"/>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29" dur="500"/>
                                        <p:tgtEl>
                                          <p:spTgt spid="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PART I – ADVERTISEMENT ON TELEVISION AND RADIO</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568008" y="2158008"/>
            <a:ext cx="8997696" cy="4968552"/>
          </a:xfrm>
        </p:spPr>
        <p:txBody>
          <a:bodyPr/>
          <a:lstStyle/>
          <a:p>
            <a:pPr marL="0" lvl="1" algn="just">
              <a:buNone/>
              <a:tabLst>
                <a:tab pos="287338" algn="l"/>
              </a:tabLst>
            </a:pPr>
            <a:r>
              <a:rPr lang="en-GB" sz="1600" b="1" dirty="0" smtClean="0"/>
              <a:t>SCOPE AND VALUE – Rule 36</a:t>
            </a:r>
          </a:p>
          <a:p>
            <a:pPr marL="0" lvl="1" algn="just">
              <a:buNone/>
              <a:tabLst>
                <a:tab pos="287338" algn="l"/>
              </a:tabLst>
            </a:pPr>
            <a:r>
              <a:rPr lang="en-GB" sz="1600" dirty="0" smtClean="0"/>
              <a:t>In relation to advertisements, the expression taxable services is defined as the services in respect of advertisements-</a:t>
            </a:r>
          </a:p>
          <a:p>
            <a:pPr marL="37253" lvl="1" indent="-342900" algn="just">
              <a:buFont typeface="+mj-lt"/>
              <a:buAutoNum type="alphaLcParenR"/>
              <a:tabLst>
                <a:tab pos="287338" algn="l"/>
              </a:tabLst>
            </a:pPr>
            <a:r>
              <a:rPr lang="en-GB" sz="1600" dirty="0" smtClean="0"/>
              <a:t>Broadcast or telecast by T.V or radio stations based in Pakistan;</a:t>
            </a:r>
          </a:p>
          <a:p>
            <a:pPr marL="37253" lvl="1" indent="-342900" algn="just">
              <a:buFont typeface="+mj-lt"/>
              <a:buAutoNum type="alphaLcParenR"/>
              <a:tabLst>
                <a:tab pos="287338" algn="l"/>
              </a:tabLst>
            </a:pPr>
            <a:r>
              <a:rPr lang="en-GB" sz="1600" dirty="0" smtClean="0"/>
              <a:t>Booked in Pakistan for broadcasting or telecasting on TV or radio stations based abroad, 	whether or not possessing landing rights in Pakistan; and</a:t>
            </a:r>
          </a:p>
          <a:p>
            <a:pPr marL="37253" lvl="1" indent="-342900" algn="just">
              <a:buFont typeface="+mj-lt"/>
              <a:buAutoNum type="alphaLcParenR"/>
              <a:tabLst>
                <a:tab pos="287338" algn="l"/>
              </a:tabLst>
            </a:pPr>
            <a:r>
              <a:rPr lang="en-GB" sz="1600" dirty="0" smtClean="0"/>
              <a:t>Transmitted on closed circuit T.V or cable T.V network.</a:t>
            </a:r>
          </a:p>
          <a:p>
            <a:pPr marL="37253" lvl="1" indent="-342900" algn="just">
              <a:buFont typeface="+mj-lt"/>
              <a:buAutoNum type="alphaLcParenR"/>
              <a:tabLst>
                <a:tab pos="287338" algn="l"/>
              </a:tabLst>
            </a:pPr>
            <a:endParaRPr lang="en-GB" sz="100" dirty="0" smtClean="0"/>
          </a:p>
          <a:p>
            <a:pPr marL="37253" lvl="1" indent="-342900" algn="just">
              <a:buNone/>
              <a:tabLst>
                <a:tab pos="287338" algn="l"/>
              </a:tabLst>
            </a:pPr>
            <a:r>
              <a:rPr lang="en-GB" sz="1600" b="1" dirty="0" smtClean="0"/>
              <a:t>Value of taxable services </a:t>
            </a:r>
            <a:r>
              <a:rPr lang="en-GB" sz="1600" dirty="0" smtClean="0"/>
              <a:t>is defined as the total consideration in money received or the gross amount charged by a service provider from his clients for broadcasting or telecasting of any advertisement on radio or television, including all Federal and Provincial levies but excluding the amount of sales tax.</a:t>
            </a:r>
          </a:p>
          <a:p>
            <a:pPr marL="37253" lvl="1" indent="-342900" algn="just">
              <a:buNone/>
              <a:tabLst>
                <a:tab pos="287338" algn="l"/>
              </a:tabLst>
            </a:pPr>
            <a:endParaRPr lang="en-GB" sz="100" b="1" dirty="0" smtClean="0"/>
          </a:p>
          <a:p>
            <a:pPr marL="37253" lvl="1" indent="-342900" algn="just">
              <a:buNone/>
              <a:tabLst>
                <a:tab pos="287338" algn="l"/>
              </a:tabLst>
            </a:pPr>
            <a:r>
              <a:rPr lang="en-GB" sz="1600" b="1" dirty="0" smtClean="0"/>
              <a:t>INPUT TAX ADJUSTMENT BY THE CLIENT – Rule 37</a:t>
            </a:r>
          </a:p>
          <a:p>
            <a:pPr marL="0" lvl="1" algn="just">
              <a:buNone/>
              <a:tabLst>
                <a:tab pos="287338" algn="l"/>
              </a:tabLst>
            </a:pPr>
            <a:r>
              <a:rPr lang="en-GB" sz="1600" dirty="0" smtClean="0"/>
              <a:t>A registered person (client) whose advertisement is released on radio or television, and to whom the sales tax invoice is issued and routed through the advertising agency, can claim input tax adjustment for the amount of tax paid on account of release of advertisement on radio or television.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3" dur="500"/>
                                        <p:tgtEl>
                                          <p:spTgt spid="55">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6" dur="500"/>
                                        <p:tgtEl>
                                          <p:spTgt spid="55">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9" dur="500"/>
                                        <p:tgtEl>
                                          <p:spTgt spid="5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4" dur="500"/>
                                        <p:tgtEl>
                                          <p:spTgt spid="5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29" dur="500"/>
                                        <p:tgtEl>
                                          <p:spTgt spid="55">
                                            <p:txEl>
                                              <p:pRg st="8" end="8"/>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55">
                                            <p:txEl>
                                              <p:pRg st="9" end="9"/>
                                            </p:txEl>
                                          </p:spTgt>
                                        </p:tgtEl>
                                        <p:attrNameLst>
                                          <p:attrName>style.visibility</p:attrName>
                                        </p:attrNameLst>
                                      </p:cBhvr>
                                      <p:to>
                                        <p:strVal val="visible"/>
                                      </p:to>
                                    </p:set>
                                    <p:animEffect transition="in" filter="randombar(horizontal)">
                                      <p:cBhvr>
                                        <p:cTn id="32" dur="500"/>
                                        <p:tgtEl>
                                          <p:spTgt spid="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PART I – ADVERTISEMENT ON TELEVISION AND RADIO</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568008" y="2298576"/>
            <a:ext cx="8997696" cy="3027784"/>
          </a:xfrm>
        </p:spPr>
        <p:txBody>
          <a:bodyPr/>
          <a:lstStyle/>
          <a:p>
            <a:pPr marL="37253" lvl="1" indent="-342900" algn="just">
              <a:buNone/>
              <a:tabLst>
                <a:tab pos="287338" algn="l"/>
              </a:tabLst>
            </a:pPr>
            <a:r>
              <a:rPr lang="en-GB" sz="1600" b="1" dirty="0" smtClean="0"/>
              <a:t>INPUT TAX ADJUSTMENT BY THE CLIENT – Rule 37 (contd.)</a:t>
            </a:r>
          </a:p>
          <a:p>
            <a:pPr marL="0" lvl="1" algn="just">
              <a:buNone/>
              <a:tabLst>
                <a:tab pos="287338" algn="l"/>
              </a:tabLst>
            </a:pPr>
            <a:r>
              <a:rPr lang="en-GB" sz="1600" dirty="0" smtClean="0"/>
              <a:t>subject to the following conditions:-</a:t>
            </a:r>
          </a:p>
          <a:p>
            <a:pPr marL="457200" lvl="1" indent="-457200" algn="just">
              <a:buAutoNum type="alphaLcParenBoth"/>
            </a:pPr>
            <a:r>
              <a:rPr lang="en-GB" sz="1600" dirty="0" smtClean="0"/>
              <a:t>Payments for all such advertisements are made by such registered person through banking channels in such manner that payment against a particular invoice is easily verified;</a:t>
            </a:r>
          </a:p>
          <a:p>
            <a:pPr marL="457200" lvl="1" indent="-457200" algn="just">
              <a:buAutoNum type="alphaLcParenBoth"/>
            </a:pPr>
            <a:r>
              <a:rPr lang="en-GB" sz="1600" dirty="0" smtClean="0"/>
              <a:t>All invoices issued by the service provider are in accordance with the specimen invoice set out in Annex B of the Rules.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3" dur="500"/>
                                        <p:tgtEl>
                                          <p:spTgt spid="55">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6" dur="500"/>
                                        <p:tgtEl>
                                          <p:spTgt spid="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PART II – CUSTOMS AGENTS AND SHIP CHANDLERS</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568008" y="2158008"/>
            <a:ext cx="8997696" cy="5040560"/>
          </a:xfrm>
        </p:spPr>
        <p:txBody>
          <a:bodyPr/>
          <a:lstStyle/>
          <a:p>
            <a:pPr marL="0" lvl="1" algn="just">
              <a:buNone/>
              <a:tabLst>
                <a:tab pos="287338" algn="l"/>
              </a:tabLst>
            </a:pPr>
            <a:r>
              <a:rPr lang="en-GB" sz="1600" b="1" dirty="0" smtClean="0"/>
              <a:t>SCOPE AND VALUE – Rule 38</a:t>
            </a:r>
            <a:endParaRPr lang="en-GB" sz="1400" b="1" dirty="0" smtClean="0"/>
          </a:p>
          <a:p>
            <a:pPr marL="0" lvl="1" algn="just">
              <a:buNone/>
              <a:tabLst>
                <a:tab pos="287338" algn="l"/>
              </a:tabLst>
            </a:pPr>
            <a:r>
              <a:rPr lang="en-GB" sz="1400" dirty="0" smtClean="0"/>
              <a:t>In relation to customs agents, </a:t>
            </a:r>
            <a:r>
              <a:rPr lang="en-GB" sz="1400" b="1" dirty="0" smtClean="0"/>
              <a:t>value of taxable services </a:t>
            </a:r>
            <a:r>
              <a:rPr lang="en-GB" sz="1400" dirty="0" smtClean="0"/>
              <a:t>is defined as the total consideration or charges received by a Customs Agent for providing and rendering the service, excluding the amount of sales tax.  It </a:t>
            </a:r>
            <a:r>
              <a:rPr lang="en-GB" sz="1400" b="1" dirty="0" smtClean="0"/>
              <a:t>shall not include </a:t>
            </a:r>
            <a:r>
              <a:rPr lang="en-GB" sz="1400" dirty="0" smtClean="0"/>
              <a:t>consideration received on account of-</a:t>
            </a:r>
          </a:p>
          <a:p>
            <a:pPr marL="37253" lvl="1" indent="-342900" algn="just">
              <a:buAutoNum type="alphaLcParenBoth"/>
              <a:tabLst>
                <a:tab pos="287338" algn="l"/>
              </a:tabLst>
            </a:pPr>
            <a:r>
              <a:rPr lang="en-GB" sz="1400" dirty="0" smtClean="0"/>
              <a:t>Demurrage</a:t>
            </a:r>
          </a:p>
          <a:p>
            <a:pPr marL="37253" lvl="1" indent="-342900" algn="just">
              <a:buAutoNum type="alphaLcParenBoth"/>
              <a:tabLst>
                <a:tab pos="287338" algn="l"/>
              </a:tabLst>
            </a:pPr>
            <a:r>
              <a:rPr lang="en-GB" sz="1400" dirty="0" smtClean="0"/>
              <a:t>Wharfage</a:t>
            </a:r>
          </a:p>
          <a:p>
            <a:pPr marL="37253" lvl="1" indent="-342900" algn="just">
              <a:buAutoNum type="alphaLcParenBoth"/>
              <a:tabLst>
                <a:tab pos="287338" algn="l"/>
              </a:tabLst>
            </a:pPr>
            <a:r>
              <a:rPr lang="en-GB" sz="1400" dirty="0" smtClean="0"/>
              <a:t>Customs duties</a:t>
            </a:r>
          </a:p>
          <a:p>
            <a:pPr marL="37253" lvl="1" indent="-342900" algn="just">
              <a:buAutoNum type="alphaLcParenBoth"/>
              <a:tabLst>
                <a:tab pos="287338" algn="l"/>
              </a:tabLst>
            </a:pPr>
            <a:r>
              <a:rPr lang="en-GB" sz="1400" dirty="0" smtClean="0"/>
              <a:t>Excise Duty</a:t>
            </a:r>
          </a:p>
          <a:p>
            <a:pPr marL="37253" lvl="1" indent="-342900" algn="just">
              <a:buAutoNum type="alphaLcParenBoth"/>
              <a:tabLst>
                <a:tab pos="287338" algn="l"/>
              </a:tabLst>
            </a:pPr>
            <a:r>
              <a:rPr lang="en-GB" sz="1400" dirty="0" smtClean="0"/>
              <a:t>Sales Tax</a:t>
            </a:r>
          </a:p>
          <a:p>
            <a:pPr marL="37253" lvl="1" indent="-342900" algn="just">
              <a:buAutoNum type="alphaLcParenBoth"/>
              <a:tabLst>
                <a:tab pos="287338" algn="l"/>
              </a:tabLst>
            </a:pPr>
            <a:r>
              <a:rPr lang="en-GB" sz="1400" dirty="0" smtClean="0"/>
              <a:t>Provincial duties or taxes</a:t>
            </a:r>
          </a:p>
          <a:p>
            <a:pPr marL="37253" lvl="1" indent="-342900" algn="just">
              <a:buAutoNum type="alphaLcParenBoth"/>
              <a:tabLst>
                <a:tab pos="287338" algn="l"/>
              </a:tabLst>
            </a:pPr>
            <a:r>
              <a:rPr lang="en-GB" sz="1400" dirty="0" smtClean="0"/>
              <a:t>Toll taxes</a:t>
            </a:r>
          </a:p>
          <a:p>
            <a:pPr marL="37253" lvl="1" indent="-342900" algn="just">
              <a:buAutoNum type="alphaLcParenBoth"/>
              <a:tabLst>
                <a:tab pos="287338" algn="l"/>
              </a:tabLst>
            </a:pPr>
            <a:r>
              <a:rPr lang="en-GB" sz="1400" dirty="0" smtClean="0"/>
              <a:t>Municipal charges</a:t>
            </a:r>
          </a:p>
          <a:p>
            <a:pPr marL="37253" lvl="1" indent="-342900" algn="just">
              <a:buAutoNum type="alphaLcParenBoth"/>
              <a:tabLst>
                <a:tab pos="287338" algn="l"/>
              </a:tabLst>
            </a:pPr>
            <a:r>
              <a:rPr lang="en-GB" sz="1400" dirty="0" smtClean="0"/>
              <a:t>Port charges</a:t>
            </a:r>
          </a:p>
          <a:p>
            <a:pPr marL="37253" lvl="1" indent="-342900" algn="just">
              <a:buAutoNum type="alphaLcParenBoth"/>
              <a:tabLst>
                <a:tab pos="287338" algn="l"/>
              </a:tabLst>
            </a:pPr>
            <a:r>
              <a:rPr lang="en-GB" sz="1400" dirty="0" smtClean="0"/>
              <a:t>Handling charges, </a:t>
            </a:r>
          </a:p>
          <a:p>
            <a:pPr marL="37253" lvl="1" indent="-342900" algn="just">
              <a:buAutoNum type="alphaLcParenBoth"/>
              <a:tabLst>
                <a:tab pos="287338" algn="l"/>
              </a:tabLst>
            </a:pPr>
            <a:r>
              <a:rPr lang="en-GB" sz="1400" dirty="0" smtClean="0"/>
              <a:t>packing charges, labour payments and such other reimbursable expenses which a Customs Agent pays on 	behalf of his clients against a proper receipt or invoice or bill.</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7" dur="500"/>
                                        <p:tgtEl>
                                          <p:spTgt spid="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 calcmode="lin" valueType="num">
                                      <p:cBhvr>
                                        <p:cTn id="12" dur="1000" fill="hold"/>
                                        <p:tgtEl>
                                          <p:spTgt spid="5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5">
                                            <p:txEl>
                                              <p:pRg st="2" end="2"/>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55">
                                            <p:txEl>
                                              <p:pRg st="3" end="3"/>
                                            </p:txEl>
                                          </p:spTgt>
                                        </p:tgtEl>
                                        <p:attrNameLst>
                                          <p:attrName>style.visibility</p:attrName>
                                        </p:attrNameLst>
                                      </p:cBhvr>
                                      <p:to>
                                        <p:strVal val="visible"/>
                                      </p:to>
                                    </p:set>
                                    <p:anim calcmode="lin" valueType="num">
                                      <p:cBhvr>
                                        <p:cTn id="18" dur="1000" fill="hold"/>
                                        <p:tgtEl>
                                          <p:spTgt spid="55">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55">
                                            <p:txEl>
                                              <p:pRg st="3" end="3"/>
                                            </p:txEl>
                                          </p:spTgt>
                                        </p:tgtEl>
                                        <p:attrNameLst>
                                          <p:attrName>ppt_h</p:attrName>
                                        </p:attrNameLst>
                                      </p:cBhvr>
                                      <p:tavLst>
                                        <p:tav tm="0">
                                          <p:val>
                                            <p:fltVal val="0"/>
                                          </p:val>
                                        </p:tav>
                                        <p:tav tm="100000">
                                          <p:val>
                                            <p:strVal val="#ppt_h"/>
                                          </p:val>
                                        </p:tav>
                                      </p:tavLst>
                                    </p:anim>
                                    <p:anim calcmode="lin" valueType="num">
                                      <p:cBhvr>
                                        <p:cTn id="20" dur="1000" fill="hold"/>
                                        <p:tgtEl>
                                          <p:spTgt spid="55">
                                            <p:txEl>
                                              <p:pRg st="3" end="3"/>
                                            </p:txEl>
                                          </p:spTgt>
                                        </p:tgtEl>
                                        <p:attrNameLst>
                                          <p:attrName>style.rotation</p:attrName>
                                        </p:attrNameLst>
                                      </p:cBhvr>
                                      <p:tavLst>
                                        <p:tav tm="0">
                                          <p:val>
                                            <p:fltVal val="90"/>
                                          </p:val>
                                        </p:tav>
                                        <p:tav tm="100000">
                                          <p:val>
                                            <p:fltVal val="0"/>
                                          </p:val>
                                        </p:tav>
                                      </p:tavLst>
                                    </p:anim>
                                    <p:animEffect transition="in" filter="fade">
                                      <p:cBhvr>
                                        <p:cTn id="21" dur="1000"/>
                                        <p:tgtEl>
                                          <p:spTgt spid="55">
                                            <p:txEl>
                                              <p:pRg st="3" end="3"/>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55">
                                            <p:txEl>
                                              <p:pRg st="4" end="4"/>
                                            </p:txEl>
                                          </p:spTgt>
                                        </p:tgtEl>
                                        <p:attrNameLst>
                                          <p:attrName>style.visibility</p:attrName>
                                        </p:attrNameLst>
                                      </p:cBhvr>
                                      <p:to>
                                        <p:strVal val="visible"/>
                                      </p:to>
                                    </p:set>
                                    <p:anim calcmode="lin" valueType="num">
                                      <p:cBhvr>
                                        <p:cTn id="24" dur="1000" fill="hold"/>
                                        <p:tgtEl>
                                          <p:spTgt spid="55">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55">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55">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55">
                                            <p:txEl>
                                              <p:pRg st="4" end="4"/>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55">
                                            <p:txEl>
                                              <p:pRg st="5" end="5"/>
                                            </p:txEl>
                                          </p:spTgt>
                                        </p:tgtEl>
                                        <p:attrNameLst>
                                          <p:attrName>style.visibility</p:attrName>
                                        </p:attrNameLst>
                                      </p:cBhvr>
                                      <p:to>
                                        <p:strVal val="visible"/>
                                      </p:to>
                                    </p:set>
                                    <p:anim calcmode="lin" valueType="num">
                                      <p:cBhvr>
                                        <p:cTn id="30" dur="1000" fill="hold"/>
                                        <p:tgtEl>
                                          <p:spTgt spid="55">
                                            <p:txEl>
                                              <p:pRg st="5" end="5"/>
                                            </p:txEl>
                                          </p:spTgt>
                                        </p:tgtEl>
                                        <p:attrNameLst>
                                          <p:attrName>ppt_w</p:attrName>
                                        </p:attrNameLst>
                                      </p:cBhvr>
                                      <p:tavLst>
                                        <p:tav tm="0">
                                          <p:val>
                                            <p:fltVal val="0"/>
                                          </p:val>
                                        </p:tav>
                                        <p:tav tm="100000">
                                          <p:val>
                                            <p:strVal val="#ppt_w"/>
                                          </p:val>
                                        </p:tav>
                                      </p:tavLst>
                                    </p:anim>
                                    <p:anim calcmode="lin" valueType="num">
                                      <p:cBhvr>
                                        <p:cTn id="31" dur="1000" fill="hold"/>
                                        <p:tgtEl>
                                          <p:spTgt spid="55">
                                            <p:txEl>
                                              <p:pRg st="5" end="5"/>
                                            </p:txEl>
                                          </p:spTgt>
                                        </p:tgtEl>
                                        <p:attrNameLst>
                                          <p:attrName>ppt_h</p:attrName>
                                        </p:attrNameLst>
                                      </p:cBhvr>
                                      <p:tavLst>
                                        <p:tav tm="0">
                                          <p:val>
                                            <p:fltVal val="0"/>
                                          </p:val>
                                        </p:tav>
                                        <p:tav tm="100000">
                                          <p:val>
                                            <p:strVal val="#ppt_h"/>
                                          </p:val>
                                        </p:tav>
                                      </p:tavLst>
                                    </p:anim>
                                    <p:anim calcmode="lin" valueType="num">
                                      <p:cBhvr>
                                        <p:cTn id="32" dur="1000" fill="hold"/>
                                        <p:tgtEl>
                                          <p:spTgt spid="55">
                                            <p:txEl>
                                              <p:pRg st="5" end="5"/>
                                            </p:txEl>
                                          </p:spTgt>
                                        </p:tgtEl>
                                        <p:attrNameLst>
                                          <p:attrName>style.rotation</p:attrName>
                                        </p:attrNameLst>
                                      </p:cBhvr>
                                      <p:tavLst>
                                        <p:tav tm="0">
                                          <p:val>
                                            <p:fltVal val="90"/>
                                          </p:val>
                                        </p:tav>
                                        <p:tav tm="100000">
                                          <p:val>
                                            <p:fltVal val="0"/>
                                          </p:val>
                                        </p:tav>
                                      </p:tavLst>
                                    </p:anim>
                                    <p:animEffect transition="in" filter="fade">
                                      <p:cBhvr>
                                        <p:cTn id="33" dur="1000"/>
                                        <p:tgtEl>
                                          <p:spTgt spid="55">
                                            <p:txEl>
                                              <p:pRg st="5" end="5"/>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55">
                                            <p:txEl>
                                              <p:pRg st="6" end="6"/>
                                            </p:txEl>
                                          </p:spTgt>
                                        </p:tgtEl>
                                        <p:attrNameLst>
                                          <p:attrName>style.visibility</p:attrName>
                                        </p:attrNameLst>
                                      </p:cBhvr>
                                      <p:to>
                                        <p:strVal val="visible"/>
                                      </p:to>
                                    </p:set>
                                    <p:anim calcmode="lin" valueType="num">
                                      <p:cBhvr>
                                        <p:cTn id="36" dur="1000" fill="hold"/>
                                        <p:tgtEl>
                                          <p:spTgt spid="55">
                                            <p:txEl>
                                              <p:pRg st="6" end="6"/>
                                            </p:txEl>
                                          </p:spTgt>
                                        </p:tgtEl>
                                        <p:attrNameLst>
                                          <p:attrName>ppt_w</p:attrName>
                                        </p:attrNameLst>
                                      </p:cBhvr>
                                      <p:tavLst>
                                        <p:tav tm="0">
                                          <p:val>
                                            <p:fltVal val="0"/>
                                          </p:val>
                                        </p:tav>
                                        <p:tav tm="100000">
                                          <p:val>
                                            <p:strVal val="#ppt_w"/>
                                          </p:val>
                                        </p:tav>
                                      </p:tavLst>
                                    </p:anim>
                                    <p:anim calcmode="lin" valueType="num">
                                      <p:cBhvr>
                                        <p:cTn id="37" dur="1000" fill="hold"/>
                                        <p:tgtEl>
                                          <p:spTgt spid="55">
                                            <p:txEl>
                                              <p:pRg st="6" end="6"/>
                                            </p:txEl>
                                          </p:spTgt>
                                        </p:tgtEl>
                                        <p:attrNameLst>
                                          <p:attrName>ppt_h</p:attrName>
                                        </p:attrNameLst>
                                      </p:cBhvr>
                                      <p:tavLst>
                                        <p:tav tm="0">
                                          <p:val>
                                            <p:fltVal val="0"/>
                                          </p:val>
                                        </p:tav>
                                        <p:tav tm="100000">
                                          <p:val>
                                            <p:strVal val="#ppt_h"/>
                                          </p:val>
                                        </p:tav>
                                      </p:tavLst>
                                    </p:anim>
                                    <p:anim calcmode="lin" valueType="num">
                                      <p:cBhvr>
                                        <p:cTn id="38" dur="1000" fill="hold"/>
                                        <p:tgtEl>
                                          <p:spTgt spid="55">
                                            <p:txEl>
                                              <p:pRg st="6" end="6"/>
                                            </p:txEl>
                                          </p:spTgt>
                                        </p:tgtEl>
                                        <p:attrNameLst>
                                          <p:attrName>style.rotation</p:attrName>
                                        </p:attrNameLst>
                                      </p:cBhvr>
                                      <p:tavLst>
                                        <p:tav tm="0">
                                          <p:val>
                                            <p:fltVal val="90"/>
                                          </p:val>
                                        </p:tav>
                                        <p:tav tm="100000">
                                          <p:val>
                                            <p:fltVal val="0"/>
                                          </p:val>
                                        </p:tav>
                                      </p:tavLst>
                                    </p:anim>
                                    <p:animEffect transition="in" filter="fade">
                                      <p:cBhvr>
                                        <p:cTn id="39" dur="1000"/>
                                        <p:tgtEl>
                                          <p:spTgt spid="55">
                                            <p:txEl>
                                              <p:pRg st="6" end="6"/>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55">
                                            <p:txEl>
                                              <p:pRg st="7" end="7"/>
                                            </p:txEl>
                                          </p:spTgt>
                                        </p:tgtEl>
                                        <p:attrNameLst>
                                          <p:attrName>style.visibility</p:attrName>
                                        </p:attrNameLst>
                                      </p:cBhvr>
                                      <p:to>
                                        <p:strVal val="visible"/>
                                      </p:to>
                                    </p:set>
                                    <p:anim calcmode="lin" valueType="num">
                                      <p:cBhvr>
                                        <p:cTn id="42" dur="1000" fill="hold"/>
                                        <p:tgtEl>
                                          <p:spTgt spid="55">
                                            <p:txEl>
                                              <p:pRg st="7" end="7"/>
                                            </p:txEl>
                                          </p:spTgt>
                                        </p:tgtEl>
                                        <p:attrNameLst>
                                          <p:attrName>ppt_w</p:attrName>
                                        </p:attrNameLst>
                                      </p:cBhvr>
                                      <p:tavLst>
                                        <p:tav tm="0">
                                          <p:val>
                                            <p:fltVal val="0"/>
                                          </p:val>
                                        </p:tav>
                                        <p:tav tm="100000">
                                          <p:val>
                                            <p:strVal val="#ppt_w"/>
                                          </p:val>
                                        </p:tav>
                                      </p:tavLst>
                                    </p:anim>
                                    <p:anim calcmode="lin" valueType="num">
                                      <p:cBhvr>
                                        <p:cTn id="43" dur="1000" fill="hold"/>
                                        <p:tgtEl>
                                          <p:spTgt spid="55">
                                            <p:txEl>
                                              <p:pRg st="7" end="7"/>
                                            </p:txEl>
                                          </p:spTgt>
                                        </p:tgtEl>
                                        <p:attrNameLst>
                                          <p:attrName>ppt_h</p:attrName>
                                        </p:attrNameLst>
                                      </p:cBhvr>
                                      <p:tavLst>
                                        <p:tav tm="0">
                                          <p:val>
                                            <p:fltVal val="0"/>
                                          </p:val>
                                        </p:tav>
                                        <p:tav tm="100000">
                                          <p:val>
                                            <p:strVal val="#ppt_h"/>
                                          </p:val>
                                        </p:tav>
                                      </p:tavLst>
                                    </p:anim>
                                    <p:anim calcmode="lin" valueType="num">
                                      <p:cBhvr>
                                        <p:cTn id="44" dur="1000" fill="hold"/>
                                        <p:tgtEl>
                                          <p:spTgt spid="55">
                                            <p:txEl>
                                              <p:pRg st="7" end="7"/>
                                            </p:txEl>
                                          </p:spTgt>
                                        </p:tgtEl>
                                        <p:attrNameLst>
                                          <p:attrName>style.rotation</p:attrName>
                                        </p:attrNameLst>
                                      </p:cBhvr>
                                      <p:tavLst>
                                        <p:tav tm="0">
                                          <p:val>
                                            <p:fltVal val="90"/>
                                          </p:val>
                                        </p:tav>
                                        <p:tav tm="100000">
                                          <p:val>
                                            <p:fltVal val="0"/>
                                          </p:val>
                                        </p:tav>
                                      </p:tavLst>
                                    </p:anim>
                                    <p:animEffect transition="in" filter="fade">
                                      <p:cBhvr>
                                        <p:cTn id="45" dur="1000"/>
                                        <p:tgtEl>
                                          <p:spTgt spid="55">
                                            <p:txEl>
                                              <p:pRg st="7" end="7"/>
                                            </p:txEl>
                                          </p:spTgt>
                                        </p:tgtEl>
                                      </p:cBhvr>
                                    </p:animEffect>
                                  </p:childTnLst>
                                </p:cTn>
                              </p:par>
                              <p:par>
                                <p:cTn id="46" presetID="31" presetClass="entr" presetSubtype="0" fill="hold" nodeType="withEffect">
                                  <p:stCondLst>
                                    <p:cond delay="0"/>
                                  </p:stCondLst>
                                  <p:childTnLst>
                                    <p:set>
                                      <p:cBhvr>
                                        <p:cTn id="47" dur="1" fill="hold">
                                          <p:stCondLst>
                                            <p:cond delay="0"/>
                                          </p:stCondLst>
                                        </p:cTn>
                                        <p:tgtEl>
                                          <p:spTgt spid="55">
                                            <p:txEl>
                                              <p:pRg st="8" end="8"/>
                                            </p:txEl>
                                          </p:spTgt>
                                        </p:tgtEl>
                                        <p:attrNameLst>
                                          <p:attrName>style.visibility</p:attrName>
                                        </p:attrNameLst>
                                      </p:cBhvr>
                                      <p:to>
                                        <p:strVal val="visible"/>
                                      </p:to>
                                    </p:set>
                                    <p:anim calcmode="lin" valueType="num">
                                      <p:cBhvr>
                                        <p:cTn id="48" dur="1000" fill="hold"/>
                                        <p:tgtEl>
                                          <p:spTgt spid="55">
                                            <p:txEl>
                                              <p:pRg st="8" end="8"/>
                                            </p:txEl>
                                          </p:spTgt>
                                        </p:tgtEl>
                                        <p:attrNameLst>
                                          <p:attrName>ppt_w</p:attrName>
                                        </p:attrNameLst>
                                      </p:cBhvr>
                                      <p:tavLst>
                                        <p:tav tm="0">
                                          <p:val>
                                            <p:fltVal val="0"/>
                                          </p:val>
                                        </p:tav>
                                        <p:tav tm="100000">
                                          <p:val>
                                            <p:strVal val="#ppt_w"/>
                                          </p:val>
                                        </p:tav>
                                      </p:tavLst>
                                    </p:anim>
                                    <p:anim calcmode="lin" valueType="num">
                                      <p:cBhvr>
                                        <p:cTn id="49" dur="1000" fill="hold"/>
                                        <p:tgtEl>
                                          <p:spTgt spid="55">
                                            <p:txEl>
                                              <p:pRg st="8" end="8"/>
                                            </p:txEl>
                                          </p:spTgt>
                                        </p:tgtEl>
                                        <p:attrNameLst>
                                          <p:attrName>ppt_h</p:attrName>
                                        </p:attrNameLst>
                                      </p:cBhvr>
                                      <p:tavLst>
                                        <p:tav tm="0">
                                          <p:val>
                                            <p:fltVal val="0"/>
                                          </p:val>
                                        </p:tav>
                                        <p:tav tm="100000">
                                          <p:val>
                                            <p:strVal val="#ppt_h"/>
                                          </p:val>
                                        </p:tav>
                                      </p:tavLst>
                                    </p:anim>
                                    <p:anim calcmode="lin" valueType="num">
                                      <p:cBhvr>
                                        <p:cTn id="50" dur="1000" fill="hold"/>
                                        <p:tgtEl>
                                          <p:spTgt spid="55">
                                            <p:txEl>
                                              <p:pRg st="8" end="8"/>
                                            </p:txEl>
                                          </p:spTgt>
                                        </p:tgtEl>
                                        <p:attrNameLst>
                                          <p:attrName>style.rotation</p:attrName>
                                        </p:attrNameLst>
                                      </p:cBhvr>
                                      <p:tavLst>
                                        <p:tav tm="0">
                                          <p:val>
                                            <p:fltVal val="90"/>
                                          </p:val>
                                        </p:tav>
                                        <p:tav tm="100000">
                                          <p:val>
                                            <p:fltVal val="0"/>
                                          </p:val>
                                        </p:tav>
                                      </p:tavLst>
                                    </p:anim>
                                    <p:animEffect transition="in" filter="fade">
                                      <p:cBhvr>
                                        <p:cTn id="51" dur="1000"/>
                                        <p:tgtEl>
                                          <p:spTgt spid="55">
                                            <p:txEl>
                                              <p:pRg st="8" end="8"/>
                                            </p:txEl>
                                          </p:spTgt>
                                        </p:tgtEl>
                                      </p:cBhvr>
                                    </p:animEffect>
                                  </p:childTnLst>
                                </p:cTn>
                              </p:par>
                              <p:par>
                                <p:cTn id="52" presetID="31" presetClass="entr" presetSubtype="0" fill="hold" nodeType="withEffect">
                                  <p:stCondLst>
                                    <p:cond delay="0"/>
                                  </p:stCondLst>
                                  <p:childTnLst>
                                    <p:set>
                                      <p:cBhvr>
                                        <p:cTn id="53" dur="1" fill="hold">
                                          <p:stCondLst>
                                            <p:cond delay="0"/>
                                          </p:stCondLst>
                                        </p:cTn>
                                        <p:tgtEl>
                                          <p:spTgt spid="55">
                                            <p:txEl>
                                              <p:pRg st="9" end="9"/>
                                            </p:txEl>
                                          </p:spTgt>
                                        </p:tgtEl>
                                        <p:attrNameLst>
                                          <p:attrName>style.visibility</p:attrName>
                                        </p:attrNameLst>
                                      </p:cBhvr>
                                      <p:to>
                                        <p:strVal val="visible"/>
                                      </p:to>
                                    </p:set>
                                    <p:anim calcmode="lin" valueType="num">
                                      <p:cBhvr>
                                        <p:cTn id="54" dur="1000" fill="hold"/>
                                        <p:tgtEl>
                                          <p:spTgt spid="55">
                                            <p:txEl>
                                              <p:pRg st="9" end="9"/>
                                            </p:txEl>
                                          </p:spTgt>
                                        </p:tgtEl>
                                        <p:attrNameLst>
                                          <p:attrName>ppt_w</p:attrName>
                                        </p:attrNameLst>
                                      </p:cBhvr>
                                      <p:tavLst>
                                        <p:tav tm="0">
                                          <p:val>
                                            <p:fltVal val="0"/>
                                          </p:val>
                                        </p:tav>
                                        <p:tav tm="100000">
                                          <p:val>
                                            <p:strVal val="#ppt_w"/>
                                          </p:val>
                                        </p:tav>
                                      </p:tavLst>
                                    </p:anim>
                                    <p:anim calcmode="lin" valueType="num">
                                      <p:cBhvr>
                                        <p:cTn id="55" dur="1000" fill="hold"/>
                                        <p:tgtEl>
                                          <p:spTgt spid="55">
                                            <p:txEl>
                                              <p:pRg st="9" end="9"/>
                                            </p:txEl>
                                          </p:spTgt>
                                        </p:tgtEl>
                                        <p:attrNameLst>
                                          <p:attrName>ppt_h</p:attrName>
                                        </p:attrNameLst>
                                      </p:cBhvr>
                                      <p:tavLst>
                                        <p:tav tm="0">
                                          <p:val>
                                            <p:fltVal val="0"/>
                                          </p:val>
                                        </p:tav>
                                        <p:tav tm="100000">
                                          <p:val>
                                            <p:strVal val="#ppt_h"/>
                                          </p:val>
                                        </p:tav>
                                      </p:tavLst>
                                    </p:anim>
                                    <p:anim calcmode="lin" valueType="num">
                                      <p:cBhvr>
                                        <p:cTn id="56" dur="1000" fill="hold"/>
                                        <p:tgtEl>
                                          <p:spTgt spid="55">
                                            <p:txEl>
                                              <p:pRg st="9" end="9"/>
                                            </p:txEl>
                                          </p:spTgt>
                                        </p:tgtEl>
                                        <p:attrNameLst>
                                          <p:attrName>style.rotation</p:attrName>
                                        </p:attrNameLst>
                                      </p:cBhvr>
                                      <p:tavLst>
                                        <p:tav tm="0">
                                          <p:val>
                                            <p:fltVal val="90"/>
                                          </p:val>
                                        </p:tav>
                                        <p:tav tm="100000">
                                          <p:val>
                                            <p:fltVal val="0"/>
                                          </p:val>
                                        </p:tav>
                                      </p:tavLst>
                                    </p:anim>
                                    <p:animEffect transition="in" filter="fade">
                                      <p:cBhvr>
                                        <p:cTn id="57" dur="1000"/>
                                        <p:tgtEl>
                                          <p:spTgt spid="55">
                                            <p:txEl>
                                              <p:pRg st="9" end="9"/>
                                            </p:txEl>
                                          </p:spTgt>
                                        </p:tgtEl>
                                      </p:cBhvr>
                                    </p:animEffect>
                                  </p:childTnLst>
                                </p:cTn>
                              </p:par>
                              <p:par>
                                <p:cTn id="58" presetID="31" presetClass="entr" presetSubtype="0" fill="hold" nodeType="withEffect">
                                  <p:stCondLst>
                                    <p:cond delay="0"/>
                                  </p:stCondLst>
                                  <p:childTnLst>
                                    <p:set>
                                      <p:cBhvr>
                                        <p:cTn id="59" dur="1" fill="hold">
                                          <p:stCondLst>
                                            <p:cond delay="0"/>
                                          </p:stCondLst>
                                        </p:cTn>
                                        <p:tgtEl>
                                          <p:spTgt spid="55">
                                            <p:txEl>
                                              <p:pRg st="10" end="10"/>
                                            </p:txEl>
                                          </p:spTgt>
                                        </p:tgtEl>
                                        <p:attrNameLst>
                                          <p:attrName>style.visibility</p:attrName>
                                        </p:attrNameLst>
                                      </p:cBhvr>
                                      <p:to>
                                        <p:strVal val="visible"/>
                                      </p:to>
                                    </p:set>
                                    <p:anim calcmode="lin" valueType="num">
                                      <p:cBhvr>
                                        <p:cTn id="60" dur="1000" fill="hold"/>
                                        <p:tgtEl>
                                          <p:spTgt spid="55">
                                            <p:txEl>
                                              <p:pRg st="10" end="10"/>
                                            </p:txEl>
                                          </p:spTgt>
                                        </p:tgtEl>
                                        <p:attrNameLst>
                                          <p:attrName>ppt_w</p:attrName>
                                        </p:attrNameLst>
                                      </p:cBhvr>
                                      <p:tavLst>
                                        <p:tav tm="0">
                                          <p:val>
                                            <p:fltVal val="0"/>
                                          </p:val>
                                        </p:tav>
                                        <p:tav tm="100000">
                                          <p:val>
                                            <p:strVal val="#ppt_w"/>
                                          </p:val>
                                        </p:tav>
                                      </p:tavLst>
                                    </p:anim>
                                    <p:anim calcmode="lin" valueType="num">
                                      <p:cBhvr>
                                        <p:cTn id="61" dur="1000" fill="hold"/>
                                        <p:tgtEl>
                                          <p:spTgt spid="55">
                                            <p:txEl>
                                              <p:pRg st="10" end="10"/>
                                            </p:txEl>
                                          </p:spTgt>
                                        </p:tgtEl>
                                        <p:attrNameLst>
                                          <p:attrName>ppt_h</p:attrName>
                                        </p:attrNameLst>
                                      </p:cBhvr>
                                      <p:tavLst>
                                        <p:tav tm="0">
                                          <p:val>
                                            <p:fltVal val="0"/>
                                          </p:val>
                                        </p:tav>
                                        <p:tav tm="100000">
                                          <p:val>
                                            <p:strVal val="#ppt_h"/>
                                          </p:val>
                                        </p:tav>
                                      </p:tavLst>
                                    </p:anim>
                                    <p:anim calcmode="lin" valueType="num">
                                      <p:cBhvr>
                                        <p:cTn id="62" dur="1000" fill="hold"/>
                                        <p:tgtEl>
                                          <p:spTgt spid="55">
                                            <p:txEl>
                                              <p:pRg st="10" end="10"/>
                                            </p:txEl>
                                          </p:spTgt>
                                        </p:tgtEl>
                                        <p:attrNameLst>
                                          <p:attrName>style.rotation</p:attrName>
                                        </p:attrNameLst>
                                      </p:cBhvr>
                                      <p:tavLst>
                                        <p:tav tm="0">
                                          <p:val>
                                            <p:fltVal val="90"/>
                                          </p:val>
                                        </p:tav>
                                        <p:tav tm="100000">
                                          <p:val>
                                            <p:fltVal val="0"/>
                                          </p:val>
                                        </p:tav>
                                      </p:tavLst>
                                    </p:anim>
                                    <p:animEffect transition="in" filter="fade">
                                      <p:cBhvr>
                                        <p:cTn id="63" dur="1000"/>
                                        <p:tgtEl>
                                          <p:spTgt spid="55">
                                            <p:txEl>
                                              <p:pRg st="10" end="10"/>
                                            </p:txEl>
                                          </p:spTgt>
                                        </p:tgtEl>
                                      </p:cBhvr>
                                    </p:animEffect>
                                  </p:childTnLst>
                                </p:cTn>
                              </p:par>
                              <p:par>
                                <p:cTn id="64" presetID="31" presetClass="entr" presetSubtype="0" fill="hold" nodeType="withEffect">
                                  <p:stCondLst>
                                    <p:cond delay="0"/>
                                  </p:stCondLst>
                                  <p:childTnLst>
                                    <p:set>
                                      <p:cBhvr>
                                        <p:cTn id="65" dur="1" fill="hold">
                                          <p:stCondLst>
                                            <p:cond delay="0"/>
                                          </p:stCondLst>
                                        </p:cTn>
                                        <p:tgtEl>
                                          <p:spTgt spid="55">
                                            <p:txEl>
                                              <p:pRg st="11" end="11"/>
                                            </p:txEl>
                                          </p:spTgt>
                                        </p:tgtEl>
                                        <p:attrNameLst>
                                          <p:attrName>style.visibility</p:attrName>
                                        </p:attrNameLst>
                                      </p:cBhvr>
                                      <p:to>
                                        <p:strVal val="visible"/>
                                      </p:to>
                                    </p:set>
                                    <p:anim calcmode="lin" valueType="num">
                                      <p:cBhvr>
                                        <p:cTn id="66" dur="1000" fill="hold"/>
                                        <p:tgtEl>
                                          <p:spTgt spid="55">
                                            <p:txEl>
                                              <p:pRg st="11" end="11"/>
                                            </p:txEl>
                                          </p:spTgt>
                                        </p:tgtEl>
                                        <p:attrNameLst>
                                          <p:attrName>ppt_w</p:attrName>
                                        </p:attrNameLst>
                                      </p:cBhvr>
                                      <p:tavLst>
                                        <p:tav tm="0">
                                          <p:val>
                                            <p:fltVal val="0"/>
                                          </p:val>
                                        </p:tav>
                                        <p:tav tm="100000">
                                          <p:val>
                                            <p:strVal val="#ppt_w"/>
                                          </p:val>
                                        </p:tav>
                                      </p:tavLst>
                                    </p:anim>
                                    <p:anim calcmode="lin" valueType="num">
                                      <p:cBhvr>
                                        <p:cTn id="67" dur="1000" fill="hold"/>
                                        <p:tgtEl>
                                          <p:spTgt spid="55">
                                            <p:txEl>
                                              <p:pRg st="11" end="11"/>
                                            </p:txEl>
                                          </p:spTgt>
                                        </p:tgtEl>
                                        <p:attrNameLst>
                                          <p:attrName>ppt_h</p:attrName>
                                        </p:attrNameLst>
                                      </p:cBhvr>
                                      <p:tavLst>
                                        <p:tav tm="0">
                                          <p:val>
                                            <p:fltVal val="0"/>
                                          </p:val>
                                        </p:tav>
                                        <p:tav tm="100000">
                                          <p:val>
                                            <p:strVal val="#ppt_h"/>
                                          </p:val>
                                        </p:tav>
                                      </p:tavLst>
                                    </p:anim>
                                    <p:anim calcmode="lin" valueType="num">
                                      <p:cBhvr>
                                        <p:cTn id="68" dur="1000" fill="hold"/>
                                        <p:tgtEl>
                                          <p:spTgt spid="55">
                                            <p:txEl>
                                              <p:pRg st="11" end="11"/>
                                            </p:txEl>
                                          </p:spTgt>
                                        </p:tgtEl>
                                        <p:attrNameLst>
                                          <p:attrName>style.rotation</p:attrName>
                                        </p:attrNameLst>
                                      </p:cBhvr>
                                      <p:tavLst>
                                        <p:tav tm="0">
                                          <p:val>
                                            <p:fltVal val="90"/>
                                          </p:val>
                                        </p:tav>
                                        <p:tav tm="100000">
                                          <p:val>
                                            <p:fltVal val="0"/>
                                          </p:val>
                                        </p:tav>
                                      </p:tavLst>
                                    </p:anim>
                                    <p:animEffect transition="in" filter="fade">
                                      <p:cBhvr>
                                        <p:cTn id="69" dur="1000"/>
                                        <p:tgtEl>
                                          <p:spTgt spid="55">
                                            <p:txEl>
                                              <p:pRg st="11" end="11"/>
                                            </p:txEl>
                                          </p:spTgt>
                                        </p:tgtEl>
                                      </p:cBhvr>
                                    </p:animEffect>
                                  </p:childTnLst>
                                </p:cTn>
                              </p:par>
                              <p:par>
                                <p:cTn id="70" presetID="31" presetClass="entr" presetSubtype="0" fill="hold" nodeType="withEffect">
                                  <p:stCondLst>
                                    <p:cond delay="0"/>
                                  </p:stCondLst>
                                  <p:childTnLst>
                                    <p:set>
                                      <p:cBhvr>
                                        <p:cTn id="71" dur="1" fill="hold">
                                          <p:stCondLst>
                                            <p:cond delay="0"/>
                                          </p:stCondLst>
                                        </p:cTn>
                                        <p:tgtEl>
                                          <p:spTgt spid="55">
                                            <p:txEl>
                                              <p:pRg st="12" end="12"/>
                                            </p:txEl>
                                          </p:spTgt>
                                        </p:tgtEl>
                                        <p:attrNameLst>
                                          <p:attrName>style.visibility</p:attrName>
                                        </p:attrNameLst>
                                      </p:cBhvr>
                                      <p:to>
                                        <p:strVal val="visible"/>
                                      </p:to>
                                    </p:set>
                                    <p:anim calcmode="lin" valueType="num">
                                      <p:cBhvr>
                                        <p:cTn id="72" dur="1000" fill="hold"/>
                                        <p:tgtEl>
                                          <p:spTgt spid="55">
                                            <p:txEl>
                                              <p:pRg st="12" end="12"/>
                                            </p:txEl>
                                          </p:spTgt>
                                        </p:tgtEl>
                                        <p:attrNameLst>
                                          <p:attrName>ppt_w</p:attrName>
                                        </p:attrNameLst>
                                      </p:cBhvr>
                                      <p:tavLst>
                                        <p:tav tm="0">
                                          <p:val>
                                            <p:fltVal val="0"/>
                                          </p:val>
                                        </p:tav>
                                        <p:tav tm="100000">
                                          <p:val>
                                            <p:strVal val="#ppt_w"/>
                                          </p:val>
                                        </p:tav>
                                      </p:tavLst>
                                    </p:anim>
                                    <p:anim calcmode="lin" valueType="num">
                                      <p:cBhvr>
                                        <p:cTn id="73" dur="1000" fill="hold"/>
                                        <p:tgtEl>
                                          <p:spTgt spid="55">
                                            <p:txEl>
                                              <p:pRg st="12" end="12"/>
                                            </p:txEl>
                                          </p:spTgt>
                                        </p:tgtEl>
                                        <p:attrNameLst>
                                          <p:attrName>ppt_h</p:attrName>
                                        </p:attrNameLst>
                                      </p:cBhvr>
                                      <p:tavLst>
                                        <p:tav tm="0">
                                          <p:val>
                                            <p:fltVal val="0"/>
                                          </p:val>
                                        </p:tav>
                                        <p:tav tm="100000">
                                          <p:val>
                                            <p:strVal val="#ppt_h"/>
                                          </p:val>
                                        </p:tav>
                                      </p:tavLst>
                                    </p:anim>
                                    <p:anim calcmode="lin" valueType="num">
                                      <p:cBhvr>
                                        <p:cTn id="74" dur="1000" fill="hold"/>
                                        <p:tgtEl>
                                          <p:spTgt spid="55">
                                            <p:txEl>
                                              <p:pRg st="12" end="12"/>
                                            </p:txEl>
                                          </p:spTgt>
                                        </p:tgtEl>
                                        <p:attrNameLst>
                                          <p:attrName>style.rotation</p:attrName>
                                        </p:attrNameLst>
                                      </p:cBhvr>
                                      <p:tavLst>
                                        <p:tav tm="0">
                                          <p:val>
                                            <p:fltVal val="90"/>
                                          </p:val>
                                        </p:tav>
                                        <p:tav tm="100000">
                                          <p:val>
                                            <p:fltVal val="0"/>
                                          </p:val>
                                        </p:tav>
                                      </p:tavLst>
                                    </p:anim>
                                    <p:animEffect transition="in" filter="fade">
                                      <p:cBhvr>
                                        <p:cTn id="75" dur="1000"/>
                                        <p:tgtEl>
                                          <p:spTgt spid="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PART II – CUSTOMS AGENTS AND SHIP CHANDLERS</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568008" y="2158008"/>
            <a:ext cx="8997696" cy="5040560"/>
          </a:xfrm>
        </p:spPr>
        <p:txBody>
          <a:bodyPr/>
          <a:lstStyle/>
          <a:p>
            <a:pPr marL="0" lvl="1" algn="just">
              <a:buNone/>
              <a:tabLst>
                <a:tab pos="287338" algn="l"/>
              </a:tabLst>
            </a:pPr>
            <a:r>
              <a:rPr lang="en-GB" sz="1600" b="1" dirty="0" smtClean="0"/>
              <a:t>SCOPE AND VALUE – Rule 38 (Contd.)</a:t>
            </a:r>
          </a:p>
          <a:p>
            <a:pPr marL="0" lvl="1" algn="just">
              <a:buNone/>
              <a:tabLst>
                <a:tab pos="287338" algn="l"/>
              </a:tabLst>
            </a:pPr>
            <a:r>
              <a:rPr lang="en-GB" sz="1400" dirty="0" smtClean="0"/>
              <a:t>The sales tax registration number alongwith license number of the Customs Agent is required to be quoted on the “Goods Declaration” or the drawback or refund claim, as the case may be.</a:t>
            </a:r>
          </a:p>
          <a:p>
            <a:pPr marL="0" lvl="1" algn="just">
              <a:buNone/>
              <a:tabLst>
                <a:tab pos="287338" algn="l"/>
              </a:tabLst>
            </a:pPr>
            <a:endParaRPr lang="en-GB" sz="1400" b="1" dirty="0" smtClean="0"/>
          </a:p>
          <a:p>
            <a:pPr marL="0" lvl="1" algn="just">
              <a:buNone/>
              <a:tabLst>
                <a:tab pos="287338" algn="l"/>
              </a:tabLst>
            </a:pPr>
            <a:r>
              <a:rPr lang="en-GB" sz="1400" b="1" dirty="0" smtClean="0"/>
              <a:t>SCOPE AND LEVY IN RELATION TO SHIP-CHANDLERS – Rule 39</a:t>
            </a:r>
          </a:p>
          <a:p>
            <a:pPr marL="0" lvl="1" algn="just">
              <a:buNone/>
              <a:tabLst>
                <a:tab pos="287338" algn="l"/>
              </a:tabLst>
            </a:pPr>
            <a:r>
              <a:rPr lang="en-GB" sz="1400" dirty="0" smtClean="0"/>
              <a:t>In relation to Ship Chandlers, value of taxable services for the purposes of levy of sales tax, is defined as the total consideration received or the gross amount charged by a ship chandler for providing or rendering the taxable services, including all Federal and Provincial Levies but excluding the amount of Sales Tax. It shall not include consideration received on other accounts such as-</a:t>
            </a:r>
          </a:p>
          <a:p>
            <a:pPr marL="37253" lvl="1" indent="-342900" algn="just">
              <a:buAutoNum type="alphaLcParenBoth"/>
              <a:tabLst>
                <a:tab pos="287338" algn="l"/>
              </a:tabLst>
            </a:pPr>
            <a:r>
              <a:rPr lang="en-GB" sz="1400" dirty="0" smtClean="0"/>
              <a:t>Transportation charges</a:t>
            </a:r>
          </a:p>
          <a:p>
            <a:pPr marL="37253" lvl="1" indent="-342900" algn="just">
              <a:buAutoNum type="alphaLcParenBoth"/>
              <a:tabLst>
                <a:tab pos="287338" algn="l"/>
              </a:tabLst>
            </a:pPr>
            <a:r>
              <a:rPr lang="en-GB" sz="1400" dirty="0" smtClean="0"/>
              <a:t>Toll taxes</a:t>
            </a:r>
          </a:p>
          <a:p>
            <a:pPr marL="37253" lvl="1" indent="-342900" algn="just">
              <a:buAutoNum type="alphaLcParenBoth"/>
              <a:tabLst>
                <a:tab pos="287338" algn="l"/>
              </a:tabLst>
            </a:pPr>
            <a:r>
              <a:rPr lang="en-GB" sz="1400" dirty="0" smtClean="0"/>
              <a:t>Municipal charges</a:t>
            </a:r>
          </a:p>
          <a:p>
            <a:pPr marL="37253" lvl="1" indent="-342900" algn="just">
              <a:buAutoNum type="alphaLcParenBoth"/>
              <a:tabLst>
                <a:tab pos="287338" algn="l"/>
              </a:tabLst>
            </a:pPr>
            <a:r>
              <a:rPr lang="en-GB" sz="1400" dirty="0" smtClean="0"/>
              <a:t>Port charges</a:t>
            </a:r>
          </a:p>
          <a:p>
            <a:pPr marL="37253" lvl="1" indent="-342900" algn="just">
              <a:buAutoNum type="alphaLcParenBoth"/>
              <a:tabLst>
                <a:tab pos="287338" algn="l"/>
              </a:tabLst>
            </a:pPr>
            <a:r>
              <a:rPr lang="en-GB" sz="1400" dirty="0" smtClean="0"/>
              <a:t>Handling charges</a:t>
            </a:r>
          </a:p>
          <a:p>
            <a:pPr marL="37253" lvl="1" indent="-342900" algn="just">
              <a:buAutoNum type="alphaLcParenBoth"/>
              <a:tabLst>
                <a:tab pos="287338" algn="l"/>
              </a:tabLst>
            </a:pPr>
            <a:r>
              <a:rPr lang="en-GB" sz="1400" dirty="0" smtClean="0"/>
              <a:t>Packing charges and labour charges, which a ship chandler pays on behalf of his clients against a proper 	receipt or bill.</a:t>
            </a:r>
          </a:p>
          <a:p>
            <a:pPr marL="0" lvl="1" algn="just">
              <a:buNone/>
              <a:tabLst>
                <a:tab pos="287338" algn="l"/>
              </a:tabLst>
            </a:pPr>
            <a:endParaRPr lang="en-GB" sz="14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5">
                                            <p:txEl>
                                              <p:pRg st="5" end="5"/>
                                            </p:txEl>
                                          </p:spTgt>
                                        </p:tgtEl>
                                        <p:attrNameLst>
                                          <p:attrName>style.visibility</p:attrName>
                                        </p:attrNameLst>
                                      </p:cBhvr>
                                      <p:to>
                                        <p:strVal val="visible"/>
                                      </p:to>
                                    </p:set>
                                    <p:anim calcmode="lin" valueType="num">
                                      <p:cBhvr>
                                        <p:cTn id="23" dur="1000" fill="hold"/>
                                        <p:tgtEl>
                                          <p:spTgt spid="55">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55">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55">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55">
                                            <p:txEl>
                                              <p:pRg st="5" end="5"/>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55">
                                            <p:txEl>
                                              <p:pRg st="6" end="6"/>
                                            </p:txEl>
                                          </p:spTgt>
                                        </p:tgtEl>
                                        <p:attrNameLst>
                                          <p:attrName>style.visibility</p:attrName>
                                        </p:attrNameLst>
                                      </p:cBhvr>
                                      <p:to>
                                        <p:strVal val="visible"/>
                                      </p:to>
                                    </p:set>
                                    <p:anim calcmode="lin" valueType="num">
                                      <p:cBhvr>
                                        <p:cTn id="29" dur="1000" fill="hold"/>
                                        <p:tgtEl>
                                          <p:spTgt spid="55">
                                            <p:txEl>
                                              <p:pRg st="6" end="6"/>
                                            </p:txEl>
                                          </p:spTgt>
                                        </p:tgtEl>
                                        <p:attrNameLst>
                                          <p:attrName>ppt_w</p:attrName>
                                        </p:attrNameLst>
                                      </p:cBhvr>
                                      <p:tavLst>
                                        <p:tav tm="0">
                                          <p:val>
                                            <p:fltVal val="0"/>
                                          </p:val>
                                        </p:tav>
                                        <p:tav tm="100000">
                                          <p:val>
                                            <p:strVal val="#ppt_w"/>
                                          </p:val>
                                        </p:tav>
                                      </p:tavLst>
                                    </p:anim>
                                    <p:anim calcmode="lin" valueType="num">
                                      <p:cBhvr>
                                        <p:cTn id="30" dur="1000" fill="hold"/>
                                        <p:tgtEl>
                                          <p:spTgt spid="55">
                                            <p:txEl>
                                              <p:pRg st="6" end="6"/>
                                            </p:txEl>
                                          </p:spTgt>
                                        </p:tgtEl>
                                        <p:attrNameLst>
                                          <p:attrName>ppt_h</p:attrName>
                                        </p:attrNameLst>
                                      </p:cBhvr>
                                      <p:tavLst>
                                        <p:tav tm="0">
                                          <p:val>
                                            <p:fltVal val="0"/>
                                          </p:val>
                                        </p:tav>
                                        <p:tav tm="100000">
                                          <p:val>
                                            <p:strVal val="#ppt_h"/>
                                          </p:val>
                                        </p:tav>
                                      </p:tavLst>
                                    </p:anim>
                                    <p:anim calcmode="lin" valueType="num">
                                      <p:cBhvr>
                                        <p:cTn id="31" dur="1000" fill="hold"/>
                                        <p:tgtEl>
                                          <p:spTgt spid="55">
                                            <p:txEl>
                                              <p:pRg st="6" end="6"/>
                                            </p:txEl>
                                          </p:spTgt>
                                        </p:tgtEl>
                                        <p:attrNameLst>
                                          <p:attrName>style.rotation</p:attrName>
                                        </p:attrNameLst>
                                      </p:cBhvr>
                                      <p:tavLst>
                                        <p:tav tm="0">
                                          <p:val>
                                            <p:fltVal val="90"/>
                                          </p:val>
                                        </p:tav>
                                        <p:tav tm="100000">
                                          <p:val>
                                            <p:fltVal val="0"/>
                                          </p:val>
                                        </p:tav>
                                      </p:tavLst>
                                    </p:anim>
                                    <p:animEffect transition="in" filter="fade">
                                      <p:cBhvr>
                                        <p:cTn id="32" dur="1000"/>
                                        <p:tgtEl>
                                          <p:spTgt spid="55">
                                            <p:txEl>
                                              <p:pRg st="6" end="6"/>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55">
                                            <p:txEl>
                                              <p:pRg st="7" end="7"/>
                                            </p:txEl>
                                          </p:spTgt>
                                        </p:tgtEl>
                                        <p:attrNameLst>
                                          <p:attrName>style.visibility</p:attrName>
                                        </p:attrNameLst>
                                      </p:cBhvr>
                                      <p:to>
                                        <p:strVal val="visible"/>
                                      </p:to>
                                    </p:set>
                                    <p:anim calcmode="lin" valueType="num">
                                      <p:cBhvr>
                                        <p:cTn id="35" dur="1000" fill="hold"/>
                                        <p:tgtEl>
                                          <p:spTgt spid="55">
                                            <p:txEl>
                                              <p:pRg st="7" end="7"/>
                                            </p:txEl>
                                          </p:spTgt>
                                        </p:tgtEl>
                                        <p:attrNameLst>
                                          <p:attrName>ppt_w</p:attrName>
                                        </p:attrNameLst>
                                      </p:cBhvr>
                                      <p:tavLst>
                                        <p:tav tm="0">
                                          <p:val>
                                            <p:fltVal val="0"/>
                                          </p:val>
                                        </p:tav>
                                        <p:tav tm="100000">
                                          <p:val>
                                            <p:strVal val="#ppt_w"/>
                                          </p:val>
                                        </p:tav>
                                      </p:tavLst>
                                    </p:anim>
                                    <p:anim calcmode="lin" valueType="num">
                                      <p:cBhvr>
                                        <p:cTn id="36" dur="1000" fill="hold"/>
                                        <p:tgtEl>
                                          <p:spTgt spid="55">
                                            <p:txEl>
                                              <p:pRg st="7" end="7"/>
                                            </p:txEl>
                                          </p:spTgt>
                                        </p:tgtEl>
                                        <p:attrNameLst>
                                          <p:attrName>ppt_h</p:attrName>
                                        </p:attrNameLst>
                                      </p:cBhvr>
                                      <p:tavLst>
                                        <p:tav tm="0">
                                          <p:val>
                                            <p:fltVal val="0"/>
                                          </p:val>
                                        </p:tav>
                                        <p:tav tm="100000">
                                          <p:val>
                                            <p:strVal val="#ppt_h"/>
                                          </p:val>
                                        </p:tav>
                                      </p:tavLst>
                                    </p:anim>
                                    <p:anim calcmode="lin" valueType="num">
                                      <p:cBhvr>
                                        <p:cTn id="37" dur="1000" fill="hold"/>
                                        <p:tgtEl>
                                          <p:spTgt spid="55">
                                            <p:txEl>
                                              <p:pRg st="7" end="7"/>
                                            </p:txEl>
                                          </p:spTgt>
                                        </p:tgtEl>
                                        <p:attrNameLst>
                                          <p:attrName>style.rotation</p:attrName>
                                        </p:attrNameLst>
                                      </p:cBhvr>
                                      <p:tavLst>
                                        <p:tav tm="0">
                                          <p:val>
                                            <p:fltVal val="90"/>
                                          </p:val>
                                        </p:tav>
                                        <p:tav tm="100000">
                                          <p:val>
                                            <p:fltVal val="0"/>
                                          </p:val>
                                        </p:tav>
                                      </p:tavLst>
                                    </p:anim>
                                    <p:animEffect transition="in" filter="fade">
                                      <p:cBhvr>
                                        <p:cTn id="38" dur="1000"/>
                                        <p:tgtEl>
                                          <p:spTgt spid="55">
                                            <p:txEl>
                                              <p:pRg st="7" end="7"/>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55">
                                            <p:txEl>
                                              <p:pRg st="8" end="8"/>
                                            </p:txEl>
                                          </p:spTgt>
                                        </p:tgtEl>
                                        <p:attrNameLst>
                                          <p:attrName>style.visibility</p:attrName>
                                        </p:attrNameLst>
                                      </p:cBhvr>
                                      <p:to>
                                        <p:strVal val="visible"/>
                                      </p:to>
                                    </p:set>
                                    <p:anim calcmode="lin" valueType="num">
                                      <p:cBhvr>
                                        <p:cTn id="41" dur="1000" fill="hold"/>
                                        <p:tgtEl>
                                          <p:spTgt spid="55">
                                            <p:txEl>
                                              <p:pRg st="8" end="8"/>
                                            </p:txEl>
                                          </p:spTgt>
                                        </p:tgtEl>
                                        <p:attrNameLst>
                                          <p:attrName>ppt_w</p:attrName>
                                        </p:attrNameLst>
                                      </p:cBhvr>
                                      <p:tavLst>
                                        <p:tav tm="0">
                                          <p:val>
                                            <p:fltVal val="0"/>
                                          </p:val>
                                        </p:tav>
                                        <p:tav tm="100000">
                                          <p:val>
                                            <p:strVal val="#ppt_w"/>
                                          </p:val>
                                        </p:tav>
                                      </p:tavLst>
                                    </p:anim>
                                    <p:anim calcmode="lin" valueType="num">
                                      <p:cBhvr>
                                        <p:cTn id="42" dur="1000" fill="hold"/>
                                        <p:tgtEl>
                                          <p:spTgt spid="55">
                                            <p:txEl>
                                              <p:pRg st="8" end="8"/>
                                            </p:txEl>
                                          </p:spTgt>
                                        </p:tgtEl>
                                        <p:attrNameLst>
                                          <p:attrName>ppt_h</p:attrName>
                                        </p:attrNameLst>
                                      </p:cBhvr>
                                      <p:tavLst>
                                        <p:tav tm="0">
                                          <p:val>
                                            <p:fltVal val="0"/>
                                          </p:val>
                                        </p:tav>
                                        <p:tav tm="100000">
                                          <p:val>
                                            <p:strVal val="#ppt_h"/>
                                          </p:val>
                                        </p:tav>
                                      </p:tavLst>
                                    </p:anim>
                                    <p:anim calcmode="lin" valueType="num">
                                      <p:cBhvr>
                                        <p:cTn id="43" dur="1000" fill="hold"/>
                                        <p:tgtEl>
                                          <p:spTgt spid="55">
                                            <p:txEl>
                                              <p:pRg st="8" end="8"/>
                                            </p:txEl>
                                          </p:spTgt>
                                        </p:tgtEl>
                                        <p:attrNameLst>
                                          <p:attrName>style.rotation</p:attrName>
                                        </p:attrNameLst>
                                      </p:cBhvr>
                                      <p:tavLst>
                                        <p:tav tm="0">
                                          <p:val>
                                            <p:fltVal val="90"/>
                                          </p:val>
                                        </p:tav>
                                        <p:tav tm="100000">
                                          <p:val>
                                            <p:fltVal val="0"/>
                                          </p:val>
                                        </p:tav>
                                      </p:tavLst>
                                    </p:anim>
                                    <p:animEffect transition="in" filter="fade">
                                      <p:cBhvr>
                                        <p:cTn id="44" dur="1000"/>
                                        <p:tgtEl>
                                          <p:spTgt spid="55">
                                            <p:txEl>
                                              <p:pRg st="8" end="8"/>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55">
                                            <p:txEl>
                                              <p:pRg st="9" end="9"/>
                                            </p:txEl>
                                          </p:spTgt>
                                        </p:tgtEl>
                                        <p:attrNameLst>
                                          <p:attrName>style.visibility</p:attrName>
                                        </p:attrNameLst>
                                      </p:cBhvr>
                                      <p:to>
                                        <p:strVal val="visible"/>
                                      </p:to>
                                    </p:set>
                                    <p:anim calcmode="lin" valueType="num">
                                      <p:cBhvr>
                                        <p:cTn id="47" dur="1000" fill="hold"/>
                                        <p:tgtEl>
                                          <p:spTgt spid="55">
                                            <p:txEl>
                                              <p:pRg st="9" end="9"/>
                                            </p:txEl>
                                          </p:spTgt>
                                        </p:tgtEl>
                                        <p:attrNameLst>
                                          <p:attrName>ppt_w</p:attrName>
                                        </p:attrNameLst>
                                      </p:cBhvr>
                                      <p:tavLst>
                                        <p:tav tm="0">
                                          <p:val>
                                            <p:fltVal val="0"/>
                                          </p:val>
                                        </p:tav>
                                        <p:tav tm="100000">
                                          <p:val>
                                            <p:strVal val="#ppt_w"/>
                                          </p:val>
                                        </p:tav>
                                      </p:tavLst>
                                    </p:anim>
                                    <p:anim calcmode="lin" valueType="num">
                                      <p:cBhvr>
                                        <p:cTn id="48" dur="1000" fill="hold"/>
                                        <p:tgtEl>
                                          <p:spTgt spid="55">
                                            <p:txEl>
                                              <p:pRg st="9" end="9"/>
                                            </p:txEl>
                                          </p:spTgt>
                                        </p:tgtEl>
                                        <p:attrNameLst>
                                          <p:attrName>ppt_h</p:attrName>
                                        </p:attrNameLst>
                                      </p:cBhvr>
                                      <p:tavLst>
                                        <p:tav tm="0">
                                          <p:val>
                                            <p:fltVal val="0"/>
                                          </p:val>
                                        </p:tav>
                                        <p:tav tm="100000">
                                          <p:val>
                                            <p:strVal val="#ppt_h"/>
                                          </p:val>
                                        </p:tav>
                                      </p:tavLst>
                                    </p:anim>
                                    <p:anim calcmode="lin" valueType="num">
                                      <p:cBhvr>
                                        <p:cTn id="49" dur="1000" fill="hold"/>
                                        <p:tgtEl>
                                          <p:spTgt spid="55">
                                            <p:txEl>
                                              <p:pRg st="9" end="9"/>
                                            </p:txEl>
                                          </p:spTgt>
                                        </p:tgtEl>
                                        <p:attrNameLst>
                                          <p:attrName>style.rotation</p:attrName>
                                        </p:attrNameLst>
                                      </p:cBhvr>
                                      <p:tavLst>
                                        <p:tav tm="0">
                                          <p:val>
                                            <p:fltVal val="90"/>
                                          </p:val>
                                        </p:tav>
                                        <p:tav tm="100000">
                                          <p:val>
                                            <p:fltVal val="0"/>
                                          </p:val>
                                        </p:tav>
                                      </p:tavLst>
                                    </p:anim>
                                    <p:animEffect transition="in" filter="fade">
                                      <p:cBhvr>
                                        <p:cTn id="50" dur="1000"/>
                                        <p:tgtEl>
                                          <p:spTgt spid="55">
                                            <p:txEl>
                                              <p:pRg st="9" end="9"/>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55">
                                            <p:txEl>
                                              <p:pRg st="10" end="10"/>
                                            </p:txEl>
                                          </p:spTgt>
                                        </p:tgtEl>
                                        <p:attrNameLst>
                                          <p:attrName>style.visibility</p:attrName>
                                        </p:attrNameLst>
                                      </p:cBhvr>
                                      <p:to>
                                        <p:strVal val="visible"/>
                                      </p:to>
                                    </p:set>
                                    <p:anim calcmode="lin" valueType="num">
                                      <p:cBhvr>
                                        <p:cTn id="53" dur="1000" fill="hold"/>
                                        <p:tgtEl>
                                          <p:spTgt spid="55">
                                            <p:txEl>
                                              <p:pRg st="10" end="10"/>
                                            </p:txEl>
                                          </p:spTgt>
                                        </p:tgtEl>
                                        <p:attrNameLst>
                                          <p:attrName>ppt_w</p:attrName>
                                        </p:attrNameLst>
                                      </p:cBhvr>
                                      <p:tavLst>
                                        <p:tav tm="0">
                                          <p:val>
                                            <p:fltVal val="0"/>
                                          </p:val>
                                        </p:tav>
                                        <p:tav tm="100000">
                                          <p:val>
                                            <p:strVal val="#ppt_w"/>
                                          </p:val>
                                        </p:tav>
                                      </p:tavLst>
                                    </p:anim>
                                    <p:anim calcmode="lin" valueType="num">
                                      <p:cBhvr>
                                        <p:cTn id="54" dur="1000" fill="hold"/>
                                        <p:tgtEl>
                                          <p:spTgt spid="55">
                                            <p:txEl>
                                              <p:pRg st="10" end="10"/>
                                            </p:txEl>
                                          </p:spTgt>
                                        </p:tgtEl>
                                        <p:attrNameLst>
                                          <p:attrName>ppt_h</p:attrName>
                                        </p:attrNameLst>
                                      </p:cBhvr>
                                      <p:tavLst>
                                        <p:tav tm="0">
                                          <p:val>
                                            <p:fltVal val="0"/>
                                          </p:val>
                                        </p:tav>
                                        <p:tav tm="100000">
                                          <p:val>
                                            <p:strVal val="#ppt_h"/>
                                          </p:val>
                                        </p:tav>
                                      </p:tavLst>
                                    </p:anim>
                                    <p:anim calcmode="lin" valueType="num">
                                      <p:cBhvr>
                                        <p:cTn id="55" dur="1000" fill="hold"/>
                                        <p:tgtEl>
                                          <p:spTgt spid="55">
                                            <p:txEl>
                                              <p:pRg st="10" end="10"/>
                                            </p:txEl>
                                          </p:spTgt>
                                        </p:tgtEl>
                                        <p:attrNameLst>
                                          <p:attrName>style.rotation</p:attrName>
                                        </p:attrNameLst>
                                      </p:cBhvr>
                                      <p:tavLst>
                                        <p:tav tm="0">
                                          <p:val>
                                            <p:fltVal val="90"/>
                                          </p:val>
                                        </p:tav>
                                        <p:tav tm="100000">
                                          <p:val>
                                            <p:fltVal val="0"/>
                                          </p:val>
                                        </p:tav>
                                      </p:tavLst>
                                    </p:anim>
                                    <p:animEffect transition="in" filter="fade">
                                      <p:cBhvr>
                                        <p:cTn id="56" dur="1000"/>
                                        <p:tgtEl>
                                          <p:spTgt spid="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PART III – SERVICES PROVIDED BY STEVEDORES</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568008" y="2212848"/>
            <a:ext cx="8997696" cy="4985720"/>
          </a:xfrm>
        </p:spPr>
        <p:txBody>
          <a:bodyPr/>
          <a:lstStyle/>
          <a:p>
            <a:pPr marL="0" lvl="1" algn="just">
              <a:buNone/>
              <a:tabLst>
                <a:tab pos="287338" algn="l"/>
              </a:tabLst>
            </a:pPr>
            <a:r>
              <a:rPr lang="en-GB" sz="1800" b="1" dirty="0" smtClean="0"/>
              <a:t>TAX LIABILITY OF STEVEDORES – Rule 39A</a:t>
            </a:r>
          </a:p>
          <a:p>
            <a:pPr marL="0" lvl="1" algn="just">
              <a:buFont typeface="Arial" pitchFamily="34" charset="0"/>
              <a:buChar char="•"/>
              <a:tabLst>
                <a:tab pos="287338" algn="l"/>
              </a:tabLst>
            </a:pPr>
            <a:r>
              <a:rPr lang="en-GB" sz="1600" dirty="0" smtClean="0"/>
              <a:t>A stevedore is required to issue serially numbered sales tax invoice under section 23.</a:t>
            </a:r>
          </a:p>
          <a:p>
            <a:pPr marL="0" lvl="1" algn="just">
              <a:buFont typeface="Arial" pitchFamily="34" charset="0"/>
              <a:buChar char="•"/>
              <a:tabLst>
                <a:tab pos="287338" algn="l"/>
              </a:tabLst>
            </a:pPr>
            <a:r>
              <a:rPr lang="en-GB" sz="1600" dirty="0" smtClean="0"/>
              <a:t>Requirement to file monthly sales tax return in the normal manner</a:t>
            </a:r>
          </a:p>
          <a:p>
            <a:pPr marL="0" lvl="1" algn="just">
              <a:buFont typeface="Arial" pitchFamily="34" charset="0"/>
              <a:buChar char="•"/>
              <a:tabLst>
                <a:tab pos="287338" algn="l"/>
              </a:tabLst>
            </a:pPr>
            <a:r>
              <a:rPr lang="en-GB" sz="1600" dirty="0" smtClean="0"/>
              <a:t>Cases or disputes relating to the Stevedores will be deal by LTU,  Karachi.</a:t>
            </a:r>
          </a:p>
          <a:p>
            <a:pPr marL="0" lvl="1" algn="just">
              <a:buFont typeface="Arial" pitchFamily="34" charset="0"/>
              <a:buChar char="•"/>
              <a:tabLst>
                <a:tab pos="287338" algn="l"/>
              </a:tabLst>
            </a:pPr>
            <a:endParaRPr lang="en-GB" sz="1600" dirty="0" smtClean="0"/>
          </a:p>
          <a:p>
            <a:pPr marL="0" lvl="1" algn="just">
              <a:buNone/>
              <a:tabLst>
                <a:tab pos="287338" algn="l"/>
              </a:tabLst>
            </a:pPr>
            <a:r>
              <a:rPr lang="en-GB" sz="1600" b="1" dirty="0" smtClean="0"/>
              <a:t>Stevedore</a:t>
            </a:r>
            <a:r>
              <a:rPr lang="en-GB" sz="1600" dirty="0" smtClean="0"/>
              <a:t> is defined as a person, company or commercial concern engaged in loading and unloading of cargo, including bulk cargo, from ships whether mechanically or otherwise, and whether or not licensed by the respective port authorities.</a:t>
            </a:r>
            <a:endParaRPr lang="en-GB" sz="1600" b="1"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7" dur="500"/>
                                        <p:tgtEl>
                                          <p:spTgt spid="55">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0" dur="500"/>
                                        <p:tgtEl>
                                          <p:spTgt spid="55">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3" dur="500"/>
                                        <p:tgtEl>
                                          <p:spTgt spid="55">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16"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GENERAL DEFINITIONS</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Services subject to Provincial Law</a:t>
            </a:r>
            <a:br>
              <a:rPr lang="en-GB" dirty="0" smtClean="0"/>
            </a:br>
            <a:endParaRPr lang="en-GB" dirty="0"/>
          </a:p>
        </p:txBody>
      </p:sp>
      <p:sp>
        <p:nvSpPr>
          <p:cNvPr id="55" name="Content Placeholder 53"/>
          <p:cNvSpPr>
            <a:spLocks noGrp="1"/>
          </p:cNvSpPr>
          <p:nvPr>
            <p:ph sz="quarter" idx="14"/>
          </p:nvPr>
        </p:nvSpPr>
        <p:spPr>
          <a:xfrm>
            <a:off x="568008" y="2158008"/>
            <a:ext cx="8997696" cy="5040560"/>
          </a:xfrm>
        </p:spPr>
        <p:txBody>
          <a:bodyPr/>
          <a:lstStyle/>
          <a:p>
            <a:pPr marL="0" lvl="1" algn="just">
              <a:buNone/>
              <a:tabLst>
                <a:tab pos="287338" algn="l"/>
              </a:tabLst>
            </a:pPr>
            <a:r>
              <a:rPr lang="en-GB" sz="1600" b="1" dirty="0" smtClean="0"/>
              <a:t>Courier Services</a:t>
            </a:r>
          </a:p>
          <a:p>
            <a:pPr marL="0" lvl="1" algn="just">
              <a:buNone/>
              <a:tabLst>
                <a:tab pos="287338" algn="l"/>
              </a:tabLst>
            </a:pPr>
            <a:r>
              <a:rPr lang="en-GB" sz="1600" dirty="0" smtClean="0"/>
              <a:t>Delivery of documents, goods or articles utilising the services of a person, either directly or indirectly, to carry or accompany such documents, goods or articles for consideration.</a:t>
            </a:r>
          </a:p>
          <a:p>
            <a:pPr marL="0" lvl="1" algn="just">
              <a:buNone/>
              <a:tabLst>
                <a:tab pos="287338" algn="l"/>
              </a:tabLst>
            </a:pPr>
            <a:endParaRPr lang="en-GB" sz="1600" dirty="0" smtClean="0"/>
          </a:p>
          <a:p>
            <a:pPr marL="0" lvl="1" algn="just">
              <a:buNone/>
              <a:tabLst>
                <a:tab pos="287338" algn="l"/>
              </a:tabLst>
            </a:pPr>
            <a:r>
              <a:rPr lang="en-GB" sz="1600" b="1" dirty="0" smtClean="0"/>
              <a:t>Value of taxable services</a:t>
            </a:r>
          </a:p>
          <a:p>
            <a:pPr marL="0" lvl="1" algn="just">
              <a:buNone/>
              <a:tabLst>
                <a:tab pos="287338" algn="l"/>
              </a:tabLst>
            </a:pPr>
            <a:r>
              <a:rPr lang="en-GB" sz="1600" dirty="0" smtClean="0"/>
              <a:t>In relation to </a:t>
            </a:r>
            <a:r>
              <a:rPr lang="en-GB" sz="1600" b="1" dirty="0" smtClean="0"/>
              <a:t>hotel </a:t>
            </a:r>
            <a:r>
              <a:rPr lang="en-GB" sz="1600" dirty="0" smtClean="0"/>
              <a:t>and </a:t>
            </a:r>
            <a:r>
              <a:rPr lang="en-GB" sz="1600" b="1" dirty="0" smtClean="0"/>
              <a:t>courier services, </a:t>
            </a:r>
            <a:r>
              <a:rPr lang="en-GB" sz="1600" dirty="0" smtClean="0"/>
              <a:t>the gross amount charged or the consideration in money including all Federal and Provincial levies, if any, which a service provider receives from the clients or customers or members for providing or rendering taxable services, but excluding the amount of sales tax.</a:t>
            </a:r>
          </a:p>
          <a:p>
            <a:pPr marL="0" lvl="1" algn="just">
              <a:buNone/>
              <a:tabLst>
                <a:tab pos="287338" algn="l"/>
              </a:tabLst>
            </a:pPr>
            <a:r>
              <a:rPr lang="en-GB" sz="1600" dirty="0" smtClean="0"/>
              <a:t>In case the consideration is in </a:t>
            </a:r>
            <a:r>
              <a:rPr lang="en-GB" sz="1600" b="1" dirty="0" smtClean="0"/>
              <a:t>kind </a:t>
            </a:r>
            <a:r>
              <a:rPr lang="en-GB" sz="1600" dirty="0" smtClean="0"/>
              <a:t>or is </a:t>
            </a:r>
            <a:r>
              <a:rPr lang="en-GB" sz="1600" b="1" dirty="0" smtClean="0"/>
              <a:t>partly in kind </a:t>
            </a:r>
            <a:r>
              <a:rPr lang="en-GB" sz="1600" dirty="0" smtClean="0"/>
              <a:t>or </a:t>
            </a:r>
            <a:r>
              <a:rPr lang="en-GB" sz="1600" b="1" dirty="0" smtClean="0"/>
              <a:t>the service provider and recipient are associated persons</a:t>
            </a:r>
            <a:r>
              <a:rPr lang="en-GB" sz="1600" dirty="0" smtClean="0"/>
              <a:t> and the service is provided for no consideration or for a consideration lower than the open market value, the value of taxable services is taken as the open market value excluding the amount of tax.</a:t>
            </a:r>
          </a:p>
          <a:p>
            <a:pPr marL="0" lvl="1" algn="just">
              <a:buNone/>
              <a:tabLst>
                <a:tab pos="287338" algn="l"/>
              </a:tabLst>
            </a:pPr>
            <a:r>
              <a:rPr lang="en-GB" sz="1600" dirty="0" smtClean="0"/>
              <a:t>In relation to </a:t>
            </a:r>
            <a:r>
              <a:rPr lang="en-GB" sz="1600" b="1" dirty="0" smtClean="0"/>
              <a:t>clubs</a:t>
            </a:r>
            <a:r>
              <a:rPr lang="en-GB" sz="1600" dirty="0" smtClean="0"/>
              <a:t>, value of services does not include consideration received on account of membership fees, refundable deposit or security unless the same is deducted or adjustable in full or in part as settlement or recovery of dues for services.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4" dur="500"/>
                                        <p:tgtEl>
                                          <p:spTgt spid="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8</a:t>
            </a:r>
            <a:r>
              <a:rPr lang="en-GB" sz="4000" dirty="0" smtClean="0"/>
              <a:t/>
            </a:r>
            <a:br>
              <a:rPr lang="en-GB" sz="4000" dirty="0" smtClean="0"/>
            </a:br>
            <a:r>
              <a:rPr lang="en-GB" sz="4000" dirty="0" smtClean="0"/>
              <a:t>Special Procedure for Collection and Payment of Sales Tax from the Oil Marketing Companies (Sharing or Product)</a:t>
            </a:r>
            <a:br>
              <a:rPr lang="en-GB" sz="4000" dirty="0" smtClean="0"/>
            </a:br>
            <a:r>
              <a:rPr lang="en-GB" sz="4000" dirty="0" smtClean="0"/>
              <a:t>(Chapter VII)</a:t>
            </a:r>
            <a:endParaRPr lang="en-GB"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97968"/>
            <a:ext cx="8997696" cy="4986880"/>
          </a:xfrm>
        </p:spPr>
        <p:txBody>
          <a:bodyPr/>
          <a:lstStyle/>
          <a:p>
            <a:pPr lvl="1">
              <a:buNone/>
            </a:pPr>
            <a:r>
              <a:rPr lang="en-GB" sz="1700" dirty="0" smtClean="0"/>
              <a:t>Section 71 		Powers of the Federal Government to prescribe Special Procedure</a:t>
            </a:r>
          </a:p>
          <a:p>
            <a:pPr lvl="1">
              <a:buNone/>
            </a:pPr>
            <a:r>
              <a:rPr lang="en-GB" sz="1700" dirty="0" smtClean="0"/>
              <a:t>Section 2(9)	Powers of the FBR to prescribe “due date” for filing of returns</a:t>
            </a:r>
          </a:p>
          <a:p>
            <a:pPr lvl="1">
              <a:buNone/>
            </a:pPr>
            <a:r>
              <a:rPr lang="en-GB" sz="1700" dirty="0" smtClean="0"/>
              <a:t>Section 2(46)	Powers of the FBR to fix “value of supply”</a:t>
            </a:r>
          </a:p>
          <a:p>
            <a:pPr lvl="1">
              <a:buNone/>
            </a:pPr>
            <a:r>
              <a:rPr lang="en-GB" sz="1700" dirty="0" smtClean="0"/>
              <a:t>Section 3		Powers of Federal Government and FBR for Extra tax, CNG, etc</a:t>
            </a:r>
          </a:p>
          <a:p>
            <a:pPr lvl="1">
              <a:buNone/>
            </a:pPr>
            <a:r>
              <a:rPr lang="en-GB" sz="1700" dirty="0" smtClean="0"/>
              <a:t>Section 4		Powers of Federal Government for zero rating &amp; restriction of input tax</a:t>
            </a:r>
          </a:p>
          <a:p>
            <a:pPr lvl="1">
              <a:buNone/>
            </a:pPr>
            <a:r>
              <a:rPr lang="en-GB" sz="1700" dirty="0" smtClean="0"/>
              <a:t>Section 6 (2)	Powers of the FBR for specifying the mode and manner of payment</a:t>
            </a:r>
          </a:p>
          <a:p>
            <a:pPr lvl="1">
              <a:buNone/>
            </a:pPr>
            <a:r>
              <a:rPr lang="en-GB" sz="1700" dirty="0" smtClean="0"/>
              <a:t>Section 7		Powers of Federal Government to allow or restrict input tax</a:t>
            </a:r>
          </a:p>
          <a:p>
            <a:pPr lvl="1">
              <a:buNone/>
            </a:pPr>
            <a:r>
              <a:rPr lang="en-GB" sz="1700" dirty="0" smtClean="0"/>
              <a:t>Section 7A		Powers of Federal Government for collection on value addition basis</a:t>
            </a:r>
          </a:p>
          <a:p>
            <a:pPr lvl="1">
              <a:buNone/>
            </a:pPr>
            <a:r>
              <a:rPr lang="en-GB" sz="1700" dirty="0" smtClean="0"/>
              <a:t>Section 8(1)(b)	Restrictions on claim of input tax on goods and services</a:t>
            </a:r>
          </a:p>
          <a:p>
            <a:pPr lvl="1">
              <a:buNone/>
            </a:pPr>
            <a:r>
              <a:rPr lang="en-GB" sz="1700" dirty="0" smtClean="0"/>
              <a:t>Section 13(2)(a)	Exemption from sales tax in import and supplies</a:t>
            </a:r>
          </a:p>
          <a:p>
            <a:pPr lvl="1">
              <a:buNone/>
            </a:pPr>
            <a:r>
              <a:rPr lang="en-GB" sz="1700" dirty="0" smtClean="0"/>
              <a:t>Section 22	(2A) / (3)	Electronic Records &amp; use of fiscal cash registers	</a:t>
            </a:r>
          </a:p>
          <a:p>
            <a:pPr lvl="1">
              <a:buNone/>
            </a:pPr>
            <a:r>
              <a:rPr lang="en-GB" sz="1700" dirty="0" smtClean="0"/>
              <a:t>Section 23		Tax invoicing formats</a:t>
            </a:r>
          </a:p>
          <a:p>
            <a:pPr lvl="1">
              <a:buNone/>
            </a:pPr>
            <a:r>
              <a:rPr lang="en-GB" sz="1700" dirty="0" smtClean="0"/>
              <a:t>Section 60		Authorisation of import without payment of tax for certain persons</a:t>
            </a:r>
          </a:p>
          <a:p>
            <a:endParaRPr lang="en-GB" sz="1600" dirty="0"/>
          </a:p>
        </p:txBody>
      </p:sp>
      <p:sp>
        <p:nvSpPr>
          <p:cNvPr id="2" name="Title 1"/>
          <p:cNvSpPr>
            <a:spLocks noGrp="1"/>
          </p:cNvSpPr>
          <p:nvPr>
            <p:ph type="title"/>
          </p:nvPr>
        </p:nvSpPr>
        <p:spPr>
          <a:xfrm>
            <a:off x="530352" y="1143000"/>
            <a:ext cx="8997696" cy="654968"/>
          </a:xfrm>
        </p:spPr>
        <p:txBody>
          <a:bodyPr/>
          <a:lstStyle/>
          <a:p>
            <a:r>
              <a:rPr lang="en-GB" dirty="0" smtClean="0"/>
              <a:t>Legislative powers to frame Rules</a:t>
            </a:r>
            <a:br>
              <a:rPr lang="en-GB" dirty="0" smtClean="0"/>
            </a:br>
            <a:endParaRPr lang="en-GB" dirty="0"/>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40</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from OMCs</a:t>
            </a:r>
            <a:br>
              <a:rPr lang="en-GB" dirty="0" smtClean="0"/>
            </a:br>
            <a:endParaRPr lang="en-GB" dirty="0"/>
          </a:p>
        </p:txBody>
      </p:sp>
      <p:sp>
        <p:nvSpPr>
          <p:cNvPr id="55" name="Content Placeholder 53"/>
          <p:cNvSpPr>
            <a:spLocks noGrp="1"/>
          </p:cNvSpPr>
          <p:nvPr>
            <p:ph sz="quarter" idx="14"/>
          </p:nvPr>
        </p:nvSpPr>
        <p:spPr>
          <a:xfrm>
            <a:off x="568008" y="2158008"/>
            <a:ext cx="8997696" cy="4824536"/>
          </a:xfrm>
        </p:spPr>
        <p:txBody>
          <a:bodyPr/>
          <a:lstStyle/>
          <a:p>
            <a:pPr marL="0" lvl="1" algn="just">
              <a:buNone/>
              <a:tabLst>
                <a:tab pos="287338" algn="l"/>
              </a:tabLst>
            </a:pPr>
            <a:r>
              <a:rPr lang="en-GB" sz="1600" dirty="0" smtClean="0"/>
              <a:t>Applicable for the collection and payment of sales tax from the Oil Marketing Companies against sharing of taxable petroleum products, whether imported or otherwise, which are stored at joint installation of the OMCs (JIMCO), located at Mehmood Kot, District Gujrat, by or on behalf of OMCs.</a:t>
            </a:r>
          </a:p>
          <a:p>
            <a:pPr marL="0" lvl="1" algn="just">
              <a:buNone/>
              <a:tabLst>
                <a:tab pos="287338" algn="l"/>
              </a:tabLst>
            </a:pPr>
            <a:endParaRPr lang="en-GB" sz="100" dirty="0" smtClean="0"/>
          </a:p>
          <a:p>
            <a:pPr marL="0" lvl="1" algn="just">
              <a:buNone/>
              <a:tabLst>
                <a:tab pos="287338" algn="l"/>
              </a:tabLst>
            </a:pPr>
            <a:r>
              <a:rPr lang="en-GB" sz="1600" b="1" dirty="0" smtClean="0"/>
              <a:t>Product sharing </a:t>
            </a:r>
            <a:r>
              <a:rPr lang="en-GB" sz="1600" dirty="0" smtClean="0"/>
              <a:t>is defined as acquiring a product by one OMC from another OMC on loan basis, without payment of price under an arrangement of returning the product of the same description by the former to the latter, within such time as may be agreed between the parties.</a:t>
            </a:r>
            <a:endParaRPr lang="en-GB" sz="1600" b="1" dirty="0" smtClean="0"/>
          </a:p>
          <a:p>
            <a:pPr marL="0" lvl="1" algn="just">
              <a:buNone/>
              <a:tabLst>
                <a:tab pos="287338" algn="l"/>
              </a:tabLst>
            </a:pPr>
            <a:endParaRPr lang="en-GB" sz="1600" b="1" dirty="0" smtClean="0"/>
          </a:p>
          <a:p>
            <a:pPr marL="0" lvl="1" algn="just">
              <a:buNone/>
              <a:tabLst>
                <a:tab pos="287338" algn="l"/>
              </a:tabLst>
            </a:pPr>
            <a:r>
              <a:rPr lang="en-GB" sz="1600" b="1" dirty="0" smtClean="0"/>
              <a:t>SHARING OF PRODUCT – Rule 41</a:t>
            </a:r>
          </a:p>
          <a:p>
            <a:pPr marL="0" lvl="1" algn="just">
              <a:buFont typeface="Arial" pitchFamily="34" charset="0"/>
              <a:buChar char="•"/>
              <a:tabLst>
                <a:tab pos="287338" algn="l"/>
              </a:tabLst>
            </a:pPr>
            <a:r>
              <a:rPr lang="en-GB" sz="1600" dirty="0" smtClean="0"/>
              <a:t>The OMCs are entitled to share their products without payment of sales tax at JIMCO.</a:t>
            </a:r>
          </a:p>
          <a:p>
            <a:pPr marL="0" lvl="1" algn="just">
              <a:buFont typeface="Arial" pitchFamily="34" charset="0"/>
              <a:buChar char="•"/>
              <a:tabLst>
                <a:tab pos="287338" algn="l"/>
              </a:tabLst>
            </a:pPr>
            <a:r>
              <a:rPr lang="en-GB" sz="1600" dirty="0" smtClean="0"/>
              <a:t>No Sales tax invoice is required to be issued for the product shared between OMCs, however, 	OMCs are not barred from adhering to an internal invoicing system for the purposes of stock 	sharing.</a:t>
            </a:r>
          </a:p>
          <a:p>
            <a:pPr marL="0" lvl="1" algn="just">
              <a:buFont typeface="Arial" pitchFamily="34" charset="0"/>
              <a:buChar char="•"/>
              <a:tabLst>
                <a:tab pos="287338" algn="l"/>
              </a:tabLst>
            </a:pPr>
            <a:r>
              <a:rPr lang="en-GB" sz="1600" dirty="0" smtClean="0"/>
              <a:t>The OMC which has borrowed the product from another OMC shall return the product of the 	same description within the time agreed between them.</a:t>
            </a:r>
          </a:p>
          <a:p>
            <a:pPr marL="0" lvl="1" algn="just">
              <a:buNone/>
              <a:tabLst>
                <a:tab pos="287338" algn="l"/>
              </a:tabLst>
            </a:pPr>
            <a:endParaRPr lang="en-GB" sz="1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0" dur="500"/>
                                        <p:tgtEl>
                                          <p:spTgt spid="5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5" dur="500"/>
                                        <p:tgtEl>
                                          <p:spTgt spid="55">
                                            <p:txEl>
                                              <p:pRg st="4" end="4"/>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18" dur="500"/>
                                        <p:tgtEl>
                                          <p:spTgt spid="55">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1" dur="500"/>
                                        <p:tgtEl>
                                          <p:spTgt spid="55">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4" dur="500"/>
                                        <p:tgtEl>
                                          <p:spTgt spid="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lgn="just">
              <a:buNone/>
              <a:tabLst>
                <a:tab pos="287338" algn="l"/>
              </a:tabLst>
            </a:pPr>
            <a:r>
              <a:rPr lang="en-GB" sz="1800" b="1" dirty="0" smtClean="0"/>
              <a:t>REGISTER FOR STOCK SHARING – Rule 42</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from OMCs</a:t>
            </a:r>
            <a:br>
              <a:rPr lang="en-GB" dirty="0" smtClean="0"/>
            </a:br>
            <a:endParaRPr lang="en-GB" dirty="0"/>
          </a:p>
        </p:txBody>
      </p:sp>
      <p:sp>
        <p:nvSpPr>
          <p:cNvPr id="55" name="Content Placeholder 53"/>
          <p:cNvSpPr>
            <a:spLocks noGrp="1"/>
          </p:cNvSpPr>
          <p:nvPr>
            <p:ph sz="quarter" idx="14"/>
          </p:nvPr>
        </p:nvSpPr>
        <p:spPr>
          <a:xfrm>
            <a:off x="492696" y="2158008"/>
            <a:ext cx="8997696" cy="5256584"/>
          </a:xfrm>
        </p:spPr>
        <p:txBody>
          <a:bodyPr/>
          <a:lstStyle/>
          <a:p>
            <a:pPr marL="0" lvl="1" algn="just">
              <a:buFont typeface="Arial" pitchFamily="34" charset="0"/>
              <a:buChar char="•"/>
              <a:tabLst>
                <a:tab pos="287338" algn="l"/>
              </a:tabLst>
            </a:pPr>
            <a:r>
              <a:rPr lang="en-GB" sz="1600" dirty="0" smtClean="0"/>
              <a:t>Each OMC benefiting from stock sharing facility is required to maintain a separate register for 	recording movements of stocks under sharing arrangements between OMCs.</a:t>
            </a:r>
          </a:p>
          <a:p>
            <a:pPr marL="0" lvl="1" algn="just">
              <a:buFont typeface="Arial" pitchFamily="34" charset="0"/>
              <a:buChar char="•"/>
              <a:tabLst>
                <a:tab pos="287338" algn="l"/>
              </a:tabLst>
            </a:pPr>
            <a:r>
              <a:rPr lang="en-GB" sz="1600" dirty="0" smtClean="0"/>
              <a:t>The stock sharing register is required to contain such information about credit and debt of the 	shared or returned stocks as is necessary to identify the movement of such stocks between the 	concerned OMCs</a:t>
            </a:r>
          </a:p>
          <a:p>
            <a:pPr marL="0" lvl="1" algn="just">
              <a:buFont typeface="Arial" pitchFamily="34" charset="0"/>
              <a:buChar char="•"/>
              <a:tabLst>
                <a:tab pos="287338" algn="l"/>
              </a:tabLst>
            </a:pPr>
            <a:r>
              <a:rPr lang="en-GB" sz="1600" dirty="0" smtClean="0"/>
              <a:t>The Terminal Operator has to certify the bona fides of all the credit and debit entries made in the 	stock sharing register by 10</a:t>
            </a:r>
            <a:r>
              <a:rPr lang="en-GB" sz="1600" baseline="30000" dirty="0" smtClean="0"/>
              <a:t>th</a:t>
            </a:r>
            <a:r>
              <a:rPr lang="en-GB" sz="1600" dirty="0" smtClean="0"/>
              <a:t> of the each month following the month to which the entries relate.</a:t>
            </a:r>
          </a:p>
          <a:p>
            <a:pPr marL="0" lvl="1" algn="just">
              <a:buFont typeface="Arial" pitchFamily="34" charset="0"/>
              <a:buChar char="•"/>
              <a:tabLst>
                <a:tab pos="287338" algn="l"/>
              </a:tabLst>
            </a:pPr>
            <a:r>
              <a:rPr lang="en-GB" sz="1600" dirty="0" smtClean="0"/>
              <a:t>The Stock Sharing register duly certified by the Terminal Operator is required to be produced to 	the Tax Department as and when required for inspection, audit or any other authorised 	purposes.</a:t>
            </a:r>
          </a:p>
          <a:p>
            <a:pPr marL="0" lvl="1" algn="just">
              <a:buNone/>
              <a:tabLst>
                <a:tab pos="287338" algn="l"/>
              </a:tabLst>
            </a:pPr>
            <a:r>
              <a:rPr lang="en-GB" sz="1600" b="1" dirty="0" smtClean="0"/>
              <a:t>Terminal Operator </a:t>
            </a:r>
            <a:r>
              <a:rPr lang="en-GB" sz="1600" dirty="0" smtClean="0"/>
              <a:t>is defined as the Company or person managing the affairs of joint installation (JIMCO) at Mehmood Kot, District Gujrat.</a:t>
            </a:r>
            <a:endParaRPr lang="en-GB" sz="1600" b="1" dirty="0" smtClean="0"/>
          </a:p>
          <a:p>
            <a:pPr marL="0" lvl="1" algn="just">
              <a:buNone/>
              <a:tabLst>
                <a:tab pos="287338" algn="l"/>
              </a:tabLst>
            </a:pPr>
            <a:r>
              <a:rPr lang="en-GB" sz="1600" b="1" dirty="0" smtClean="0"/>
              <a:t>TAX LIABIILITY – Rule 43</a:t>
            </a:r>
          </a:p>
          <a:p>
            <a:pPr marL="0" lvl="1" algn="just">
              <a:buFont typeface="Arial" pitchFamily="34" charset="0"/>
              <a:buChar char="•"/>
              <a:tabLst>
                <a:tab pos="287338" algn="l"/>
              </a:tabLst>
            </a:pPr>
            <a:r>
              <a:rPr lang="en-GB" sz="1600" dirty="0" smtClean="0"/>
              <a:t>The OMC which has given a product to another OMC on stock sharing basis, is entitled to avail 	input tax adjustments.</a:t>
            </a:r>
          </a:p>
          <a:p>
            <a:pPr marL="0" lvl="1" algn="just">
              <a:buFont typeface="Arial" pitchFamily="34" charset="0"/>
              <a:buChar char="•"/>
              <a:tabLst>
                <a:tab pos="287338" algn="l"/>
              </a:tabLst>
            </a:pPr>
            <a:r>
              <a:rPr lang="en-GB" sz="1600" dirty="0" smtClean="0"/>
              <a:t>The OMC which has taken the product from another OMC is required to pay sales tax on its 	subsequent supply or sale to the consumers, without claiming any input tax adjustment thereon.</a:t>
            </a:r>
          </a:p>
          <a:p>
            <a:pPr marL="0" lvl="1" algn="just">
              <a:buFont typeface="Arial" pitchFamily="34" charset="0"/>
              <a:buChar char="•"/>
              <a:tabLst>
                <a:tab pos="287338" algn="l"/>
              </a:tabLst>
            </a:pPr>
            <a:endParaRPr lang="en-GB" sz="1510" dirty="0" smtClean="0"/>
          </a:p>
          <a:p>
            <a:pPr marL="0" lvl="1" algn="just">
              <a:buFont typeface="Arial" pitchFamily="34" charset="0"/>
              <a:buChar char="•"/>
              <a:tabLst>
                <a:tab pos="287338" algn="l"/>
              </a:tabLst>
            </a:pPr>
            <a:endParaRPr lang="en-GB" sz="1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3" dur="500"/>
                                        <p:tgtEl>
                                          <p:spTgt spid="55">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6" dur="500"/>
                                        <p:tgtEl>
                                          <p:spTgt spid="55">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9" dur="500"/>
                                        <p:tgtEl>
                                          <p:spTgt spid="5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4" dur="500"/>
                                        <p:tgtEl>
                                          <p:spTgt spid="55">
                                            <p:txEl>
                                              <p:pRg st="5" end="5"/>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7" dur="500"/>
                                        <p:tgtEl>
                                          <p:spTgt spid="55">
                                            <p:txEl>
                                              <p:pRg st="6" end="6"/>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30" dur="500"/>
                                        <p:tgtEl>
                                          <p:spTgt spid="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826568"/>
            <a:ext cx="8997696" cy="331440"/>
          </a:xfrm>
        </p:spPr>
        <p:txBody>
          <a:bodyPr/>
          <a:lstStyle/>
          <a:p>
            <a:pPr marL="0" lvl="1" algn="just">
              <a:buNone/>
              <a:tabLst>
                <a:tab pos="287338" algn="l"/>
              </a:tabLst>
            </a:pPr>
            <a:r>
              <a:rPr lang="en-GB" sz="1800" b="1" dirty="0" smtClean="0"/>
              <a:t>TAX LIABIILITY – Rule 43 (Contd.)</a:t>
            </a:r>
          </a:p>
          <a:p>
            <a:pPr marL="0" lvl="1" algn="just">
              <a:buNone/>
              <a:tabLst>
                <a:tab pos="287338" algn="l"/>
              </a:tabLst>
            </a:pPr>
            <a:endParaRPr lang="en-GB" sz="1800" b="1" dirty="0" smtClean="0"/>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from OMCs</a:t>
            </a:r>
            <a:br>
              <a:rPr lang="en-GB" dirty="0" smtClean="0"/>
            </a:br>
            <a:endParaRPr lang="en-GB" dirty="0"/>
          </a:p>
        </p:txBody>
      </p:sp>
      <p:sp>
        <p:nvSpPr>
          <p:cNvPr id="55" name="Content Placeholder 53"/>
          <p:cNvSpPr>
            <a:spLocks noGrp="1"/>
          </p:cNvSpPr>
          <p:nvPr>
            <p:ph sz="quarter" idx="14"/>
          </p:nvPr>
        </p:nvSpPr>
        <p:spPr>
          <a:xfrm>
            <a:off x="492696" y="2230016"/>
            <a:ext cx="8997696" cy="4032448"/>
          </a:xfrm>
        </p:spPr>
        <p:txBody>
          <a:bodyPr/>
          <a:lstStyle/>
          <a:p>
            <a:pPr marL="0" lvl="1" algn="just">
              <a:buFont typeface="Arial" pitchFamily="34" charset="0"/>
              <a:buChar char="•"/>
              <a:tabLst>
                <a:tab pos="287338" algn="l"/>
              </a:tabLst>
            </a:pPr>
            <a:r>
              <a:rPr lang="en-GB" sz="1600" dirty="0" smtClean="0"/>
              <a:t>The OMC, to whom a product taken on stock sharing basis is returned, shall pay sales tax on its 	supply or sale to the buyer or consumer and input tax thereon shall be admissible, if not already 	availed.</a:t>
            </a:r>
          </a:p>
          <a:p>
            <a:pPr marL="0" lvl="1" algn="just">
              <a:buNone/>
              <a:tabLst>
                <a:tab pos="287338" algn="l"/>
              </a:tabLst>
            </a:pPr>
            <a:endParaRPr lang="en-GB" sz="1600" b="1" dirty="0" smtClean="0"/>
          </a:p>
          <a:p>
            <a:pPr marL="0" lvl="1" algn="just">
              <a:buNone/>
              <a:tabLst>
                <a:tab pos="287338" algn="l"/>
              </a:tabLst>
            </a:pPr>
            <a:r>
              <a:rPr lang="en-GB" sz="1600" b="1" dirty="0" smtClean="0"/>
              <a:t>MISCELLANEOUS – Rule 44</a:t>
            </a:r>
            <a:endParaRPr lang="en-GB" sz="1600" dirty="0" smtClean="0"/>
          </a:p>
          <a:p>
            <a:pPr marL="0" lvl="1" algn="just">
              <a:buFont typeface="Arial" pitchFamily="34" charset="0"/>
              <a:buChar char="•"/>
              <a:tabLst>
                <a:tab pos="287338" algn="l"/>
              </a:tabLst>
            </a:pPr>
            <a:r>
              <a:rPr lang="en-GB" sz="1600" dirty="0" smtClean="0"/>
              <a:t>The stock of a product moved for exchange under these Rules is not required to be declared on 	the sales tax return unless finally supplied or sold on payment of sales tax.</a:t>
            </a:r>
          </a:p>
          <a:p>
            <a:pPr marL="0" lvl="1" algn="just">
              <a:buFont typeface="Arial" pitchFamily="34" charset="0"/>
              <a:buChar char="•"/>
              <a:tabLst>
                <a:tab pos="287338" algn="l"/>
              </a:tabLst>
            </a:pPr>
            <a:r>
              <a:rPr lang="en-GB" sz="1600" dirty="0" smtClean="0"/>
              <a:t>The OMC, which has taken any stock of a product on sharing basis under these Rules, shall not 	normally charge the price, over and above the price which would have been fetched by such stock 	had it been supplied or sold by the lending OMC.</a:t>
            </a:r>
          </a:p>
          <a:p>
            <a:pPr marL="0" lvl="1" algn="just">
              <a:buFont typeface="Arial" pitchFamily="34" charset="0"/>
              <a:buChar char="•"/>
              <a:tabLst>
                <a:tab pos="287338" algn="l"/>
              </a:tabLst>
            </a:pPr>
            <a:r>
              <a:rPr lang="en-GB" sz="1600" dirty="0" smtClean="0"/>
              <a:t>No adjustment, refund or remission or sales tax is allowed under any circumstances on account 	of variation or difference in sales price of the exchanged stocks.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2" dur="500"/>
                                        <p:tgtEl>
                                          <p:spTgt spid="5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9</a:t>
            </a:r>
            <a:r>
              <a:rPr lang="en-GB" sz="4000" dirty="0" smtClean="0"/>
              <a:t/>
            </a:r>
            <a:br>
              <a:rPr lang="en-GB" sz="4000" dirty="0" smtClean="0"/>
            </a:br>
            <a:r>
              <a:rPr lang="en-GB" sz="4000" dirty="0" smtClean="0"/>
              <a:t>Special Procedure for Collection and Payment of Sales Tax by Vehicle Dealers</a:t>
            </a:r>
            <a:br>
              <a:rPr lang="en-GB" sz="4000" dirty="0" smtClean="0"/>
            </a:br>
            <a:r>
              <a:rPr lang="en-GB" sz="4000" dirty="0" smtClean="0"/>
              <a:t>(Chapter VIII)</a:t>
            </a:r>
            <a:endParaRPr lang="en-GB" sz="4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REGISTRTION – Rule 45</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on Vehicle Dealers</a:t>
            </a:r>
            <a:br>
              <a:rPr lang="en-GB" dirty="0" smtClean="0"/>
            </a:br>
            <a:endParaRPr lang="en-GB" dirty="0"/>
          </a:p>
        </p:txBody>
      </p:sp>
      <p:sp>
        <p:nvSpPr>
          <p:cNvPr id="55" name="Content Placeholder 53"/>
          <p:cNvSpPr>
            <a:spLocks noGrp="1"/>
          </p:cNvSpPr>
          <p:nvPr>
            <p:ph sz="quarter" idx="14"/>
          </p:nvPr>
        </p:nvSpPr>
        <p:spPr>
          <a:xfrm>
            <a:off x="492696" y="2158008"/>
            <a:ext cx="8997696" cy="5040560"/>
          </a:xfrm>
        </p:spPr>
        <p:txBody>
          <a:bodyPr/>
          <a:lstStyle/>
          <a:p>
            <a:pPr marL="0" lvl="1" algn="just">
              <a:buNone/>
            </a:pPr>
            <a:r>
              <a:rPr lang="en-GB" sz="1600" dirty="0" smtClean="0"/>
              <a:t>All vehicle dealers are required to be registered who are engaged or otherwise deal in the sale of locally manufactured vehicles and all types of imported vehicles, whether new or old or used, on the basis of commission or otherwise, whether or not such dealer is appointed or authorised by the manufacturer or importer of vehicles.</a:t>
            </a:r>
          </a:p>
          <a:p>
            <a:pPr marL="0" lvl="1" algn="just">
              <a:buNone/>
            </a:pPr>
            <a:r>
              <a:rPr lang="en-GB" sz="1600" b="1" dirty="0" smtClean="0"/>
              <a:t>Vehicles </a:t>
            </a:r>
            <a:r>
              <a:rPr lang="en-GB" sz="1600" dirty="0" smtClean="0"/>
              <a:t>include all vehicles covered by Chapter 87 of Customs Tariff other than certain vehicles generally used for the transportation of persons or goods including three and two wheelers.</a:t>
            </a:r>
            <a:endParaRPr lang="en-GB" sz="100" dirty="0" smtClean="0"/>
          </a:p>
          <a:p>
            <a:pPr marL="0" lvl="1" algn="just">
              <a:buNone/>
            </a:pPr>
            <a:r>
              <a:rPr lang="en-GB" sz="1600" b="1" dirty="0" smtClean="0"/>
              <a:t>BOOKING OF VEHICLES – Rule 46</a:t>
            </a:r>
          </a:p>
          <a:p>
            <a:pPr marL="0" lvl="1" algn="just">
              <a:buFont typeface="Arial" pitchFamily="34" charset="0"/>
              <a:buChar char="•"/>
              <a:tabLst>
                <a:tab pos="341313" algn="l"/>
              </a:tabLst>
            </a:pPr>
            <a:r>
              <a:rPr lang="en-GB" sz="1600" dirty="0" smtClean="0"/>
              <a:t>The manufacturer and importer is not allowed to book a vehicle through a dealer unless the 	particulars of such dealer and the concerned buyer are clearly mentioned in the relevant 	booking documents.</a:t>
            </a:r>
          </a:p>
          <a:p>
            <a:pPr marL="0" lvl="1" algn="just">
              <a:buFont typeface="Arial" pitchFamily="34" charset="0"/>
              <a:buChar char="•"/>
              <a:tabLst>
                <a:tab pos="341313" algn="l"/>
              </a:tabLst>
            </a:pPr>
            <a:r>
              <a:rPr lang="en-GB" sz="1600" dirty="0" smtClean="0"/>
              <a:t>The above conditions is not applicable in case of vehicles imported under Personal Baggage, 	Transfer of Residence or Gift Scheme.</a:t>
            </a:r>
          </a:p>
          <a:p>
            <a:pPr marL="0" lvl="1" algn="just">
              <a:buNone/>
              <a:tabLst>
                <a:tab pos="341313" algn="l"/>
              </a:tabLst>
            </a:pPr>
            <a:r>
              <a:rPr lang="en-GB" sz="1600" b="1" dirty="0" smtClean="0"/>
              <a:t>INVOICING – Rule 47</a:t>
            </a:r>
          </a:p>
          <a:p>
            <a:pPr marL="0" lvl="1" algn="just">
              <a:buFont typeface="Arial" pitchFamily="34" charset="0"/>
              <a:buChar char="•"/>
              <a:tabLst>
                <a:tab pos="341313" algn="l"/>
              </a:tabLst>
            </a:pPr>
            <a:r>
              <a:rPr lang="en-GB" sz="1600" dirty="0" smtClean="0"/>
              <a:t>Each dealer is required to issue a sales tax invoice in the name of the consumer or buyer, in case 	the manufacturer or dealer has issued invoice in the name of the dealer. In case of motorcycles, 	the manufacturer is required to supply the same to his dealer and the dealer is required to issue 	invoice in the name of buyer or consumer.</a:t>
            </a:r>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5" dur="500"/>
                                        <p:tgtEl>
                                          <p:spTgt spid="55">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8" dur="500"/>
                                        <p:tgtEl>
                                          <p:spTgt spid="55">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21" dur="500"/>
                                        <p:tgtEl>
                                          <p:spTgt spid="5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6" dur="500"/>
                                        <p:tgtEl>
                                          <p:spTgt spid="55">
                                            <p:txEl>
                                              <p:pRg st="5" end="5"/>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9" dur="500"/>
                                        <p:tgtEl>
                                          <p:spTgt spid="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lgn="just">
              <a:buNone/>
              <a:tabLst>
                <a:tab pos="341313" algn="l"/>
              </a:tabLst>
            </a:pPr>
            <a:r>
              <a:rPr lang="en-GB" sz="1800" b="1" dirty="0" smtClean="0"/>
              <a:t>INVOICING – Rule 47 (Contd.)</a:t>
            </a:r>
            <a:endParaRPr lang="en-GB" sz="1700" b="1" dirty="0" smtClean="0"/>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on Vehicle Dealers</a:t>
            </a:r>
            <a:br>
              <a:rPr lang="en-GB" dirty="0" smtClean="0"/>
            </a:br>
            <a:endParaRPr lang="en-GB" dirty="0"/>
          </a:p>
        </p:txBody>
      </p:sp>
      <p:sp>
        <p:nvSpPr>
          <p:cNvPr id="55" name="Content Placeholder 53"/>
          <p:cNvSpPr>
            <a:spLocks noGrp="1"/>
          </p:cNvSpPr>
          <p:nvPr>
            <p:ph sz="quarter" idx="14"/>
          </p:nvPr>
        </p:nvSpPr>
        <p:spPr>
          <a:xfrm>
            <a:off x="492696" y="2086000"/>
            <a:ext cx="8997696" cy="5184576"/>
          </a:xfrm>
        </p:spPr>
        <p:txBody>
          <a:bodyPr/>
          <a:lstStyle/>
          <a:p>
            <a:pPr marL="0" lvl="1" algn="just">
              <a:buFont typeface="Arial" pitchFamily="34" charset="0"/>
              <a:buChar char="•"/>
              <a:tabLst>
                <a:tab pos="341313" algn="l"/>
              </a:tabLst>
            </a:pPr>
            <a:r>
              <a:rPr lang="en-GB" sz="1600" dirty="0" smtClean="0"/>
              <a:t>Where the vehicle is invoiced directly to customer through a dealer, the dealer is required to 	issue a delivery advice-cum-invoice as specified in the format given in Annex C to the Rules, 	indicating inter alia the amount and the sales tax, if any, charged by the dealer over and above 	the price indicated in the invoice issued by the assembler or as the case may be, importer 	directly in the name of consumer. </a:t>
            </a:r>
          </a:p>
          <a:p>
            <a:pPr marL="0" lvl="1" algn="just">
              <a:buFont typeface="Arial" pitchFamily="34" charset="0"/>
              <a:buChar char="•"/>
              <a:tabLst>
                <a:tab pos="341313" algn="l"/>
              </a:tabLst>
            </a:pPr>
            <a:r>
              <a:rPr lang="en-GB" sz="1600" dirty="0" smtClean="0"/>
              <a:t>Such delivery advice-cum-invoice shall be handed over to the buyer at the time of delivery of the 	vehicle </a:t>
            </a:r>
            <a:r>
              <a:rPr lang="en-GB" sz="1600" dirty="0" err="1" smtClean="0"/>
              <a:t>alongwith</a:t>
            </a:r>
            <a:r>
              <a:rPr lang="en-GB" sz="1600" dirty="0" smtClean="0"/>
              <a:t> the invoice issued by the manufacturer or importer.</a:t>
            </a:r>
          </a:p>
          <a:p>
            <a:pPr marL="0" lvl="1" algn="just">
              <a:buNone/>
              <a:tabLst>
                <a:tab pos="341313" algn="l"/>
              </a:tabLst>
            </a:pPr>
            <a:r>
              <a:rPr lang="en-GB" sz="1600" b="1" dirty="0" smtClean="0"/>
              <a:t>DECLARATION OF COMMISSION – Rule 48</a:t>
            </a:r>
          </a:p>
          <a:p>
            <a:pPr marL="0" lvl="1" algn="just">
              <a:buFont typeface="Arial" pitchFamily="34" charset="0"/>
              <a:buChar char="•"/>
              <a:tabLst>
                <a:tab pos="341313" algn="l"/>
              </a:tabLst>
            </a:pPr>
            <a:r>
              <a:rPr lang="en-GB" sz="1600" dirty="0" smtClean="0"/>
              <a:t>Each manufacturer or importer of vehicles is required to declare to the respective Commissioner, 	the rates of commission payable to his dealers in case of each category, make and model of 	vehicle. Any change or alterations made therein are required to be communicated to the 	Commissioner within seven days.</a:t>
            </a:r>
          </a:p>
          <a:p>
            <a:pPr marL="0" lvl="1" algn="just">
              <a:buFont typeface="Arial" pitchFamily="34" charset="0"/>
              <a:buChar char="•"/>
              <a:tabLst>
                <a:tab pos="341313" algn="l"/>
              </a:tabLst>
            </a:pPr>
            <a:r>
              <a:rPr lang="en-GB" sz="1600" dirty="0" smtClean="0"/>
              <a:t>The Commissioner is not prohibited to ascertain or verify the accuracy of the declared rates or 	amounts of commissions and other information supplied under 	any provisions of these Rules.</a:t>
            </a:r>
          </a:p>
          <a:p>
            <a:pPr marL="0" lvl="1" algn="just">
              <a:buNone/>
              <a:tabLst>
                <a:tab pos="341313" algn="l"/>
              </a:tabLst>
            </a:pPr>
            <a:r>
              <a:rPr lang="en-GB" sz="1600" b="1" dirty="0" smtClean="0"/>
              <a:t>Commission</a:t>
            </a:r>
            <a:r>
              <a:rPr lang="en-GB" sz="1600" dirty="0" smtClean="0"/>
              <a:t> in case of a car dealer is defined as the amount payable by the consumer to the dealer for the purpose of intermediating sale, booking, delivery or other related services or activities in respect of a vehicle and includes any other amount charged from a consumer or seller over and above the price of vehicle.</a:t>
            </a:r>
            <a:endParaRPr lang="en-GB" sz="1600" b="1" dirty="0" smtClean="0"/>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5" dur="500"/>
                                        <p:tgtEl>
                                          <p:spTgt spid="55">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8" dur="500"/>
                                        <p:tgtEl>
                                          <p:spTgt spid="55">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21" dur="500"/>
                                        <p:tgtEl>
                                          <p:spTgt spid="55">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4"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lgn="just">
              <a:buNone/>
              <a:tabLst>
                <a:tab pos="341313" algn="l"/>
              </a:tabLst>
            </a:pPr>
            <a:r>
              <a:rPr lang="en-GB" sz="1800" b="1" dirty="0" smtClean="0"/>
              <a:t>INPUT TAX ADJUSTMENT – Rule 49</a:t>
            </a:r>
            <a:endParaRPr lang="en-GB" sz="1700" b="1" dirty="0" smtClean="0"/>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on Vehicle Dealers</a:t>
            </a:r>
            <a:br>
              <a:rPr lang="en-GB" dirty="0" smtClean="0"/>
            </a:br>
            <a:endParaRPr lang="en-GB" dirty="0"/>
          </a:p>
        </p:txBody>
      </p:sp>
      <p:sp>
        <p:nvSpPr>
          <p:cNvPr id="55" name="Content Placeholder 53"/>
          <p:cNvSpPr>
            <a:spLocks noGrp="1"/>
          </p:cNvSpPr>
          <p:nvPr>
            <p:ph sz="quarter" idx="14"/>
          </p:nvPr>
        </p:nvSpPr>
        <p:spPr>
          <a:xfrm>
            <a:off x="568008" y="2158008"/>
            <a:ext cx="8997696" cy="4824536"/>
          </a:xfrm>
        </p:spPr>
        <p:txBody>
          <a:bodyPr/>
          <a:lstStyle/>
          <a:p>
            <a:pPr marL="0" lvl="1" algn="just">
              <a:buNone/>
            </a:pPr>
            <a:r>
              <a:rPr lang="en-GB" sz="1600" dirty="0" smtClean="0"/>
              <a:t>The dealers are entitled to input tax adjustment against their output tax liability, subject to general conditions and restrictions.</a:t>
            </a:r>
          </a:p>
          <a:p>
            <a:pPr marL="0" lvl="1" algn="just">
              <a:buNone/>
            </a:pPr>
            <a:endParaRPr lang="en-GB" sz="100" dirty="0" smtClean="0"/>
          </a:p>
          <a:p>
            <a:pPr marL="0" lvl="1" algn="just">
              <a:buNone/>
            </a:pPr>
            <a:r>
              <a:rPr lang="en-GB" sz="1600" b="1" dirty="0" smtClean="0"/>
              <a:t>DETERMINATION OF TAX LIABIILITY – Rule 50</a:t>
            </a:r>
          </a:p>
          <a:p>
            <a:pPr marL="0" lvl="1" algn="just">
              <a:buFont typeface="Arial" pitchFamily="34" charset="0"/>
              <a:buChar char="•"/>
              <a:tabLst>
                <a:tab pos="287338" algn="l"/>
              </a:tabLst>
            </a:pPr>
            <a:r>
              <a:rPr lang="en-GB" sz="1600" dirty="0" smtClean="0"/>
              <a:t>A dealer is not required to pay sales tax on such amounts of commission on which tax has been 	paid by the manufacturer or importer on whose behalf vehicles is sold by such dealer provided 	that in case any amount is received over and above such commission,  the obligation to pay tax 	rests with the dealer. Such commissions and amounts not previously charged to sales tax are 	required to be declared in the value of taxable supplies in the return.</a:t>
            </a:r>
          </a:p>
          <a:p>
            <a:pPr marL="0" lvl="1" algn="just">
              <a:buFont typeface="Arial" pitchFamily="34" charset="0"/>
              <a:buChar char="•"/>
              <a:tabLst>
                <a:tab pos="287338" algn="l"/>
              </a:tabLst>
            </a:pPr>
            <a:r>
              <a:rPr lang="en-GB" sz="1600" dirty="0" smtClean="0"/>
              <a:t>In case of vehicles exchanged without involvement of any cash payment between the dealers 	exclusively for subsequent sale at respective ends, tax is required to be paid at the time of their 	actual sale to the public.</a:t>
            </a:r>
          </a:p>
          <a:p>
            <a:pPr marL="0" lvl="1" algn="just">
              <a:buNone/>
              <a:tabLst>
                <a:tab pos="287338" algn="l"/>
              </a:tabLst>
            </a:pPr>
            <a:r>
              <a:rPr lang="en-GB" sz="1600" b="1" dirty="0" smtClean="0"/>
              <a:t>FILING OF RETURN AND PAYMENT OF TAX – Rule 51</a:t>
            </a:r>
          </a:p>
          <a:p>
            <a:pPr marL="0" lvl="1" algn="just">
              <a:buNone/>
              <a:tabLst>
                <a:tab pos="287338" algn="l"/>
              </a:tabLst>
            </a:pPr>
            <a:r>
              <a:rPr lang="en-GB" sz="1600" dirty="0" smtClean="0"/>
              <a:t>Each dealer is required to file monthly sales tax return in the normal manner.</a:t>
            </a:r>
          </a:p>
          <a:p>
            <a:pPr marL="0" lvl="1" algn="just">
              <a:buNone/>
              <a:tabLst>
                <a:tab pos="287338" algn="l"/>
              </a:tabLst>
            </a:pPr>
            <a:r>
              <a:rPr lang="en-GB" sz="1600" b="1" dirty="0" smtClean="0"/>
              <a:t>RECORDS – Rule 52</a:t>
            </a:r>
          </a:p>
          <a:p>
            <a:pPr marL="0" lvl="1" algn="just">
              <a:buNone/>
              <a:tabLst>
                <a:tab pos="287338" algn="l"/>
              </a:tabLst>
            </a:pPr>
            <a:r>
              <a:rPr lang="en-GB" sz="1600" dirty="0" smtClean="0"/>
              <a:t>Each dealer is also required to keep proper record of all purchases, sales and tax invoices, etc.</a:t>
            </a:r>
          </a:p>
          <a:p>
            <a:pPr marL="0" lvl="1" algn="just">
              <a:buNone/>
              <a:tabLst>
                <a:tab pos="287338" algn="l"/>
              </a:tabLst>
            </a:pPr>
            <a:endParaRPr lang="en-GB" sz="1600" dirty="0" smtClean="0"/>
          </a:p>
          <a:p>
            <a:pPr marL="0" lvl="1" algn="just">
              <a:buFont typeface="Arial" pitchFamily="34" charset="0"/>
              <a:buChar char="•"/>
            </a:pPr>
            <a:endParaRPr lang="en-GB" sz="1600" dirty="0" smtClean="0"/>
          </a:p>
          <a:p>
            <a:pPr marL="0" lvl="1" algn="just">
              <a:buNone/>
              <a:tabLst>
                <a:tab pos="341313" algn="l"/>
              </a:tabLst>
            </a:pPr>
            <a:endParaRPr lang="en-GB" sz="1600" dirty="0" smtClean="0"/>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2" dur="500"/>
                                        <p:tgtEl>
                                          <p:spTgt spid="5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3" dur="500"/>
                                        <p:tgtEl>
                                          <p:spTgt spid="55">
                                            <p:txEl>
                                              <p:pRg st="5" end="5"/>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6" dur="500"/>
                                        <p:tgtEl>
                                          <p:spTgt spid="5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31" dur="500"/>
                                        <p:tgtEl>
                                          <p:spTgt spid="55">
                                            <p:txEl>
                                              <p:pRg st="7" end="7"/>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34" dur="500"/>
                                        <p:tgtEl>
                                          <p:spTgt spid="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10</a:t>
            </a:r>
            <a:r>
              <a:rPr lang="en-GB" sz="4000" dirty="0" smtClean="0"/>
              <a:t/>
            </a:r>
            <a:br>
              <a:rPr lang="en-GB" sz="4000" dirty="0" smtClean="0"/>
            </a:br>
            <a:r>
              <a:rPr lang="en-GB" sz="4000" dirty="0" smtClean="0"/>
              <a:t>Special Procedure for payment of sales tax by importers</a:t>
            </a:r>
            <a:br>
              <a:rPr lang="en-GB" sz="4000" dirty="0" smtClean="0"/>
            </a:br>
            <a:r>
              <a:rPr lang="en-GB" sz="4000" dirty="0" smtClean="0"/>
              <a:t>(Chapter X)</a:t>
            </a:r>
            <a:endParaRPr lang="en-GB" sz="4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58A</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on importers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None/>
              <a:tabLst>
                <a:tab pos="341313" algn="l"/>
              </a:tabLst>
            </a:pPr>
            <a:r>
              <a:rPr lang="en-GB" sz="1600" dirty="0" smtClean="0"/>
              <a:t>Applies to imports of all taxable goods as are chargeable to tax under section 3 of the Act or any notifications issued thereunder.</a:t>
            </a:r>
          </a:p>
          <a:p>
            <a:pPr marL="0" lvl="1" algn="just">
              <a:buNone/>
              <a:tabLst>
                <a:tab pos="341313" algn="l"/>
              </a:tabLst>
            </a:pPr>
            <a:endParaRPr lang="en-GB" sz="100" dirty="0" smtClean="0"/>
          </a:p>
          <a:p>
            <a:pPr marL="0" lvl="1" algn="just">
              <a:buNone/>
              <a:tabLst>
                <a:tab pos="341313" algn="l"/>
              </a:tabLst>
            </a:pPr>
            <a:r>
              <a:rPr lang="en-GB" sz="1600" b="1" dirty="0" smtClean="0"/>
              <a:t>PAYMENT OF SALES TAX ON ACCOUNT OF MINIMUM VALUE ADDITION – Rule 58B</a:t>
            </a:r>
          </a:p>
          <a:p>
            <a:pPr marL="0" lvl="1" algn="just">
              <a:buNone/>
              <a:tabLst>
                <a:tab pos="341313" algn="l"/>
              </a:tabLst>
            </a:pPr>
            <a:r>
              <a:rPr lang="en-GB" sz="1600" dirty="0" smtClean="0"/>
              <a:t>The sales tax on account of minimum value addition is required to be levied and collected at import stage on goods at the rate of 3% of the value of goods in addition to the normal tax.</a:t>
            </a:r>
          </a:p>
          <a:p>
            <a:pPr marL="0" lvl="1" algn="just">
              <a:buNone/>
              <a:tabLst>
                <a:tab pos="341313" algn="l"/>
              </a:tabLst>
            </a:pPr>
            <a:r>
              <a:rPr lang="en-GB" sz="1600" b="1" i="1" dirty="0" smtClean="0"/>
              <a:t>Exceptions-</a:t>
            </a:r>
          </a:p>
          <a:p>
            <a:pPr marL="37253" lvl="1" indent="-342900" algn="just">
              <a:buAutoNum type="alphaLcParenBoth"/>
              <a:tabLst>
                <a:tab pos="341313" algn="l"/>
              </a:tabLst>
            </a:pPr>
            <a:r>
              <a:rPr lang="en-GB" sz="1600" dirty="0" smtClean="0"/>
              <a:t>Goods as are imported by a manufacturer for in-house consumption;</a:t>
            </a:r>
          </a:p>
          <a:p>
            <a:pPr marL="37253" lvl="1" indent="-342900" algn="just">
              <a:buAutoNum type="alphaLcParenBoth"/>
              <a:tabLst>
                <a:tab pos="341313" algn="l"/>
              </a:tabLst>
            </a:pPr>
            <a:r>
              <a:rPr lang="en-GB" sz="1600" dirty="0" smtClean="0"/>
              <a:t>The POL products, imported by an Oil Marketing Company for sale in the country, whose prices 	are regulated under a special pricing arrangement by the Government of Pakistan or by a 	regulatory authority working under the GOP;</a:t>
            </a:r>
          </a:p>
          <a:p>
            <a:pPr marL="37253" lvl="1" indent="-342900" algn="just">
              <a:buAutoNum type="alphaLcParenBoth"/>
              <a:tabLst>
                <a:tab pos="341313" algn="l"/>
              </a:tabLst>
            </a:pPr>
            <a:r>
              <a:rPr lang="en-GB" sz="1600" dirty="0" smtClean="0"/>
              <a:t>Registered service providers importing goods for their in house business use or for furtherance 	of their taxable activity and not intended for further supply.</a:t>
            </a:r>
          </a:p>
          <a:p>
            <a:pPr marL="37253" lvl="1" indent="-342900" algn="just">
              <a:buNone/>
              <a:tabLst>
                <a:tab pos="341313" algn="l"/>
              </a:tabLst>
            </a:pPr>
            <a:r>
              <a:rPr lang="en-GB" sz="1600" dirty="0" smtClean="0"/>
              <a:t>The Value Addition Tax forms part of input tax and the importer is entitled to deduct the same in normal manner, subject to general conditions and restrictions.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2" dur="500"/>
                                        <p:tgtEl>
                                          <p:spTgt spid="5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20" dur="500"/>
                                        <p:tgtEl>
                                          <p:spTgt spid="55">
                                            <p:txEl>
                                              <p:pRg st="4" end="4"/>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3" dur="500"/>
                                        <p:tgtEl>
                                          <p:spTgt spid="55">
                                            <p:txEl>
                                              <p:pRg st="5" end="5"/>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6" dur="500"/>
                                        <p:tgtEl>
                                          <p:spTgt spid="55">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9" dur="500"/>
                                        <p:tgtEl>
                                          <p:spTgt spid="55">
                                            <p:txEl>
                                              <p:pRg st="7" end="7"/>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32" dur="500"/>
                                        <p:tgtEl>
                                          <p:spTgt spid="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TAX NOT TO BE REFUNDED – Rule 58C</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sales tax on importers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Font typeface="Arial" pitchFamily="34" charset="0"/>
              <a:buChar char="•"/>
              <a:tabLst>
                <a:tab pos="341313" algn="l"/>
              </a:tabLst>
            </a:pPr>
            <a:r>
              <a:rPr lang="en-GB" sz="1600" dirty="0" smtClean="0"/>
              <a:t>In no case, the refund of excess input tax over output tax, which is attributable to tax paid at 	import stage, can be refunded to a registered person.</a:t>
            </a:r>
          </a:p>
          <a:p>
            <a:pPr marL="0" lvl="1" algn="just">
              <a:buFont typeface="Arial" pitchFamily="34" charset="0"/>
              <a:buChar char="•"/>
              <a:tabLst>
                <a:tab pos="341313" algn="l"/>
              </a:tabLst>
            </a:pPr>
            <a:r>
              <a:rPr lang="en-GB" sz="1600" dirty="0" smtClean="0"/>
              <a:t>The registered person, if also dealing in goods other than imported goods, is entitled to file 	refund claim of excess carried forward input tax after deducting the amount attributable to the 	tax paid at import stage i.e. Sum of amounts paid during the claim period and brought forward 	to claim period. Such deducted amount may be carried forward to subsequent tax period.</a:t>
            </a:r>
          </a:p>
          <a:p>
            <a:pPr marL="0" lvl="1" algn="just">
              <a:buNone/>
              <a:tabLst>
                <a:tab pos="341313" algn="l"/>
              </a:tabLst>
            </a:pPr>
            <a:endParaRPr lang="en-GB" sz="100" dirty="0" smtClean="0"/>
          </a:p>
          <a:p>
            <a:pPr marL="0" lvl="1" algn="just">
              <a:buNone/>
              <a:tabLst>
                <a:tab pos="341313" algn="l"/>
              </a:tabLst>
            </a:pPr>
            <a:r>
              <a:rPr lang="en-GB" sz="1600" b="1" dirty="0" smtClean="0"/>
              <a:t>FILING OF RETURN AND AUDIT – Rule 58E</a:t>
            </a:r>
          </a:p>
          <a:p>
            <a:pPr marL="0" lvl="1" algn="just">
              <a:buFont typeface="Arial" pitchFamily="34" charset="0"/>
              <a:buChar char="•"/>
              <a:tabLst>
                <a:tab pos="341313" algn="l"/>
              </a:tabLst>
            </a:pPr>
            <a:r>
              <a:rPr lang="en-GB" sz="1600" dirty="0" smtClean="0"/>
              <a:t>The importer paying value addition tax is required to file monthly return in the normal manner.</a:t>
            </a:r>
          </a:p>
          <a:p>
            <a:pPr marL="0" lvl="1" algn="just">
              <a:buFont typeface="Arial" pitchFamily="34" charset="0"/>
              <a:buChar char="•"/>
              <a:tabLst>
                <a:tab pos="341313" algn="l"/>
              </a:tabLst>
            </a:pPr>
            <a:r>
              <a:rPr lang="en-GB" sz="1600" dirty="0" smtClean="0"/>
              <a:t>There is no exemption from audit.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2</a:t>
            </a:r>
            <a:r>
              <a:rPr lang="en-GB" sz="4000" dirty="0" smtClean="0"/>
              <a:t/>
            </a:r>
            <a:br>
              <a:rPr lang="en-GB" sz="4000" dirty="0" smtClean="0"/>
            </a:br>
            <a:r>
              <a:rPr lang="en-GB" sz="4000" dirty="0" smtClean="0"/>
              <a:t>Special Procedure for payment   of Sales Tax by Retailers</a:t>
            </a:r>
            <a:br>
              <a:rPr lang="en-GB" sz="4000" dirty="0" smtClean="0"/>
            </a:br>
            <a:r>
              <a:rPr lang="en-GB" sz="4000" dirty="0" smtClean="0"/>
              <a:t>(Chapter II)</a:t>
            </a:r>
            <a:endParaRPr lang="en-GB" sz="4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11</a:t>
            </a:r>
            <a:r>
              <a:rPr lang="en-GB" sz="4000" dirty="0" smtClean="0"/>
              <a:t/>
            </a:r>
            <a:br>
              <a:rPr lang="en-GB" sz="4000" dirty="0" smtClean="0"/>
            </a:br>
            <a:r>
              <a:rPr lang="en-GB" sz="4000" dirty="0" smtClean="0"/>
              <a:t>Special Procedure for payment of sales tax by Wholesale-cum-retail outlets</a:t>
            </a:r>
            <a:br>
              <a:rPr lang="en-GB" sz="4000" dirty="0" smtClean="0"/>
            </a:br>
            <a:r>
              <a:rPr lang="en-GB" sz="4000" dirty="0" smtClean="0"/>
              <a:t>(Chapter XII)</a:t>
            </a:r>
            <a:endParaRPr lang="en-GB" sz="4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58N</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wholesale-cum-retail outlets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None/>
              <a:tabLst>
                <a:tab pos="341313" algn="l"/>
              </a:tabLst>
            </a:pPr>
            <a:r>
              <a:rPr lang="en-GB" sz="1600" dirty="0" smtClean="0"/>
              <a:t>Applicable on such chains of wholesale-cum-retail outlets, engaged in bulk import and supply of consumer goods on wholesale basis to the retailers as well as on retail basis to general body of consumers and who maintain their records electronically.</a:t>
            </a:r>
          </a:p>
          <a:p>
            <a:pPr marL="0" lvl="1" algn="just">
              <a:buNone/>
              <a:tabLst>
                <a:tab pos="341313" algn="l"/>
              </a:tabLst>
            </a:pPr>
            <a:endParaRPr lang="en-GB" sz="1000" dirty="0"/>
          </a:p>
          <a:p>
            <a:pPr marL="0" lvl="1" algn="just">
              <a:buNone/>
              <a:tabLst>
                <a:tab pos="341313" algn="l"/>
              </a:tabLst>
            </a:pPr>
            <a:r>
              <a:rPr lang="en-GB" sz="1600" b="1" dirty="0"/>
              <a:t>SUPPLIES TO DIPLOMATS AND DIPLOMATIC MISSIONS AND REFUND OF TAX COLLECTION – Rule 58Q</a:t>
            </a:r>
          </a:p>
          <a:p>
            <a:pPr marL="0" lvl="1" algn="just">
              <a:buFont typeface="Arial" pitchFamily="34" charset="0"/>
              <a:buChar char="•"/>
              <a:tabLst>
                <a:tab pos="341313" algn="l"/>
              </a:tabLst>
            </a:pPr>
            <a:r>
              <a:rPr lang="en-GB" sz="1600" dirty="0" smtClean="0"/>
              <a:t>In </a:t>
            </a:r>
            <a:r>
              <a:rPr lang="en-GB" sz="1600" dirty="0"/>
              <a:t>case the supplies are made to diplomats and diplomatic missions, the same are charged at 	zero per cent provided an exemption certificate issued by the Ministry of Foreign Affairs is 	provided mentioning the description and quantity of goods to be purchased.</a:t>
            </a:r>
          </a:p>
          <a:p>
            <a:pPr marL="0" lvl="1" algn="just">
              <a:buFont typeface="Arial" pitchFamily="34" charset="0"/>
              <a:buChar char="•"/>
              <a:tabLst>
                <a:tab pos="341313" algn="l"/>
              </a:tabLst>
            </a:pPr>
            <a:r>
              <a:rPr lang="en-GB" sz="1600" dirty="0"/>
              <a:t>The invoice issued against zero-rated supplies should mention the reference number and date of 	the exemption certificate.</a:t>
            </a:r>
          </a:p>
          <a:p>
            <a:pPr marL="0" lvl="1" algn="just">
              <a:buFont typeface="Arial" pitchFamily="34" charset="0"/>
              <a:buChar char="•"/>
              <a:tabLst>
                <a:tab pos="341313" algn="l"/>
              </a:tabLst>
            </a:pPr>
            <a:r>
              <a:rPr lang="en-GB" sz="1600" dirty="0"/>
              <a:t>In case the supplies to a diplomat or diplomatic mission have been charged to sales tax at a rate 	other than zero, the wholesaler-cum-retailer may refund the amount charged after preparation 	of a credit note mentioning the particulars of the invoice and the exemption certificate</a:t>
            </a:r>
            <a:r>
              <a:rPr lang="en-GB" sz="1600" dirty="0" smtClean="0"/>
              <a:t>.</a:t>
            </a:r>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endParaRPr lang="en-GB" sz="1600" dirty="0"/>
          </a:p>
          <a:p>
            <a:pPr marL="0" lvl="1" algn="just">
              <a:buNone/>
              <a:tabLst>
                <a:tab pos="341313" algn="l"/>
              </a:tabLst>
            </a:pPr>
            <a:endParaRPr lang="en-GB" sz="1600" dirty="0" smtClean="0"/>
          </a:p>
          <a:p>
            <a:pPr marL="0" lvl="1" algn="just">
              <a:buNone/>
              <a:tabLst>
                <a:tab pos="341313" algn="l"/>
              </a:tabLst>
            </a:pPr>
            <a:endParaRPr lang="en-GB" sz="1600" b="1" dirty="0" smtClean="0"/>
          </a:p>
          <a:p>
            <a:pPr marL="0" lvl="1" algn="just">
              <a:buNone/>
              <a:tabLst>
                <a:tab pos="341313" algn="l"/>
              </a:tabLst>
            </a:pPr>
            <a:endParaRPr lang="en-GB" sz="1600" b="1"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2" dur="500"/>
                                        <p:tgtEl>
                                          <p:spTgt spid="5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MISCELLANEOUS – Rule 58RA</a:t>
            </a:r>
          </a:p>
        </p:txBody>
      </p:sp>
      <p:sp>
        <p:nvSpPr>
          <p:cNvPr id="2" name="Title 1"/>
          <p:cNvSpPr>
            <a:spLocks noGrp="1"/>
          </p:cNvSpPr>
          <p:nvPr>
            <p:ph type="title"/>
          </p:nvPr>
        </p:nvSpPr>
        <p:spPr>
          <a:xfrm>
            <a:off x="530352" y="1143000"/>
            <a:ext cx="8997696" cy="510952"/>
          </a:xfrm>
        </p:spPr>
        <p:txBody>
          <a:bodyPr/>
          <a:lstStyle/>
          <a:p>
            <a:r>
              <a:rPr lang="en-GB" dirty="0" smtClean="0"/>
              <a:t>Special Procedure for wholesale-cum-retail outlets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Font typeface="Arial" pitchFamily="34" charset="0"/>
              <a:buChar char="•"/>
              <a:tabLst>
                <a:tab pos="341313" algn="l"/>
              </a:tabLst>
            </a:pPr>
            <a:r>
              <a:rPr lang="en-GB" sz="1600" dirty="0" smtClean="0"/>
              <a:t>The Wholesaler-cum-retailer operating under these Rules are required to issue a sales tax 	invoice for the goods subject to extra tax under Chapter XIII, if supplied to a registered person, 	for the purpose of claiming input tax adjustment by the buyer.  </a:t>
            </a:r>
            <a:endParaRPr lang="en-GB" sz="1600" dirty="0"/>
          </a:p>
          <a:p>
            <a:pPr marL="0" lvl="1" algn="just">
              <a:buFont typeface="Arial" pitchFamily="34" charset="0"/>
              <a:buChar char="•"/>
              <a:tabLst>
                <a:tab pos="341313" algn="l"/>
              </a:tabLst>
            </a:pPr>
            <a:endParaRPr lang="en-GB" sz="1600" dirty="0" smtClean="0"/>
          </a:p>
          <a:p>
            <a:pPr marL="0" lvl="1" algn="just">
              <a:buFont typeface="Arial" pitchFamily="34" charset="0"/>
              <a:buChar char="•"/>
              <a:tabLst>
                <a:tab pos="341313" algn="l"/>
              </a:tabLst>
            </a:pPr>
            <a:r>
              <a:rPr lang="en-GB" sz="1600" dirty="0" smtClean="0"/>
              <a:t>The  provisions of section 73 would not affect the admissibility of input tax adjustment claimed 	in pursuance of the above invoice, if the consideration is received in cash against the supplies 	made by him.</a:t>
            </a:r>
          </a:p>
          <a:p>
            <a:pPr marL="0" lvl="1" algn="just">
              <a:buFont typeface="Arial" pitchFamily="34" charset="0"/>
              <a:buChar char="•"/>
              <a:tabLst>
                <a:tab pos="341313" algn="l"/>
              </a:tabLst>
            </a:pPr>
            <a:endParaRPr lang="en-GB" sz="1600" dirty="0"/>
          </a:p>
          <a:p>
            <a:pPr marL="0" lvl="1" algn="just">
              <a:buNone/>
              <a:tabLst>
                <a:tab pos="341313" algn="l"/>
              </a:tabLst>
            </a:pPr>
            <a:endParaRPr lang="en-GB" sz="1600" dirty="0" smtClean="0"/>
          </a:p>
          <a:p>
            <a:pPr marL="0" lvl="1" algn="just">
              <a:buNone/>
              <a:tabLst>
                <a:tab pos="341313" algn="l"/>
              </a:tabLst>
            </a:pPr>
            <a:endParaRPr lang="en-GB" sz="1600" b="1" dirty="0" smtClean="0"/>
          </a:p>
          <a:p>
            <a:pPr marL="0" lvl="1" algn="just">
              <a:buNone/>
              <a:tabLst>
                <a:tab pos="341313" algn="l"/>
              </a:tabLst>
            </a:pPr>
            <a:endParaRPr lang="en-GB" sz="1600" b="1" dirty="0" smtClean="0"/>
          </a:p>
        </p:txBody>
      </p:sp>
    </p:spTree>
    <p:custDataLst>
      <p:tags r:id="rId1"/>
    </p:custDataLst>
    <p:extLst>
      <p:ext uri="{BB962C8B-B14F-4D97-AF65-F5344CB8AC3E}">
        <p14:creationId xmlns:p14="http://schemas.microsoft.com/office/powerpoint/2010/main" val="47105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0" dur="500"/>
                                        <p:tgtEl>
                                          <p:spTgt spid="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12</a:t>
            </a:r>
            <a:r>
              <a:rPr lang="en-GB" sz="4000" dirty="0" smtClean="0"/>
              <a:t/>
            </a:r>
            <a:br>
              <a:rPr lang="en-GB" sz="4000" dirty="0" smtClean="0"/>
            </a:br>
            <a:r>
              <a:rPr lang="en-GB" sz="4000" dirty="0" smtClean="0"/>
              <a:t>Special Procedure for payment of Extra Tax on Specified Goods</a:t>
            </a:r>
            <a:br>
              <a:rPr lang="en-GB" sz="4000" dirty="0" smtClean="0"/>
            </a:br>
            <a:r>
              <a:rPr lang="en-GB" sz="4000" dirty="0" smtClean="0"/>
              <a:t>(Chapter XIII)</a:t>
            </a:r>
            <a:endParaRPr lang="en-GB" sz="4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600" b="1" dirty="0" smtClean="0"/>
              <a:t>APPLICATION – Rule 58S</a:t>
            </a:r>
          </a:p>
        </p:txBody>
      </p:sp>
      <p:sp>
        <p:nvSpPr>
          <p:cNvPr id="2" name="Title 1"/>
          <p:cNvSpPr>
            <a:spLocks noGrp="1"/>
          </p:cNvSpPr>
          <p:nvPr>
            <p:ph type="title"/>
          </p:nvPr>
        </p:nvSpPr>
        <p:spPr>
          <a:xfrm>
            <a:off x="530352" y="1143000"/>
            <a:ext cx="8997696" cy="510952"/>
          </a:xfrm>
        </p:spPr>
        <p:txBody>
          <a:bodyPr/>
          <a:lstStyle/>
          <a:p>
            <a:r>
              <a:rPr lang="en-GB" dirty="0" smtClean="0"/>
              <a:t>Payment of Extra Tax on Specified Goods</a:t>
            </a:r>
            <a:endParaRPr lang="en-GB" dirty="0"/>
          </a:p>
        </p:txBody>
      </p:sp>
      <p:sp>
        <p:nvSpPr>
          <p:cNvPr id="55" name="Content Placeholder 53"/>
          <p:cNvSpPr>
            <a:spLocks noGrp="1"/>
          </p:cNvSpPr>
          <p:nvPr>
            <p:ph sz="quarter" idx="14"/>
          </p:nvPr>
        </p:nvSpPr>
        <p:spPr>
          <a:xfrm>
            <a:off x="492696" y="2086000"/>
            <a:ext cx="8997696" cy="4824536"/>
          </a:xfrm>
        </p:spPr>
        <p:txBody>
          <a:bodyPr/>
          <a:lstStyle/>
          <a:p>
            <a:pPr marL="0" lvl="1" algn="just">
              <a:buNone/>
              <a:tabLst>
                <a:tab pos="341313" algn="l"/>
              </a:tabLst>
            </a:pPr>
            <a:r>
              <a:rPr lang="en-GB" sz="1400" dirty="0" smtClean="0"/>
              <a:t>Applicable to supplies of the goods specified as under, referred as “the specified goods”.</a:t>
            </a:r>
          </a:p>
          <a:p>
            <a:pPr marL="0" lvl="1" algn="just">
              <a:buNone/>
              <a:tabLst>
                <a:tab pos="341313" algn="l"/>
              </a:tabLst>
            </a:pPr>
            <a:endParaRPr lang="en-GB" sz="1600" b="1" dirty="0" smtClean="0"/>
          </a:p>
        </p:txBody>
      </p:sp>
      <p:graphicFrame>
        <p:nvGraphicFramePr>
          <p:cNvPr id="51" name="Table 50"/>
          <p:cNvGraphicFramePr>
            <a:graphicFrameLocks noGrp="1"/>
          </p:cNvGraphicFramePr>
          <p:nvPr>
            <p:extLst>
              <p:ext uri="{D42A27DB-BD31-4B8C-83A1-F6EECF244321}">
                <p14:modId xmlns:p14="http://schemas.microsoft.com/office/powerpoint/2010/main" val="659331454"/>
              </p:ext>
            </p:extLst>
          </p:nvPr>
        </p:nvGraphicFramePr>
        <p:xfrm>
          <a:off x="536350" y="2450544"/>
          <a:ext cx="8954042" cy="4793787"/>
        </p:xfrm>
        <a:graphic>
          <a:graphicData uri="http://schemas.openxmlformats.org/drawingml/2006/table">
            <a:tbl>
              <a:tblPr firstRow="1" bandRow="1">
                <a:tableStyleId>{582F6C1B-F5DC-4988-9FA3-4B01CB59C5F3}</a:tableStyleId>
              </a:tblPr>
              <a:tblGrid>
                <a:gridCol w="825887"/>
                <a:gridCol w="8128155"/>
              </a:tblGrid>
              <a:tr h="359923">
                <a:tc>
                  <a:txBody>
                    <a:bodyPr/>
                    <a:lstStyle/>
                    <a:p>
                      <a:r>
                        <a:rPr lang="en-US" sz="1600" b="1" baseline="0" dirty="0" smtClean="0"/>
                        <a:t>S. No.</a:t>
                      </a:r>
                      <a:endParaRPr lang="en-US" sz="1600" b="1" baseline="0" dirty="0"/>
                    </a:p>
                  </a:txBody>
                  <a:tcPr/>
                </a:tc>
                <a:tc>
                  <a:txBody>
                    <a:bodyPr/>
                    <a:lstStyle/>
                    <a:p>
                      <a:r>
                        <a:rPr lang="en-US" sz="1600" baseline="0" dirty="0" smtClean="0"/>
                        <a:t>                                            Specified Goods</a:t>
                      </a:r>
                      <a:endParaRPr lang="en-US" sz="1600" baseline="0" dirty="0"/>
                    </a:p>
                  </a:txBody>
                  <a:tcPr/>
                </a:tc>
              </a:tr>
              <a:tr h="502906">
                <a:tc>
                  <a:txBody>
                    <a:bodyPr/>
                    <a:lstStyle/>
                    <a:p>
                      <a:pPr algn="ctr"/>
                      <a:r>
                        <a:rPr lang="en-US" sz="1400" baseline="0" dirty="0" smtClean="0"/>
                        <a:t>1</a:t>
                      </a:r>
                      <a:endParaRPr lang="en-US" sz="1400" baseline="0" dirty="0"/>
                    </a:p>
                  </a:txBody>
                  <a:tcPr/>
                </a:tc>
                <a:tc>
                  <a:txBody>
                    <a:bodyPr/>
                    <a:lstStyle/>
                    <a:p>
                      <a:pPr algn="just"/>
                      <a:r>
                        <a:rPr lang="en-US" sz="1400" baseline="0" dirty="0" smtClean="0"/>
                        <a:t>Household electrical goods, including air conditioners, refrigerators, deep freezers, televisions, recorders and players, electric bulbs, tube lights, electric irons, washing machines and telephone sets.</a:t>
                      </a:r>
                      <a:endParaRPr lang="en-US" sz="1400" baseline="0" dirty="0"/>
                    </a:p>
                  </a:txBody>
                  <a:tcPr/>
                </a:tc>
              </a:tr>
              <a:tr h="359923">
                <a:tc>
                  <a:txBody>
                    <a:bodyPr/>
                    <a:lstStyle/>
                    <a:p>
                      <a:pPr algn="ctr"/>
                      <a:r>
                        <a:rPr lang="en-US" sz="1400" baseline="0" dirty="0" smtClean="0"/>
                        <a:t>2</a:t>
                      </a:r>
                      <a:endParaRPr lang="en-US" sz="1400" baseline="0" dirty="0"/>
                    </a:p>
                  </a:txBody>
                  <a:tcPr/>
                </a:tc>
                <a:tc>
                  <a:txBody>
                    <a:bodyPr/>
                    <a:lstStyle/>
                    <a:p>
                      <a:r>
                        <a:rPr lang="en-US" sz="1400" baseline="0" dirty="0" smtClean="0"/>
                        <a:t>Household gas appliances, including cooking range, ovens, geysers and gas heaters.</a:t>
                      </a:r>
                      <a:endParaRPr lang="en-US" sz="1400" baseline="0" dirty="0"/>
                    </a:p>
                  </a:txBody>
                  <a:tcPr/>
                </a:tc>
              </a:tr>
              <a:tr h="359923">
                <a:tc>
                  <a:txBody>
                    <a:bodyPr/>
                    <a:lstStyle/>
                    <a:p>
                      <a:pPr algn="ctr"/>
                      <a:r>
                        <a:rPr lang="en-US" sz="1400" baseline="0" dirty="0" smtClean="0"/>
                        <a:t>3</a:t>
                      </a:r>
                      <a:endParaRPr lang="en-US" sz="1400" baseline="0" dirty="0"/>
                    </a:p>
                  </a:txBody>
                  <a:tcPr/>
                </a:tc>
                <a:tc>
                  <a:txBody>
                    <a:bodyPr/>
                    <a:lstStyle/>
                    <a:p>
                      <a:r>
                        <a:rPr lang="en-US" sz="1400" baseline="0" dirty="0" smtClean="0"/>
                        <a:t>Foam or spring mattresses and other foam products for household use.</a:t>
                      </a:r>
                      <a:endParaRPr lang="en-US" sz="1400" baseline="0" dirty="0"/>
                    </a:p>
                  </a:txBody>
                  <a:tcPr/>
                </a:tc>
              </a:tr>
              <a:tr h="359923">
                <a:tc>
                  <a:txBody>
                    <a:bodyPr/>
                    <a:lstStyle/>
                    <a:p>
                      <a:pPr algn="ctr"/>
                      <a:r>
                        <a:rPr lang="en-US" sz="1400" baseline="0" dirty="0" smtClean="0"/>
                        <a:t>4</a:t>
                      </a:r>
                      <a:endParaRPr lang="en-US" sz="1400" baseline="0" dirty="0"/>
                    </a:p>
                  </a:txBody>
                  <a:tcPr/>
                </a:tc>
                <a:tc>
                  <a:txBody>
                    <a:bodyPr/>
                    <a:lstStyle/>
                    <a:p>
                      <a:r>
                        <a:rPr lang="en-US" sz="1400" baseline="0" dirty="0" smtClean="0"/>
                        <a:t>Auto-parts and accessories.</a:t>
                      </a:r>
                      <a:endParaRPr lang="en-US" sz="1400" baseline="0" dirty="0"/>
                    </a:p>
                  </a:txBody>
                  <a:tcPr/>
                </a:tc>
              </a:tr>
              <a:tr h="502906">
                <a:tc>
                  <a:txBody>
                    <a:bodyPr/>
                    <a:lstStyle/>
                    <a:p>
                      <a:pPr algn="ctr"/>
                      <a:r>
                        <a:rPr lang="en-US" sz="1400" baseline="0" dirty="0" smtClean="0"/>
                        <a:t>5</a:t>
                      </a:r>
                      <a:endParaRPr lang="en-US" sz="1400" baseline="0" dirty="0"/>
                    </a:p>
                  </a:txBody>
                  <a:tcPr/>
                </a:tc>
                <a:tc>
                  <a:txBody>
                    <a:bodyPr/>
                    <a:lstStyle/>
                    <a:p>
                      <a:r>
                        <a:rPr lang="en-US" sz="1400" baseline="0" dirty="0" smtClean="0"/>
                        <a:t>Lubricating oils, brake fluids, transmission fluid, and other vehicular fluids and maintenance products.</a:t>
                      </a:r>
                      <a:endParaRPr lang="en-US" sz="1400" baseline="0" dirty="0"/>
                    </a:p>
                  </a:txBody>
                  <a:tcPr/>
                </a:tc>
              </a:tr>
              <a:tr h="359923">
                <a:tc>
                  <a:txBody>
                    <a:bodyPr/>
                    <a:lstStyle/>
                    <a:p>
                      <a:pPr algn="ctr"/>
                      <a:r>
                        <a:rPr lang="en-US" sz="1400" baseline="0" dirty="0" smtClean="0"/>
                        <a:t>6</a:t>
                      </a:r>
                      <a:endParaRPr lang="en-US" sz="1400" baseline="0" dirty="0"/>
                    </a:p>
                  </a:txBody>
                  <a:tcPr/>
                </a:tc>
                <a:tc>
                  <a:txBody>
                    <a:bodyPr/>
                    <a:lstStyle/>
                    <a:p>
                      <a:r>
                        <a:rPr lang="en-US" sz="1400" baseline="0" dirty="0" smtClean="0"/>
                        <a:t>Tyres and tubes.</a:t>
                      </a:r>
                      <a:endParaRPr lang="en-US" sz="1400" baseline="0" dirty="0"/>
                    </a:p>
                  </a:txBody>
                  <a:tcPr/>
                </a:tc>
              </a:tr>
              <a:tr h="359923">
                <a:tc>
                  <a:txBody>
                    <a:bodyPr/>
                    <a:lstStyle/>
                    <a:p>
                      <a:pPr algn="ctr"/>
                      <a:r>
                        <a:rPr lang="en-US" sz="1400" baseline="0" dirty="0" smtClean="0"/>
                        <a:t>7</a:t>
                      </a:r>
                      <a:endParaRPr lang="en-US" sz="1400" baseline="0" dirty="0"/>
                    </a:p>
                  </a:txBody>
                  <a:tcPr/>
                </a:tc>
                <a:tc>
                  <a:txBody>
                    <a:bodyPr/>
                    <a:lstStyle/>
                    <a:p>
                      <a:r>
                        <a:rPr lang="en-US" sz="1400" baseline="0" dirty="0" smtClean="0"/>
                        <a:t>Storage batteries.</a:t>
                      </a:r>
                      <a:endParaRPr lang="en-US" sz="1400" baseline="0" dirty="0"/>
                    </a:p>
                  </a:txBody>
                  <a:tcPr/>
                </a:tc>
              </a:tr>
              <a:tr h="359923">
                <a:tc>
                  <a:txBody>
                    <a:bodyPr/>
                    <a:lstStyle/>
                    <a:p>
                      <a:pPr algn="ctr"/>
                      <a:r>
                        <a:rPr lang="en-US" sz="1400" baseline="0" dirty="0" smtClean="0"/>
                        <a:t>8</a:t>
                      </a:r>
                      <a:endParaRPr lang="en-US" sz="1400" baseline="0" dirty="0"/>
                    </a:p>
                  </a:txBody>
                  <a:tcPr/>
                </a:tc>
                <a:tc>
                  <a:txBody>
                    <a:bodyPr/>
                    <a:lstStyle/>
                    <a:p>
                      <a:r>
                        <a:rPr lang="en-US" sz="1400" baseline="0" dirty="0" smtClean="0"/>
                        <a:t>Arms and Ammunitions.</a:t>
                      </a:r>
                      <a:endParaRPr lang="en-US" sz="1400" baseline="0" dirty="0"/>
                    </a:p>
                  </a:txBody>
                  <a:tcPr/>
                </a:tc>
              </a:tr>
              <a:tr h="502906">
                <a:tc>
                  <a:txBody>
                    <a:bodyPr/>
                    <a:lstStyle/>
                    <a:p>
                      <a:pPr algn="ctr"/>
                      <a:r>
                        <a:rPr lang="en-US" sz="1400" baseline="0" dirty="0" smtClean="0"/>
                        <a:t>9</a:t>
                      </a:r>
                      <a:endParaRPr lang="en-US" sz="1400" baseline="0" dirty="0"/>
                    </a:p>
                  </a:txBody>
                  <a:tcPr/>
                </a:tc>
                <a:tc>
                  <a:txBody>
                    <a:bodyPr/>
                    <a:lstStyle/>
                    <a:p>
                      <a:r>
                        <a:rPr lang="en-US" sz="1400" baseline="0" dirty="0" smtClean="0"/>
                        <a:t>Paints, distempers, enamels, pigments, colours, varnishes, gums, resins, dyes, glazes, thinners, blacks, cellulose lacquers and polishes sold in retail packing.</a:t>
                      </a:r>
                      <a:endParaRPr lang="en-US" sz="1400" baseline="0" dirty="0"/>
                    </a:p>
                  </a:txBody>
                  <a:tcPr/>
                </a:tc>
              </a:tr>
              <a:tr h="359923">
                <a:tc>
                  <a:txBody>
                    <a:bodyPr/>
                    <a:lstStyle/>
                    <a:p>
                      <a:pPr algn="ctr"/>
                      <a:r>
                        <a:rPr lang="en-US" sz="1400" baseline="0" dirty="0" smtClean="0"/>
                        <a:t>10</a:t>
                      </a:r>
                      <a:endParaRPr lang="en-US" sz="1400" baseline="0" dirty="0"/>
                    </a:p>
                  </a:txBody>
                  <a:tcPr/>
                </a:tc>
                <a:tc>
                  <a:txBody>
                    <a:bodyPr/>
                    <a:lstStyle/>
                    <a:p>
                      <a:r>
                        <a:rPr lang="en-US" sz="1400" baseline="0" dirty="0" smtClean="0"/>
                        <a:t>Tiles.</a:t>
                      </a:r>
                      <a:endParaRPr lang="en-US" sz="1400" baseline="0" dirty="0"/>
                    </a:p>
                  </a:txBody>
                  <a:tcPr/>
                </a:tc>
              </a:tr>
              <a:tr h="359923">
                <a:tc>
                  <a:txBody>
                    <a:bodyPr/>
                    <a:lstStyle/>
                    <a:p>
                      <a:pPr algn="ctr"/>
                      <a:r>
                        <a:rPr lang="en-US" sz="1400" baseline="0" dirty="0" smtClean="0"/>
                        <a:t>11</a:t>
                      </a:r>
                      <a:endParaRPr lang="en-US" sz="1400" baseline="0" dirty="0"/>
                    </a:p>
                  </a:txBody>
                  <a:tcPr/>
                </a:tc>
                <a:tc>
                  <a:txBody>
                    <a:bodyPr/>
                    <a:lstStyle/>
                    <a:p>
                      <a:r>
                        <a:rPr lang="en-US" sz="1400" baseline="0" dirty="0" smtClean="0"/>
                        <a:t>Biscuits, confectionary, chocolates, toffees and candies.</a:t>
                      </a:r>
                      <a:endParaRPr lang="en-US" sz="1400" baseline="0" dirty="0"/>
                    </a:p>
                  </a:txBody>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circle(in)">
                                      <p:cBhvr>
                                        <p:cTn id="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MODE, MANNER AND RATE OF EXTRA TAX – Rule 58T</a:t>
            </a:r>
          </a:p>
        </p:txBody>
      </p:sp>
      <p:sp>
        <p:nvSpPr>
          <p:cNvPr id="2" name="Title 1"/>
          <p:cNvSpPr>
            <a:spLocks noGrp="1"/>
          </p:cNvSpPr>
          <p:nvPr>
            <p:ph type="title"/>
          </p:nvPr>
        </p:nvSpPr>
        <p:spPr>
          <a:xfrm>
            <a:off x="530352" y="1143000"/>
            <a:ext cx="8997696" cy="510952"/>
          </a:xfrm>
        </p:spPr>
        <p:txBody>
          <a:bodyPr/>
          <a:lstStyle/>
          <a:p>
            <a:r>
              <a:rPr lang="en-GB" dirty="0" smtClean="0"/>
              <a:t>Payment of Extra Tax on Specified Goods</a:t>
            </a:r>
            <a:endParaRPr lang="en-GB" dirty="0"/>
          </a:p>
        </p:txBody>
      </p:sp>
      <p:sp>
        <p:nvSpPr>
          <p:cNvPr id="55" name="Content Placeholder 53"/>
          <p:cNvSpPr>
            <a:spLocks noGrp="1"/>
          </p:cNvSpPr>
          <p:nvPr>
            <p:ph sz="quarter" idx="14"/>
          </p:nvPr>
        </p:nvSpPr>
        <p:spPr>
          <a:xfrm>
            <a:off x="492696" y="2158008"/>
            <a:ext cx="8997696" cy="5112568"/>
          </a:xfrm>
        </p:spPr>
        <p:txBody>
          <a:bodyPr/>
          <a:lstStyle/>
          <a:p>
            <a:pPr marL="0" lvl="1" algn="just">
              <a:buFont typeface="Arial" pitchFamily="34" charset="0"/>
              <a:buChar char="•"/>
              <a:tabLst>
                <a:tab pos="341313" algn="l"/>
              </a:tabLst>
            </a:pPr>
            <a:r>
              <a:rPr lang="en-GB" sz="1600" dirty="0" smtClean="0"/>
              <a:t>Extra Tax at the rate of 2% of value of supplies is levied and collected on the supplies of all 	specified goods by manufacturers and importers in addition to the tax payable under section 	3(1) and 3(2).</a:t>
            </a:r>
          </a:p>
          <a:p>
            <a:pPr marL="0" lvl="1" algn="just">
              <a:buFont typeface="Arial" pitchFamily="34" charset="0"/>
              <a:buChar char="•"/>
              <a:tabLst>
                <a:tab pos="341313" algn="l"/>
              </a:tabLst>
            </a:pPr>
            <a:r>
              <a:rPr lang="en-GB" sz="1600" dirty="0" smtClean="0"/>
              <a:t>Extra tax charged and collected by the registered person has to be declared in the monthly sales 	tax return against the relevant supplies and the same has to be deposited without any 	adjustment against the same.</a:t>
            </a:r>
          </a:p>
          <a:p>
            <a:pPr marL="0" lvl="1" algn="just">
              <a:buFont typeface="Arial" pitchFamily="34" charset="0"/>
              <a:buChar char="•"/>
              <a:tabLst>
                <a:tab pos="341313" algn="l"/>
              </a:tabLst>
            </a:pPr>
            <a:r>
              <a:rPr lang="en-GB" sz="1600" dirty="0" smtClean="0"/>
              <a:t>The supplier of specified goods has to mention the extra amount of sales tax charged separately 	on the invoice to be issued by them.</a:t>
            </a:r>
          </a:p>
          <a:p>
            <a:pPr marL="0" lvl="1" algn="just">
              <a:buFont typeface="Arial" pitchFamily="34" charset="0"/>
              <a:buChar char="•"/>
              <a:tabLst>
                <a:tab pos="341313" algn="l"/>
              </a:tabLst>
            </a:pPr>
            <a:r>
              <a:rPr lang="en-GB" sz="1600" dirty="0" smtClean="0"/>
              <a:t>Extra tax has to be charged by the importer even if he has paid any tax relating to the value 	addition at import stage.</a:t>
            </a:r>
          </a:p>
          <a:p>
            <a:pPr marL="0" lvl="1" algn="just">
              <a:buFont typeface="Arial" pitchFamily="34" charset="0"/>
              <a:buChar char="•"/>
              <a:tabLst>
                <a:tab pos="341313" algn="l"/>
              </a:tabLst>
            </a:pPr>
            <a:r>
              <a:rPr lang="en-GB" sz="1600" dirty="0" smtClean="0"/>
              <a:t>The specified goods on which extra tax has been paid in the above manner, are exempt from 	sales tax on subsequent supplies including those as made by a retailer.</a:t>
            </a:r>
          </a:p>
          <a:p>
            <a:pPr marL="0" lvl="1" algn="just">
              <a:buFont typeface="Arial" pitchFamily="34" charset="0"/>
              <a:buChar char="•"/>
              <a:tabLst>
                <a:tab pos="341313" algn="l"/>
              </a:tabLst>
            </a:pPr>
            <a:r>
              <a:rPr lang="en-GB" sz="1600" dirty="0" smtClean="0"/>
              <a:t>The retailers operating under Chapter II are entitled to deduct value of supplies subject to extra 	tax from their turnover, however, the rate of tax would be applicable on the basis of their total 	turnover.</a:t>
            </a:r>
          </a:p>
          <a:p>
            <a:pPr marL="0" lvl="1" algn="just">
              <a:buFont typeface="Arial" pitchFamily="34" charset="0"/>
              <a:buChar char="•"/>
              <a:tabLst>
                <a:tab pos="341313" algn="l"/>
              </a:tabLst>
            </a:pPr>
            <a:r>
              <a:rPr lang="en-GB" sz="1600" dirty="0" smtClean="0"/>
              <a:t>A registered person (other than retailer) also dealing in goods other than the specified goods is 	required to discharge tax liability in respect of such goods in normal manner, however, his 	entitlement to input tax adjustment would restricted to such other goods.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2" dur="500"/>
                                        <p:tgtEl>
                                          <p:spTgt spid="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7" dur="500"/>
                                        <p:tgtEl>
                                          <p:spTgt spid="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22" dur="500"/>
                                        <p:tgtEl>
                                          <p:spTgt spid="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27" dur="500"/>
                                        <p:tgtEl>
                                          <p:spTgt spid="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32" dur="500"/>
                                        <p:tgtEl>
                                          <p:spTgt spid="5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37" dur="500"/>
                                        <p:tgtEl>
                                          <p:spTgt spid="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MODE, MANNER AND RATE OF EXTRA TAX – Rule 58T (Contd.)</a:t>
            </a:r>
          </a:p>
        </p:txBody>
      </p:sp>
      <p:sp>
        <p:nvSpPr>
          <p:cNvPr id="2" name="Title 1"/>
          <p:cNvSpPr>
            <a:spLocks noGrp="1"/>
          </p:cNvSpPr>
          <p:nvPr>
            <p:ph type="title"/>
          </p:nvPr>
        </p:nvSpPr>
        <p:spPr>
          <a:xfrm>
            <a:off x="530352" y="1143000"/>
            <a:ext cx="8997696" cy="510952"/>
          </a:xfrm>
        </p:spPr>
        <p:txBody>
          <a:bodyPr/>
          <a:lstStyle/>
          <a:p>
            <a:r>
              <a:rPr lang="en-GB" dirty="0" smtClean="0"/>
              <a:t>Payment of Extra Tax on Specified Goods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Font typeface="Arial" pitchFamily="34" charset="0"/>
              <a:buChar char="•"/>
              <a:tabLst>
                <a:tab pos="341313" algn="l"/>
              </a:tabLst>
            </a:pPr>
            <a:r>
              <a:rPr lang="en-GB" sz="1600" dirty="0" smtClean="0"/>
              <a:t>A registered person exclusively engaged in purchases and sale of specified goods, paying extra 	tax, is required to file quarterly sales tax return, as specified in Rule 7 (i.e. applicable for 	retailers).</a:t>
            </a:r>
          </a:p>
          <a:p>
            <a:pPr marL="0" lvl="1" algn="just">
              <a:buFont typeface="Arial" pitchFamily="34" charset="0"/>
              <a:buChar char="•"/>
              <a:tabLst>
                <a:tab pos="341313" algn="l"/>
              </a:tabLst>
            </a:pPr>
            <a:endParaRPr lang="en-GB" sz="16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13</a:t>
            </a:r>
            <a:r>
              <a:rPr lang="en-GB" sz="4000" dirty="0" smtClean="0"/>
              <a:t/>
            </a:r>
            <a:br>
              <a:rPr lang="en-GB" sz="4000" dirty="0" smtClean="0"/>
            </a:br>
            <a:r>
              <a:rPr lang="en-GB" sz="4000" dirty="0" smtClean="0"/>
              <a:t>Special Procedure for Sales Tax on Cottonseed Oil Expelled by Mills and Composite Units of Ginning and Expelling</a:t>
            </a:r>
            <a:endParaRPr lang="en-GB" sz="40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58W</a:t>
            </a:r>
          </a:p>
        </p:txBody>
      </p:sp>
      <p:sp>
        <p:nvSpPr>
          <p:cNvPr id="2" name="Title 1"/>
          <p:cNvSpPr>
            <a:spLocks noGrp="1"/>
          </p:cNvSpPr>
          <p:nvPr>
            <p:ph type="title"/>
          </p:nvPr>
        </p:nvSpPr>
        <p:spPr>
          <a:xfrm>
            <a:off x="530352" y="1143000"/>
            <a:ext cx="8997696" cy="510952"/>
          </a:xfrm>
        </p:spPr>
        <p:txBody>
          <a:bodyPr/>
          <a:lstStyle/>
          <a:p>
            <a:r>
              <a:rPr lang="en-GB" dirty="0" smtClean="0"/>
              <a:t>Sales Tax on Cottonseed Oil</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None/>
              <a:tabLst>
                <a:tab pos="341313" algn="l"/>
              </a:tabLst>
            </a:pPr>
            <a:r>
              <a:rPr lang="en-GB" sz="1600" dirty="0" smtClean="0"/>
              <a:t>Applicable to the persons engaged in supply of cottonseed as well as composite units of cotton ginning and expelling of oil from cottonseed</a:t>
            </a:r>
          </a:p>
          <a:p>
            <a:pPr marL="37253" lvl="1" indent="-342900" algn="just">
              <a:buAutoNum type="alphaLcParenBoth"/>
              <a:tabLst>
                <a:tab pos="341313" algn="l"/>
              </a:tabLst>
            </a:pPr>
            <a:endParaRPr lang="en-GB" sz="100" dirty="0" smtClean="0"/>
          </a:p>
          <a:p>
            <a:pPr marL="37253" lvl="1" indent="-342900" algn="just">
              <a:buNone/>
              <a:tabLst>
                <a:tab pos="341313" algn="l"/>
              </a:tabLst>
            </a:pPr>
            <a:r>
              <a:rPr lang="en-GB" sz="1600" b="1" dirty="0" smtClean="0"/>
              <a:t>SCOPE AND LEVY OF TAX – Rule 58X</a:t>
            </a:r>
          </a:p>
          <a:p>
            <a:pPr marL="0" lvl="1" indent="0" algn="just">
              <a:buNone/>
              <a:tabLst>
                <a:tab pos="341313" algn="l"/>
              </a:tabLst>
            </a:pPr>
            <a:r>
              <a:rPr lang="en-GB" sz="1600" dirty="0" smtClean="0"/>
              <a:t>ST is payable on supply of cottonseed oil at the time of supply of cottonseed on the basis of quantity of cottonseed, supplied or consumed in house for expelling of oil by composite cotton ginning units.</a:t>
            </a:r>
          </a:p>
          <a:p>
            <a:pPr marL="0" lvl="1" indent="0" algn="just">
              <a:buNone/>
              <a:tabLst>
                <a:tab pos="341313" algn="l"/>
              </a:tabLst>
            </a:pPr>
            <a:endParaRPr lang="en-GB" sz="1600" dirty="0"/>
          </a:p>
          <a:p>
            <a:pPr marL="0" lvl="1" indent="0" algn="just">
              <a:buNone/>
              <a:tabLst>
                <a:tab pos="341313" algn="l"/>
              </a:tabLst>
            </a:pPr>
            <a:r>
              <a:rPr lang="en-GB" sz="1600" b="1" dirty="0" smtClean="0"/>
              <a:t>MODE, MANNER &amp; RATE APPLICABLE FOR PAYMENT OF ST – Rule 58Y</a:t>
            </a:r>
          </a:p>
          <a:p>
            <a:pPr lvl="1" algn="just">
              <a:buFont typeface="Arial" panose="020B0604020202020204" pitchFamily="34" charset="0"/>
              <a:buChar char="•"/>
              <a:tabLst>
                <a:tab pos="341313" algn="l"/>
              </a:tabLst>
            </a:pPr>
            <a:r>
              <a:rPr lang="en-GB" sz="1600" dirty="0" smtClean="0"/>
              <a:t>The amount of ST is levied and collected at the rate of </a:t>
            </a:r>
            <a:r>
              <a:rPr lang="en-GB" sz="1600" dirty="0" err="1" smtClean="0"/>
              <a:t>Rs</a:t>
            </a:r>
            <a:r>
              <a:rPr lang="en-GB" sz="1600" dirty="0" smtClean="0"/>
              <a:t> 6 per 40 Kg at the time of supply of cottonseed by cotton ginners for in-house consumption or to any other registered / unregistered person for the purpose of oil extraction or expelling.</a:t>
            </a:r>
          </a:p>
          <a:p>
            <a:pPr lvl="1" algn="just">
              <a:buFont typeface="Arial" panose="020B0604020202020204" pitchFamily="34" charset="0"/>
              <a:buChar char="•"/>
              <a:tabLst>
                <a:tab pos="341313" algn="l"/>
              </a:tabLst>
            </a:pPr>
            <a:endParaRPr lang="en-GB" sz="400" dirty="0" smtClean="0"/>
          </a:p>
          <a:p>
            <a:pPr lvl="1" algn="just">
              <a:buFont typeface="Arial" panose="020B0604020202020204" pitchFamily="34" charset="0"/>
              <a:buChar char="•"/>
              <a:tabLst>
                <a:tab pos="341313" algn="l"/>
              </a:tabLst>
            </a:pPr>
            <a:r>
              <a:rPr lang="en-GB" sz="1600" dirty="0" smtClean="0"/>
              <a:t>All cotton ginners are required to be registered for sales tax.</a:t>
            </a:r>
          </a:p>
          <a:p>
            <a:pPr lvl="1" algn="just">
              <a:buFont typeface="Arial" panose="020B0604020202020204" pitchFamily="34" charset="0"/>
              <a:buChar char="•"/>
              <a:tabLst>
                <a:tab pos="341313" algn="l"/>
              </a:tabLst>
            </a:pPr>
            <a:endParaRPr lang="en-GB" sz="500" dirty="0" smtClean="0"/>
          </a:p>
          <a:p>
            <a:pPr lvl="1" algn="just">
              <a:buFont typeface="Arial" panose="020B0604020202020204" pitchFamily="34" charset="0"/>
              <a:buChar char="•"/>
              <a:tabLst>
                <a:tab pos="341313" algn="l"/>
              </a:tabLst>
            </a:pPr>
            <a:r>
              <a:rPr lang="en-GB" sz="1600" dirty="0" smtClean="0"/>
              <a:t>The amount of ST is required to be declared in monthly return without any adjustment.</a:t>
            </a:r>
          </a:p>
          <a:p>
            <a:pPr lvl="1" algn="just">
              <a:buFont typeface="Arial" panose="020B0604020202020204" pitchFamily="34" charset="0"/>
              <a:buChar char="•"/>
              <a:tabLst>
                <a:tab pos="341313" algn="l"/>
              </a:tabLst>
            </a:pPr>
            <a:endParaRPr lang="en-GB" sz="200" dirty="0" smtClean="0"/>
          </a:p>
          <a:p>
            <a:pPr lvl="1" algn="just">
              <a:buFont typeface="Arial" panose="020B0604020202020204" pitchFamily="34" charset="0"/>
              <a:buChar char="•"/>
              <a:tabLst>
                <a:tab pos="341313" algn="l"/>
              </a:tabLst>
            </a:pPr>
            <a:r>
              <a:rPr lang="en-GB" sz="1600" dirty="0" smtClean="0"/>
              <a:t>ST to be mentioned on the invoice issued by suppliers of cottonseed.</a:t>
            </a:r>
          </a:p>
          <a:p>
            <a:pPr marL="0" lvl="1" indent="0" algn="just">
              <a:buNone/>
              <a:tabLst>
                <a:tab pos="341313" algn="l"/>
              </a:tabLst>
            </a:pPr>
            <a:endParaRPr lang="en-GB" sz="1600" dirty="0"/>
          </a:p>
          <a:p>
            <a:pPr marL="0" lvl="1" indent="0" algn="just">
              <a:buNone/>
              <a:tabLst>
                <a:tab pos="341313" algn="l"/>
              </a:tabLst>
            </a:pPr>
            <a:endParaRPr lang="en-GB" sz="1600" b="1" dirty="0" smtClean="0"/>
          </a:p>
          <a:p>
            <a:pPr marL="0" lvl="1" indent="0" algn="just">
              <a:buNone/>
              <a:tabLst>
                <a:tab pos="341313" algn="l"/>
              </a:tabLst>
            </a:pPr>
            <a:endParaRPr lang="en-GB" sz="1600" dirty="0" smtClean="0"/>
          </a:p>
        </p:txBody>
      </p:sp>
    </p:spTree>
    <p:custDataLst>
      <p:tags r:id="rId1"/>
    </p:custDataLst>
    <p:extLst>
      <p:ext uri="{BB962C8B-B14F-4D97-AF65-F5344CB8AC3E}">
        <p14:creationId xmlns:p14="http://schemas.microsoft.com/office/powerpoint/2010/main" val="76616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2" dur="500"/>
                                        <p:tgtEl>
                                          <p:spTgt spid="5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18" dur="500"/>
                                        <p:tgtEl>
                                          <p:spTgt spid="55">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1" dur="500"/>
                                        <p:tgtEl>
                                          <p:spTgt spid="55">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24" dur="500"/>
                                        <p:tgtEl>
                                          <p:spTgt spid="55">
                                            <p:txEl>
                                              <p:pRg st="8" end="8"/>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55">
                                            <p:txEl>
                                              <p:pRg st="10" end="10"/>
                                            </p:txEl>
                                          </p:spTgt>
                                        </p:tgtEl>
                                        <p:attrNameLst>
                                          <p:attrName>style.visibility</p:attrName>
                                        </p:attrNameLst>
                                      </p:cBhvr>
                                      <p:to>
                                        <p:strVal val="visible"/>
                                      </p:to>
                                    </p:set>
                                    <p:animEffect transition="in" filter="randombar(horizontal)">
                                      <p:cBhvr>
                                        <p:cTn id="27" dur="500"/>
                                        <p:tgtEl>
                                          <p:spTgt spid="55">
                                            <p:txEl>
                                              <p:pRg st="10" end="10"/>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55">
                                            <p:txEl>
                                              <p:pRg st="12" end="12"/>
                                            </p:txEl>
                                          </p:spTgt>
                                        </p:tgtEl>
                                        <p:attrNameLst>
                                          <p:attrName>style.visibility</p:attrName>
                                        </p:attrNameLst>
                                      </p:cBhvr>
                                      <p:to>
                                        <p:strVal val="visible"/>
                                      </p:to>
                                    </p:set>
                                    <p:animEffect transition="in" filter="randombar(horizontal)">
                                      <p:cBhvr>
                                        <p:cTn id="30" dur="500"/>
                                        <p:tgtEl>
                                          <p:spTgt spid="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800" b="1" dirty="0"/>
              <a:t>MODE, MANNER &amp; RATE APPLICABLE FOR PAYMENT OF ST – Rule 58Y</a:t>
            </a:r>
          </a:p>
          <a:p>
            <a:pPr marL="0" lvl="1">
              <a:buNone/>
            </a:pPr>
            <a:endParaRPr lang="en-GB" sz="1700" b="1" dirty="0" smtClean="0"/>
          </a:p>
        </p:txBody>
      </p:sp>
      <p:sp>
        <p:nvSpPr>
          <p:cNvPr id="2" name="Title 1"/>
          <p:cNvSpPr>
            <a:spLocks noGrp="1"/>
          </p:cNvSpPr>
          <p:nvPr>
            <p:ph type="title"/>
          </p:nvPr>
        </p:nvSpPr>
        <p:spPr>
          <a:xfrm>
            <a:off x="530352" y="1143000"/>
            <a:ext cx="8997696" cy="510952"/>
          </a:xfrm>
        </p:spPr>
        <p:txBody>
          <a:bodyPr/>
          <a:lstStyle/>
          <a:p>
            <a:r>
              <a:rPr lang="en-GB" dirty="0" smtClean="0"/>
              <a:t>Sales Tax on Cottonseed Oil</a:t>
            </a:r>
            <a:endParaRPr lang="en-GB" dirty="0"/>
          </a:p>
        </p:txBody>
      </p:sp>
      <p:sp>
        <p:nvSpPr>
          <p:cNvPr id="55" name="Content Placeholder 53"/>
          <p:cNvSpPr>
            <a:spLocks noGrp="1"/>
          </p:cNvSpPr>
          <p:nvPr>
            <p:ph sz="quarter" idx="14"/>
          </p:nvPr>
        </p:nvSpPr>
        <p:spPr>
          <a:xfrm>
            <a:off x="492696" y="2158008"/>
            <a:ext cx="8997696" cy="4824536"/>
          </a:xfrm>
        </p:spPr>
        <p:txBody>
          <a:bodyPr/>
          <a:lstStyle/>
          <a:p>
            <a:pPr lvl="1" algn="just">
              <a:buFont typeface="Arial" panose="020B0604020202020204" pitchFamily="34" charset="0"/>
              <a:buChar char="•"/>
              <a:tabLst>
                <a:tab pos="341313" algn="l"/>
              </a:tabLst>
            </a:pPr>
            <a:r>
              <a:rPr lang="en-GB" sz="1600" dirty="0" smtClean="0"/>
              <a:t>The oil expelling units using the cotton seed subjected to sales tax in the aforesaid manner will be exempt from sales tax on supplies of oil cake produced from such cottonseed.</a:t>
            </a:r>
          </a:p>
          <a:p>
            <a:pPr lvl="1" algn="just">
              <a:buFont typeface="Arial" panose="020B0604020202020204" pitchFamily="34" charset="0"/>
              <a:buChar char="•"/>
              <a:tabLst>
                <a:tab pos="341313" algn="l"/>
              </a:tabLst>
            </a:pPr>
            <a:r>
              <a:rPr lang="en-GB" sz="1600" dirty="0" smtClean="0"/>
              <a:t>Ginners to submit monthly certificate to the Commissioner by 15</a:t>
            </a:r>
            <a:r>
              <a:rPr lang="en-GB" sz="1600" baseline="30000" dirty="0" smtClean="0"/>
              <a:t>th</a:t>
            </a:r>
            <a:r>
              <a:rPr lang="en-GB" sz="1600" dirty="0" smtClean="0"/>
              <a:t> of every month for quantity of cottonseed supplied to growers for sowing purposes.</a:t>
            </a:r>
          </a:p>
          <a:p>
            <a:pPr lvl="1" algn="just">
              <a:buFont typeface="Arial" panose="020B0604020202020204" pitchFamily="34" charset="0"/>
              <a:buChar char="•"/>
              <a:tabLst>
                <a:tab pos="341313" algn="l"/>
              </a:tabLst>
            </a:pPr>
            <a:endParaRPr lang="en-GB" sz="500" dirty="0"/>
          </a:p>
          <a:p>
            <a:pPr marL="0" lvl="1" indent="0" algn="just">
              <a:buNone/>
              <a:tabLst>
                <a:tab pos="341313" algn="l"/>
              </a:tabLst>
            </a:pPr>
            <a:r>
              <a:rPr lang="en-GB" sz="1600" b="1" dirty="0" smtClean="0"/>
              <a:t>MONTHLY STATEMENT – Rule 58Z</a:t>
            </a:r>
          </a:p>
          <a:p>
            <a:pPr marL="0" lvl="1" indent="0" algn="just">
              <a:buNone/>
              <a:tabLst>
                <a:tab pos="341313" algn="l"/>
              </a:tabLst>
            </a:pPr>
            <a:r>
              <a:rPr lang="en-GB" sz="1600" dirty="0" smtClean="0"/>
              <a:t>Each ginning unit including a composite ginning unit has to submit to the Commissioner a monthly statement of production and supply of ginned cotton, cottonseed and cottonseed oil in the prescribed format by 15</a:t>
            </a:r>
            <a:r>
              <a:rPr lang="en-GB" sz="1600" baseline="30000" dirty="0" smtClean="0"/>
              <a:t>th</a:t>
            </a:r>
            <a:r>
              <a:rPr lang="en-GB" sz="1600" dirty="0" smtClean="0"/>
              <a:t> of every month.</a:t>
            </a:r>
          </a:p>
          <a:p>
            <a:pPr marL="0" lvl="1" indent="0" algn="just">
              <a:buNone/>
              <a:tabLst>
                <a:tab pos="341313" algn="l"/>
              </a:tabLst>
            </a:pPr>
            <a:endParaRPr lang="en-GB" sz="500" dirty="0"/>
          </a:p>
          <a:p>
            <a:pPr marL="0" lvl="1" indent="0" algn="just">
              <a:buNone/>
              <a:tabLst>
                <a:tab pos="341313" algn="l"/>
              </a:tabLst>
            </a:pPr>
            <a:r>
              <a:rPr lang="en-GB" sz="1600" b="1" dirty="0" smtClean="0"/>
              <a:t>NOTICE TO BE GIVEN BY THE GINNING UNIT – Rule 58ZA</a:t>
            </a:r>
          </a:p>
          <a:p>
            <a:pPr marL="0" lvl="1" indent="0" algn="just">
              <a:buNone/>
              <a:tabLst>
                <a:tab pos="341313" algn="l"/>
              </a:tabLst>
            </a:pPr>
            <a:r>
              <a:rPr lang="en-GB" sz="1600" dirty="0" smtClean="0"/>
              <a:t>A notice to be given by a ginning unit or composite ginning unit within three days of the commencement or closure of ginning activity to the concerned Commissioner.</a:t>
            </a:r>
          </a:p>
          <a:p>
            <a:pPr marL="0" lvl="1" indent="0" algn="just">
              <a:buNone/>
              <a:tabLst>
                <a:tab pos="341313" algn="l"/>
              </a:tabLst>
            </a:pPr>
            <a:endParaRPr lang="en-GB" sz="1000" dirty="0"/>
          </a:p>
          <a:p>
            <a:pPr marL="0" lvl="1" indent="0" algn="just">
              <a:buNone/>
              <a:tabLst>
                <a:tab pos="341313" algn="l"/>
              </a:tabLst>
            </a:pPr>
            <a:r>
              <a:rPr lang="en-GB" sz="1600" b="1" dirty="0" smtClean="0"/>
              <a:t>FINAL STATEMENT ON CESSATION – Rule 58 ZB</a:t>
            </a:r>
          </a:p>
          <a:p>
            <a:pPr marL="0" lvl="1" indent="0" algn="just">
              <a:buNone/>
              <a:tabLst>
                <a:tab pos="341313" algn="l"/>
              </a:tabLst>
            </a:pPr>
            <a:r>
              <a:rPr lang="en-GB" sz="1600" dirty="0" smtClean="0"/>
              <a:t>A final statement in prescribed format to be submitted within 15 days of cessation.</a:t>
            </a:r>
          </a:p>
          <a:p>
            <a:pPr marL="0" lvl="1" indent="0" algn="just">
              <a:buNone/>
              <a:tabLst>
                <a:tab pos="341313" algn="l"/>
              </a:tabLst>
            </a:pPr>
            <a:endParaRPr lang="en-GB" sz="1600" dirty="0"/>
          </a:p>
          <a:p>
            <a:pPr marL="0" lvl="1" indent="0" algn="just">
              <a:buNone/>
              <a:tabLst>
                <a:tab pos="341313" algn="l"/>
              </a:tabLst>
            </a:pPr>
            <a:endParaRPr lang="en-GB" sz="1600" b="1" dirty="0" smtClean="0"/>
          </a:p>
          <a:p>
            <a:pPr marL="0" lvl="1" indent="0" algn="just">
              <a:buNone/>
              <a:tabLst>
                <a:tab pos="341313" algn="l"/>
              </a:tabLst>
            </a:pPr>
            <a:endParaRPr lang="en-GB" sz="1600" dirty="0" smtClean="0"/>
          </a:p>
        </p:txBody>
      </p:sp>
    </p:spTree>
    <p:custDataLst>
      <p:tags r:id="rId1"/>
    </p:custDataLst>
    <p:extLst>
      <p:ext uri="{BB962C8B-B14F-4D97-AF65-F5344CB8AC3E}">
        <p14:creationId xmlns:p14="http://schemas.microsoft.com/office/powerpoint/2010/main" val="184409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3" dur="500"/>
                                        <p:tgtEl>
                                          <p:spTgt spid="55">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6" dur="500"/>
                                        <p:tgtEl>
                                          <p:spTgt spid="55">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19" dur="500"/>
                                        <p:tgtEl>
                                          <p:spTgt spid="55">
                                            <p:txEl>
                                              <p:pRg st="6" end="6"/>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5">
                                            <p:txEl>
                                              <p:pRg st="7" end="7"/>
                                            </p:txEl>
                                          </p:spTgt>
                                        </p:tgtEl>
                                        <p:attrNameLst>
                                          <p:attrName>style.visibility</p:attrName>
                                        </p:attrNameLst>
                                      </p:cBhvr>
                                      <p:to>
                                        <p:strVal val="visible"/>
                                      </p:to>
                                    </p:set>
                                    <p:animEffect transition="in" filter="randombar(horizontal)">
                                      <p:cBhvr>
                                        <p:cTn id="22" dur="500"/>
                                        <p:tgtEl>
                                          <p:spTgt spid="55">
                                            <p:txEl>
                                              <p:pRg st="7" end="7"/>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55">
                                            <p:txEl>
                                              <p:pRg st="9" end="9"/>
                                            </p:txEl>
                                          </p:spTgt>
                                        </p:tgtEl>
                                        <p:attrNameLst>
                                          <p:attrName>style.visibility</p:attrName>
                                        </p:attrNameLst>
                                      </p:cBhvr>
                                      <p:to>
                                        <p:strVal val="visible"/>
                                      </p:to>
                                    </p:set>
                                    <p:animEffect transition="in" filter="randombar(horizontal)">
                                      <p:cBhvr>
                                        <p:cTn id="25" dur="500"/>
                                        <p:tgtEl>
                                          <p:spTgt spid="55">
                                            <p:txEl>
                                              <p:pRg st="9" end="9"/>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55">
                                            <p:txEl>
                                              <p:pRg st="10" end="10"/>
                                            </p:txEl>
                                          </p:spTgt>
                                        </p:tgtEl>
                                        <p:attrNameLst>
                                          <p:attrName>style.visibility</p:attrName>
                                        </p:attrNameLst>
                                      </p:cBhvr>
                                      <p:to>
                                        <p:strVal val="visible"/>
                                      </p:to>
                                    </p:set>
                                    <p:animEffect transition="in" filter="randombar(horizontal)">
                                      <p:cBhvr>
                                        <p:cTn id="28" dur="500"/>
                                        <p:tgtEl>
                                          <p:spTgt spid="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97968"/>
            <a:ext cx="8997696" cy="4986880"/>
          </a:xfrm>
        </p:spPr>
        <p:txBody>
          <a:bodyPr/>
          <a:lstStyle/>
          <a:p>
            <a:pPr lvl="1">
              <a:buNone/>
            </a:pPr>
            <a:r>
              <a:rPr lang="en-GB" sz="1700" b="1" dirty="0" smtClean="0"/>
              <a:t>APPLICATION – Rule 3</a:t>
            </a:r>
          </a:p>
          <a:p>
            <a:pPr lvl="1" algn="just"/>
            <a:r>
              <a:rPr lang="en-GB" sz="1700" dirty="0" smtClean="0"/>
              <a:t>Applicable to </a:t>
            </a:r>
            <a:r>
              <a:rPr lang="en-GB" sz="1700" b="1" dirty="0" smtClean="0"/>
              <a:t>all persons</a:t>
            </a:r>
            <a:r>
              <a:rPr lang="en-GB" sz="1700" dirty="0" smtClean="0"/>
              <a:t>, who make </a:t>
            </a:r>
            <a:r>
              <a:rPr lang="en-GB" sz="1700" b="1" dirty="0" smtClean="0"/>
              <a:t>supplies from retail outlets to end consumers, including jewellers and wholesalers, whether registered or not, </a:t>
            </a:r>
            <a:r>
              <a:rPr lang="en-GB" sz="1700" dirty="0" smtClean="0"/>
              <a:t>and such persons are deemed to be retailers in respect of such supplies for the purposes of these Rules and also to </a:t>
            </a:r>
            <a:r>
              <a:rPr lang="en-GB" sz="1700" b="1" dirty="0" smtClean="0"/>
              <a:t>persons making supplies of electric power to retailers</a:t>
            </a:r>
            <a:r>
              <a:rPr lang="en-GB" sz="1700" dirty="0" smtClean="0"/>
              <a:t>.</a:t>
            </a:r>
          </a:p>
          <a:p>
            <a:pPr lvl="1" algn="just">
              <a:buNone/>
            </a:pPr>
            <a:endParaRPr lang="en-GB" sz="1700" b="1" dirty="0" smtClean="0"/>
          </a:p>
          <a:p>
            <a:pPr lvl="1" algn="just">
              <a:buNone/>
            </a:pPr>
            <a:r>
              <a:rPr lang="en-GB" sz="1700" b="1" dirty="0" smtClean="0"/>
              <a:t>Not applicable to following registered persons</a:t>
            </a:r>
          </a:p>
          <a:p>
            <a:pPr lvl="1" algn="just">
              <a:buNone/>
            </a:pPr>
            <a:r>
              <a:rPr lang="en-GB" sz="1700" b="1" dirty="0" smtClean="0"/>
              <a:t>	-	Vehicle dealers</a:t>
            </a:r>
            <a:r>
              <a:rPr lang="en-GB" sz="1700" dirty="0" smtClean="0"/>
              <a:t> paying sales tax in the manner prescribed in </a:t>
            </a:r>
            <a:r>
              <a:rPr lang="en-GB" sz="1700" b="1" dirty="0" smtClean="0"/>
              <a:t>Chapter VIII</a:t>
            </a:r>
          </a:p>
          <a:p>
            <a:pPr lvl="1" algn="just">
              <a:buNone/>
            </a:pPr>
            <a:r>
              <a:rPr lang="en-GB" sz="1700" b="1" dirty="0" smtClean="0"/>
              <a:t>	-	Registered retailers</a:t>
            </a:r>
            <a:r>
              <a:rPr lang="en-GB" sz="1700" dirty="0" smtClean="0"/>
              <a:t> exclusively making supplies of specified goods  on which 	</a:t>
            </a:r>
            <a:r>
              <a:rPr lang="en-GB" sz="1700" b="1" dirty="0" smtClean="0"/>
              <a:t>extra tax</a:t>
            </a:r>
            <a:r>
              <a:rPr lang="en-GB" sz="1700" dirty="0" smtClean="0"/>
              <a:t> has been paid as prescribed in </a:t>
            </a:r>
            <a:r>
              <a:rPr lang="en-GB" sz="1700" b="1" dirty="0" smtClean="0"/>
              <a:t>Chapter XIII</a:t>
            </a:r>
            <a:endParaRPr lang="en-GB" sz="1700" dirty="0" smtClean="0"/>
          </a:p>
          <a:p>
            <a:pPr marL="0" lvl="1" algn="just">
              <a:buNone/>
            </a:pPr>
            <a:endParaRPr lang="en-GB" sz="1700" b="1" dirty="0" smtClean="0"/>
          </a:p>
          <a:p>
            <a:pPr marL="0" lvl="1" algn="just">
              <a:buNone/>
            </a:pPr>
            <a:r>
              <a:rPr lang="en-GB" sz="1700" b="1" dirty="0" smtClean="0"/>
              <a:t>Jeweller</a:t>
            </a:r>
            <a:r>
              <a:rPr lang="en-GB" sz="1700" dirty="0" smtClean="0"/>
              <a:t> is defined as a person engaged in the supply of ornaments as a manufacturer, wholesaler or retailer but </a:t>
            </a:r>
            <a:r>
              <a:rPr lang="en-GB" sz="1700" b="1" dirty="0" smtClean="0"/>
              <a:t>does not include </a:t>
            </a:r>
            <a:r>
              <a:rPr lang="en-GB" sz="1700" b="1" i="1" dirty="0" smtClean="0"/>
              <a:t>zargar</a:t>
            </a:r>
            <a:r>
              <a:rPr lang="en-GB" sz="1700" i="1" dirty="0" smtClean="0"/>
              <a:t> (</a:t>
            </a:r>
            <a:r>
              <a:rPr lang="en-GB" sz="1700" dirty="0" smtClean="0"/>
              <a:t>i.e. a person engaged in making of ornaments or carrying out any related process on labour charges basis and not involved in sale of ornaments to ordinary consumers).</a:t>
            </a:r>
            <a:endParaRPr lang="en-GB" sz="1700" b="1" dirty="0" smtClean="0"/>
          </a:p>
          <a:p>
            <a:endParaRPr lang="en-GB" sz="1600" dirty="0"/>
          </a:p>
        </p:txBody>
      </p:sp>
      <p:sp>
        <p:nvSpPr>
          <p:cNvPr id="2" name="Title 1"/>
          <p:cNvSpPr>
            <a:spLocks noGrp="1"/>
          </p:cNvSpPr>
          <p:nvPr>
            <p:ph type="title"/>
          </p:nvPr>
        </p:nvSpPr>
        <p:spPr>
          <a:xfrm>
            <a:off x="530352" y="1143000"/>
            <a:ext cx="8997696" cy="654968"/>
          </a:xfrm>
        </p:spPr>
        <p:txBody>
          <a:bodyPr/>
          <a:lstStyle/>
          <a:p>
            <a:r>
              <a:rPr lang="en-GB" dirty="0" smtClean="0"/>
              <a:t>Special Procedure for Retailers</a:t>
            </a:r>
            <a:br>
              <a:rPr lang="en-GB" dirty="0" smtClean="0"/>
            </a:b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randombar(horizontal)">
                                      <p:cBhvr>
                                        <p:cTn id="7" dur="500"/>
                                        <p:tgtEl>
                                          <p:spTgt spid="5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4">
                                            <p:txEl>
                                              <p:pRg st="1" end="1"/>
                                            </p:txEl>
                                          </p:spTgt>
                                        </p:tgtEl>
                                        <p:attrNameLst>
                                          <p:attrName>style.visibility</p:attrName>
                                        </p:attrNameLst>
                                      </p:cBhvr>
                                      <p:to>
                                        <p:strVal val="visible"/>
                                      </p:to>
                                    </p:set>
                                    <p:animEffect transition="in" filter="randombar(horizontal)">
                                      <p:cBhvr>
                                        <p:cTn id="10" dur="500"/>
                                        <p:tgtEl>
                                          <p:spTgt spid="5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4">
                                            <p:txEl>
                                              <p:pRg st="3" end="3"/>
                                            </p:txEl>
                                          </p:spTgt>
                                        </p:tgtEl>
                                        <p:attrNameLst>
                                          <p:attrName>style.visibility</p:attrName>
                                        </p:attrNameLst>
                                      </p:cBhvr>
                                      <p:to>
                                        <p:strVal val="visible"/>
                                      </p:to>
                                    </p:set>
                                    <p:animEffect transition="in" filter="randombar(horizontal)">
                                      <p:cBhvr>
                                        <p:cTn id="15" dur="500"/>
                                        <p:tgtEl>
                                          <p:spTgt spid="54">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4">
                                            <p:txEl>
                                              <p:pRg st="4" end="4"/>
                                            </p:txEl>
                                          </p:spTgt>
                                        </p:tgtEl>
                                        <p:attrNameLst>
                                          <p:attrName>style.visibility</p:attrName>
                                        </p:attrNameLst>
                                      </p:cBhvr>
                                      <p:to>
                                        <p:strVal val="visible"/>
                                      </p:to>
                                    </p:set>
                                    <p:animEffect transition="in" filter="randombar(horizontal)">
                                      <p:cBhvr>
                                        <p:cTn id="18" dur="500"/>
                                        <p:tgtEl>
                                          <p:spTgt spid="54">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4">
                                            <p:txEl>
                                              <p:pRg st="5" end="5"/>
                                            </p:txEl>
                                          </p:spTgt>
                                        </p:tgtEl>
                                        <p:attrNameLst>
                                          <p:attrName>style.visibility</p:attrName>
                                        </p:attrNameLst>
                                      </p:cBhvr>
                                      <p:to>
                                        <p:strVal val="visible"/>
                                      </p:to>
                                    </p:set>
                                    <p:animEffect transition="in" filter="randombar(horizontal)">
                                      <p:cBhvr>
                                        <p:cTn id="21" dur="500"/>
                                        <p:tgtEl>
                                          <p:spTgt spid="54">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54">
                                            <p:txEl>
                                              <p:pRg st="7" end="7"/>
                                            </p:txEl>
                                          </p:spTgt>
                                        </p:tgtEl>
                                        <p:attrNameLst>
                                          <p:attrName>style.visibility</p:attrName>
                                        </p:attrNameLst>
                                      </p:cBhvr>
                                      <p:to>
                                        <p:strVal val="visible"/>
                                      </p:to>
                                    </p:set>
                                    <p:animEffect transition="in" filter="randombar(horizontal)">
                                      <p:cBhvr>
                                        <p:cTn id="24" dur="500"/>
                                        <p:tgtEl>
                                          <p:spTgt spid="5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0" i="0" dirty="0" smtClean="0"/>
              <a:t>Section 14</a:t>
            </a:r>
            <a:r>
              <a:rPr lang="en-GB" sz="4000" dirty="0" smtClean="0"/>
              <a:t/>
            </a:r>
            <a:br>
              <a:rPr lang="en-GB" sz="4000" dirty="0" smtClean="0"/>
            </a:br>
            <a:r>
              <a:rPr lang="en-GB" sz="4000" dirty="0" smtClean="0"/>
              <a:t>Sales Tax Special Procedure (Withholding) Rules, 2007</a:t>
            </a:r>
            <a:br>
              <a:rPr lang="en-GB" sz="4000" dirty="0" smtClean="0"/>
            </a:br>
            <a:r>
              <a:rPr lang="en-GB" sz="4000" dirty="0" smtClean="0"/>
              <a:t>(SRO 660(I)/2007)</a:t>
            </a:r>
            <a:br>
              <a:rPr lang="en-GB" sz="4000" dirty="0" smtClean="0"/>
            </a:br>
            <a:endParaRPr lang="en-GB" sz="4000" dirty="0"/>
          </a:p>
        </p:txBody>
      </p:sp>
    </p:spTree>
    <p:extLst>
      <p:ext uri="{BB962C8B-B14F-4D97-AF65-F5344CB8AC3E}">
        <p14:creationId xmlns:p14="http://schemas.microsoft.com/office/powerpoint/2010/main" val="27309794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0" lvl="1">
              <a:buNone/>
            </a:pPr>
            <a:r>
              <a:rPr lang="en-GB" sz="1700" b="1" dirty="0" smtClean="0"/>
              <a:t>APPLICATION – Rule 1</a:t>
            </a:r>
          </a:p>
        </p:txBody>
      </p:sp>
      <p:sp>
        <p:nvSpPr>
          <p:cNvPr id="2" name="Title 1"/>
          <p:cNvSpPr>
            <a:spLocks noGrp="1"/>
          </p:cNvSpPr>
          <p:nvPr>
            <p:ph type="title"/>
          </p:nvPr>
        </p:nvSpPr>
        <p:spPr>
          <a:xfrm>
            <a:off x="530352" y="1143000"/>
            <a:ext cx="8997696" cy="510952"/>
          </a:xfrm>
        </p:spPr>
        <p:txBody>
          <a:bodyPr/>
          <a:lstStyle/>
          <a:p>
            <a:r>
              <a:rPr lang="en-GB" dirty="0" smtClean="0"/>
              <a:t>Sales Tax Special Procedure (Withholding) Rules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0" lvl="1" algn="just">
              <a:buNone/>
              <a:tabLst>
                <a:tab pos="341313" algn="l"/>
              </a:tabLst>
            </a:pPr>
            <a:r>
              <a:rPr lang="en-GB" sz="1600" dirty="0" smtClean="0"/>
              <a:t>Applicable to taxable goods and services as are supplied to following persons (referred as Withholding Agents):-</a:t>
            </a:r>
          </a:p>
          <a:p>
            <a:pPr marL="37253" lvl="1" indent="-342900" algn="just">
              <a:buAutoNum type="alphaLcParenBoth"/>
              <a:tabLst>
                <a:tab pos="341313" algn="l"/>
              </a:tabLst>
            </a:pPr>
            <a:r>
              <a:rPr lang="en-GB" sz="1600" dirty="0" smtClean="0"/>
              <a:t>Federal and provincial government departments;</a:t>
            </a:r>
          </a:p>
          <a:p>
            <a:pPr marL="37253" lvl="1" indent="-342900" algn="just">
              <a:buAutoNum type="alphaLcParenBoth"/>
              <a:tabLst>
                <a:tab pos="341313" algn="l"/>
              </a:tabLst>
            </a:pPr>
            <a:r>
              <a:rPr lang="en-GB" sz="1600" dirty="0" smtClean="0"/>
              <a:t>Autonomous bodies;</a:t>
            </a:r>
          </a:p>
          <a:p>
            <a:pPr marL="37253" lvl="1" indent="-342900" algn="just">
              <a:buAutoNum type="alphaLcParenBoth"/>
              <a:tabLst>
                <a:tab pos="341313" algn="l"/>
              </a:tabLst>
            </a:pPr>
            <a:r>
              <a:rPr lang="en-GB" sz="1600" dirty="0" smtClean="0"/>
              <a:t>Public Sector Organisations;</a:t>
            </a:r>
          </a:p>
          <a:p>
            <a:pPr marL="37253" lvl="1" indent="-342900" algn="just">
              <a:buAutoNum type="alphaLcParenBoth"/>
              <a:tabLst>
                <a:tab pos="341313" algn="l"/>
              </a:tabLst>
            </a:pPr>
            <a:r>
              <a:rPr lang="en-GB" sz="1600" dirty="0" smtClean="0"/>
              <a:t>Companies as defined in the Income Tax Ordinance, 2001, which are registered for Sales Tax, 	Federal Excise Duty or Income Tax;</a:t>
            </a:r>
          </a:p>
          <a:p>
            <a:pPr marL="37253" lvl="1" indent="-342900" algn="just">
              <a:buAutoNum type="alphaLcParenBoth"/>
              <a:tabLst>
                <a:tab pos="341313" algn="l"/>
              </a:tabLst>
            </a:pPr>
            <a:r>
              <a:rPr lang="en-GB" sz="1600" dirty="0" smtClean="0"/>
              <a:t>Recipients of service of advertisement, who are registered for sales tax; and</a:t>
            </a:r>
          </a:p>
          <a:p>
            <a:pPr marL="37253" lvl="1" indent="-342900" algn="just">
              <a:buAutoNum type="alphaLcParenBoth"/>
              <a:tabLst>
                <a:tab pos="341313" algn="l"/>
              </a:tabLst>
            </a:pPr>
            <a:r>
              <a:rPr lang="en-GB" sz="1600" dirty="0" smtClean="0"/>
              <a:t>Persons registered as exporters.</a:t>
            </a:r>
          </a:p>
          <a:p>
            <a:pPr marL="37253" lvl="1" indent="-342900" algn="just">
              <a:buAutoNum type="alphaLcParenBoth"/>
              <a:tabLst>
                <a:tab pos="341313" algn="l"/>
              </a:tabLst>
            </a:pPr>
            <a:endParaRPr lang="en-GB" sz="100" dirty="0" smtClean="0"/>
          </a:p>
          <a:p>
            <a:pPr marL="37253" lvl="1" indent="-342900" algn="just">
              <a:buNone/>
              <a:tabLst>
                <a:tab pos="341313" algn="l"/>
              </a:tabLst>
            </a:pPr>
            <a:r>
              <a:rPr lang="en-GB" sz="1600" b="1" dirty="0" smtClean="0"/>
              <a:t>RESPONSIBILITY OF WITHHOLDING AGENT – Rule 2</a:t>
            </a:r>
          </a:p>
          <a:p>
            <a:pPr marL="37253" lvl="1" indent="-342900" algn="just">
              <a:buFont typeface="Arial" pitchFamily="34" charset="0"/>
              <a:buChar char="•"/>
              <a:tabLst>
                <a:tab pos="341313" algn="l"/>
              </a:tabLst>
            </a:pPr>
            <a:r>
              <a:rPr lang="en-GB" sz="1600" dirty="0" smtClean="0"/>
              <a:t>The withholding agent, intending to make purchases of taxable goods, is required to indicate in 	an advertisement or notice regarding deduction of withholding tax under these Rules.</a:t>
            </a:r>
          </a:p>
          <a:p>
            <a:pPr marL="37253" lvl="1" indent="-342900" algn="just">
              <a:buFont typeface="Arial" pitchFamily="34" charset="0"/>
              <a:buChar char="•"/>
              <a:tabLst>
                <a:tab pos="341313" algn="l"/>
              </a:tabLst>
            </a:pPr>
            <a:r>
              <a:rPr lang="en-GB" sz="1600" dirty="0" smtClean="0"/>
              <a:t>A withholding agent (other than recipient of advertisement) has to deduct 1/5</a:t>
            </a:r>
            <a:r>
              <a:rPr lang="en-GB" sz="1600" baseline="30000" dirty="0" smtClean="0"/>
              <a:t>th</a:t>
            </a:r>
            <a:r>
              <a:rPr lang="en-GB" sz="1600" dirty="0" smtClean="0"/>
              <a:t> of the total sales 	tax shown in the sales tax invoice issued by a registered person.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3" dur="500"/>
                                        <p:tgtEl>
                                          <p:spTgt spid="55">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6" dur="500"/>
                                        <p:tgtEl>
                                          <p:spTgt spid="55">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9" dur="500"/>
                                        <p:tgtEl>
                                          <p:spTgt spid="55">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2" dur="500"/>
                                        <p:tgtEl>
                                          <p:spTgt spid="55">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55">
                                            <p:txEl>
                                              <p:pRg st="6" end="6"/>
                                            </p:txEl>
                                          </p:spTgt>
                                        </p:tgtEl>
                                        <p:attrNameLst>
                                          <p:attrName>style.visibility</p:attrName>
                                        </p:attrNameLst>
                                      </p:cBhvr>
                                      <p:to>
                                        <p:strVal val="visible"/>
                                      </p:to>
                                    </p:set>
                                    <p:animEffect transition="in" filter="randombar(horizontal)">
                                      <p:cBhvr>
                                        <p:cTn id="25" dur="500"/>
                                        <p:tgtEl>
                                          <p:spTgt spid="5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55">
                                            <p:txEl>
                                              <p:pRg st="8" end="8"/>
                                            </p:txEl>
                                          </p:spTgt>
                                        </p:tgtEl>
                                        <p:attrNameLst>
                                          <p:attrName>style.visibility</p:attrName>
                                        </p:attrNameLst>
                                      </p:cBhvr>
                                      <p:to>
                                        <p:strVal val="visible"/>
                                      </p:to>
                                    </p:set>
                                    <p:animEffect transition="in" filter="randombar(horizontal)">
                                      <p:cBhvr>
                                        <p:cTn id="30" dur="500"/>
                                        <p:tgtEl>
                                          <p:spTgt spid="55">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55">
                                            <p:txEl>
                                              <p:pRg st="9" end="9"/>
                                            </p:txEl>
                                          </p:spTgt>
                                        </p:tgtEl>
                                        <p:attrNameLst>
                                          <p:attrName>style.visibility</p:attrName>
                                        </p:attrNameLst>
                                      </p:cBhvr>
                                      <p:to>
                                        <p:strVal val="visible"/>
                                      </p:to>
                                    </p:set>
                                    <p:animEffect transition="in" filter="randombar(horizontal)">
                                      <p:cBhvr>
                                        <p:cTn id="33" dur="500"/>
                                        <p:tgtEl>
                                          <p:spTgt spid="55">
                                            <p:txEl>
                                              <p:pRg st="9" end="9"/>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55">
                                            <p:txEl>
                                              <p:pRg st="10" end="10"/>
                                            </p:txEl>
                                          </p:spTgt>
                                        </p:tgtEl>
                                        <p:attrNameLst>
                                          <p:attrName>style.visibility</p:attrName>
                                        </p:attrNameLst>
                                      </p:cBhvr>
                                      <p:to>
                                        <p:strVal val="visible"/>
                                      </p:to>
                                    </p:set>
                                    <p:animEffect transition="in" filter="randombar(horizontal)">
                                      <p:cBhvr>
                                        <p:cTn id="36" dur="500"/>
                                        <p:tgtEl>
                                          <p:spTgt spid="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37253" lvl="1" indent="-342900" algn="just">
              <a:buNone/>
              <a:tabLst>
                <a:tab pos="341313" algn="l"/>
              </a:tabLst>
            </a:pPr>
            <a:r>
              <a:rPr lang="en-GB" sz="1800" b="1" dirty="0" smtClean="0"/>
              <a:t>RESPONSIBILITY OF WITHHOLDING AGENT – Rule 2 (Contd.)</a:t>
            </a:r>
          </a:p>
        </p:txBody>
      </p:sp>
      <p:sp>
        <p:nvSpPr>
          <p:cNvPr id="2" name="Title 1"/>
          <p:cNvSpPr>
            <a:spLocks noGrp="1"/>
          </p:cNvSpPr>
          <p:nvPr>
            <p:ph type="title"/>
          </p:nvPr>
        </p:nvSpPr>
        <p:spPr>
          <a:xfrm>
            <a:off x="530352" y="1143000"/>
            <a:ext cx="8997696" cy="510952"/>
          </a:xfrm>
        </p:spPr>
        <p:txBody>
          <a:bodyPr/>
          <a:lstStyle/>
          <a:p>
            <a:r>
              <a:rPr lang="en-GB" dirty="0" smtClean="0"/>
              <a:t>Sales Tax Special Procedure (Withholding) Rules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37253" lvl="1" indent="-342900" algn="just">
              <a:buFont typeface="Arial" pitchFamily="34" charset="0"/>
              <a:buChar char="•"/>
              <a:tabLst>
                <a:tab pos="341313" algn="l"/>
              </a:tabLst>
            </a:pPr>
            <a:r>
              <a:rPr lang="en-GB" sz="1600" dirty="0" smtClean="0"/>
              <a:t>A withholding agent is required to </a:t>
            </a:r>
            <a:r>
              <a:rPr lang="en-GB" sz="1600" b="1" dirty="0" smtClean="0"/>
              <a:t>deduct 1/10</a:t>
            </a:r>
            <a:r>
              <a:rPr lang="en-GB" sz="1600" b="1" baseline="30000" dirty="0" smtClean="0"/>
              <a:t>th</a:t>
            </a:r>
            <a:r>
              <a:rPr lang="en-GB" sz="1600" b="1" dirty="0" smtClean="0"/>
              <a:t> of the total sales tax</a:t>
            </a:r>
            <a:r>
              <a:rPr lang="en-GB" sz="1600" dirty="0" smtClean="0"/>
              <a:t>, shown on the sales 	tax invoice issued by persons </a:t>
            </a:r>
            <a:r>
              <a:rPr lang="en-GB" sz="1600" b="1" dirty="0" smtClean="0"/>
              <a:t>registered as a wholesaler, dealer or distributor.</a:t>
            </a:r>
          </a:p>
          <a:p>
            <a:pPr marL="37253" lvl="1" indent="-342900" algn="just">
              <a:buFont typeface="Arial" pitchFamily="34" charset="0"/>
              <a:buChar char="•"/>
              <a:tabLst>
                <a:tab pos="341313" algn="l"/>
              </a:tabLst>
            </a:pPr>
            <a:r>
              <a:rPr lang="en-GB" sz="1600" dirty="0" smtClean="0"/>
              <a:t>A withholding agent having Free Tax Number and falling within the categories of Federal &amp; 	Provincial Government departments, autonomous bodies, public sector organisations,  on 	purchase of taxable goods from </a:t>
            </a:r>
            <a:r>
              <a:rPr lang="en-GB" sz="1600" b="1" dirty="0" smtClean="0"/>
              <a:t>persons liable to be registered but not registered</a:t>
            </a:r>
            <a:r>
              <a:rPr lang="en-GB" sz="1600" dirty="0" smtClean="0"/>
              <a:t>, deduct 	sales tax </a:t>
            </a:r>
            <a:r>
              <a:rPr lang="en-GB" sz="1600" b="1" dirty="0" smtClean="0"/>
              <a:t>at the applicable rate of the value of taxable supplies made to him</a:t>
            </a:r>
            <a:r>
              <a:rPr lang="en-GB" sz="1600" dirty="0" smtClean="0"/>
              <a:t>. Unless 	otherwise specified in the contract, the amount of sales tax is worked out on the basis of 	gross value of taxable supply. It was earlier clarified by FBR to APTMA that sales tax would be 	worked out on tax fraction formula basis.</a:t>
            </a:r>
          </a:p>
          <a:p>
            <a:pPr marL="37253" lvl="1" indent="-342900" algn="just">
              <a:buFont typeface="Arial" pitchFamily="34" charset="0"/>
              <a:buChar char="•"/>
              <a:tabLst>
                <a:tab pos="341313" algn="l"/>
              </a:tabLst>
            </a:pPr>
            <a:r>
              <a:rPr lang="en-GB" sz="1600" dirty="0" smtClean="0"/>
              <a:t>Other withholding agents (i.e. Companies, recipients of advertisement services and exporters) 	are required to deduct </a:t>
            </a:r>
            <a:r>
              <a:rPr lang="en-GB" sz="1600" b="1" dirty="0" smtClean="0"/>
              <a:t>1% of the value of taxable supplies</a:t>
            </a:r>
            <a:r>
              <a:rPr lang="en-GB" sz="1600" dirty="0" smtClean="0"/>
              <a:t> made to them by a person </a:t>
            </a:r>
            <a:r>
              <a:rPr lang="en-GB" sz="1600" b="1" dirty="0" smtClean="0"/>
              <a:t>who 	is required to be registered but not registered. </a:t>
            </a:r>
          </a:p>
          <a:p>
            <a:pPr marL="37253" lvl="1" indent="-342900" algn="just">
              <a:buFont typeface="Arial" pitchFamily="34" charset="0"/>
              <a:buChar char="•"/>
              <a:tabLst>
                <a:tab pos="341313" algn="l"/>
              </a:tabLst>
            </a:pPr>
            <a:r>
              <a:rPr lang="en-GB" sz="1600" dirty="0" smtClean="0"/>
              <a:t>The Withholding agent is not entitled to reclaim or deduct the withholding tax as input tax.</a:t>
            </a:r>
          </a:p>
          <a:p>
            <a:pPr marL="37253" lvl="1" indent="-342900" algn="just">
              <a:buFont typeface="Arial" pitchFamily="34" charset="0"/>
              <a:buChar char="•"/>
              <a:tabLst>
                <a:tab pos="341313" algn="l"/>
              </a:tabLst>
            </a:pPr>
            <a:r>
              <a:rPr lang="en-GB" sz="1600" b="1" dirty="0" smtClean="0"/>
              <a:t>Recipient of advertisement service</a:t>
            </a:r>
            <a:r>
              <a:rPr lang="en-GB" sz="1600" dirty="0" smtClean="0"/>
              <a:t> is required to </a:t>
            </a:r>
            <a:r>
              <a:rPr lang="en-GB" sz="1600" b="1" dirty="0" smtClean="0"/>
              <a:t>withhold 100% sales tax</a:t>
            </a:r>
            <a:r>
              <a:rPr lang="en-GB" sz="1600" dirty="0" smtClean="0"/>
              <a:t> mentioned 	on the 	invoice. If, however, no sales tax is mentioned, the tax is to be withheld at the applicable 	rate.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animEffect transition="in" filter="randombar(horizontal)">
                                      <p:cBhvr>
                                        <p:cTn id="15" dur="500"/>
                                        <p:tgtEl>
                                          <p:spTgt spid="55">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8" dur="500"/>
                                        <p:tgtEl>
                                          <p:spTgt spid="55">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21" dur="500"/>
                                        <p:tgtEl>
                                          <p:spTgt spid="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37253" lvl="1" indent="-342900" algn="just">
              <a:buNone/>
              <a:tabLst>
                <a:tab pos="341313" algn="l"/>
              </a:tabLst>
            </a:pPr>
            <a:r>
              <a:rPr lang="en-GB" sz="1800" b="1" dirty="0" smtClean="0"/>
              <a:t>RESPONSIBILITY OF WITHHOLDING AGENT – Rule 2 (Contd.)</a:t>
            </a:r>
          </a:p>
        </p:txBody>
      </p:sp>
      <p:sp>
        <p:nvSpPr>
          <p:cNvPr id="2" name="Title 1"/>
          <p:cNvSpPr>
            <a:spLocks noGrp="1"/>
          </p:cNvSpPr>
          <p:nvPr>
            <p:ph type="title"/>
          </p:nvPr>
        </p:nvSpPr>
        <p:spPr>
          <a:xfrm>
            <a:off x="530352" y="1143000"/>
            <a:ext cx="8997696" cy="510952"/>
          </a:xfrm>
        </p:spPr>
        <p:txBody>
          <a:bodyPr/>
          <a:lstStyle/>
          <a:p>
            <a:r>
              <a:rPr lang="en-GB" dirty="0" smtClean="0"/>
              <a:t>Sales Tax Special Procedure (Withholding) Rules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37253" lvl="1" indent="-342900" algn="just">
              <a:buFont typeface="Arial" pitchFamily="34" charset="0"/>
              <a:buChar char="•"/>
              <a:tabLst>
                <a:tab pos="341313" algn="l"/>
              </a:tabLst>
            </a:pPr>
            <a:r>
              <a:rPr lang="en-GB" sz="1600" dirty="0" smtClean="0"/>
              <a:t>Withholding tax is deposited by registered withholding agents </a:t>
            </a:r>
            <a:r>
              <a:rPr lang="en-GB" sz="1600" dirty="0" err="1" smtClean="0"/>
              <a:t>alongwith</a:t>
            </a:r>
            <a:r>
              <a:rPr lang="en-GB" sz="1600" dirty="0" smtClean="0"/>
              <a:t> their monthly sales tax 	returns in which purchase was made whereas other agents are required to file a prescribed 	return and deposit the tax in the same manner.</a:t>
            </a:r>
          </a:p>
          <a:p>
            <a:pPr marL="37253" lvl="1" indent="-342900" algn="just">
              <a:buFont typeface="Arial" pitchFamily="34" charset="0"/>
              <a:buChar char="•"/>
              <a:tabLst>
                <a:tab pos="341313" algn="l"/>
              </a:tabLst>
            </a:pPr>
            <a:r>
              <a:rPr lang="en-GB" sz="1600" dirty="0" smtClean="0"/>
              <a:t>A certificate showing deduction of sales tax should be issued to the supplier by the withholding 	agent duly specifying the name and registration number of the supplier, description of goods 	and the amount of sales tax deducted.</a:t>
            </a:r>
          </a:p>
          <a:p>
            <a:pPr marL="37253" lvl="1" indent="-342900" algn="just">
              <a:buFont typeface="Arial" pitchFamily="34" charset="0"/>
              <a:buChar char="•"/>
              <a:tabLst>
                <a:tab pos="341313" algn="l"/>
              </a:tabLst>
            </a:pPr>
            <a:endParaRPr lang="en-GB" sz="100" dirty="0" smtClean="0"/>
          </a:p>
          <a:p>
            <a:pPr marL="37253" lvl="1" indent="-342900" algn="just">
              <a:buNone/>
              <a:tabLst>
                <a:tab pos="341313" algn="l"/>
              </a:tabLst>
            </a:pPr>
            <a:r>
              <a:rPr lang="en-GB" sz="1600" b="1" dirty="0" smtClean="0"/>
              <a:t>RESPONSIBILITY OF THE REGISTERED SUPPLIER – Rule 3</a:t>
            </a:r>
          </a:p>
          <a:p>
            <a:pPr marL="37253" lvl="1" indent="-342900" algn="just">
              <a:tabLst>
                <a:tab pos="341313" algn="l"/>
              </a:tabLst>
            </a:pPr>
            <a:r>
              <a:rPr lang="en-GB" sz="1600" dirty="0" smtClean="0"/>
              <a:t>The registered supplier has to issue a sales tax invoice in respect of every supply to a 	withholding agent in normal manner.</a:t>
            </a:r>
          </a:p>
          <a:p>
            <a:pPr marL="37253" lvl="1" indent="-342900" algn="just">
              <a:tabLst>
                <a:tab pos="341313" algn="l"/>
              </a:tabLst>
            </a:pPr>
            <a:r>
              <a:rPr lang="en-GB" sz="1600" dirty="0" smtClean="0"/>
              <a:t>Monthly return will also be filed in the normal manner, however, credit of sales tax deducted by 	the withholding agent will be accounted for by the supplier in his return.</a:t>
            </a:r>
          </a:p>
          <a:p>
            <a:pPr marL="37253" lvl="1" indent="-342900" algn="just">
              <a:buNone/>
              <a:tabLst>
                <a:tab pos="341313" algn="l"/>
              </a:tabLst>
            </a:pPr>
            <a:endParaRPr lang="en-GB" sz="1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7" dur="500"/>
                                        <p:tgtEl>
                                          <p:spTgt spid="5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randombar(horizontal)">
                                      <p:cBhvr>
                                        <p:cTn id="10" dur="500"/>
                                        <p:tgtEl>
                                          <p:spTgt spid="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animEffect transition="in" filter="randombar(horizontal)">
                                      <p:cBhvr>
                                        <p:cTn id="15" dur="500"/>
                                        <p:tgtEl>
                                          <p:spTgt spid="55">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5">
                                            <p:txEl>
                                              <p:pRg st="4" end="4"/>
                                            </p:txEl>
                                          </p:spTgt>
                                        </p:tgtEl>
                                        <p:attrNameLst>
                                          <p:attrName>style.visibility</p:attrName>
                                        </p:attrNameLst>
                                      </p:cBhvr>
                                      <p:to>
                                        <p:strVal val="visible"/>
                                      </p:to>
                                    </p:set>
                                    <p:animEffect transition="in" filter="randombar(horizontal)">
                                      <p:cBhvr>
                                        <p:cTn id="18" dur="500"/>
                                        <p:tgtEl>
                                          <p:spTgt spid="55">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animEffect transition="in" filter="randombar(horizontal)">
                                      <p:cBhvr>
                                        <p:cTn id="21" dur="500"/>
                                        <p:tgtEl>
                                          <p:spTgt spid="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1027528"/>
          </a:xfrm>
        </p:spPr>
        <p:txBody>
          <a:bodyPr/>
          <a:lstStyle/>
          <a:p>
            <a:pPr marL="37253" lvl="1" indent="-342900" algn="just">
              <a:buNone/>
              <a:tabLst>
                <a:tab pos="341313" algn="l"/>
              </a:tabLst>
            </a:pPr>
            <a:r>
              <a:rPr lang="en-GB" sz="1800" b="1" dirty="0" smtClean="0"/>
              <a:t>EXCLUSIONS – Rule 5</a:t>
            </a:r>
          </a:p>
        </p:txBody>
      </p:sp>
      <p:sp>
        <p:nvSpPr>
          <p:cNvPr id="2" name="Title 1"/>
          <p:cNvSpPr>
            <a:spLocks noGrp="1"/>
          </p:cNvSpPr>
          <p:nvPr>
            <p:ph type="title"/>
          </p:nvPr>
        </p:nvSpPr>
        <p:spPr>
          <a:xfrm>
            <a:off x="530352" y="1143000"/>
            <a:ext cx="8997696" cy="510952"/>
          </a:xfrm>
        </p:spPr>
        <p:txBody>
          <a:bodyPr/>
          <a:lstStyle/>
          <a:p>
            <a:r>
              <a:rPr lang="en-GB" dirty="0" smtClean="0"/>
              <a:t>Sales Tax Special Procedure (Withholding) Rules</a:t>
            </a:r>
            <a:endParaRPr lang="en-GB" dirty="0"/>
          </a:p>
        </p:txBody>
      </p:sp>
      <p:sp>
        <p:nvSpPr>
          <p:cNvPr id="55" name="Content Placeholder 53"/>
          <p:cNvSpPr>
            <a:spLocks noGrp="1"/>
          </p:cNvSpPr>
          <p:nvPr>
            <p:ph sz="quarter" idx="14"/>
          </p:nvPr>
        </p:nvSpPr>
        <p:spPr>
          <a:xfrm>
            <a:off x="492696" y="2158008"/>
            <a:ext cx="8997696" cy="4824536"/>
          </a:xfrm>
        </p:spPr>
        <p:txBody>
          <a:bodyPr/>
          <a:lstStyle/>
          <a:p>
            <a:pPr marL="37253" lvl="1" indent="-342900" algn="just">
              <a:buAutoNum type="arabicParenR"/>
              <a:tabLst>
                <a:tab pos="341313" algn="l"/>
              </a:tabLst>
            </a:pPr>
            <a:r>
              <a:rPr lang="en-GB" sz="1600" dirty="0" smtClean="0"/>
              <a:t>Electrical Energy, </a:t>
            </a:r>
          </a:p>
          <a:p>
            <a:pPr marL="37253" lvl="1" indent="-342900" algn="just">
              <a:buAutoNum type="arabicParenR"/>
              <a:tabLst>
                <a:tab pos="341313" algn="l"/>
              </a:tabLst>
            </a:pPr>
            <a:r>
              <a:rPr lang="en-GB" sz="1600" dirty="0" smtClean="0"/>
              <a:t>Natural Gas, </a:t>
            </a:r>
          </a:p>
          <a:p>
            <a:pPr marL="37253" lvl="1" indent="-342900" algn="just">
              <a:buAutoNum type="arabicParenR"/>
              <a:tabLst>
                <a:tab pos="341313" algn="l"/>
              </a:tabLst>
            </a:pPr>
            <a:r>
              <a:rPr lang="en-GB" sz="1600" dirty="0" smtClean="0"/>
              <a:t>Petroleum Products supplied by production and exploration companies, oil refineries and oil 	marketing companies and dealers of motor spirit and high speed diesel, </a:t>
            </a:r>
          </a:p>
          <a:p>
            <a:pPr marL="37253" lvl="1" indent="-342900" algn="just">
              <a:buAutoNum type="arabicParenR"/>
              <a:tabLst>
                <a:tab pos="341313" algn="l"/>
              </a:tabLst>
            </a:pPr>
            <a:r>
              <a:rPr lang="en-GB" sz="1600" dirty="0" smtClean="0"/>
              <a:t>Registered persons paying sales tax under Chapter XI of the Sales Tax Special Procedure Rules, 	2007, except those paying sales tax on ad valorem basis at standard rate, </a:t>
            </a:r>
          </a:p>
          <a:p>
            <a:pPr marL="37253" lvl="1" indent="-342900" algn="just">
              <a:buAutoNum type="arabicParenR"/>
              <a:tabLst>
                <a:tab pos="341313" algn="l"/>
              </a:tabLst>
            </a:pPr>
            <a:r>
              <a:rPr lang="en-GB" sz="1600" dirty="0" smtClean="0"/>
              <a:t>vegetable ghee and cooking oil, </a:t>
            </a:r>
          </a:p>
          <a:p>
            <a:pPr marL="37253" lvl="1" indent="-342900" algn="just">
              <a:buAutoNum type="arabicParenR"/>
              <a:tabLst>
                <a:tab pos="341313" algn="l"/>
              </a:tabLst>
            </a:pPr>
            <a:r>
              <a:rPr lang="en-GB" sz="1600" dirty="0" smtClean="0"/>
              <a:t>telecommunication services, </a:t>
            </a:r>
          </a:p>
          <a:p>
            <a:pPr marL="37253" lvl="1" indent="-342900" algn="just">
              <a:buAutoNum type="arabicParenR"/>
              <a:tabLst>
                <a:tab pos="341313" algn="l"/>
              </a:tabLst>
            </a:pPr>
            <a:r>
              <a:rPr lang="en-GB" sz="1600" dirty="0" smtClean="0"/>
              <a:t>goods specified in Third Schedule; and </a:t>
            </a:r>
          </a:p>
          <a:p>
            <a:pPr marL="37253" lvl="1" indent="-342900" algn="just">
              <a:buAutoNum type="arabicParenR"/>
              <a:tabLst>
                <a:tab pos="341313" algn="l"/>
              </a:tabLst>
            </a:pPr>
            <a:r>
              <a:rPr lang="en-GB" sz="1600" dirty="0" smtClean="0"/>
              <a:t>supplies made by Commercial imports who have paid value addition sales tax on import stage.</a:t>
            </a:r>
          </a:p>
          <a:p>
            <a:pPr marL="37253" lvl="1" indent="-342900" algn="just">
              <a:buNone/>
              <a:tabLst>
                <a:tab pos="341313" algn="l"/>
              </a:tabLst>
            </a:pPr>
            <a:endParaRPr lang="en-GB" sz="1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 calcmode="lin" valueType="num">
                                      <p:cBhvr>
                                        <p:cTn id="7" dur="10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5">
                                            <p:txEl>
                                              <p:pRg st="1" end="1"/>
                                            </p:txEl>
                                          </p:spTgt>
                                        </p:tgtEl>
                                        <p:attrNameLst>
                                          <p:attrName>style.visibility</p:attrName>
                                        </p:attrNameLst>
                                      </p:cBhvr>
                                      <p:to>
                                        <p:strVal val="visible"/>
                                      </p:to>
                                    </p:set>
                                    <p:anim calcmode="lin" valueType="num">
                                      <p:cBhvr>
                                        <p:cTn id="13" dur="1000" fill="hold"/>
                                        <p:tgtEl>
                                          <p:spTgt spid="5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5">
                                            <p:txEl>
                                              <p:pRg st="2" end="2"/>
                                            </p:txEl>
                                          </p:spTgt>
                                        </p:tgtEl>
                                        <p:attrNameLst>
                                          <p:attrName>style.visibility</p:attrName>
                                        </p:attrNameLst>
                                      </p:cBhvr>
                                      <p:to>
                                        <p:strVal val="visible"/>
                                      </p:to>
                                    </p:set>
                                    <p:anim calcmode="lin" valueType="num">
                                      <p:cBhvr>
                                        <p:cTn id="19" dur="1000" fill="hold"/>
                                        <p:tgtEl>
                                          <p:spTgt spid="5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5">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5">
                                            <p:txEl>
                                              <p:pRg st="3" end="3"/>
                                            </p:txEl>
                                          </p:spTgt>
                                        </p:tgtEl>
                                        <p:attrNameLst>
                                          <p:attrName>style.visibility</p:attrName>
                                        </p:attrNameLst>
                                      </p:cBhvr>
                                      <p:to>
                                        <p:strVal val="visible"/>
                                      </p:to>
                                    </p:set>
                                    <p:anim calcmode="lin" valueType="num">
                                      <p:cBhvr>
                                        <p:cTn id="25" dur="1000" fill="hold"/>
                                        <p:tgtEl>
                                          <p:spTgt spid="5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5">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5">
                                            <p:txEl>
                                              <p:pRg st="4" end="4"/>
                                            </p:txEl>
                                          </p:spTgt>
                                        </p:tgtEl>
                                        <p:attrNameLst>
                                          <p:attrName>style.visibility</p:attrName>
                                        </p:attrNameLst>
                                      </p:cBhvr>
                                      <p:to>
                                        <p:strVal val="visible"/>
                                      </p:to>
                                    </p:set>
                                    <p:anim calcmode="lin" valueType="num">
                                      <p:cBhvr>
                                        <p:cTn id="31" dur="1000" fill="hold"/>
                                        <p:tgtEl>
                                          <p:spTgt spid="5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5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55">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55">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5">
                                            <p:txEl>
                                              <p:pRg st="5" end="5"/>
                                            </p:txEl>
                                          </p:spTgt>
                                        </p:tgtEl>
                                        <p:attrNameLst>
                                          <p:attrName>style.visibility</p:attrName>
                                        </p:attrNameLst>
                                      </p:cBhvr>
                                      <p:to>
                                        <p:strVal val="visible"/>
                                      </p:to>
                                    </p:set>
                                    <p:anim calcmode="lin" valueType="num">
                                      <p:cBhvr>
                                        <p:cTn id="37" dur="1000" fill="hold"/>
                                        <p:tgtEl>
                                          <p:spTgt spid="55">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55">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55">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55">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55">
                                            <p:txEl>
                                              <p:pRg st="6" end="6"/>
                                            </p:txEl>
                                          </p:spTgt>
                                        </p:tgtEl>
                                        <p:attrNameLst>
                                          <p:attrName>style.visibility</p:attrName>
                                        </p:attrNameLst>
                                      </p:cBhvr>
                                      <p:to>
                                        <p:strVal val="visible"/>
                                      </p:to>
                                    </p:set>
                                    <p:anim calcmode="lin" valueType="num">
                                      <p:cBhvr>
                                        <p:cTn id="43" dur="1000" fill="hold"/>
                                        <p:tgtEl>
                                          <p:spTgt spid="55">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55">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55">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55">
                                            <p:txEl>
                                              <p:pRg st="6" end="6"/>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55">
                                            <p:txEl>
                                              <p:pRg st="7" end="7"/>
                                            </p:txEl>
                                          </p:spTgt>
                                        </p:tgtEl>
                                        <p:attrNameLst>
                                          <p:attrName>style.visibility</p:attrName>
                                        </p:attrNameLst>
                                      </p:cBhvr>
                                      <p:to>
                                        <p:strVal val="visible"/>
                                      </p:to>
                                    </p:set>
                                    <p:anim calcmode="lin" valueType="num">
                                      <p:cBhvr>
                                        <p:cTn id="49" dur="1000" fill="hold"/>
                                        <p:tgtEl>
                                          <p:spTgt spid="55">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55">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55">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Questions &amp; Answers</a:t>
            </a:r>
            <a:endParaRPr lang="en-GB" sz="40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lvl="0"/>
            <a:r>
              <a:rPr lang="en-GB" dirty="0" smtClean="0"/>
              <a:t>This presentation has been prepared for general guidance on matters of interest only, and does not constitute professional advice. You should not act upon the information contained in this publication without obtaining specific professional advice. No representation or warranty (express or implied) is given as to the accuracy or completeness of the information contained in this publication, and, to the extent permitted by law, A.F.Ferguson &amp; Co, its members, employees and agents do not accept or assume any liability, responsibility or duty of care for any consequences of you or anyone else acting, or refraining to act, in reliance on the information contained in this publication or for any decision based on it. </a:t>
            </a:r>
            <a:br>
              <a:rPr lang="en-GB" dirty="0" smtClean="0"/>
            </a:br>
            <a:r>
              <a:rPr lang="en-GB" dirty="0" smtClean="0"/>
              <a:t/>
            </a:r>
            <a:br>
              <a:rPr lang="en-GB" dirty="0" smtClean="0"/>
            </a:br>
            <a:r>
              <a:rPr lang="en-GB" dirty="0" smtClean="0"/>
              <a:t>© 2015 A.F.Ferguson &amp; Co. All rights reserved. In this document, “PwC” refers to A.F.Ferguson &amp; Co. which is a member firm of PricewaterhouseCoopers International Limited, each member firm of which is a separate legal entity.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25960"/>
            <a:ext cx="8997696" cy="5328592"/>
          </a:xfrm>
        </p:spPr>
        <p:txBody>
          <a:bodyPr/>
          <a:lstStyle/>
          <a:p>
            <a:pPr marL="0" lvl="1">
              <a:buNone/>
            </a:pPr>
            <a:r>
              <a:rPr lang="en-GB" sz="1700" b="1" dirty="0" smtClean="0"/>
              <a:t>REGISTRATION – Rule 4</a:t>
            </a:r>
          </a:p>
          <a:p>
            <a:pPr marL="0" lvl="1" algn="just">
              <a:buNone/>
            </a:pPr>
            <a:r>
              <a:rPr lang="en-GB" sz="1700" dirty="0" smtClean="0"/>
              <a:t>Retailers </a:t>
            </a:r>
            <a:r>
              <a:rPr lang="en-GB" sz="1700" dirty="0" smtClean="0"/>
              <a:t>falling in any of the following categories are required to be registered as a retailer in the prescribed manner.</a:t>
            </a:r>
          </a:p>
          <a:p>
            <a:pPr marL="342900" lvl="1" indent="-342900" algn="just">
              <a:buAutoNum type="alphaLcParenBoth"/>
            </a:pPr>
            <a:r>
              <a:rPr lang="en-GB" sz="1700" dirty="0" smtClean="0"/>
              <a:t>Operating as a </a:t>
            </a:r>
            <a:r>
              <a:rPr lang="en-GB" sz="1700" b="1" dirty="0" smtClean="0"/>
              <a:t>unit of a national or international chain or stores</a:t>
            </a:r>
            <a:r>
              <a:rPr lang="en-GB" sz="1700" dirty="0" smtClean="0"/>
              <a:t>;</a:t>
            </a:r>
          </a:p>
          <a:p>
            <a:pPr marL="342900" lvl="1" indent="-342900" algn="just">
              <a:buAutoNum type="alphaLcParenBoth"/>
            </a:pPr>
            <a:r>
              <a:rPr lang="en-GB" sz="1700" dirty="0" smtClean="0"/>
              <a:t>Operating in an </a:t>
            </a:r>
            <a:r>
              <a:rPr lang="en-GB" sz="1700" b="1" dirty="0" smtClean="0"/>
              <a:t>air-conditioned</a:t>
            </a:r>
            <a:r>
              <a:rPr lang="en-GB" sz="1700" dirty="0" smtClean="0"/>
              <a:t> shopping mall, plaza or centre, </a:t>
            </a:r>
            <a:r>
              <a:rPr lang="en-GB" sz="1700" b="1" dirty="0" smtClean="0"/>
              <a:t>excluding kiosks;</a:t>
            </a:r>
          </a:p>
          <a:p>
            <a:pPr marL="342900" lvl="1" indent="-342900" algn="just">
              <a:buAutoNum type="alphaLcParenBoth"/>
            </a:pPr>
            <a:r>
              <a:rPr lang="en-GB" sz="1700" dirty="0" smtClean="0"/>
              <a:t>Whose </a:t>
            </a:r>
            <a:r>
              <a:rPr lang="en-GB" sz="1700" b="1" dirty="0" smtClean="0"/>
              <a:t>cumulative electricity bill</a:t>
            </a:r>
            <a:r>
              <a:rPr lang="en-GB" sz="1700" dirty="0" smtClean="0"/>
              <a:t> during the immediately preceding 12 consecutive months </a:t>
            </a:r>
            <a:r>
              <a:rPr lang="en-GB" sz="1700" b="1" dirty="0" smtClean="0"/>
              <a:t>exceeds Rs 600,000</a:t>
            </a:r>
            <a:r>
              <a:rPr lang="en-GB" sz="1700" dirty="0" smtClean="0"/>
              <a:t>; and</a:t>
            </a:r>
          </a:p>
          <a:p>
            <a:pPr marL="342900" lvl="1" indent="-342900" algn="just">
              <a:buAutoNum type="alphaLcParenBoth"/>
            </a:pPr>
            <a:r>
              <a:rPr lang="en-GB" sz="1700" dirty="0" smtClean="0"/>
              <a:t>A </a:t>
            </a:r>
            <a:r>
              <a:rPr lang="en-GB" sz="1700" b="1" dirty="0" smtClean="0"/>
              <a:t>wholesaler-cum-retailer</a:t>
            </a:r>
            <a:r>
              <a:rPr lang="en-GB" sz="1700" dirty="0" smtClean="0"/>
              <a:t>, engaged in bulk import and supply of consumer goods on wholesale basis to the retailers as well as on retail basis to the general body of consumers.</a:t>
            </a:r>
          </a:p>
          <a:p>
            <a:pPr marL="0" lvl="1" indent="0" algn="just">
              <a:buNone/>
            </a:pPr>
            <a:endParaRPr lang="en-GB" sz="500" b="1" dirty="0" smtClean="0"/>
          </a:p>
          <a:p>
            <a:pPr marL="0" lvl="1" indent="0" algn="just">
              <a:buNone/>
            </a:pPr>
            <a:r>
              <a:rPr lang="en-GB" sz="1700" b="1" dirty="0" smtClean="0"/>
              <a:t>Provisions of this Chapter remain applicable on retailers who do not obtain registration.</a:t>
            </a:r>
          </a:p>
          <a:p>
            <a:pPr marL="0" lvl="1" indent="0" algn="just">
              <a:buNone/>
            </a:pPr>
            <a:endParaRPr lang="en-GB" sz="100" b="1" dirty="0" smtClean="0"/>
          </a:p>
          <a:p>
            <a:pPr marL="0" lvl="1" indent="0" algn="just">
              <a:buNone/>
            </a:pPr>
            <a:r>
              <a:rPr lang="en-GB" sz="1700" b="1" dirty="0" smtClean="0"/>
              <a:t>Retailers operating as a unit of franchise or any other arrangement of a national or multinational chain of stores, are required to obtain separate registration.</a:t>
            </a:r>
            <a:endParaRPr lang="en-GB" sz="1700" b="1" dirty="0"/>
          </a:p>
          <a:p>
            <a:pPr marL="0" lvl="1" indent="0" algn="just">
              <a:buNone/>
            </a:pPr>
            <a:endParaRPr lang="en-GB" sz="1700" dirty="0" smtClean="0"/>
          </a:p>
          <a:p>
            <a:endParaRPr lang="en-GB" sz="1600" dirty="0"/>
          </a:p>
        </p:txBody>
      </p:sp>
      <p:sp>
        <p:nvSpPr>
          <p:cNvPr id="2" name="Title 1"/>
          <p:cNvSpPr>
            <a:spLocks noGrp="1"/>
          </p:cNvSpPr>
          <p:nvPr>
            <p:ph type="title"/>
          </p:nvPr>
        </p:nvSpPr>
        <p:spPr>
          <a:xfrm>
            <a:off x="530352" y="1143000"/>
            <a:ext cx="8997696" cy="654968"/>
          </a:xfrm>
        </p:spPr>
        <p:txBody>
          <a:bodyPr/>
          <a:lstStyle/>
          <a:p>
            <a:r>
              <a:rPr lang="en-GB" dirty="0" smtClean="0"/>
              <a:t>Special Procedure for Retailers</a:t>
            </a:r>
            <a:br>
              <a:rPr lang="en-GB" dirty="0" smtClean="0"/>
            </a:br>
            <a:endParaRPr lang="en-GB" dirty="0"/>
          </a:p>
        </p:txBody>
      </p:sp>
    </p:spTree>
    <p:custDataLst>
      <p:tags r:id="rId1"/>
    </p:custDataLst>
    <p:extLst>
      <p:ext uri="{BB962C8B-B14F-4D97-AF65-F5344CB8AC3E}">
        <p14:creationId xmlns:p14="http://schemas.microsoft.com/office/powerpoint/2010/main" val="65132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4">
                                            <p:txEl>
                                              <p:pRg st="1" end="1"/>
                                            </p:txEl>
                                          </p:spTgt>
                                        </p:tgtEl>
                                        <p:attrNameLst>
                                          <p:attrName>style.visibility</p:attrName>
                                        </p:attrNameLst>
                                      </p:cBhvr>
                                      <p:to>
                                        <p:strVal val="visible"/>
                                      </p:to>
                                    </p:set>
                                    <p:animEffect transition="in" filter="randombar(horizontal)">
                                      <p:cBhvr>
                                        <p:cTn id="7" dur="500"/>
                                        <p:tgtEl>
                                          <p:spTgt spid="54">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4">
                                            <p:txEl>
                                              <p:pRg st="2" end="2"/>
                                            </p:txEl>
                                          </p:spTgt>
                                        </p:tgtEl>
                                        <p:attrNameLst>
                                          <p:attrName>style.visibility</p:attrName>
                                        </p:attrNameLst>
                                      </p:cBhvr>
                                      <p:to>
                                        <p:strVal val="visible"/>
                                      </p:to>
                                    </p:set>
                                    <p:animEffect transition="in" filter="randombar(horizontal)">
                                      <p:cBhvr>
                                        <p:cTn id="10" dur="500"/>
                                        <p:tgtEl>
                                          <p:spTgt spid="54">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4">
                                            <p:txEl>
                                              <p:pRg st="3" end="3"/>
                                            </p:txEl>
                                          </p:spTgt>
                                        </p:tgtEl>
                                        <p:attrNameLst>
                                          <p:attrName>style.visibility</p:attrName>
                                        </p:attrNameLst>
                                      </p:cBhvr>
                                      <p:to>
                                        <p:strVal val="visible"/>
                                      </p:to>
                                    </p:set>
                                    <p:animEffect transition="in" filter="randombar(horizontal)">
                                      <p:cBhvr>
                                        <p:cTn id="13" dur="500"/>
                                        <p:tgtEl>
                                          <p:spTgt spid="54">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4">
                                            <p:txEl>
                                              <p:pRg st="4" end="4"/>
                                            </p:txEl>
                                          </p:spTgt>
                                        </p:tgtEl>
                                        <p:attrNameLst>
                                          <p:attrName>style.visibility</p:attrName>
                                        </p:attrNameLst>
                                      </p:cBhvr>
                                      <p:to>
                                        <p:strVal val="visible"/>
                                      </p:to>
                                    </p:set>
                                    <p:animEffect transition="in" filter="randombar(horizontal)">
                                      <p:cBhvr>
                                        <p:cTn id="16" dur="500"/>
                                        <p:tgtEl>
                                          <p:spTgt spid="54">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4">
                                            <p:txEl>
                                              <p:pRg st="5" end="5"/>
                                            </p:txEl>
                                          </p:spTgt>
                                        </p:tgtEl>
                                        <p:attrNameLst>
                                          <p:attrName>style.visibility</p:attrName>
                                        </p:attrNameLst>
                                      </p:cBhvr>
                                      <p:to>
                                        <p:strVal val="visible"/>
                                      </p:to>
                                    </p:set>
                                    <p:animEffect transition="in" filter="randombar(horizontal)">
                                      <p:cBhvr>
                                        <p:cTn id="19" dur="500"/>
                                        <p:tgtEl>
                                          <p:spTgt spid="54">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4">
                                            <p:txEl>
                                              <p:pRg st="7" end="7"/>
                                            </p:txEl>
                                          </p:spTgt>
                                        </p:tgtEl>
                                        <p:attrNameLst>
                                          <p:attrName>style.visibility</p:attrName>
                                        </p:attrNameLst>
                                      </p:cBhvr>
                                      <p:to>
                                        <p:strVal val="visible"/>
                                      </p:to>
                                    </p:set>
                                    <p:animEffect transition="in" filter="randombar(horizontal)">
                                      <p:cBhvr>
                                        <p:cTn id="22" dur="500"/>
                                        <p:tgtEl>
                                          <p:spTgt spid="54">
                                            <p:txEl>
                                              <p:pRg st="7" end="7"/>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54">
                                            <p:txEl>
                                              <p:pRg st="9" end="9"/>
                                            </p:txEl>
                                          </p:spTgt>
                                        </p:tgtEl>
                                        <p:attrNameLst>
                                          <p:attrName>style.visibility</p:attrName>
                                        </p:attrNameLst>
                                      </p:cBhvr>
                                      <p:to>
                                        <p:strVal val="visible"/>
                                      </p:to>
                                    </p:set>
                                    <p:animEffect transition="in" filter="randombar(horizontal)">
                                      <p:cBhvr>
                                        <p:cTn id="25" dur="500"/>
                                        <p:tgtEl>
                                          <p:spTgt spid="5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797968"/>
            <a:ext cx="8997696" cy="5256584"/>
          </a:xfrm>
        </p:spPr>
        <p:txBody>
          <a:bodyPr/>
          <a:lstStyle/>
          <a:p>
            <a:pPr marL="0" lvl="1">
              <a:buNone/>
            </a:pPr>
            <a:r>
              <a:rPr lang="en-GB" sz="1700" b="1" dirty="0" smtClean="0"/>
              <a:t>TAX TO BE PAID AT STANDARD RATE – Rule 5</a:t>
            </a:r>
          </a:p>
          <a:p>
            <a:pPr marL="0" lvl="1" algn="just">
              <a:tabLst>
                <a:tab pos="287338" algn="l"/>
              </a:tabLst>
            </a:pPr>
            <a:r>
              <a:rPr lang="en-GB" sz="1700" dirty="0" smtClean="0"/>
              <a:t>Retailers specified above are required to pay sales tax at the standard rate prescribed in 	section 3 and also to observe all other requirements of filing monthly returns, etc.</a:t>
            </a:r>
          </a:p>
          <a:p>
            <a:pPr marL="0" lvl="1" algn="just">
              <a:tabLst>
                <a:tab pos="287338" algn="l"/>
              </a:tabLst>
            </a:pPr>
            <a:r>
              <a:rPr lang="en-GB" sz="1700" dirty="0" smtClean="0"/>
              <a:t>Retailers making supplies of finished goods of five sectors (</a:t>
            </a:r>
            <a:r>
              <a:rPr lang="en-GB" sz="1700" b="1" dirty="0" smtClean="0"/>
              <a:t>Leather, Textile, Sports 	goods, Surgical goods and Carpets) </a:t>
            </a:r>
            <a:r>
              <a:rPr lang="en-GB" sz="1700" dirty="0" smtClean="0"/>
              <a:t>specified in SRO 1125(I)/2011 	are, however, 	allowed to make payment of sales tax at the rates prescribed in the said SRO </a:t>
            </a:r>
            <a:r>
              <a:rPr lang="en-GB" sz="1700" dirty="0" smtClean="0"/>
              <a:t>(5%).</a:t>
            </a:r>
            <a:endParaRPr lang="en-GB" sz="1700" dirty="0" smtClean="0"/>
          </a:p>
          <a:p>
            <a:pPr marL="0" lvl="1" algn="just">
              <a:tabLst>
                <a:tab pos="287338" algn="l"/>
              </a:tabLst>
            </a:pPr>
            <a:r>
              <a:rPr lang="en-GB" sz="1700" dirty="0" smtClean="0"/>
              <a:t>Requirement to install and operate Fiscal Electronic Cash Registers and to issue invoices 	only therefrom. </a:t>
            </a:r>
          </a:p>
          <a:p>
            <a:pPr marL="0" lvl="1" algn="just">
              <a:tabLst>
                <a:tab pos="287338" algn="l"/>
              </a:tabLst>
            </a:pPr>
            <a:r>
              <a:rPr lang="en-GB" sz="1700" dirty="0" smtClean="0"/>
              <a:t>To provide seamless and real-time access of their FECRs data to FBR and also to allow on-	site physical inspection as and when authorised by the concerned CIR.</a:t>
            </a:r>
          </a:p>
          <a:p>
            <a:pPr marL="0" lvl="1" algn="just">
              <a:tabLst>
                <a:tab pos="287338" algn="l"/>
              </a:tabLst>
            </a:pPr>
            <a:r>
              <a:rPr lang="en-GB" sz="1700" dirty="0" smtClean="0"/>
              <a:t>A jeweller is entitled to exclude the value of gold or silver used in the jewellery supplied, 	provided that such assessable value is not less than </a:t>
            </a:r>
            <a:r>
              <a:rPr lang="en-GB" sz="1700" b="1" dirty="0" smtClean="0"/>
              <a:t>10%</a:t>
            </a:r>
            <a:r>
              <a:rPr lang="en-GB" sz="1700" dirty="0" smtClean="0"/>
              <a:t> of the actual sale price 	excluding the amount of tax.</a:t>
            </a:r>
          </a:p>
          <a:p>
            <a:pPr marL="0" lvl="1" algn="just">
              <a:tabLst>
                <a:tab pos="287338" algn="l"/>
              </a:tabLst>
            </a:pPr>
            <a:endParaRPr lang="en-GB" sz="1700" dirty="0" smtClean="0"/>
          </a:p>
          <a:p>
            <a:pPr marL="0" lvl="1" algn="just">
              <a:buNone/>
            </a:pPr>
            <a:endParaRPr lang="en-GB" sz="1700" dirty="0" smtClean="0"/>
          </a:p>
          <a:p>
            <a:endParaRPr lang="en-GB" sz="1600" dirty="0"/>
          </a:p>
        </p:txBody>
      </p:sp>
      <p:sp>
        <p:nvSpPr>
          <p:cNvPr id="2" name="Title 1"/>
          <p:cNvSpPr>
            <a:spLocks noGrp="1"/>
          </p:cNvSpPr>
          <p:nvPr>
            <p:ph type="title"/>
          </p:nvPr>
        </p:nvSpPr>
        <p:spPr>
          <a:xfrm>
            <a:off x="530352" y="1143000"/>
            <a:ext cx="8997696" cy="654968"/>
          </a:xfrm>
        </p:spPr>
        <p:txBody>
          <a:bodyPr/>
          <a:lstStyle/>
          <a:p>
            <a:r>
              <a:rPr lang="en-GB" dirty="0" smtClean="0"/>
              <a:t>Special Procedure for Retailers</a:t>
            </a:r>
            <a:br>
              <a:rPr lang="en-GB" dirty="0" smtClean="0"/>
            </a:br>
            <a:endParaRPr lang="en-GB" dirty="0"/>
          </a:p>
        </p:txBody>
      </p:sp>
      <p:sp>
        <p:nvSpPr>
          <p:cNvPr id="51" name="Content Placeholder 53"/>
          <p:cNvSpPr>
            <a:spLocks noGrp="1"/>
          </p:cNvSpPr>
          <p:nvPr>
            <p:ph sz="quarter" idx="14"/>
          </p:nvPr>
        </p:nvSpPr>
        <p:spPr>
          <a:xfrm>
            <a:off x="492696" y="2950096"/>
            <a:ext cx="8997696" cy="1800200"/>
          </a:xfrm>
        </p:spPr>
        <p:txBody>
          <a:bodyPr/>
          <a:lstStyle/>
          <a:p>
            <a:pPr marL="0" lvl="1" algn="just">
              <a:buNone/>
            </a:pPr>
            <a:endParaRPr lang="en-GB" sz="1700" dirty="0" smtClean="0"/>
          </a:p>
          <a:p>
            <a:pPr marL="0" lvl="1" algn="just">
              <a:buNone/>
            </a:pPr>
            <a:endParaRPr lang="en-GB" sz="1700" dirty="0" smtClean="0"/>
          </a:p>
          <a:p>
            <a:endParaRPr lang="en-GB" sz="1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4">
                                            <p:txEl>
                                              <p:pRg st="1" end="1"/>
                                            </p:txEl>
                                          </p:spTgt>
                                        </p:tgtEl>
                                        <p:attrNameLst>
                                          <p:attrName>style.visibility</p:attrName>
                                        </p:attrNameLst>
                                      </p:cBhvr>
                                      <p:to>
                                        <p:strVal val="visible"/>
                                      </p:to>
                                    </p:set>
                                    <p:animEffect transition="in" filter="randombar(horizontal)">
                                      <p:cBhvr>
                                        <p:cTn id="7" dur="500"/>
                                        <p:tgtEl>
                                          <p:spTgt spid="54">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4">
                                            <p:txEl>
                                              <p:pRg st="2" end="2"/>
                                            </p:txEl>
                                          </p:spTgt>
                                        </p:tgtEl>
                                        <p:attrNameLst>
                                          <p:attrName>style.visibility</p:attrName>
                                        </p:attrNameLst>
                                      </p:cBhvr>
                                      <p:to>
                                        <p:strVal val="visible"/>
                                      </p:to>
                                    </p:set>
                                    <p:animEffect transition="in" filter="randombar(horizontal)">
                                      <p:cBhvr>
                                        <p:cTn id="10" dur="500"/>
                                        <p:tgtEl>
                                          <p:spTgt spid="54">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4">
                                            <p:txEl>
                                              <p:pRg st="3" end="3"/>
                                            </p:txEl>
                                          </p:spTgt>
                                        </p:tgtEl>
                                        <p:attrNameLst>
                                          <p:attrName>style.visibility</p:attrName>
                                        </p:attrNameLst>
                                      </p:cBhvr>
                                      <p:to>
                                        <p:strVal val="visible"/>
                                      </p:to>
                                    </p:set>
                                    <p:animEffect transition="in" filter="randombar(horizontal)">
                                      <p:cBhvr>
                                        <p:cTn id="13" dur="500"/>
                                        <p:tgtEl>
                                          <p:spTgt spid="54">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4">
                                            <p:txEl>
                                              <p:pRg st="4" end="4"/>
                                            </p:txEl>
                                          </p:spTgt>
                                        </p:tgtEl>
                                        <p:attrNameLst>
                                          <p:attrName>style.visibility</p:attrName>
                                        </p:attrNameLst>
                                      </p:cBhvr>
                                      <p:to>
                                        <p:strVal val="visible"/>
                                      </p:to>
                                    </p:set>
                                    <p:animEffect transition="in" filter="randombar(horizontal)">
                                      <p:cBhvr>
                                        <p:cTn id="16" dur="500"/>
                                        <p:tgtEl>
                                          <p:spTgt spid="54">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4">
                                            <p:txEl>
                                              <p:pRg st="5" end="5"/>
                                            </p:txEl>
                                          </p:spTgt>
                                        </p:tgtEl>
                                        <p:attrNameLst>
                                          <p:attrName>style.visibility</p:attrName>
                                        </p:attrNameLst>
                                      </p:cBhvr>
                                      <p:to>
                                        <p:strVal val="visible"/>
                                      </p:to>
                                    </p:set>
                                    <p:animEffect transition="in" filter="randombar(horizontal)">
                                      <p:cBhvr>
                                        <p:cTn id="19" dur="500"/>
                                        <p:tgtEl>
                                          <p:spTgt spid="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85800"/>
            <a:ext cx="8997696" cy="6711696"/>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54" name="Content Placeholder 53"/>
          <p:cNvSpPr>
            <a:spLocks noGrp="1"/>
          </p:cNvSpPr>
          <p:nvPr>
            <p:ph sz="quarter" idx="14"/>
          </p:nvPr>
        </p:nvSpPr>
        <p:spPr>
          <a:xfrm>
            <a:off x="530352" y="1653952"/>
            <a:ext cx="8997696" cy="5616624"/>
          </a:xfrm>
        </p:spPr>
        <p:txBody>
          <a:bodyPr/>
          <a:lstStyle/>
          <a:p>
            <a:pPr marL="0" lvl="1" indent="0" algn="just">
              <a:buNone/>
              <a:tabLst>
                <a:tab pos="287338" algn="l"/>
              </a:tabLst>
            </a:pPr>
            <a:r>
              <a:rPr lang="en-GB" sz="1700" b="1" dirty="0" smtClean="0"/>
              <a:t>OTHER RETAILERS TO PAY THROUGH ELECTRICITY BILLS – RULE 6</a:t>
            </a:r>
          </a:p>
          <a:p>
            <a:pPr lvl="1" algn="just">
              <a:tabLst>
                <a:tab pos="287338" algn="l"/>
              </a:tabLst>
            </a:pPr>
            <a:r>
              <a:rPr lang="en-GB" sz="1700" dirty="0"/>
              <a:t>Other retailers will be subjected to sales tax through their electricity bills by the persons making supply of electricity to retailers having commercial electricity connections at the following rates, in addition to normal sales tax.</a:t>
            </a:r>
            <a:endParaRPr lang="en-GB" sz="1700" b="1" dirty="0"/>
          </a:p>
          <a:p>
            <a:pPr marL="0" lvl="1" indent="0" algn="just">
              <a:spcAft>
                <a:spcPts val="0"/>
              </a:spcAft>
              <a:buNone/>
              <a:tabLst>
                <a:tab pos="287338" algn="l"/>
              </a:tabLst>
            </a:pPr>
            <a:r>
              <a:rPr lang="en-GB" sz="1700" dirty="0"/>
              <a:t>	-	Where the monthly bill does not exceed </a:t>
            </a:r>
            <a:r>
              <a:rPr lang="en-GB" sz="1700" dirty="0" err="1"/>
              <a:t>Rs</a:t>
            </a:r>
            <a:r>
              <a:rPr lang="en-GB" sz="1700" dirty="0"/>
              <a:t> 20,000 	5%</a:t>
            </a:r>
          </a:p>
          <a:p>
            <a:pPr marL="0" lvl="1" indent="0" algn="just">
              <a:spcAft>
                <a:spcPts val="0"/>
              </a:spcAft>
              <a:buNone/>
              <a:tabLst>
                <a:tab pos="287338" algn="l"/>
              </a:tabLst>
            </a:pPr>
            <a:r>
              <a:rPr lang="en-GB" sz="1700" dirty="0"/>
              <a:t>	-	In other cases				7</a:t>
            </a:r>
            <a:r>
              <a:rPr lang="en-GB" sz="1700" dirty="0" smtClean="0"/>
              <a:t>%</a:t>
            </a:r>
          </a:p>
          <a:p>
            <a:pPr marL="0" lvl="1" indent="0" algn="just">
              <a:spcAft>
                <a:spcPts val="0"/>
              </a:spcAft>
              <a:buNone/>
              <a:tabLst>
                <a:tab pos="287338" algn="l"/>
              </a:tabLst>
            </a:pPr>
            <a:endParaRPr lang="en-GB" sz="1050" dirty="0"/>
          </a:p>
          <a:p>
            <a:pPr lvl="1" algn="just">
              <a:tabLst>
                <a:tab pos="287338" algn="l"/>
              </a:tabLst>
            </a:pPr>
            <a:r>
              <a:rPr lang="en-GB" sz="1700" dirty="0" smtClean="0"/>
              <a:t>Electricity companies not to collect sales tax in cases where a written order is received from the CIR to the effect that:-</a:t>
            </a:r>
          </a:p>
          <a:p>
            <a:pPr marL="0" lvl="1" indent="0" algn="just">
              <a:spcAft>
                <a:spcPts val="0"/>
              </a:spcAft>
              <a:buNone/>
              <a:tabLst>
                <a:tab pos="287338" algn="l"/>
              </a:tabLst>
            </a:pPr>
            <a:r>
              <a:rPr lang="en-GB" sz="1700" dirty="0"/>
              <a:t>	</a:t>
            </a:r>
            <a:r>
              <a:rPr lang="en-GB" sz="1700" dirty="0" smtClean="0"/>
              <a:t>-	the consumer is not engaged in any retail business; or</a:t>
            </a:r>
          </a:p>
          <a:p>
            <a:pPr marL="0" lvl="1" indent="0" algn="just">
              <a:spcAft>
                <a:spcPts val="0"/>
              </a:spcAft>
              <a:buNone/>
              <a:tabLst>
                <a:tab pos="287338" algn="l"/>
              </a:tabLst>
            </a:pPr>
            <a:r>
              <a:rPr lang="en-GB" sz="1700" dirty="0"/>
              <a:t>	</a:t>
            </a:r>
            <a:r>
              <a:rPr lang="en-GB" sz="1700" dirty="0" smtClean="0"/>
              <a:t>-	the consumer is already registered and paying sales tax through monthly returns.</a:t>
            </a:r>
          </a:p>
          <a:p>
            <a:pPr marL="0" lvl="1" indent="0" algn="just">
              <a:spcAft>
                <a:spcPts val="0"/>
              </a:spcAft>
              <a:buNone/>
              <a:tabLst>
                <a:tab pos="287338" algn="l"/>
              </a:tabLst>
            </a:pPr>
            <a:endParaRPr lang="en-GB" sz="1100" dirty="0" smtClean="0"/>
          </a:p>
          <a:p>
            <a:pPr lvl="1" algn="just">
              <a:spcAft>
                <a:spcPts val="700"/>
              </a:spcAft>
              <a:tabLst>
                <a:tab pos="287338" algn="l"/>
              </a:tabLst>
            </a:pPr>
            <a:r>
              <a:rPr lang="en-GB" sz="1700" dirty="0" smtClean="0"/>
              <a:t>The amount of sales tax charged from retailers to be separately disclosed on bills.</a:t>
            </a:r>
          </a:p>
          <a:p>
            <a:pPr lvl="1" algn="just">
              <a:spcAft>
                <a:spcPts val="700"/>
              </a:spcAft>
              <a:tabLst>
                <a:tab pos="287338" algn="l"/>
              </a:tabLst>
            </a:pPr>
            <a:r>
              <a:rPr lang="en-GB" sz="1700" dirty="0" smtClean="0"/>
              <a:t>The supplier of electric power to collect sales tax in accordance with Chapter III</a:t>
            </a:r>
          </a:p>
          <a:p>
            <a:pPr marL="0" lvl="1" indent="0" algn="just">
              <a:buNone/>
              <a:tabLst>
                <a:tab pos="287338" algn="l"/>
              </a:tabLst>
            </a:pPr>
            <a:r>
              <a:rPr lang="en-GB" sz="1700" b="1" dirty="0" smtClean="0"/>
              <a:t>CONDITIONS &amp; LIMITATIONS – RULE 7</a:t>
            </a:r>
          </a:p>
          <a:p>
            <a:pPr lvl="1" algn="just">
              <a:tabLst>
                <a:tab pos="287338" algn="l"/>
              </a:tabLst>
            </a:pPr>
            <a:r>
              <a:rPr lang="en-GB" sz="1700" dirty="0" smtClean="0"/>
              <a:t>Supplier of electric power not allowed to make any adjustment against sales tax charged to retailers.</a:t>
            </a:r>
          </a:p>
          <a:p>
            <a:pPr lvl="1" algn="just">
              <a:tabLst>
                <a:tab pos="287338" algn="l"/>
              </a:tabLst>
            </a:pPr>
            <a:r>
              <a:rPr lang="en-GB" sz="1700" dirty="0" smtClean="0"/>
              <a:t>Sales tax charged to retailers in the above manner to constitute final discharge and retailers not allowed to claim any adjustment of input tax in respect of such tax.</a:t>
            </a:r>
          </a:p>
          <a:p>
            <a:pPr marL="0" lvl="1" indent="0" algn="just">
              <a:buNone/>
              <a:tabLst>
                <a:tab pos="287338" algn="l"/>
              </a:tabLst>
            </a:pPr>
            <a:endParaRPr lang="en-GB" sz="1700" b="1" dirty="0" smtClean="0"/>
          </a:p>
          <a:p>
            <a:pPr marL="0" lvl="1" algn="just">
              <a:tabLst>
                <a:tab pos="287338" algn="l"/>
              </a:tabLst>
            </a:pPr>
            <a:endParaRPr lang="en-GB" sz="1700" dirty="0" smtClean="0"/>
          </a:p>
          <a:p>
            <a:pPr marL="0" lvl="1" algn="just">
              <a:buNone/>
            </a:pPr>
            <a:endParaRPr lang="en-GB" sz="1700" dirty="0" smtClean="0"/>
          </a:p>
          <a:p>
            <a:endParaRPr lang="en-GB" sz="1600" dirty="0"/>
          </a:p>
        </p:txBody>
      </p:sp>
      <p:sp>
        <p:nvSpPr>
          <p:cNvPr id="2" name="Title 1"/>
          <p:cNvSpPr>
            <a:spLocks noGrp="1"/>
          </p:cNvSpPr>
          <p:nvPr>
            <p:ph type="title"/>
          </p:nvPr>
        </p:nvSpPr>
        <p:spPr>
          <a:xfrm>
            <a:off x="530352" y="1143000"/>
            <a:ext cx="8997696" cy="654968"/>
          </a:xfrm>
        </p:spPr>
        <p:txBody>
          <a:bodyPr/>
          <a:lstStyle/>
          <a:p>
            <a:r>
              <a:rPr lang="en-GB" dirty="0" smtClean="0"/>
              <a:t>Special Procedure for Retailers</a:t>
            </a:r>
            <a:br>
              <a:rPr lang="en-GB" dirty="0" smtClean="0"/>
            </a:br>
            <a:endParaRPr lang="en-GB" dirty="0"/>
          </a:p>
        </p:txBody>
      </p:sp>
    </p:spTree>
    <p:custDataLst>
      <p:tags r:id="rId1"/>
    </p:custDataLst>
    <p:extLst>
      <p:ext uri="{BB962C8B-B14F-4D97-AF65-F5344CB8AC3E}">
        <p14:creationId xmlns:p14="http://schemas.microsoft.com/office/powerpoint/2010/main" val="330583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4">
                                            <p:txEl>
                                              <p:pRg st="1" end="1"/>
                                            </p:txEl>
                                          </p:spTgt>
                                        </p:tgtEl>
                                        <p:attrNameLst>
                                          <p:attrName>style.visibility</p:attrName>
                                        </p:attrNameLst>
                                      </p:cBhvr>
                                      <p:to>
                                        <p:strVal val="visible"/>
                                      </p:to>
                                    </p:set>
                                    <p:animEffect transition="in" filter="randombar(horizontal)">
                                      <p:cBhvr>
                                        <p:cTn id="7" dur="500"/>
                                        <p:tgtEl>
                                          <p:spTgt spid="54">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4">
                                            <p:txEl>
                                              <p:pRg st="2" end="2"/>
                                            </p:txEl>
                                          </p:spTgt>
                                        </p:tgtEl>
                                        <p:attrNameLst>
                                          <p:attrName>style.visibility</p:attrName>
                                        </p:attrNameLst>
                                      </p:cBhvr>
                                      <p:to>
                                        <p:strVal val="visible"/>
                                      </p:to>
                                    </p:set>
                                    <p:animEffect transition="in" filter="randombar(horizontal)">
                                      <p:cBhvr>
                                        <p:cTn id="10" dur="500"/>
                                        <p:tgtEl>
                                          <p:spTgt spid="54">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4">
                                            <p:txEl>
                                              <p:pRg st="3" end="3"/>
                                            </p:txEl>
                                          </p:spTgt>
                                        </p:tgtEl>
                                        <p:attrNameLst>
                                          <p:attrName>style.visibility</p:attrName>
                                        </p:attrNameLst>
                                      </p:cBhvr>
                                      <p:to>
                                        <p:strVal val="visible"/>
                                      </p:to>
                                    </p:set>
                                    <p:animEffect transition="in" filter="randombar(horizontal)">
                                      <p:cBhvr>
                                        <p:cTn id="13" dur="500"/>
                                        <p:tgtEl>
                                          <p:spTgt spid="54">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4">
                                            <p:txEl>
                                              <p:pRg st="5" end="5"/>
                                            </p:txEl>
                                          </p:spTgt>
                                        </p:tgtEl>
                                        <p:attrNameLst>
                                          <p:attrName>style.visibility</p:attrName>
                                        </p:attrNameLst>
                                      </p:cBhvr>
                                      <p:to>
                                        <p:strVal val="visible"/>
                                      </p:to>
                                    </p:set>
                                    <p:animEffect transition="in" filter="randombar(horizontal)">
                                      <p:cBhvr>
                                        <p:cTn id="16" dur="500"/>
                                        <p:tgtEl>
                                          <p:spTgt spid="54">
                                            <p:txEl>
                                              <p:pRg st="5" end="5"/>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4">
                                            <p:txEl>
                                              <p:pRg st="6" end="6"/>
                                            </p:txEl>
                                          </p:spTgt>
                                        </p:tgtEl>
                                        <p:attrNameLst>
                                          <p:attrName>style.visibility</p:attrName>
                                        </p:attrNameLst>
                                      </p:cBhvr>
                                      <p:to>
                                        <p:strVal val="visible"/>
                                      </p:to>
                                    </p:set>
                                    <p:animEffect transition="in" filter="randombar(horizontal)">
                                      <p:cBhvr>
                                        <p:cTn id="19" dur="500"/>
                                        <p:tgtEl>
                                          <p:spTgt spid="54">
                                            <p:txEl>
                                              <p:pRg st="6" end="6"/>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4">
                                            <p:txEl>
                                              <p:pRg st="7" end="7"/>
                                            </p:txEl>
                                          </p:spTgt>
                                        </p:tgtEl>
                                        <p:attrNameLst>
                                          <p:attrName>style.visibility</p:attrName>
                                        </p:attrNameLst>
                                      </p:cBhvr>
                                      <p:to>
                                        <p:strVal val="visible"/>
                                      </p:to>
                                    </p:set>
                                    <p:animEffect transition="in" filter="randombar(horizontal)">
                                      <p:cBhvr>
                                        <p:cTn id="22" dur="500"/>
                                        <p:tgtEl>
                                          <p:spTgt spid="54">
                                            <p:txEl>
                                              <p:pRg st="7" end="7"/>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54">
                                            <p:txEl>
                                              <p:pRg st="9" end="9"/>
                                            </p:txEl>
                                          </p:spTgt>
                                        </p:tgtEl>
                                        <p:attrNameLst>
                                          <p:attrName>style.visibility</p:attrName>
                                        </p:attrNameLst>
                                      </p:cBhvr>
                                      <p:to>
                                        <p:strVal val="visible"/>
                                      </p:to>
                                    </p:set>
                                    <p:animEffect transition="in" filter="randombar(horizontal)">
                                      <p:cBhvr>
                                        <p:cTn id="25" dur="500"/>
                                        <p:tgtEl>
                                          <p:spTgt spid="54">
                                            <p:txEl>
                                              <p:pRg st="9" end="9"/>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54">
                                            <p:txEl>
                                              <p:pRg st="10" end="10"/>
                                            </p:txEl>
                                          </p:spTgt>
                                        </p:tgtEl>
                                        <p:attrNameLst>
                                          <p:attrName>style.visibility</p:attrName>
                                        </p:attrNameLst>
                                      </p:cBhvr>
                                      <p:to>
                                        <p:strVal val="visible"/>
                                      </p:to>
                                    </p:set>
                                    <p:animEffect transition="in" filter="randombar(horizontal)">
                                      <p:cBhvr>
                                        <p:cTn id="28" dur="500"/>
                                        <p:tgtEl>
                                          <p:spTgt spid="54">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54">
                                            <p:txEl>
                                              <p:pRg st="11" end="11"/>
                                            </p:txEl>
                                          </p:spTgt>
                                        </p:tgtEl>
                                        <p:attrNameLst>
                                          <p:attrName>style.visibility</p:attrName>
                                        </p:attrNameLst>
                                      </p:cBhvr>
                                      <p:to>
                                        <p:strVal val="visible"/>
                                      </p:to>
                                    </p:set>
                                    <p:animEffect transition="in" filter="randombar(horizontal)">
                                      <p:cBhvr>
                                        <p:cTn id="33" dur="500"/>
                                        <p:tgtEl>
                                          <p:spTgt spid="54">
                                            <p:txEl>
                                              <p:pRg st="11" end="11"/>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54">
                                            <p:txEl>
                                              <p:pRg st="12" end="12"/>
                                            </p:txEl>
                                          </p:spTgt>
                                        </p:tgtEl>
                                        <p:attrNameLst>
                                          <p:attrName>style.visibility</p:attrName>
                                        </p:attrNameLst>
                                      </p:cBhvr>
                                      <p:to>
                                        <p:strVal val="visible"/>
                                      </p:to>
                                    </p:set>
                                    <p:animEffect transition="in" filter="randombar(horizontal)">
                                      <p:cBhvr>
                                        <p:cTn id="36" dur="500"/>
                                        <p:tgtEl>
                                          <p:spTgt spid="54">
                                            <p:txEl>
                                              <p:pRg st="12" end="12"/>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54">
                                            <p:txEl>
                                              <p:pRg st="13" end="13"/>
                                            </p:txEl>
                                          </p:spTgt>
                                        </p:tgtEl>
                                        <p:attrNameLst>
                                          <p:attrName>style.visibility</p:attrName>
                                        </p:attrNameLst>
                                      </p:cBhvr>
                                      <p:to>
                                        <p:strVal val="visible"/>
                                      </p:to>
                                    </p:set>
                                    <p:animEffect transition="in" filter="randombar(horizontal)">
                                      <p:cBhvr>
                                        <p:cTn id="39" dur="500"/>
                                        <p:tgtEl>
                                          <p:spTgt spid="5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MRTDOCUMENTTYPE" val="2"/>
  <p:tag name="TOCAPPENDIXTEXT" val="Appendices"/>
  <p:tag name="TABLEHEADERFONTSIZE" val="20"/>
  <p:tag name="TABLESTYLEID" val="{D5C30875-5027-47A9-8995-C2BF9F8F2FF4}"/>
  <p:tag name="TABLEDEFAULTFONTSIZE" val="18"/>
  <p:tag name="TOCTEXT" val="Agenda"/>
  <p:tag name="SHOWPRESENTATIONDISCLAIMER" val="No"/>
  <p:tag name="TOCPAGETEXT" val="Page"/>
  <p:tag name="DESCRIPTOR" val="Business Unit"/>
  <p:tag name="PRESENTATIONDISCLAIMER" val="No Disclaimer"/>
  <p:tag name="SMARTTOCSLIDENUMBER" val="2"/>
  <p:tag name="PICTURE" val="[New Brand] Suspension bridge"/>
  <p:tag name="SMARTTOCSTYLE" val="Presentation Agenda  [new brand]"/>
  <p:tag name="SMARTTOCHYPERLINK" val="NO"/>
  <p:tag name="SHOW DRAFT STAMP" val="YES"/>
  <p:tag name="SHOW DATE FILEPATH" val="NO"/>
  <p:tag name="PRESENTATION THEME COLOR" val="PwC Burgundy"/>
  <p:tag name="HASFRONTIMAGE" val="NO"/>
  <p:tag name="LANGUAGE" val="English (UK)"/>
  <p:tag name="GRIDON" val="No"/>
  <p:tag name="TOCPAGETEXT}{@TOCPAGELANGUAGETEXT" val="Page"/>
  <p:tag name="TITLE" val="FATCA Presentation Slides"/>
  <p:tag name="SUBTITLE" val="To be customised for each client"/>
  <p:tag name="BUSINESSUNITCOVERTEXT" val="Middle East Consulting and Tax services"/>
  <p:tag name="DRAFT STAMP" val="Draft"/>
  <p:tag name="CONFIDENTIALITY STAMP" val="Strictly Private and Confidential"/>
  <p:tag name="REPORT DATE" val="10 May 2012"/>
</p:tagLst>
</file>

<file path=ppt/tags/tag10.xml><?xml version="1.0" encoding="utf-8"?>
<p:tagLst xmlns:a="http://schemas.openxmlformats.org/drawingml/2006/main" xmlns:r="http://schemas.openxmlformats.org/officeDocument/2006/relationships" xmlns:p="http://schemas.openxmlformats.org/presentationml/2006/main">
  <p:tag name="FULLLENGTH" val="True"/>
</p:tagLst>
</file>

<file path=ppt/tags/tag10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1.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02.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03.xml><?xml version="1.0" encoding="utf-8"?>
<p:tagLst xmlns:a="http://schemas.openxmlformats.org/drawingml/2006/main" xmlns:r="http://schemas.openxmlformats.org/officeDocument/2006/relationships" xmlns:p="http://schemas.openxmlformats.org/presentationml/2006/main">
  <p:tag name="PWC TEXT STANDARD" val=";djapoicjv"/>
</p:tagLst>
</file>

<file path=ppt/tags/tag104.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05.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06.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HOW EXECUTIVE SUMMARY" val="No"/>
  <p:tag name="SMARTDIVIDERTYPE" val="Appendix"/>
</p:tagLst>
</file>

<file path=ppt/tags/tag10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8.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09.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1.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110.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11.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112.xml><?xml version="1.0" encoding="utf-8"?>
<p:tagLst xmlns:a="http://schemas.openxmlformats.org/drawingml/2006/main" xmlns:r="http://schemas.openxmlformats.org/officeDocument/2006/relationships" xmlns:p="http://schemas.openxmlformats.org/presentationml/2006/main">
  <p:tag name="FRAME LINE" val=";kdj;oiajcp;"/>
</p:tagLst>
</file>

<file path=ppt/tags/tag11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14.xml><?xml version="1.0" encoding="utf-8"?>
<p:tagLst xmlns:a="http://schemas.openxmlformats.org/drawingml/2006/main" xmlns:r="http://schemas.openxmlformats.org/officeDocument/2006/relationships" xmlns:p="http://schemas.openxmlformats.org/presentationml/2006/main">
  <p:tag name="PWC TEXT" val=";lhd;lao"/>
</p:tagLst>
</file>

<file path=ppt/tags/tag115.xml><?xml version="1.0" encoding="utf-8"?>
<p:tagLst xmlns:a="http://schemas.openxmlformats.org/drawingml/2006/main" xmlns:r="http://schemas.openxmlformats.org/officeDocument/2006/relationships" xmlns:p="http://schemas.openxmlformats.org/presentationml/2006/main">
  <p:tag name="SMARTOBJECT" val="SectionNumber"/>
  <p:tag name="SMARTWRITE" val="{SmartDividernumber}"/>
</p:tagLst>
</file>

<file path=ppt/tags/tag11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17.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18.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19.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12.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120.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21.xml><?xml version="1.0" encoding="utf-8"?>
<p:tagLst xmlns:a="http://schemas.openxmlformats.org/drawingml/2006/main" xmlns:r="http://schemas.openxmlformats.org/officeDocument/2006/relationships" xmlns:p="http://schemas.openxmlformats.org/presentationml/2006/main">
  <p:tag name="SMARTOBJECT" val="SectionNumber"/>
  <p:tag name="SMARTWRITE" val="{SmartDividernumber}"/>
</p:tagLst>
</file>

<file path=ppt/tags/tag12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23.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24.xml><?xml version="1.0" encoding="utf-8"?>
<p:tagLst xmlns:a="http://schemas.openxmlformats.org/drawingml/2006/main" xmlns:r="http://schemas.openxmlformats.org/officeDocument/2006/relationships" xmlns:p="http://schemas.openxmlformats.org/presentationml/2006/main">
  <p:tag name="SMARTREAD" val="{@Title}"/>
  <p:tag name="SMARTWRITE" val="{@Title}"/>
</p:tagLst>
</file>

<file path=ppt/tags/tag125.xml><?xml version="1.0" encoding="utf-8"?>
<p:tagLst xmlns:a="http://schemas.openxmlformats.org/drawingml/2006/main" xmlns:r="http://schemas.openxmlformats.org/officeDocument/2006/relationships" xmlns:p="http://schemas.openxmlformats.org/presentationml/2006/main">
  <p:tag name="SMARTREAD" val="{@Subtitle}"/>
  <p:tag name="SMARTWRITE" val="{@Subtitle}"/>
</p:tagLst>
</file>

<file path=ppt/tags/tag126.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Cover with Content v.2"/>
</p:tagLst>
</file>

<file path=ppt/tags/tag127.xml><?xml version="1.0" encoding="utf-8"?>
<p:tagLst xmlns:a="http://schemas.openxmlformats.org/drawingml/2006/main" xmlns:r="http://schemas.openxmlformats.org/officeDocument/2006/relationships" xmlns:p="http://schemas.openxmlformats.org/presentationml/2006/main">
  <p:tag name="SMARTREAD" val="{@Draft stamp}"/>
  <p:tag name="SMARTISVISIBLE" val="{@Show Draft stamp} = Yes"/>
  <p:tag name="SMARTWRITE" val="{@Draft stamp}"/>
  <p:tag name="SMARTOBJECT" val="Draft stamp Cover with Content v.2"/>
</p:tagLst>
</file>

<file path=ppt/tags/tag128.xml><?xml version="1.0" encoding="utf-8"?>
<p:tagLst xmlns:a="http://schemas.openxmlformats.org/drawingml/2006/main" xmlns:r="http://schemas.openxmlformats.org/officeDocument/2006/relationships" xmlns:p="http://schemas.openxmlformats.org/presentationml/2006/main">
  <p:tag name="SMARTREAD" val="{@Confidentiality stamp}"/>
  <p:tag name="SMARTWRITE" val="{@Confidentiality stamp}"/>
  <p:tag name="SMARTOBJECT" val="Confidentiality stamp Cover with Content v.2"/>
</p:tagLst>
</file>

<file path=ppt/tags/tag129.xml><?xml version="1.0" encoding="utf-8"?>
<p:tagLst xmlns:a="http://schemas.openxmlformats.org/drawingml/2006/main" xmlns:r="http://schemas.openxmlformats.org/officeDocument/2006/relationships" xmlns:p="http://schemas.openxmlformats.org/presentationml/2006/main">
  <p:tag name="SMARTREAD" val="{@Report date}"/>
  <p:tag name="SMARTWRITE" val="{@Report date}"/>
  <p:tag name="SMARTOBJECT" val="Report date Cover with Content v.2"/>
</p:tagLst>
</file>

<file path=ppt/tags/tag1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30.xml><?xml version="1.0" encoding="utf-8"?>
<p:tagLst xmlns:a="http://schemas.openxmlformats.org/drawingml/2006/main" xmlns:r="http://schemas.openxmlformats.org/officeDocument/2006/relationships" xmlns:p="http://schemas.openxmlformats.org/presentationml/2006/main">
  <p:tag name="SMARTOBJECT" val="Cover Content"/>
</p:tagLst>
</file>

<file path=ppt/tags/tag131.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32.xml><?xml version="1.0" encoding="utf-8"?>
<p:tagLst xmlns:a="http://schemas.openxmlformats.org/drawingml/2006/main" xmlns:r="http://schemas.openxmlformats.org/officeDocument/2006/relationships" xmlns:p="http://schemas.openxmlformats.org/presentationml/2006/main">
  <p:tag name="SMARTREAD" val="{@Title}"/>
  <p:tag name="SMARTWRITE" val="{@Title}"/>
</p:tagLst>
</file>

<file path=ppt/tags/tag133.xml><?xml version="1.0" encoding="utf-8"?>
<p:tagLst xmlns:a="http://schemas.openxmlformats.org/drawingml/2006/main" xmlns:r="http://schemas.openxmlformats.org/officeDocument/2006/relationships" xmlns:p="http://schemas.openxmlformats.org/presentationml/2006/main">
  <p:tag name="SMARTREAD" val="{@Subtitle}"/>
  <p:tag name="SMARTWRITE" val="{@Subtitle}"/>
</p:tagLst>
</file>

<file path=ppt/tags/tag134.xml><?xml version="1.0" encoding="utf-8"?>
<p:tagLst xmlns:a="http://schemas.openxmlformats.org/drawingml/2006/main" xmlns:r="http://schemas.openxmlformats.org/officeDocument/2006/relationships" xmlns:p="http://schemas.openxmlformats.org/presentationml/2006/main">
  <p:tag name="SMARTOBJECT" val="Descriptor Fixed Logo v.2"/>
  <p:tag name="SMARTREAD" val="{@BusinessUnitCoverText}"/>
  <p:tag name="SMARTWRITE" val="{@BusinessUnitCoverText}"/>
</p:tagLst>
</file>

<file path=ppt/tags/tag135.xml><?xml version="1.0" encoding="utf-8"?>
<p:tagLst xmlns:a="http://schemas.openxmlformats.org/drawingml/2006/main" xmlns:r="http://schemas.openxmlformats.org/officeDocument/2006/relationships" xmlns:p="http://schemas.openxmlformats.org/presentationml/2006/main">
  <p:tag name="SMARTOBJECT" val="Draft stamp Fixed Logo v.2"/>
  <p:tag name="SMARTREAD" val="{@Draft stamp}"/>
  <p:tag name="SMARTWRITE" val="{@Draft stamp}"/>
  <p:tag name="SMARTISVISIBLE" val="{@Show Draft stamp} = Yes"/>
</p:tagLst>
</file>

<file path=ppt/tags/tag136.xml><?xml version="1.0" encoding="utf-8"?>
<p:tagLst xmlns:a="http://schemas.openxmlformats.org/drawingml/2006/main" xmlns:r="http://schemas.openxmlformats.org/officeDocument/2006/relationships" xmlns:p="http://schemas.openxmlformats.org/presentationml/2006/main">
  <p:tag name="SMARTOBJECT" val="Confidentiality stamp Fixed Logo v.2"/>
  <p:tag name="SMARTREAD" val="{@Confidentiality stamp}"/>
  <p:tag name="SMARTWRITE" val="{@Confidentiality stamp}"/>
</p:tagLst>
</file>

<file path=ppt/tags/tag137.xml><?xml version="1.0" encoding="utf-8"?>
<p:tagLst xmlns:a="http://schemas.openxmlformats.org/drawingml/2006/main" xmlns:r="http://schemas.openxmlformats.org/officeDocument/2006/relationships" xmlns:p="http://schemas.openxmlformats.org/presentationml/2006/main">
  <p:tag name="SMARTWRITE" val="{@Report date}"/>
  <p:tag name="SMARTOBJECT" val="Report date Fixed Logo v.2"/>
  <p:tag name="SMARTREAD" val="{@Report date}"/>
</p:tagLst>
</file>

<file path=ppt/tags/tag138.xml><?xml version="1.0" encoding="utf-8"?>
<p:tagLst xmlns:a="http://schemas.openxmlformats.org/drawingml/2006/main" xmlns:r="http://schemas.openxmlformats.org/officeDocument/2006/relationships" xmlns:p="http://schemas.openxmlformats.org/presentationml/2006/main">
  <p:tag name="SMARTREAD" val="{@Title}"/>
  <p:tag name="SMARTWRITE" val="{@Title}"/>
</p:tagLst>
</file>

<file path=ppt/tags/tag139.xml><?xml version="1.0" encoding="utf-8"?>
<p:tagLst xmlns:a="http://schemas.openxmlformats.org/drawingml/2006/main" xmlns:r="http://schemas.openxmlformats.org/officeDocument/2006/relationships" xmlns:p="http://schemas.openxmlformats.org/presentationml/2006/main">
  <p:tag name="SMARTREAD" val="{@Subtitle}"/>
  <p:tag name="SMARTWRITE" val="{@Subtitle}"/>
</p:tagLst>
</file>

<file path=ppt/tags/tag1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40.xml><?xml version="1.0" encoding="utf-8"?>
<p:tagLst xmlns:a="http://schemas.openxmlformats.org/drawingml/2006/main" xmlns:r="http://schemas.openxmlformats.org/officeDocument/2006/relationships" xmlns:p="http://schemas.openxmlformats.org/presentationml/2006/main">
  <p:tag name="SMARTOBJECT" val="Descriptor Colour v.2"/>
  <p:tag name="SMARTREAD" val="{@BusinessUnitCoverText}"/>
  <p:tag name="SMARTWRITE" val="{@BusinessUnitCoverText}"/>
</p:tagLst>
</file>

<file path=ppt/tags/tag141.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Draft stamp Colour v.2"/>
  <p:tag name="SMARTREAD" val="{@Draft stamp}"/>
  <p:tag name="SMARTWRITE" val="{@Draft stamp}"/>
</p:tagLst>
</file>

<file path=ppt/tags/tag142.xml><?xml version="1.0" encoding="utf-8"?>
<p:tagLst xmlns:a="http://schemas.openxmlformats.org/drawingml/2006/main" xmlns:r="http://schemas.openxmlformats.org/officeDocument/2006/relationships" xmlns:p="http://schemas.openxmlformats.org/presentationml/2006/main">
  <p:tag name="SMARTOBJECT" val="Confidentiality stamp Colour v.2"/>
  <p:tag name="SMARTREAD" val="{@Confidentiality stamp}"/>
  <p:tag name="SMARTWRITE" val="{@Confidentiality stamp}"/>
</p:tagLst>
</file>

<file path=ppt/tags/tag143.xml><?xml version="1.0" encoding="utf-8"?>
<p:tagLst xmlns:a="http://schemas.openxmlformats.org/drawingml/2006/main" xmlns:r="http://schemas.openxmlformats.org/officeDocument/2006/relationships" xmlns:p="http://schemas.openxmlformats.org/presentationml/2006/main">
  <p:tag name="SMARTWRITE" val="{@Report date}"/>
  <p:tag name="SMARTOBJECT" val="Report date Colour v.2"/>
  <p:tag name="SMARTREAD" val="{@Report date}"/>
</p:tagLst>
</file>

<file path=ppt/tags/tag144.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LEVEL" val="0"/>
  <p:tag name="SHOW EXECUTIVE SUMMARY" val="NO"/>
  <p:tag name="SMART DIVIDER TITLE" val="Introduction"/>
  <p:tag name="SMARTDIVIDERTEXT" val="Section"/>
  <p:tag name="SMARTDIVIDERNUMBER" val="1"/>
</p:tagLst>
</file>

<file path=ppt/tags/tag14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46.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47.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 name="SMARTOBJECT" val="StandardSectionDivider"/>
</p:tagLst>
</file>

<file path=ppt/tags/tag14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4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5.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5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5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5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5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5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5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5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5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5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5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6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6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6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6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6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6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7.xml><?xml version="1.0" encoding="utf-8"?>
<p:tagLst xmlns:a="http://schemas.openxmlformats.org/drawingml/2006/main" xmlns:r="http://schemas.openxmlformats.org/officeDocument/2006/relationships" xmlns:p="http://schemas.openxmlformats.org/presentationml/2006/main">
  <p:tag name="FULLLENGTH" val="True"/>
</p:tagLst>
</file>

<file path=ppt/tags/tag17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7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7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7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7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7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7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7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7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7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xml><?xml version="1.0" encoding="utf-8"?>
<p:tagLst xmlns:a="http://schemas.openxmlformats.org/drawingml/2006/main" xmlns:r="http://schemas.openxmlformats.org/officeDocument/2006/relationships" xmlns:p="http://schemas.openxmlformats.org/presentationml/2006/main">
  <p:tag name="FULLLENGTH" val="True"/>
</p:tagLst>
</file>

<file path=ppt/tags/tag18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8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8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8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8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8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19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9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9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9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9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19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20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0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0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0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0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0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1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1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1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1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1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1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2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2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2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2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2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2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23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3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3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4.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3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6.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3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8.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3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4.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240.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4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42.xml><?xml version="1.0" encoding="utf-8"?>
<p:tagLst xmlns:a="http://schemas.openxmlformats.org/drawingml/2006/main" xmlns:r="http://schemas.openxmlformats.org/officeDocument/2006/relationships" xmlns:p="http://schemas.openxmlformats.org/presentationml/2006/main">
  <p:tag name="SMARTSHOWDISCLAIMER" val="Yes"/>
  <p:tag name="UNLOCK SHAPES" val="Yes"/>
</p:tagLst>
</file>

<file path=ppt/tags/tag24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5.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26.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2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8.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9.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3.xml><?xml version="1.0" encoding="utf-8"?>
<p:tagLst xmlns:a="http://schemas.openxmlformats.org/drawingml/2006/main" xmlns:r="http://schemas.openxmlformats.org/officeDocument/2006/relationships" xmlns:p="http://schemas.openxmlformats.org/presentationml/2006/main">
  <p:tag name="SMARTREAD" val="{@Title}"/>
  <p:tag name="SMARTWRITE" val="{@Title}"/>
</p:tagLst>
</file>

<file path=ppt/tags/tag30.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31.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32.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3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35.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36.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37.xml><?xml version="1.0" encoding="utf-8"?>
<p:tagLst xmlns:a="http://schemas.openxmlformats.org/drawingml/2006/main" xmlns:r="http://schemas.openxmlformats.org/officeDocument/2006/relationships" xmlns:p="http://schemas.openxmlformats.org/presentationml/2006/main">
  <p:tag name="FULLLENGTH" val="True"/>
</p:tagLst>
</file>

<file path=ppt/tags/tag38.xml><?xml version="1.0" encoding="utf-8"?>
<p:tagLst xmlns:a="http://schemas.openxmlformats.org/drawingml/2006/main" xmlns:r="http://schemas.openxmlformats.org/officeDocument/2006/relationships" xmlns:p="http://schemas.openxmlformats.org/presentationml/2006/main">
  <p:tag name="FULLLENGTH" val="True"/>
</p:tagLst>
</file>

<file path=ppt/tags/tag39.xml><?xml version="1.0" encoding="utf-8"?>
<p:tagLst xmlns:a="http://schemas.openxmlformats.org/drawingml/2006/main" xmlns:r="http://schemas.openxmlformats.org/officeDocument/2006/relationships" xmlns:p="http://schemas.openxmlformats.org/presentationml/2006/main">
  <p:tag name="FULLLENGTH" val="True"/>
</p:tagLst>
</file>

<file path=ppt/tags/tag4.xml><?xml version="1.0" encoding="utf-8"?>
<p:tagLst xmlns:a="http://schemas.openxmlformats.org/drawingml/2006/main" xmlns:r="http://schemas.openxmlformats.org/officeDocument/2006/relationships" xmlns:p="http://schemas.openxmlformats.org/presentationml/2006/main">
  <p:tag name="SMARTREAD" val="{@Subtitle}"/>
  <p:tag name="SMARTWRITE" val="{@Subtitle}"/>
</p:tagLst>
</file>

<file path=ppt/tags/tag40.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41.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4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4.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45.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46.xml><?xml version="1.0" encoding="utf-8"?>
<p:tagLst xmlns:a="http://schemas.openxmlformats.org/drawingml/2006/main" xmlns:r="http://schemas.openxmlformats.org/officeDocument/2006/relationships" xmlns:p="http://schemas.openxmlformats.org/presentationml/2006/main">
  <p:tag name="FULLLENGTH" val="True"/>
</p:tagLst>
</file>

<file path=ppt/tags/tag47.xml><?xml version="1.0" encoding="utf-8"?>
<p:tagLst xmlns:a="http://schemas.openxmlformats.org/drawingml/2006/main" xmlns:r="http://schemas.openxmlformats.org/officeDocument/2006/relationships" xmlns:p="http://schemas.openxmlformats.org/presentationml/2006/main">
  <p:tag name="FULLLENGTH" val="True"/>
</p:tagLst>
</file>

<file path=ppt/tags/tag48.xml><?xml version="1.0" encoding="utf-8"?>
<p:tagLst xmlns:a="http://schemas.openxmlformats.org/drawingml/2006/main" xmlns:r="http://schemas.openxmlformats.org/officeDocument/2006/relationships" xmlns:p="http://schemas.openxmlformats.org/presentationml/2006/main">
  <p:tag name="FULLLENGTH" val="True"/>
</p:tagLst>
</file>

<file path=ppt/tags/tag49.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5.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50.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5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2.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54.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55.xml><?xml version="1.0" encoding="utf-8"?>
<p:tagLst xmlns:a="http://schemas.openxmlformats.org/drawingml/2006/main" xmlns:r="http://schemas.openxmlformats.org/officeDocument/2006/relationships" xmlns:p="http://schemas.openxmlformats.org/presentationml/2006/main">
  <p:tag name="FULLLENGTH" val="True"/>
</p:tagLst>
</file>

<file path=ppt/tags/tag56.xml><?xml version="1.0" encoding="utf-8"?>
<p:tagLst xmlns:a="http://schemas.openxmlformats.org/drawingml/2006/main" xmlns:r="http://schemas.openxmlformats.org/officeDocument/2006/relationships" xmlns:p="http://schemas.openxmlformats.org/presentationml/2006/main">
  <p:tag name="FULLLENGTH" val="True"/>
</p:tagLst>
</file>

<file path=ppt/tags/tag57.xml><?xml version="1.0" encoding="utf-8"?>
<p:tagLst xmlns:a="http://schemas.openxmlformats.org/drawingml/2006/main" xmlns:r="http://schemas.openxmlformats.org/officeDocument/2006/relationships" xmlns:p="http://schemas.openxmlformats.org/presentationml/2006/main">
  <p:tag name="FULLLENGTH" val="True"/>
</p:tagLst>
</file>

<file path=ppt/tags/tag58.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59.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6.xml><?xml version="1.0" encoding="utf-8"?>
<p:tagLst xmlns:a="http://schemas.openxmlformats.org/drawingml/2006/main" xmlns:r="http://schemas.openxmlformats.org/officeDocument/2006/relationships" xmlns:p="http://schemas.openxmlformats.org/presentationml/2006/main">
  <p:tag name="SMARTOBJECT" val="Descriptor Large Title and Subtitle v.2"/>
  <p:tag name="SMARTWRITE" val="{@BusinessUnitCoverText}"/>
  <p:tag name="SMARTREAD" val="{@BusinessUnitCoverText}"/>
</p:tagLst>
</file>

<file path=ppt/tags/tag6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1.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62.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3.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64.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65.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6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68.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9.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7.xml><?xml version="1.0" encoding="utf-8"?>
<p:tagLst xmlns:a="http://schemas.openxmlformats.org/drawingml/2006/main" xmlns:r="http://schemas.openxmlformats.org/officeDocument/2006/relationships" xmlns:p="http://schemas.openxmlformats.org/presentationml/2006/main">
  <p:tag name="SMARTOBJECT" val="Draft stamp Large Title and Subtitle v.2"/>
  <p:tag name="SMARTREAD" val="{@Draft stamp}"/>
  <p:tag name="SMARTISVISIBLE" val="{@Show Draft stamp} = Yes"/>
  <p:tag name="SMARTWRITE" val="{@Draft stamp}"/>
</p:tagLst>
</file>

<file path=ppt/tags/tag70.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71.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7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74.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75.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76.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77.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7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8.xml><?xml version="1.0" encoding="utf-8"?>
<p:tagLst xmlns:a="http://schemas.openxmlformats.org/drawingml/2006/main" xmlns:r="http://schemas.openxmlformats.org/officeDocument/2006/relationships" xmlns:p="http://schemas.openxmlformats.org/presentationml/2006/main">
  <p:tag name="SMARTOBJECT" val="Confidentiality stamp Large Title and Subtitle v.2"/>
  <p:tag name="SMARTREAD" val="{@Confidentiality stamp}"/>
  <p:tag name="SMARTWRITE" val="{@Confidentiality stamp}"/>
</p:tagLst>
</file>

<file path=ppt/tags/tag80.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81.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82.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83.xml><?xml version="1.0" encoding="utf-8"?>
<p:tagLst xmlns:a="http://schemas.openxmlformats.org/drawingml/2006/main" xmlns:r="http://schemas.openxmlformats.org/officeDocument/2006/relationships" xmlns:p="http://schemas.openxmlformats.org/presentationml/2006/main">
  <p:tag name="SMARTWRITE" val="{@Draft stamp}"/>
  <p:tag name="SMARTLOCKSHAPE" val="Yes"/>
  <p:tag name="SMARTISVISIBLE" val="{@Show Draft stamp}=Yes"/>
</p:tagLst>
</file>

<file path=ppt/tags/tag84.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8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8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87.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88.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89.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9.xml><?xml version="1.0" encoding="utf-8"?>
<p:tagLst xmlns:a="http://schemas.openxmlformats.org/drawingml/2006/main" xmlns:r="http://schemas.openxmlformats.org/officeDocument/2006/relationships" xmlns:p="http://schemas.openxmlformats.org/presentationml/2006/main">
  <p:tag name="SMARTOBJECT" val="Report date Large Title and Subtitle v.2"/>
  <p:tag name="SMARTREAD" val="{@Report date}"/>
  <p:tag name="SMARTWRITE" val="{@Report date}"/>
</p:tagLst>
</file>

<file path=ppt/tags/tag90.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9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2.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9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94.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95.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96.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97.xml><?xml version="1.0" encoding="utf-8"?>
<p:tagLst xmlns:a="http://schemas.openxmlformats.org/drawingml/2006/main" xmlns:r="http://schemas.openxmlformats.org/officeDocument/2006/relationships" xmlns:p="http://schemas.openxmlformats.org/presentationml/2006/main">
  <p:tag name="FRAME LINE STANDARD" val="dfackjbvpio"/>
</p:tagLst>
</file>

<file path=ppt/tags/tag98.xml><?xml version="1.0" encoding="utf-8"?>
<p:tagLst xmlns:a="http://schemas.openxmlformats.org/drawingml/2006/main" xmlns:r="http://schemas.openxmlformats.org/officeDocument/2006/relationships" xmlns:p="http://schemas.openxmlformats.org/presentationml/2006/main">
  <p:tag name="PWC TEXT STANDARD" val=";djapoicjv"/>
</p:tagLst>
</file>

<file path=ppt/tags/tag99.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 name="SMARTOBJECT" val="StandardSectionDivider"/>
</p:tagLst>
</file>

<file path=ppt/theme/theme1.xml><?xml version="1.0" encoding="utf-8"?>
<a:theme xmlns:a="http://schemas.openxmlformats.org/drawingml/2006/main" name="Presentation">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6900"/>
        </a:solidFill>
        <a:ln w="25400">
          <a:solidFill>
            <a:schemeClr val="accent5"/>
          </a:solidFill>
        </a:ln>
      </a:spPr>
      <a:bodyPr vert="horz" wrap="square" lIns="91440" tIns="45720" rIns="91440" bIns="45720" rtlCol="0" anchor="ctr">
        <a:noAutofit/>
      </a:bodyPr>
      <a:lstStyle>
        <a:defPPr algn="ctr">
          <a:defRPr noProof="0" dirty="0" smtClean="0"/>
        </a:defPPr>
      </a:lstStyle>
    </a:spDef>
    <a:txDef>
      <a:spPr>
        <a:noFill/>
      </a:spPr>
      <a:bodyPr wrap="square" lIns="0" tIns="0" rIns="0" bIns="0" rtlCol="0">
        <a:spAutoFit/>
      </a:bodyPr>
      <a:lstStyle>
        <a:defPPr indent="-274320">
          <a:defRPr sz="2200" dirty="0" smtClean="0">
            <a:latin typeface="Georgia" pitchFamily="18"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4646</TotalTime>
  <Words>4141</Words>
  <Application>Microsoft Office PowerPoint</Application>
  <PresentationFormat>Custom</PresentationFormat>
  <Paragraphs>571</Paragraphs>
  <Slides>66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Cambria Math</vt:lpstr>
      <vt:lpstr>Georgia</vt:lpstr>
      <vt:lpstr>Presentation</vt:lpstr>
      <vt:lpstr>Sales Tax Special Procedure Rules</vt:lpstr>
      <vt:lpstr>Agenda</vt:lpstr>
      <vt:lpstr>Section 1</vt:lpstr>
      <vt:lpstr>Legislative powers to frame Rules </vt:lpstr>
      <vt:lpstr>Section 2 Special Procedure for payment   of Sales Tax by Retailers (Chapter II)</vt:lpstr>
      <vt:lpstr>Special Procedure for Retailers </vt:lpstr>
      <vt:lpstr>Special Procedure for Retailers </vt:lpstr>
      <vt:lpstr>Special Procedure for Retailers </vt:lpstr>
      <vt:lpstr>Special Procedure for Retailers </vt:lpstr>
      <vt:lpstr>Special Procedure for Retailers </vt:lpstr>
      <vt:lpstr>Section 3 Special Procedure for Collection and Payment of Sales Tax on Electric Power (Chapter III)</vt:lpstr>
      <vt:lpstr>Special Procedure for Electric Power </vt:lpstr>
      <vt:lpstr>Special Procedure for Electric Power </vt:lpstr>
      <vt:lpstr>Special Procedure for Electric Power </vt:lpstr>
      <vt:lpstr>Special Procedure for Electric Power </vt:lpstr>
      <vt:lpstr>Special Procedure for Electric Power </vt:lpstr>
      <vt:lpstr>Special Procedure for Electric Power </vt:lpstr>
      <vt:lpstr>Section 4 Special Procedure for Collection and Payment of Extra Tax on supplies of electric power and natural gas consumed by unregistered and inactive persons (Chapter IVA)</vt:lpstr>
      <vt:lpstr>Extra Tax on electric power and natural gas </vt:lpstr>
      <vt:lpstr>Extra Tax on electric power and natural gas </vt:lpstr>
      <vt:lpstr>Section 5 Special Procedure for Collection and Payment of Sales tax on natural gas (Chapter IV)</vt:lpstr>
      <vt:lpstr>Special Procedure for Natural gas </vt:lpstr>
      <vt:lpstr>Special Procedure for Natural gas </vt:lpstr>
      <vt:lpstr>Special Procedure for Natural gas </vt:lpstr>
      <vt:lpstr>Special Procedure for Natural gas </vt:lpstr>
      <vt:lpstr>Section 6 Special Procedure for Supply of Sugar to Trading Corporation of Pakistan (Chapter V)</vt:lpstr>
      <vt:lpstr>Special Procedure for Supply of sugar to TCP </vt:lpstr>
      <vt:lpstr>Special Procedure for Supply of sugar to TCP </vt:lpstr>
      <vt:lpstr>Section 7 Special Procedure for persons providing or rendering services subject to sales tax under the Provincial Laws (Chapter VI)</vt:lpstr>
      <vt:lpstr>Special Procedure for Services subject to Provincial Law </vt:lpstr>
      <vt:lpstr>Special Procedure for Services subject to Provincial Law </vt:lpstr>
      <vt:lpstr>Special Procedure for Services subject to Provincial Law </vt:lpstr>
      <vt:lpstr>Special Procedure for Services subject to Provincial Law </vt:lpstr>
      <vt:lpstr>Special Procedure for Services subject to Provincial Law </vt:lpstr>
      <vt:lpstr>Special Procedure for Services subject to Provincial Law </vt:lpstr>
      <vt:lpstr>Special Procedure for Services subject to Provincial Law </vt:lpstr>
      <vt:lpstr>Special Procedure for Services subject to Provincial Law </vt:lpstr>
      <vt:lpstr>Special Procedure for Services subject to Provincial Law </vt:lpstr>
      <vt:lpstr>Section 8 Special Procedure for Collection and Payment of Sales Tax from the Oil Marketing Companies (Sharing or Product) (Chapter VII)</vt:lpstr>
      <vt:lpstr>Special Procedure for Sales Tax from OMCs </vt:lpstr>
      <vt:lpstr>Special Procedure for Sales Tax from OMCs </vt:lpstr>
      <vt:lpstr>Special Procedure for Sales Tax from OMCs </vt:lpstr>
      <vt:lpstr>Section 9 Special Procedure for Collection and Payment of Sales Tax by Vehicle Dealers (Chapter VIII)</vt:lpstr>
      <vt:lpstr>Special Procedure for Sales Tax on Vehicle Dealers </vt:lpstr>
      <vt:lpstr>Special Procedure for Sales Tax on Vehicle Dealers </vt:lpstr>
      <vt:lpstr>Special Procedure for Sales Tax on Vehicle Dealers </vt:lpstr>
      <vt:lpstr>Section 10 Special Procedure for payment of sales tax by importers (Chapter X)</vt:lpstr>
      <vt:lpstr>Special Procedure for sales tax on importers</vt:lpstr>
      <vt:lpstr>Special Procedure for sales tax on importers</vt:lpstr>
      <vt:lpstr>Section 11 Special Procedure for payment of sales tax by Wholesale-cum-retail outlets (Chapter XII)</vt:lpstr>
      <vt:lpstr>Special Procedure for wholesale-cum-retail outlets</vt:lpstr>
      <vt:lpstr>Special Procedure for wholesale-cum-retail outlets</vt:lpstr>
      <vt:lpstr>Section 12 Special Procedure for payment of Extra Tax on Specified Goods (Chapter XIII)</vt:lpstr>
      <vt:lpstr>Payment of Extra Tax on Specified Goods</vt:lpstr>
      <vt:lpstr>Payment of Extra Tax on Specified Goods</vt:lpstr>
      <vt:lpstr>Payment of Extra Tax on Specified Goods</vt:lpstr>
      <vt:lpstr>Section 13 Special Procedure for Sales Tax on Cottonseed Oil Expelled by Mills and Composite Units of Ginning and Expelling</vt:lpstr>
      <vt:lpstr>Sales Tax on Cottonseed Oil</vt:lpstr>
      <vt:lpstr>Sales Tax on Cottonseed Oil</vt:lpstr>
      <vt:lpstr>Section 14 Sales Tax Special Procedure (Withholding) Rules, 2007 (SRO 660(I)/2007) </vt:lpstr>
      <vt:lpstr>Sales Tax Special Procedure (Withholding) Rules</vt:lpstr>
      <vt:lpstr>Sales Tax Special Procedure (Withholding) Rules</vt:lpstr>
      <vt:lpstr>Sales Tax Special Procedure (Withholding) Rules</vt:lpstr>
      <vt:lpstr>Sales Tax Special Procedure (Withholding) Rules</vt:lpstr>
      <vt:lpstr>Questions &amp; Answers</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FATCA Presentation Slides</dc:title>
  <dc:creator>khealy001</dc:creator>
  <dc:description>Smart Presentation</dc:description>
  <cp:lastModifiedBy>Muhammad Raza</cp:lastModifiedBy>
  <cp:revision>744</cp:revision>
  <cp:lastPrinted>2015-02-26T10:15:51Z</cp:lastPrinted>
  <dcterms:created xsi:type="dcterms:W3CDTF">2012-05-10T12:02:53Z</dcterms:created>
  <dcterms:modified xsi:type="dcterms:W3CDTF">2015-11-17T14:48:35Z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mart Base Presentation Template Version">
    <vt:lpwstr>20110204v2</vt:lpwstr>
  </property>
</Properties>
</file>