
<file path=[Content_Types].xml><?xml version="1.0" encoding="utf-8"?>
<Types xmlns="http://schemas.openxmlformats.org/package/2006/content-types">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708" r:id="rId2"/>
    <p:sldMasterId id="2147483680" r:id="rId3"/>
    <p:sldMasterId id="2147483694" r:id="rId4"/>
  </p:sldMasterIdLst>
  <p:notesMasterIdLst>
    <p:notesMasterId r:id="rId32"/>
  </p:notesMasterIdLst>
  <p:handoutMasterIdLst>
    <p:handoutMasterId r:id="rId33"/>
  </p:handoutMasterIdLst>
  <p:sldIdLst>
    <p:sldId id="256" r:id="rId5"/>
    <p:sldId id="257" r:id="rId6"/>
    <p:sldId id="259" r:id="rId7"/>
    <p:sldId id="270" r:id="rId8"/>
    <p:sldId id="263" r:id="rId9"/>
    <p:sldId id="271" r:id="rId10"/>
    <p:sldId id="272" r:id="rId11"/>
    <p:sldId id="274" r:id="rId12"/>
    <p:sldId id="273" r:id="rId13"/>
    <p:sldId id="275" r:id="rId14"/>
    <p:sldId id="277" r:id="rId15"/>
    <p:sldId id="276"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6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00"/>
    <a:srgbClr val="333333"/>
    <a:srgbClr val="808080"/>
    <a:srgbClr val="FFD2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05" autoAdjust="0"/>
    <p:restoredTop sz="94660"/>
  </p:normalViewPr>
  <p:slideViewPr>
    <p:cSldViewPr snapToGrid="0" snapToObjects="1" showGuides="1">
      <p:cViewPr>
        <p:scale>
          <a:sx n="66" d="100"/>
          <a:sy n="66" d="100"/>
        </p:scale>
        <p:origin x="-1464" y="-186"/>
      </p:cViewPr>
      <p:guideLst>
        <p:guide orient="horz" pos="2160"/>
        <p:guide orient="horz" pos="174"/>
        <p:guide orient="horz" pos="3872"/>
        <p:guide orient="horz" pos="4116"/>
        <p:guide orient="horz" pos="1054"/>
        <p:guide pos="2886"/>
        <p:guide pos="289"/>
        <p:guide pos="2937"/>
        <p:guide pos="2253"/>
        <p:guide pos="1406"/>
        <p:guide pos="5473"/>
        <p:guide pos="235"/>
        <p:guide pos="5525"/>
        <p:guide pos="408"/>
      </p:guideLst>
    </p:cSldViewPr>
  </p:slideViewPr>
  <p:notesTextViewPr>
    <p:cViewPr>
      <p:scale>
        <a:sx n="150" d="100"/>
        <a:sy n="150" d="100"/>
      </p:scale>
      <p:origin x="0" y="0"/>
    </p:cViewPr>
  </p:notesTextViewPr>
  <p:sorterViewPr>
    <p:cViewPr>
      <p:scale>
        <a:sx n="66" d="100"/>
        <a:sy n="66" d="100"/>
      </p:scale>
      <p:origin x="0" y="0"/>
    </p:cViewPr>
  </p:sorterViewPr>
  <p:notesViewPr>
    <p:cSldViewPr snapToGrid="0" snapToObjects="1" showGuides="1">
      <p:cViewPr varScale="1">
        <p:scale>
          <a:sx n="85" d="100"/>
          <a:sy n="85" d="100"/>
        </p:scale>
        <p:origin x="-297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A85089-C692-4DEA-AC49-04CF34D4FE14}" type="datetimeFigureOut">
              <a:rPr lang="en-GB" smtClean="0"/>
              <a:pPr/>
              <a:t>24/05/2016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A5C721-4BB5-4DB6-AD65-4BA2A62B05B6}" type="slidenum">
              <a:rPr lang="en-GB" smtClean="0"/>
              <a:pPr/>
              <a:t>‹#›</a:t>
            </a:fld>
            <a:endParaRPr lang="en-GB"/>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5EBA9-A28D-4849-BFEA-AA04F6A21B63}" type="datetimeFigureOut">
              <a:rPr lang="en-GB" smtClean="0"/>
              <a:pPr/>
              <a:t>24/05/2016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43D19E-BFDB-4C92-8EDD-32EDDA8F41DF}" type="slidenum">
              <a:rPr lang="en-GB" smtClean="0"/>
              <a:pPr/>
              <a:t>‹#›</a:t>
            </a:fld>
            <a:endParaRPr lang="en-GB"/>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sp>
        <p:nvSpPr>
          <p:cNvPr id="7" name="Freeform 5"/>
          <p:cNvSpPr>
            <a:spLocks noChangeAspect="1"/>
          </p:cNvSpPr>
          <p:nvPr userDrawn="1"/>
        </p:nvSpPr>
        <p:spPr bwMode="gray">
          <a:xfrm rot="10800000">
            <a:off x="3277045" y="457200"/>
            <a:ext cx="5413248"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3556800" y="1677600"/>
            <a:ext cx="4899600" cy="860400"/>
          </a:xfrm>
        </p:spPr>
        <p:txBody>
          <a:bodyPr/>
          <a:lstStyle>
            <a:lvl1pPr>
              <a:defRPr>
                <a:solidFill>
                  <a:srgbClr val="333333"/>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556800" y="2718386"/>
            <a:ext cx="4899600" cy="968400"/>
          </a:xfrm>
        </p:spPr>
        <p:txBody>
          <a:bodyPr/>
          <a:lstStyle>
            <a:lvl1pPr marL="0" indent="0" algn="l">
              <a:buNone/>
              <a:defRPr sz="2000">
                <a:solidFill>
                  <a:srgbClr val="333333"/>
                </a:solidFill>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a:xfrm>
            <a:off x="2588400" y="6498542"/>
            <a:ext cx="3434400" cy="201600"/>
          </a:xfrm>
          <a:prstGeom prst="rect">
            <a:avLst/>
          </a:prstGeom>
        </p:spPr>
        <p:txBody>
          <a:bodyPr/>
          <a:lstStyle/>
          <a:p>
            <a:r>
              <a:rPr lang="en-US" smtClean="0"/>
              <a:t>Presentation title</a:t>
            </a: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a:xfrm>
            <a:off x="2588400" y="6498542"/>
            <a:ext cx="3434400" cy="201600"/>
          </a:xfrm>
          <a:prstGeom prst="rect">
            <a:avLst/>
          </a:prstGeom>
        </p:spPr>
        <p:txBody>
          <a:bodyPr/>
          <a:lstStyle/>
          <a:p>
            <a:r>
              <a:rPr lang="en-US"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sp>
        <p:nvSpPr>
          <p:cNvPr id="7" name="Freeform 5"/>
          <p:cNvSpPr>
            <a:spLocks noChangeAspect="1"/>
          </p:cNvSpPr>
          <p:nvPr userDrawn="1"/>
        </p:nvSpPr>
        <p:spPr bwMode="gray">
          <a:xfrm rot="10800000">
            <a:off x="3277045" y="457200"/>
            <a:ext cx="5413248"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3556800" y="1677600"/>
            <a:ext cx="4899600" cy="860400"/>
          </a:xfrm>
        </p:spPr>
        <p:txBody>
          <a:bodyPr/>
          <a:lstStyle>
            <a:lvl1pPr>
              <a:defRPr>
                <a:solidFill>
                  <a:srgbClr val="333333"/>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56800" y="2685600"/>
            <a:ext cx="4899600" cy="968400"/>
          </a:xfrm>
        </p:spPr>
        <p:txBody>
          <a:bodyPr/>
          <a:lstStyle>
            <a:lvl1pPr marL="0" indent="0" algn="l">
              <a:buNone/>
              <a:defRPr sz="2000">
                <a:solidFill>
                  <a:srgbClr val="333333"/>
                </a:solidFill>
              </a:defRPr>
            </a:lvl1pPr>
            <a:lvl2pPr marL="0" indent="0" algn="l">
              <a:buNone/>
              <a:defRPr sz="1600">
                <a:solidFill>
                  <a:srgbClr val="333333"/>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Tree>
    <p:extLst>
      <p:ext uri="{BB962C8B-B14F-4D97-AF65-F5344CB8AC3E}">
        <p14:creationId xmlns:p14="http://schemas.microsoft.com/office/powerpoint/2010/main" val="3674158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Cover">
    <p:spTree>
      <p:nvGrpSpPr>
        <p:cNvPr id="1" name=""/>
        <p:cNvGrpSpPr/>
        <p:nvPr/>
      </p:nvGrpSpPr>
      <p:grpSpPr>
        <a:xfrm>
          <a:off x="0" y="0"/>
          <a:ext cx="0" cy="0"/>
          <a:chOff x="0" y="0"/>
          <a:chExt cx="0" cy="0"/>
        </a:xfrm>
      </p:grpSpPr>
      <p:sp>
        <p:nvSpPr>
          <p:cNvPr id="6"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 name="Title 1"/>
          <p:cNvSpPr>
            <a:spLocks noGrp="1"/>
          </p:cNvSpPr>
          <p:nvPr>
            <p:ph type="ctrTitle"/>
          </p:nvPr>
        </p:nvSpPr>
        <p:spPr>
          <a:xfrm>
            <a:off x="2214000" y="2239200"/>
            <a:ext cx="6217200" cy="860400"/>
          </a:xfrm>
        </p:spPr>
        <p:txBody>
          <a:bodyPr/>
          <a:lstStyle>
            <a:lvl1pPr>
              <a:defRPr>
                <a:solidFill>
                  <a:srgbClr val="333333"/>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2214000" y="3222000"/>
            <a:ext cx="6217200" cy="648000"/>
          </a:xfrm>
        </p:spPr>
        <p:txBody>
          <a:bodyPr/>
          <a:lstStyle>
            <a:lvl1pPr marL="0" indent="0" algn="l">
              <a:buNone/>
              <a:defRPr sz="2000">
                <a:solidFill>
                  <a:srgbClr val="333333"/>
                </a:solidFill>
              </a:defRPr>
            </a:lvl1pPr>
            <a:lvl2pPr marL="0" indent="0" algn="l">
              <a:buNone/>
              <a:defRPr sz="1600">
                <a:solidFill>
                  <a:srgbClr val="333333"/>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Tree>
    <p:extLst>
      <p:ext uri="{BB962C8B-B14F-4D97-AF65-F5344CB8AC3E}">
        <p14:creationId xmlns:p14="http://schemas.microsoft.com/office/powerpoint/2010/main" val="921180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568748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76933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6146428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875879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Cover">
    <p:spTree>
      <p:nvGrpSpPr>
        <p:cNvPr id="1" name=""/>
        <p:cNvGrpSpPr/>
        <p:nvPr/>
      </p:nvGrpSpPr>
      <p:grpSpPr>
        <a:xfrm>
          <a:off x="0" y="0"/>
          <a:ext cx="0" cy="0"/>
          <a:chOff x="0" y="0"/>
          <a:chExt cx="0" cy="0"/>
        </a:xfrm>
      </p:grpSpPr>
      <p:sp>
        <p:nvSpPr>
          <p:cNvPr id="6"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 name="Title 1"/>
          <p:cNvSpPr>
            <a:spLocks noGrp="1"/>
          </p:cNvSpPr>
          <p:nvPr>
            <p:ph type="ctrTitle"/>
          </p:nvPr>
        </p:nvSpPr>
        <p:spPr>
          <a:xfrm>
            <a:off x="2214000" y="2239200"/>
            <a:ext cx="6195600" cy="860400"/>
          </a:xfrm>
        </p:spPr>
        <p:txBody>
          <a:bodyPr/>
          <a:lstStyle>
            <a:lvl1pPr>
              <a:defRPr>
                <a:solidFill>
                  <a:srgbClr val="333333"/>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2214000" y="3222000"/>
            <a:ext cx="6195600" cy="648000"/>
          </a:xfrm>
        </p:spPr>
        <p:txBody>
          <a:bodyPr/>
          <a:lstStyle>
            <a:lvl1pPr marL="0" indent="0" algn="l">
              <a:buNone/>
              <a:defRPr sz="2000">
                <a:solidFill>
                  <a:srgbClr val="333333"/>
                </a:solidFill>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Tree>
    <p:extLst>
      <p:ext uri="{BB962C8B-B14F-4D97-AF65-F5344CB8AC3E}">
        <p14:creationId xmlns:p14="http://schemas.microsoft.com/office/powerpoint/2010/main" val="6927120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26156250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296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0448329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9308065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7669438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166112614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24193976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037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sp>
        <p:nvSpPr>
          <p:cNvPr id="8"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 name="Title 1"/>
          <p:cNvSpPr>
            <a:spLocks noGrp="1"/>
          </p:cNvSpPr>
          <p:nvPr>
            <p:ph type="ctrTitle"/>
          </p:nvPr>
        </p:nvSpPr>
        <p:spPr>
          <a:xfrm>
            <a:off x="2214000" y="2239200"/>
            <a:ext cx="6217200" cy="860400"/>
          </a:xfrm>
        </p:spPr>
        <p:txBody>
          <a:bodyPr/>
          <a:lstStyle>
            <a:lvl1pPr>
              <a:defRPr>
                <a:solidFill>
                  <a:srgbClr val="333333"/>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2214000" y="3222000"/>
            <a:ext cx="6217200" cy="648000"/>
          </a:xfrm>
        </p:spPr>
        <p:txBody>
          <a:bodyPr/>
          <a:lstStyle>
            <a:lvl1pPr marL="0" indent="0" algn="l">
              <a:buNone/>
              <a:defRPr sz="2000">
                <a:solidFill>
                  <a:srgbClr val="333333"/>
                </a:solidFill>
              </a:defRPr>
            </a:lvl1pPr>
            <a:lvl2pPr marL="0" indent="0" algn="l">
              <a:buNone/>
              <a:defRPr sz="1600">
                <a:solidFill>
                  <a:srgbClr val="333333"/>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1_Cover">
    <p:spTree>
      <p:nvGrpSpPr>
        <p:cNvPr id="1" name=""/>
        <p:cNvGrpSpPr/>
        <p:nvPr/>
      </p:nvGrpSpPr>
      <p:grpSpPr>
        <a:xfrm>
          <a:off x="0" y="0"/>
          <a:ext cx="0" cy="0"/>
          <a:chOff x="0" y="0"/>
          <a:chExt cx="0" cy="0"/>
        </a:xfrm>
      </p:grpSpPr>
      <p:sp>
        <p:nvSpPr>
          <p:cNvPr id="7" name="Freeform 5"/>
          <p:cNvSpPr>
            <a:spLocks noChangeAspect="1"/>
          </p:cNvSpPr>
          <p:nvPr userDrawn="1"/>
        </p:nvSpPr>
        <p:spPr bwMode="gray">
          <a:xfrm rot="10800000">
            <a:off x="3277045" y="457200"/>
            <a:ext cx="5413248"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sp>
        <p:nvSpPr>
          <p:cNvPr id="2" name="Title 1"/>
          <p:cNvSpPr>
            <a:spLocks noGrp="1"/>
          </p:cNvSpPr>
          <p:nvPr>
            <p:ph type="ctrTitle"/>
          </p:nvPr>
        </p:nvSpPr>
        <p:spPr>
          <a:xfrm>
            <a:off x="3556800" y="1677600"/>
            <a:ext cx="4939200" cy="860400"/>
          </a:xfrm>
        </p:spPr>
        <p:txBody>
          <a:bodyPr/>
          <a:lstStyle>
            <a:lvl1pPr>
              <a:defRPr>
                <a:solidFill>
                  <a:srgbClr val="333333"/>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56800" y="2685600"/>
            <a:ext cx="4939200" cy="648000"/>
          </a:xfrm>
        </p:spPr>
        <p:txBody>
          <a:bodyPr/>
          <a:lstStyle>
            <a:lvl1pPr marL="0" indent="0" algn="l">
              <a:buNone/>
              <a:defRPr sz="2000">
                <a:solidFill>
                  <a:srgbClr val="333333"/>
                </a:solidFill>
              </a:defRPr>
            </a:lvl1pPr>
            <a:lvl2pPr marL="0" indent="0" algn="l">
              <a:buNone/>
              <a:defRPr sz="1600">
                <a:solidFill>
                  <a:srgbClr val="333333"/>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spTree>
    <p:extLst>
      <p:ext uri="{BB962C8B-B14F-4D97-AF65-F5344CB8AC3E}">
        <p14:creationId xmlns:p14="http://schemas.microsoft.com/office/powerpoint/2010/main" val="4027113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a:xfrm>
            <a:off x="2588400" y="6498542"/>
            <a:ext cx="3434400" cy="201600"/>
          </a:xfrm>
          <a:prstGeom prst="rect">
            <a:avLst/>
          </a:prstGeom>
        </p:spPr>
        <p:txBody>
          <a:bodyPr/>
          <a:lstStyle/>
          <a:p>
            <a:r>
              <a:rPr lang="en-GB" dirty="0" smtClean="0"/>
              <a:t>Presentation title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99408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a:xfrm>
            <a:off x="2588400" y="6498542"/>
            <a:ext cx="3434400" cy="201600"/>
          </a:xfrm>
          <a:prstGeom prst="rect">
            <a:avLst/>
          </a:prstGeom>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9"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 name="Title 1"/>
          <p:cNvSpPr>
            <a:spLocks noGrp="1"/>
          </p:cNvSpPr>
          <p:nvPr>
            <p:ph type="ctrTitle"/>
          </p:nvPr>
        </p:nvSpPr>
        <p:spPr>
          <a:xfrm>
            <a:off x="2214000" y="2239200"/>
            <a:ext cx="6217200" cy="860400"/>
          </a:xfrm>
        </p:spPr>
        <p:txBody>
          <a:bodyPr/>
          <a:lstStyle>
            <a:lvl1pPr>
              <a:defRPr>
                <a:solidFill>
                  <a:srgbClr val="333333"/>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2214000" y="3222000"/>
            <a:ext cx="6217200" cy="648000"/>
          </a:xfrm>
        </p:spPr>
        <p:txBody>
          <a:bodyPr/>
          <a:lstStyle>
            <a:lvl1pPr marL="0" indent="0" algn="l">
              <a:buNone/>
              <a:defRPr sz="2000">
                <a:solidFill>
                  <a:srgbClr val="333333"/>
                </a:solidFill>
              </a:defRPr>
            </a:lvl1pPr>
            <a:lvl2pPr marL="0" indent="0" algn="l">
              <a:buNone/>
              <a:defRPr sz="1600">
                <a:solidFill>
                  <a:srgbClr val="333333"/>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1_Cover">
    <p:spTree>
      <p:nvGrpSpPr>
        <p:cNvPr id="1" name=""/>
        <p:cNvGrpSpPr/>
        <p:nvPr/>
      </p:nvGrpSpPr>
      <p:grpSpPr>
        <a:xfrm>
          <a:off x="0" y="0"/>
          <a:ext cx="0" cy="0"/>
          <a:chOff x="0" y="0"/>
          <a:chExt cx="0" cy="0"/>
        </a:xfrm>
      </p:grpSpPr>
      <p:sp>
        <p:nvSpPr>
          <p:cNvPr id="7" name="Freeform 5"/>
          <p:cNvSpPr>
            <a:spLocks noChangeAspect="1"/>
          </p:cNvSpPr>
          <p:nvPr userDrawn="1"/>
        </p:nvSpPr>
        <p:spPr bwMode="gray">
          <a:xfrm rot="10800000">
            <a:off x="3277045" y="457200"/>
            <a:ext cx="5413248"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2" name="Title 1"/>
          <p:cNvSpPr>
            <a:spLocks noGrp="1"/>
          </p:cNvSpPr>
          <p:nvPr>
            <p:ph type="ctrTitle"/>
          </p:nvPr>
        </p:nvSpPr>
        <p:spPr>
          <a:xfrm>
            <a:off x="3556800" y="1677600"/>
            <a:ext cx="4899600" cy="860400"/>
          </a:xfrm>
        </p:spPr>
        <p:txBody>
          <a:bodyPr/>
          <a:lstStyle>
            <a:lvl1pPr>
              <a:defRPr>
                <a:solidFill>
                  <a:srgbClr val="333333"/>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56800" y="2685600"/>
            <a:ext cx="4899600" cy="648000"/>
          </a:xfrm>
        </p:spPr>
        <p:txBody>
          <a:bodyPr/>
          <a:lstStyle>
            <a:lvl1pPr marL="0" indent="0" algn="l">
              <a:buNone/>
              <a:defRPr sz="2000">
                <a:solidFill>
                  <a:srgbClr val="333333"/>
                </a:solidFill>
              </a:defRPr>
            </a:lvl1pPr>
            <a:lvl2pPr marL="0" indent="0" algn="l">
              <a:buNone/>
              <a:defRPr sz="1600">
                <a:solidFill>
                  <a:srgbClr val="333333"/>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spTree>
    <p:extLst>
      <p:ext uri="{BB962C8B-B14F-4D97-AF65-F5344CB8AC3E}">
        <p14:creationId xmlns:p14="http://schemas.microsoft.com/office/powerpoint/2010/main" val="7169236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99408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2588400" y="6323013"/>
            <a:ext cx="3434400" cy="201600"/>
          </a:xfrm>
          <a:prstGeom prst="rect">
            <a:avLst/>
          </a:prstGeom>
        </p:spPr>
        <p:txBody>
          <a:bodyPr/>
          <a:lstStyle/>
          <a:p>
            <a:r>
              <a:rPr lang="en-GB" smtClean="0"/>
              <a:t>Presentation title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2588400" y="6498542"/>
            <a:ext cx="3434400" cy="201600"/>
          </a:xfrm>
          <a:prstGeom prst="rect">
            <a:avLst/>
          </a:prstGeom>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r>
              <a:rPr lang="en-US" smtClean="0"/>
              <a:t>Click to edit Master text styles</a:t>
            </a:r>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r>
              <a:rPr lang="en-US" smtClean="0"/>
              <a:t>Click to edit Master text styles</a:t>
            </a:r>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a:xfrm>
            <a:off x="2588400" y="6498542"/>
            <a:ext cx="3434400" cy="201600"/>
          </a:xfrm>
          <a:prstGeom prst="rect">
            <a:avLst/>
          </a:prstGeom>
        </p:spPr>
        <p:txBody>
          <a:bodyPr/>
          <a:lstStyle/>
          <a:p>
            <a:r>
              <a:rPr lang="en-US"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a:xfrm>
            <a:off x="2588400" y="6498542"/>
            <a:ext cx="3434400" cy="201600"/>
          </a:xfrm>
          <a:prstGeom prst="rect">
            <a:avLst/>
          </a:prstGeom>
        </p:spPr>
        <p:txBody>
          <a:bodyPr/>
          <a:lstStyle/>
          <a:p>
            <a:r>
              <a:rPr lang="en-US" smtClean="0"/>
              <a:t>Presentation title</a:t>
            </a:r>
            <a:endParaRPr lang="en-US" dirty="0"/>
          </a:p>
        </p:txBody>
      </p:sp>
      <p:sp>
        <p:nvSpPr>
          <p:cNvPr id="3077"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994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a:xfrm>
            <a:off x="2588400" y="6498542"/>
            <a:ext cx="3434400" cy="201600"/>
          </a:xfrm>
          <a:prstGeom prst="rect">
            <a:avLst/>
          </a:prstGeom>
        </p:spPr>
        <p:txBody>
          <a:bodyPr/>
          <a:lstStyle/>
          <a:p>
            <a:r>
              <a:rPr lang="en-US" smtClean="0"/>
              <a:t>Presentation title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3.emf"/><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5.emf"/><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5.emf"/><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604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TextBox 6"/>
          <p:cNvSpPr txBox="1"/>
          <p:nvPr/>
        </p:nvSpPr>
        <p:spPr>
          <a:xfrm>
            <a:off x="457200" y="6498542"/>
            <a:ext cx="720000" cy="198000"/>
          </a:xfrm>
          <a:prstGeom prst="rect">
            <a:avLst/>
          </a:prstGeom>
          <a:noFill/>
        </p:spPr>
        <p:txBody>
          <a:bodyPr wrap="square" lIns="0" tIns="0" rIns="0" bIns="0" rtlCol="0">
            <a:noAutofit/>
          </a:bodyPr>
          <a:lstStyle/>
          <a:p>
            <a:r>
              <a:rPr lang="en-GB" sz="1100" dirty="0" smtClean="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sp>
        <p:nvSpPr>
          <p:cNvPr id="12" name="TextBox 11"/>
          <p:cNvSpPr txBox="1"/>
          <p:nvPr userDrawn="1"/>
        </p:nvSpPr>
        <p:spPr>
          <a:xfrm>
            <a:off x="2588399" y="6498542"/>
            <a:ext cx="3434401" cy="198000"/>
          </a:xfrm>
          <a:prstGeom prst="rect">
            <a:avLst/>
          </a:prstGeom>
          <a:noFill/>
        </p:spPr>
        <p:txBody>
          <a:bodyPr wrap="square" lIns="0" tIns="0" rIns="0" bIns="0" rtlCol="0">
            <a:noAutofit/>
          </a:bodyPr>
          <a:lstStyle/>
          <a:p>
            <a:pPr algn="ctr"/>
            <a:r>
              <a:rPr lang="en-GB" sz="1100" dirty="0" smtClean="0">
                <a:solidFill>
                  <a:schemeClr val="bg1"/>
                </a:solidFill>
              </a:rPr>
              <a:t>Basic</a:t>
            </a:r>
            <a:r>
              <a:rPr lang="en-GB" sz="1100" baseline="0" dirty="0" smtClean="0">
                <a:solidFill>
                  <a:schemeClr val="bg1"/>
                </a:solidFill>
              </a:rPr>
              <a:t> and Common Rules</a:t>
            </a:r>
            <a:endParaRPr lang="en-GB" sz="11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7" r:id="rId1"/>
    <p:sldLayoutId id="2147483722" r:id="rId2"/>
    <p:sldLayoutId id="2147483668" r:id="rId3"/>
    <p:sldLayoutId id="2147483669" r:id="rId4"/>
    <p:sldLayoutId id="2147483670" r:id="rId5"/>
    <p:sldLayoutId id="2147483671" r:id="rId6"/>
    <p:sldLayoutId id="2147483672" r:id="rId7"/>
    <p:sldLayoutId id="2147483673" r:id="rId8"/>
    <p:sldLayoutId id="2147483674" r:id="rId9"/>
    <p:sldLayoutId id="2147483676" r:id="rId10"/>
    <p:sldLayoutId id="2147483677" r:id="rId11"/>
    <p:sldLayoutId id="2147483678" r:id="rId12"/>
    <p:sldLayoutId id="2147483679" r:id="rId13"/>
  </p:sldLayoutIdLst>
  <p:timing>
    <p:tnLst>
      <p:par>
        <p:cTn id="1" dur="indefinite" restart="never" nodeType="tmRoot"/>
      </p:par>
    </p:tnLst>
  </p:timing>
  <p:hf sldNum="0" hdr="0" dt="0"/>
  <p:txStyles>
    <p:titleStyle>
      <a:lvl1pPr algn="l" defTabSz="914400" rtl="0" eaLnBrk="1" latinLnBrk="0" hangingPunct="1">
        <a:lnSpc>
          <a:spcPct val="85000"/>
        </a:lnSpc>
        <a:spcBef>
          <a:spcPct val="0"/>
        </a:spcBef>
        <a:buNone/>
        <a:defRPr sz="30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rgbClr val="808080"/>
                </a:solidFill>
              </a:rPr>
              <a:t>Page </a:t>
            </a:r>
            <a:fld id="{9AE4D82F-B047-469B-AC52-A46321747EAF}" type="slidenum">
              <a:rPr lang="en-GB" sz="1100" smtClean="0">
                <a:solidFill>
                  <a:srgbClr val="808080"/>
                </a:solidFill>
              </a:rPr>
              <a:pPr/>
              <a:t>‹#›</a:t>
            </a:fld>
            <a:endParaRPr lang="en-GB" sz="1100" dirty="0">
              <a:solidFill>
                <a:srgbClr val="808080"/>
              </a:solidFill>
            </a:endParaRPr>
          </a:p>
        </p:txBody>
      </p:sp>
      <p:pic>
        <p:nvPicPr>
          <p:cNvPr id="9" name="Picture 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347852" y="6308491"/>
            <a:ext cx="342000" cy="349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4791551"/>
      </p:ext>
    </p:extLst>
  </p:cSld>
  <p:clrMap bg1="lt1" tx1="dk1" bg2="lt2" tx2="dk2" accent1="accent1" accent2="accent2" accent3="accent3" accent4="accent4" accent5="accent5" accent6="accent6" hlink="hlink" folHlink="folHlink"/>
  <p:sldLayoutIdLst>
    <p:sldLayoutId id="2147483709" r:id="rId1"/>
    <p:sldLayoutId id="2147483723" r:id="rId2"/>
    <p:sldLayoutId id="2147483710" r:id="rId3"/>
    <p:sldLayoutId id="2147483711" r:id="rId4"/>
    <p:sldLayoutId id="2147483712" r:id="rId5"/>
    <p:sldLayoutId id="2147483713" r:id="rId6"/>
    <p:sldLayoutId id="2147483714" r:id="rId7"/>
    <p:sldLayoutId id="2147483715" r:id="rId8"/>
    <p:sldLayoutId id="2147483716" r:id="rId9"/>
    <p:sldLayoutId id="2147483718" r:id="rId10"/>
    <p:sldLayoutId id="2147483719" r:id="rId11"/>
    <p:sldLayoutId id="2147483720" r:id="rId12"/>
    <p:sldLayoutId id="2147483721" r:id="rId13"/>
  </p:sldLayoutIdLst>
  <p:hf sldNum="0" hdr="0" dt="0"/>
  <p:txStyles>
    <p:titleStyle>
      <a:lvl1pPr algn="l" defTabSz="914400" rtl="0" eaLnBrk="1" latinLnBrk="0" hangingPunct="1">
        <a:lnSpc>
          <a:spcPct val="85000"/>
        </a:lnSpc>
        <a:spcBef>
          <a:spcPct val="0"/>
        </a:spcBef>
        <a:buNone/>
        <a:defRPr sz="3000" b="1" kern="1200">
          <a:solidFill>
            <a:srgbClr val="80808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rgbClr val="808080"/>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rgbClr val="808080"/>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rgbClr val="808080"/>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rgbClr val="808080"/>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rgbClr val="80808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pic>
        <p:nvPicPr>
          <p:cNvPr id="12" name="Picture 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347852" y="6308492"/>
            <a:ext cx="342000" cy="349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81" r:id="rId1"/>
    <p:sldLayoutId id="2147483724" r:id="rId2"/>
    <p:sldLayoutId id="2147483682" r:id="rId3"/>
    <p:sldLayoutId id="2147483683" r:id="rId4"/>
    <p:sldLayoutId id="2147483684" r:id="rId5"/>
    <p:sldLayoutId id="2147483685" r:id="rId6"/>
    <p:sldLayoutId id="2147483686" r:id="rId7"/>
    <p:sldLayoutId id="2147483687" r:id="rId8"/>
    <p:sldLayoutId id="2147483688" r:id="rId9"/>
    <p:sldLayoutId id="2147483690" r:id="rId10"/>
    <p:sldLayoutId id="2147483691" r:id="rId11"/>
    <p:sldLayoutId id="2147483692" r:id="rId12"/>
    <p:sldLayoutId id="2147483693" r:id="rId13"/>
  </p:sldLayoutIdLst>
  <p:hf sldNum="0" hdr="0" dt="0"/>
  <p:txStyles>
    <p:titleStyle>
      <a:lvl1pPr algn="l" defTabSz="914400" rtl="0" eaLnBrk="1" latinLnBrk="0" hangingPunct="1">
        <a:lnSpc>
          <a:spcPct val="85000"/>
        </a:lnSpc>
        <a:spcBef>
          <a:spcPct val="0"/>
        </a:spcBef>
        <a:buNone/>
        <a:defRPr sz="30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pic>
        <p:nvPicPr>
          <p:cNvPr id="12" name="Picture 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347852" y="6308492"/>
            <a:ext cx="342000" cy="349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5" r:id="rId1"/>
    <p:sldLayoutId id="2147483725" r:id="rId2"/>
    <p:sldLayoutId id="2147483696" r:id="rId3"/>
    <p:sldLayoutId id="2147483697" r:id="rId4"/>
    <p:sldLayoutId id="2147483698" r:id="rId5"/>
    <p:sldLayoutId id="2147483699" r:id="rId6"/>
    <p:sldLayoutId id="2147483700" r:id="rId7"/>
    <p:sldLayoutId id="2147483701" r:id="rId8"/>
    <p:sldLayoutId id="2147483702" r:id="rId9"/>
    <p:sldLayoutId id="2147483704" r:id="rId10"/>
    <p:sldLayoutId id="2147483705" r:id="rId11"/>
    <p:sldLayoutId id="2147483706" r:id="rId12"/>
    <p:sldLayoutId id="2147483707" r:id="rId13"/>
  </p:sldLayoutIdLst>
  <p:hf sldNum="0" hdr="0" dt="0"/>
  <p:txStyles>
    <p:titleStyle>
      <a:lvl1pPr algn="l" defTabSz="914400" rtl="0" eaLnBrk="1" latinLnBrk="0" hangingPunct="1">
        <a:lnSpc>
          <a:spcPct val="85000"/>
        </a:lnSpc>
        <a:spcBef>
          <a:spcPct val="0"/>
        </a:spcBef>
        <a:buNone/>
        <a:defRPr sz="30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Basic and Common Rules</a:t>
            </a:r>
            <a:endParaRPr lang="en-GB" dirty="0"/>
          </a:p>
        </p:txBody>
      </p:sp>
      <p:sp>
        <p:nvSpPr>
          <p:cNvPr id="3" name="Subtitle 2"/>
          <p:cNvSpPr>
            <a:spLocks noGrp="1"/>
          </p:cNvSpPr>
          <p:nvPr>
            <p:ph type="subTitle" idx="1"/>
          </p:nvPr>
        </p:nvSpPr>
        <p:spPr/>
        <p:txBody>
          <a:bodyPr/>
          <a:lstStyle/>
          <a:p>
            <a:r>
              <a:rPr lang="en-GB" dirty="0" smtClean="0"/>
              <a:t>By: Salman Haq</a:t>
            </a:r>
            <a:endParaRPr lang="en-GB" dirty="0" smtClean="0"/>
          </a:p>
          <a:p>
            <a:pPr lvl="1"/>
            <a:endParaRPr lang="en-GB" dirty="0" smtClean="0"/>
          </a:p>
          <a:p>
            <a:pPr lvl="1"/>
            <a:r>
              <a:rPr lang="en-GB" dirty="0" smtClean="0">
                <a:solidFill>
                  <a:srgbClr val="333333"/>
                </a:solidFill>
              </a:rPr>
              <a:t>25 May 2016</a:t>
            </a:r>
            <a:endParaRPr lang="en-GB" dirty="0">
              <a:solidFill>
                <a:srgbClr val="33333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Principle of ‘Agency’</a:t>
            </a:r>
            <a:endParaRPr lang="en-GB" dirty="0">
              <a:solidFill>
                <a:schemeClr val="tx2"/>
              </a:solidFill>
            </a:endParaRPr>
          </a:p>
        </p:txBody>
      </p:sp>
      <p:sp>
        <p:nvSpPr>
          <p:cNvPr id="3" name="Content Placeholder 2"/>
          <p:cNvSpPr>
            <a:spLocks noGrp="1"/>
          </p:cNvSpPr>
          <p:nvPr>
            <p:ph idx="1"/>
          </p:nvPr>
        </p:nvSpPr>
        <p:spPr/>
        <p:txBody>
          <a:bodyPr/>
          <a:lstStyle/>
          <a:p>
            <a:pPr marL="577850" indent="-577850" algn="just">
              <a:lnSpc>
                <a:spcPct val="130000"/>
              </a:lnSpc>
              <a:spcAft>
                <a:spcPts val="2000"/>
              </a:spcAft>
            </a:pPr>
            <a:r>
              <a:rPr lang="en-US" dirty="0" smtClean="0">
                <a:solidFill>
                  <a:schemeClr val="tx2"/>
                </a:solidFill>
              </a:rPr>
              <a:t>Law </a:t>
            </a:r>
            <a:r>
              <a:rPr lang="en-US" dirty="0">
                <a:solidFill>
                  <a:schemeClr val="tx2"/>
                </a:solidFill>
              </a:rPr>
              <a:t>of ‘Agency’ provides that all the rules and the principles that apply to the Principal would apply as much to the Agent of such Principal</a:t>
            </a:r>
          </a:p>
          <a:p>
            <a:pPr marL="577850" indent="-577850" algn="just">
              <a:lnSpc>
                <a:spcPct val="130000"/>
              </a:lnSpc>
              <a:spcAft>
                <a:spcPts val="0"/>
              </a:spcAft>
            </a:pPr>
            <a:r>
              <a:rPr lang="en-US" dirty="0">
                <a:solidFill>
                  <a:schemeClr val="tx2"/>
                </a:solidFill>
              </a:rPr>
              <a:t>Where an Agent executes a transaction on behalf of the Principal, all the provisions of the law would apply as much to the transaction as they would have applied if the transaction was carried out by the Principal itself</a:t>
            </a:r>
            <a:endParaRPr lang="en-US" b="1" dirty="0">
              <a:solidFill>
                <a:schemeClr val="tx2"/>
              </a:solidFill>
            </a:endParaRPr>
          </a:p>
          <a:p>
            <a:pPr marL="0" indent="0">
              <a:buNone/>
            </a:pPr>
            <a:endParaRPr lang="en-GB" dirty="0"/>
          </a:p>
        </p:txBody>
      </p:sp>
    </p:spTree>
    <p:extLst>
      <p:ext uri="{BB962C8B-B14F-4D97-AF65-F5344CB8AC3E}">
        <p14:creationId xmlns:p14="http://schemas.microsoft.com/office/powerpoint/2010/main" val="139724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chemeClr val="tx2"/>
                </a:solidFill>
              </a:rPr>
              <a:t>INCOME TAX</a:t>
            </a:r>
            <a:endParaRPr lang="en-GB" dirty="0">
              <a:solidFill>
                <a:schemeClr val="tx2"/>
              </a:solidFill>
            </a:endParaRPr>
          </a:p>
        </p:txBody>
      </p:sp>
    </p:spTree>
    <p:extLst>
      <p:ext uri="{BB962C8B-B14F-4D97-AF65-F5344CB8AC3E}">
        <p14:creationId xmlns:p14="http://schemas.microsoft.com/office/powerpoint/2010/main" val="342864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Ordinance to Override Other Laws on Income Tax Matters</a:t>
            </a:r>
            <a:endParaRPr lang="en-GB" dirty="0">
              <a:solidFill>
                <a:schemeClr val="tx2"/>
              </a:solidFill>
            </a:endParaRPr>
          </a:p>
        </p:txBody>
      </p:sp>
      <p:sp>
        <p:nvSpPr>
          <p:cNvPr id="3" name="Content Placeholder 2"/>
          <p:cNvSpPr>
            <a:spLocks noGrp="1"/>
          </p:cNvSpPr>
          <p:nvPr>
            <p:ph idx="1"/>
          </p:nvPr>
        </p:nvSpPr>
        <p:spPr/>
        <p:txBody>
          <a:bodyPr/>
          <a:lstStyle/>
          <a:p>
            <a:pPr marL="577850" indent="-577850" algn="just">
              <a:lnSpc>
                <a:spcPct val="130000"/>
              </a:lnSpc>
              <a:spcAft>
                <a:spcPts val="0"/>
              </a:spcAft>
            </a:pPr>
            <a:r>
              <a:rPr lang="en-US" dirty="0">
                <a:solidFill>
                  <a:schemeClr val="tx2"/>
                </a:solidFill>
              </a:rPr>
              <a:t>Per section 3 read with section 54, the Income Tax Ordinance, 2001 has supremacy over all other laws in relation to tax matters</a:t>
            </a:r>
            <a:endParaRPr lang="en-US" b="1" dirty="0">
              <a:solidFill>
                <a:schemeClr val="tx2"/>
              </a:solidFill>
            </a:endParaRPr>
          </a:p>
          <a:p>
            <a:pPr>
              <a:spcAft>
                <a:spcPts val="0"/>
              </a:spcAft>
              <a:buNone/>
            </a:pPr>
            <a:r>
              <a:rPr lang="en-US" b="1" dirty="0">
                <a:solidFill>
                  <a:schemeClr val="tx2"/>
                </a:solidFill>
              </a:rPr>
              <a:t>	</a:t>
            </a:r>
            <a:endParaRPr lang="en-US" dirty="0">
              <a:solidFill>
                <a:schemeClr val="tx2"/>
              </a:solidFill>
            </a:endParaRPr>
          </a:p>
          <a:p>
            <a:pPr marL="0" indent="0">
              <a:buNone/>
            </a:pPr>
            <a:endParaRPr lang="en-GB" dirty="0"/>
          </a:p>
        </p:txBody>
      </p:sp>
    </p:spTree>
    <p:extLst>
      <p:ext uri="{BB962C8B-B14F-4D97-AF65-F5344CB8AC3E}">
        <p14:creationId xmlns:p14="http://schemas.microsoft.com/office/powerpoint/2010/main" val="982570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Income- General Meaning</a:t>
            </a:r>
            <a:endParaRPr lang="en-GB" dirty="0">
              <a:solidFill>
                <a:schemeClr val="tx2"/>
              </a:solidFill>
            </a:endParaRPr>
          </a:p>
        </p:txBody>
      </p:sp>
      <p:sp>
        <p:nvSpPr>
          <p:cNvPr id="3" name="Content Placeholder 2"/>
          <p:cNvSpPr>
            <a:spLocks noGrp="1"/>
          </p:cNvSpPr>
          <p:nvPr>
            <p:ph idx="1"/>
          </p:nvPr>
        </p:nvSpPr>
        <p:spPr>
          <a:xfrm>
            <a:off x="457200" y="1265946"/>
            <a:ext cx="8229600" cy="4698000"/>
          </a:xfrm>
        </p:spPr>
        <p:txBody>
          <a:bodyPr/>
          <a:lstStyle/>
          <a:p>
            <a:pPr marL="577850" indent="-577850" algn="just">
              <a:lnSpc>
                <a:spcPct val="130000"/>
              </a:lnSpc>
              <a:spcAft>
                <a:spcPts val="1500"/>
              </a:spcAft>
            </a:pPr>
            <a:r>
              <a:rPr lang="en-US" dirty="0" smtClean="0">
                <a:solidFill>
                  <a:schemeClr val="tx2"/>
                </a:solidFill>
              </a:rPr>
              <a:t>All receipts by a person does not necessarily constitute ‘income’</a:t>
            </a:r>
          </a:p>
          <a:p>
            <a:pPr marL="577850" indent="-577850" algn="just">
              <a:lnSpc>
                <a:spcPct val="130000"/>
              </a:lnSpc>
              <a:spcAft>
                <a:spcPts val="1500"/>
              </a:spcAft>
            </a:pPr>
            <a:r>
              <a:rPr lang="en-US" dirty="0" smtClean="0">
                <a:solidFill>
                  <a:schemeClr val="tx2"/>
                </a:solidFill>
              </a:rPr>
              <a:t>Generally, income connotes a periodical monetary return, ‘coming in’ with certain regularity from a definite source [Commissioner Income Tax, Bengal v. Shaw Wallace, (</a:t>
            </a:r>
            <a:r>
              <a:rPr lang="en-US" i="1" dirty="0" smtClean="0">
                <a:solidFill>
                  <a:schemeClr val="tx2"/>
                </a:solidFill>
              </a:rPr>
              <a:t>AIR 1932 PC 138</a:t>
            </a:r>
            <a:r>
              <a:rPr lang="en-US" dirty="0" smtClean="0">
                <a:solidFill>
                  <a:schemeClr val="tx2"/>
                </a:solidFill>
              </a:rPr>
              <a:t>)]</a:t>
            </a:r>
          </a:p>
          <a:p>
            <a:pPr marL="577850" indent="-577850" algn="just">
              <a:lnSpc>
                <a:spcPct val="130000"/>
              </a:lnSpc>
              <a:spcAft>
                <a:spcPts val="1500"/>
              </a:spcAft>
            </a:pPr>
            <a:r>
              <a:rPr lang="en-US" dirty="0" smtClean="0">
                <a:solidFill>
                  <a:schemeClr val="tx2"/>
                </a:solidFill>
              </a:rPr>
              <a:t>Generally, capital receipts are not taxable unless they are specifically provided in the tax law to be taxable</a:t>
            </a:r>
          </a:p>
          <a:p>
            <a:pPr marL="0" indent="0">
              <a:buNone/>
            </a:pPr>
            <a:endParaRPr lang="en-GB" dirty="0"/>
          </a:p>
        </p:txBody>
      </p:sp>
    </p:spTree>
    <p:extLst>
      <p:ext uri="{BB962C8B-B14F-4D97-AF65-F5344CB8AC3E}">
        <p14:creationId xmlns:p14="http://schemas.microsoft.com/office/powerpoint/2010/main" val="1285681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Income- General Meaning (Contd.)</a:t>
            </a:r>
            <a:endParaRPr lang="en-GB" dirty="0">
              <a:solidFill>
                <a:schemeClr val="tx2"/>
              </a:solidFill>
            </a:endParaRPr>
          </a:p>
        </p:txBody>
      </p:sp>
      <p:sp>
        <p:nvSpPr>
          <p:cNvPr id="3" name="Content Placeholder 2"/>
          <p:cNvSpPr>
            <a:spLocks noGrp="1"/>
          </p:cNvSpPr>
          <p:nvPr>
            <p:ph idx="1"/>
          </p:nvPr>
        </p:nvSpPr>
        <p:spPr>
          <a:xfrm>
            <a:off x="457200" y="1265946"/>
            <a:ext cx="8229600" cy="4698000"/>
          </a:xfrm>
        </p:spPr>
        <p:txBody>
          <a:bodyPr/>
          <a:lstStyle/>
          <a:p>
            <a:pPr marL="577850" indent="-577850" algn="just">
              <a:lnSpc>
                <a:spcPct val="130000"/>
              </a:lnSpc>
              <a:spcAft>
                <a:spcPts val="1500"/>
              </a:spcAft>
            </a:pPr>
            <a:r>
              <a:rPr lang="en-US" dirty="0" smtClean="0">
                <a:solidFill>
                  <a:schemeClr val="tx2"/>
                </a:solidFill>
              </a:rPr>
              <a:t>Revenue receipts are generally almost always taxable (being income) unless they are explicitly provided as not to be taxable</a:t>
            </a:r>
          </a:p>
          <a:p>
            <a:pPr marL="577850" indent="-577850" algn="just">
              <a:lnSpc>
                <a:spcPct val="130000"/>
              </a:lnSpc>
              <a:spcAft>
                <a:spcPts val="1500"/>
              </a:spcAft>
            </a:pPr>
            <a:r>
              <a:rPr lang="en-US" dirty="0">
                <a:solidFill>
                  <a:schemeClr val="tx2"/>
                </a:solidFill>
              </a:rPr>
              <a:t>Certain capital receipts deemed as “income” for tax purposes include:</a:t>
            </a:r>
          </a:p>
          <a:p>
            <a:pPr lvl="2" indent="-508000" algn="just">
              <a:lnSpc>
                <a:spcPct val="130000"/>
              </a:lnSpc>
              <a:spcAft>
                <a:spcPts val="2000"/>
              </a:spcAft>
            </a:pPr>
            <a:r>
              <a:rPr lang="en-US" sz="2200" dirty="0">
                <a:solidFill>
                  <a:schemeClr val="tx2"/>
                </a:solidFill>
              </a:rPr>
              <a:t>Golden handshake payments on termination of services</a:t>
            </a:r>
          </a:p>
          <a:p>
            <a:pPr lvl="2" indent="-508000" algn="just">
              <a:lnSpc>
                <a:spcPct val="130000"/>
              </a:lnSpc>
              <a:spcAft>
                <a:spcPts val="2000"/>
              </a:spcAft>
            </a:pPr>
            <a:r>
              <a:rPr lang="en-US" sz="2200" dirty="0">
                <a:solidFill>
                  <a:schemeClr val="tx2"/>
                </a:solidFill>
              </a:rPr>
              <a:t>Gain on disposal of capital assets, including </a:t>
            </a:r>
            <a:r>
              <a:rPr lang="en-US" sz="2200" dirty="0" err="1">
                <a:solidFill>
                  <a:schemeClr val="tx2"/>
                </a:solidFill>
              </a:rPr>
              <a:t>jewellery</a:t>
            </a:r>
            <a:r>
              <a:rPr lang="en-US" sz="2200" dirty="0">
                <a:solidFill>
                  <a:schemeClr val="tx2"/>
                </a:solidFill>
              </a:rPr>
              <a:t>, painting, immovable property etc.</a:t>
            </a:r>
          </a:p>
          <a:p>
            <a:pPr marL="577850" indent="-577850" algn="just">
              <a:lnSpc>
                <a:spcPct val="130000"/>
              </a:lnSpc>
              <a:spcAft>
                <a:spcPts val="1500"/>
              </a:spcAft>
            </a:pPr>
            <a:endParaRPr lang="en-US" dirty="0" smtClean="0">
              <a:solidFill>
                <a:schemeClr val="tx2"/>
              </a:solidFill>
            </a:endParaRPr>
          </a:p>
          <a:p>
            <a:pPr marL="0" indent="0">
              <a:buNone/>
            </a:pPr>
            <a:endParaRPr lang="en-GB" dirty="0"/>
          </a:p>
        </p:txBody>
      </p:sp>
    </p:spTree>
    <p:extLst>
      <p:ext uri="{BB962C8B-B14F-4D97-AF65-F5344CB8AC3E}">
        <p14:creationId xmlns:p14="http://schemas.microsoft.com/office/powerpoint/2010/main" val="603098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Income- General Meaning (Contd.)</a:t>
            </a:r>
            <a:endParaRPr lang="en-GB" dirty="0">
              <a:solidFill>
                <a:schemeClr val="tx2"/>
              </a:solidFill>
            </a:endParaRPr>
          </a:p>
        </p:txBody>
      </p:sp>
      <p:sp>
        <p:nvSpPr>
          <p:cNvPr id="3" name="Content Placeholder 2"/>
          <p:cNvSpPr>
            <a:spLocks noGrp="1"/>
          </p:cNvSpPr>
          <p:nvPr>
            <p:ph idx="1"/>
          </p:nvPr>
        </p:nvSpPr>
        <p:spPr>
          <a:xfrm>
            <a:off x="457200" y="1265946"/>
            <a:ext cx="8229600" cy="4698000"/>
          </a:xfrm>
        </p:spPr>
        <p:txBody>
          <a:bodyPr/>
          <a:lstStyle/>
          <a:p>
            <a:pPr marL="576263" lvl="2" indent="-576263" algn="just">
              <a:lnSpc>
                <a:spcPct val="130000"/>
              </a:lnSpc>
              <a:spcAft>
                <a:spcPts val="2000"/>
              </a:spcAft>
            </a:pPr>
            <a:r>
              <a:rPr lang="en-US" sz="2400" dirty="0">
                <a:solidFill>
                  <a:schemeClr val="tx2"/>
                </a:solidFill>
              </a:rPr>
              <a:t>Certain revenue receipts which should otherwise be taxed but not taxed include:</a:t>
            </a:r>
          </a:p>
          <a:p>
            <a:pPr lvl="2" indent="-508000" algn="just">
              <a:lnSpc>
                <a:spcPct val="130000"/>
              </a:lnSpc>
              <a:spcAft>
                <a:spcPts val="2000"/>
              </a:spcAft>
            </a:pPr>
            <a:r>
              <a:rPr lang="en-US" sz="2200" dirty="0">
                <a:solidFill>
                  <a:schemeClr val="tx2"/>
                </a:solidFill>
              </a:rPr>
              <a:t>Agricultural income</a:t>
            </a:r>
          </a:p>
          <a:p>
            <a:pPr lvl="2" indent="-508000" algn="just">
              <a:lnSpc>
                <a:spcPct val="130000"/>
              </a:lnSpc>
              <a:spcAft>
                <a:spcPts val="2000"/>
              </a:spcAft>
            </a:pPr>
            <a:r>
              <a:rPr lang="en-US" sz="2200" dirty="0">
                <a:solidFill>
                  <a:schemeClr val="tx2"/>
                </a:solidFill>
              </a:rPr>
              <a:t>Profit and gains derived by electric power generating projects</a:t>
            </a:r>
          </a:p>
          <a:p>
            <a:pPr marL="577850" indent="-577850" algn="just">
              <a:lnSpc>
                <a:spcPct val="130000"/>
              </a:lnSpc>
              <a:spcAft>
                <a:spcPts val="1500"/>
              </a:spcAft>
            </a:pPr>
            <a:endParaRPr lang="en-US" dirty="0" smtClean="0">
              <a:solidFill>
                <a:schemeClr val="tx2"/>
              </a:solidFill>
            </a:endParaRPr>
          </a:p>
          <a:p>
            <a:pPr marL="0" indent="0">
              <a:buNone/>
            </a:pPr>
            <a:endParaRPr lang="en-GB" dirty="0"/>
          </a:p>
        </p:txBody>
      </p:sp>
    </p:spTree>
    <p:extLst>
      <p:ext uri="{BB962C8B-B14F-4D97-AF65-F5344CB8AC3E}">
        <p14:creationId xmlns:p14="http://schemas.microsoft.com/office/powerpoint/2010/main" val="829785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Income under the Ordinance</a:t>
            </a:r>
            <a:endParaRPr lang="en-GB" dirty="0">
              <a:solidFill>
                <a:schemeClr val="tx2"/>
              </a:solidFill>
            </a:endParaRPr>
          </a:p>
        </p:txBody>
      </p:sp>
      <p:sp>
        <p:nvSpPr>
          <p:cNvPr id="3" name="Content Placeholder 2"/>
          <p:cNvSpPr>
            <a:spLocks noGrp="1"/>
          </p:cNvSpPr>
          <p:nvPr>
            <p:ph idx="1"/>
          </p:nvPr>
        </p:nvSpPr>
        <p:spPr>
          <a:xfrm>
            <a:off x="457200" y="1265946"/>
            <a:ext cx="8229600" cy="4698000"/>
          </a:xfrm>
        </p:spPr>
        <p:txBody>
          <a:bodyPr/>
          <a:lstStyle/>
          <a:p>
            <a:pPr marL="576263" lvl="2" indent="-576263" algn="just">
              <a:lnSpc>
                <a:spcPct val="130000"/>
              </a:lnSpc>
              <a:spcAft>
                <a:spcPts val="1500"/>
              </a:spcAft>
            </a:pPr>
            <a:r>
              <a:rPr lang="en-US" sz="2400" dirty="0">
                <a:solidFill>
                  <a:schemeClr val="tx2"/>
                </a:solidFill>
              </a:rPr>
              <a:t>As per Section 2(29) of the Ordinance, income has the following scope:</a:t>
            </a:r>
          </a:p>
          <a:p>
            <a:pPr marL="1146175" lvl="2" indent="-573088" algn="just">
              <a:lnSpc>
                <a:spcPct val="130000"/>
              </a:lnSpc>
              <a:spcAft>
                <a:spcPts val="1500"/>
              </a:spcAft>
            </a:pPr>
            <a:r>
              <a:rPr lang="en-US" sz="2200" dirty="0">
                <a:solidFill>
                  <a:schemeClr val="tx2"/>
                </a:solidFill>
              </a:rPr>
              <a:t>income as understood in normal parlance</a:t>
            </a:r>
          </a:p>
          <a:p>
            <a:pPr marL="1146175" lvl="2" indent="-573088" algn="just">
              <a:lnSpc>
                <a:spcPct val="130000"/>
              </a:lnSpc>
              <a:spcAft>
                <a:spcPts val="1500"/>
              </a:spcAft>
            </a:pPr>
            <a:r>
              <a:rPr lang="en-US" sz="2200" dirty="0">
                <a:solidFill>
                  <a:schemeClr val="tx2"/>
                </a:solidFill>
              </a:rPr>
              <a:t>any amount chargeable to tax under the Ordinance</a:t>
            </a:r>
          </a:p>
          <a:p>
            <a:pPr marL="1146175" lvl="2" indent="-573088" algn="just">
              <a:lnSpc>
                <a:spcPct val="130000"/>
              </a:lnSpc>
              <a:spcAft>
                <a:spcPts val="1500"/>
              </a:spcAft>
            </a:pPr>
            <a:r>
              <a:rPr lang="en-US" sz="2200" dirty="0">
                <a:solidFill>
                  <a:schemeClr val="tx2"/>
                </a:solidFill>
              </a:rPr>
              <a:t>any amount subject to collection or deduction of tax under the Ordinance as a final discharge of tax liability</a:t>
            </a:r>
          </a:p>
          <a:p>
            <a:pPr marL="1146175" lvl="2" indent="-573088" algn="just">
              <a:lnSpc>
                <a:spcPct val="130000"/>
              </a:lnSpc>
              <a:spcAft>
                <a:spcPts val="1500"/>
              </a:spcAft>
            </a:pPr>
            <a:r>
              <a:rPr lang="en-US" sz="2200" dirty="0">
                <a:solidFill>
                  <a:schemeClr val="tx2"/>
                </a:solidFill>
              </a:rPr>
              <a:t>any amount “treated” as income under the Ordinance</a:t>
            </a:r>
          </a:p>
          <a:p>
            <a:pPr marL="1146175" lvl="2" indent="-573088" algn="just">
              <a:lnSpc>
                <a:spcPct val="130000"/>
              </a:lnSpc>
              <a:spcAft>
                <a:spcPts val="1500"/>
              </a:spcAft>
            </a:pPr>
            <a:r>
              <a:rPr lang="en-US" sz="2200" dirty="0">
                <a:solidFill>
                  <a:schemeClr val="tx2"/>
                </a:solidFill>
              </a:rPr>
              <a:t>loss of income is also income</a:t>
            </a:r>
          </a:p>
          <a:p>
            <a:pPr marL="0" indent="0">
              <a:buNone/>
            </a:pPr>
            <a:endParaRPr lang="en-GB" dirty="0"/>
          </a:p>
        </p:txBody>
      </p:sp>
    </p:spTree>
    <p:extLst>
      <p:ext uri="{BB962C8B-B14F-4D97-AF65-F5344CB8AC3E}">
        <p14:creationId xmlns:p14="http://schemas.microsoft.com/office/powerpoint/2010/main" val="1740050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‘Non income’ Vs ‘Exempt Income’ Vs ‘Income Taxable at 0%’</a:t>
            </a:r>
            <a:endParaRPr lang="en-GB" dirty="0">
              <a:solidFill>
                <a:schemeClr val="tx2"/>
              </a:solidFill>
            </a:endParaRPr>
          </a:p>
        </p:txBody>
      </p:sp>
      <p:sp>
        <p:nvSpPr>
          <p:cNvPr id="3" name="Content Placeholder 2"/>
          <p:cNvSpPr>
            <a:spLocks noGrp="1"/>
          </p:cNvSpPr>
          <p:nvPr>
            <p:ph idx="1"/>
          </p:nvPr>
        </p:nvSpPr>
        <p:spPr>
          <a:xfrm>
            <a:off x="457200" y="1265946"/>
            <a:ext cx="8229600" cy="4698000"/>
          </a:xfrm>
        </p:spPr>
        <p:txBody>
          <a:bodyPr/>
          <a:lstStyle/>
          <a:p>
            <a:pPr marL="573088" lvl="2" indent="-573088" algn="just">
              <a:lnSpc>
                <a:spcPct val="130000"/>
              </a:lnSpc>
              <a:spcAft>
                <a:spcPts val="1500"/>
              </a:spcAft>
            </a:pPr>
            <a:r>
              <a:rPr lang="en-US" sz="2400" dirty="0">
                <a:solidFill>
                  <a:schemeClr val="tx2"/>
                </a:solidFill>
              </a:rPr>
              <a:t>As discussed above, certain income may not be income and therefore are not taxable</a:t>
            </a:r>
          </a:p>
          <a:p>
            <a:pPr marL="573088" lvl="2" indent="-573088" algn="just">
              <a:lnSpc>
                <a:spcPct val="130000"/>
              </a:lnSpc>
              <a:spcAft>
                <a:spcPts val="1500"/>
              </a:spcAft>
            </a:pPr>
            <a:r>
              <a:rPr lang="en-US" sz="2400" dirty="0">
                <a:solidFill>
                  <a:schemeClr val="tx2"/>
                </a:solidFill>
              </a:rPr>
              <a:t>Other category of receipt may be income but provided to be exempt from tax, as in the case of Second Schedule to the Ordinance</a:t>
            </a:r>
          </a:p>
          <a:p>
            <a:pPr marL="573088" lvl="2" indent="-573088" algn="just">
              <a:lnSpc>
                <a:spcPct val="130000"/>
              </a:lnSpc>
              <a:spcAft>
                <a:spcPts val="1500"/>
              </a:spcAft>
            </a:pPr>
            <a:r>
              <a:rPr lang="en-US" sz="2400" dirty="0">
                <a:solidFill>
                  <a:schemeClr val="tx2"/>
                </a:solidFill>
              </a:rPr>
              <a:t>There may be some other receipts which are taxable at 0%</a:t>
            </a:r>
            <a:endParaRPr lang="en-US" sz="2400" b="1" dirty="0">
              <a:solidFill>
                <a:schemeClr val="tx2"/>
              </a:solidFill>
            </a:endParaRPr>
          </a:p>
          <a:p>
            <a:pPr marL="0" indent="0">
              <a:buNone/>
            </a:pPr>
            <a:endParaRPr lang="en-GB" dirty="0"/>
          </a:p>
        </p:txBody>
      </p:sp>
    </p:spTree>
    <p:extLst>
      <p:ext uri="{BB962C8B-B14F-4D97-AF65-F5344CB8AC3E}">
        <p14:creationId xmlns:p14="http://schemas.microsoft.com/office/powerpoint/2010/main" val="2582346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Classes of Income Vs Heads of Income</a:t>
            </a:r>
            <a:endParaRPr lang="en-GB" dirty="0">
              <a:solidFill>
                <a:schemeClr val="tx2"/>
              </a:solidFill>
            </a:endParaRPr>
          </a:p>
        </p:txBody>
      </p:sp>
      <p:sp>
        <p:nvSpPr>
          <p:cNvPr id="3" name="Content Placeholder 2"/>
          <p:cNvSpPr>
            <a:spLocks noGrp="1"/>
          </p:cNvSpPr>
          <p:nvPr>
            <p:ph idx="1"/>
          </p:nvPr>
        </p:nvSpPr>
        <p:spPr>
          <a:xfrm>
            <a:off x="457200" y="1265946"/>
            <a:ext cx="8229600" cy="4698000"/>
          </a:xfrm>
        </p:spPr>
        <p:txBody>
          <a:bodyPr/>
          <a:lstStyle/>
          <a:p>
            <a:pPr marL="573088" lvl="2" indent="-573088" algn="just">
              <a:lnSpc>
                <a:spcPct val="130000"/>
              </a:lnSpc>
              <a:spcAft>
                <a:spcPts val="1500"/>
              </a:spcAft>
            </a:pPr>
            <a:r>
              <a:rPr lang="en-US" sz="2400" dirty="0">
                <a:solidFill>
                  <a:schemeClr val="tx2"/>
                </a:solidFill>
              </a:rPr>
              <a:t>There are different classes of income, including:</a:t>
            </a:r>
            <a:endParaRPr lang="en-US" sz="2400" b="1" dirty="0">
              <a:solidFill>
                <a:schemeClr val="tx2"/>
              </a:solidFill>
            </a:endParaRPr>
          </a:p>
          <a:p>
            <a:pPr marL="1092200" lvl="2" indent="-519113" algn="just">
              <a:lnSpc>
                <a:spcPct val="130000"/>
              </a:lnSpc>
              <a:spcAft>
                <a:spcPts val="1500"/>
              </a:spcAft>
            </a:pPr>
            <a:r>
              <a:rPr lang="en-US" sz="2200" dirty="0">
                <a:solidFill>
                  <a:schemeClr val="tx2"/>
                </a:solidFill>
              </a:rPr>
              <a:t>salary (arising out of employment) </a:t>
            </a:r>
          </a:p>
          <a:p>
            <a:pPr marL="1092200" lvl="2" indent="-519113" algn="just">
              <a:lnSpc>
                <a:spcPct val="130000"/>
              </a:lnSpc>
              <a:spcAft>
                <a:spcPts val="1500"/>
              </a:spcAft>
            </a:pPr>
            <a:r>
              <a:rPr lang="en-US" sz="2200" dirty="0">
                <a:solidFill>
                  <a:schemeClr val="tx2"/>
                </a:solidFill>
              </a:rPr>
              <a:t>income from property (being rental income from immovable property)</a:t>
            </a:r>
          </a:p>
          <a:p>
            <a:pPr marL="1092200" lvl="2" indent="-519113" algn="just">
              <a:lnSpc>
                <a:spcPct val="130000"/>
              </a:lnSpc>
              <a:spcAft>
                <a:spcPts val="1500"/>
              </a:spcAft>
            </a:pPr>
            <a:r>
              <a:rPr lang="en-US" sz="2200" dirty="0">
                <a:solidFill>
                  <a:schemeClr val="tx2"/>
                </a:solidFill>
              </a:rPr>
              <a:t>royalty (on account of use of or right to use intellectual property)</a:t>
            </a:r>
          </a:p>
          <a:p>
            <a:pPr marL="1092200" lvl="2" indent="-519113" algn="just">
              <a:lnSpc>
                <a:spcPct val="130000"/>
              </a:lnSpc>
              <a:spcAft>
                <a:spcPts val="1500"/>
              </a:spcAft>
            </a:pPr>
            <a:r>
              <a:rPr lang="en-US" sz="2200" dirty="0">
                <a:solidFill>
                  <a:schemeClr val="tx2"/>
                </a:solidFill>
              </a:rPr>
              <a:t>profit on debt / interest (on funds </a:t>
            </a:r>
            <a:r>
              <a:rPr lang="en-US" sz="2200" dirty="0" err="1">
                <a:solidFill>
                  <a:schemeClr val="tx2"/>
                </a:solidFill>
              </a:rPr>
              <a:t>lended</a:t>
            </a:r>
            <a:r>
              <a:rPr lang="en-US" sz="2200" dirty="0">
                <a:solidFill>
                  <a:schemeClr val="tx2"/>
                </a:solidFill>
              </a:rPr>
              <a:t> to others)</a:t>
            </a:r>
          </a:p>
          <a:p>
            <a:pPr marL="1092200" lvl="2" indent="-519113" algn="just">
              <a:lnSpc>
                <a:spcPct val="130000"/>
              </a:lnSpc>
              <a:spcAft>
                <a:spcPts val="1500"/>
              </a:spcAft>
            </a:pPr>
            <a:r>
              <a:rPr lang="en-US" sz="2200" dirty="0">
                <a:solidFill>
                  <a:schemeClr val="tx2"/>
                </a:solidFill>
              </a:rPr>
              <a:t>dividend (from shares held by the investor)</a:t>
            </a:r>
          </a:p>
          <a:p>
            <a:pPr marL="1490663" lvl="2" indent="-398463" algn="just">
              <a:lnSpc>
                <a:spcPct val="130000"/>
              </a:lnSpc>
              <a:spcAft>
                <a:spcPts val="1500"/>
              </a:spcAft>
              <a:buFont typeface="Wingdings" pitchFamily="2" charset="2"/>
              <a:buChar char="Ø"/>
            </a:pPr>
            <a:endParaRPr lang="en-US" sz="2400" dirty="0"/>
          </a:p>
          <a:p>
            <a:pPr marL="0" indent="0">
              <a:buNone/>
            </a:pPr>
            <a:endParaRPr lang="en-GB" dirty="0"/>
          </a:p>
        </p:txBody>
      </p:sp>
    </p:spTree>
    <p:extLst>
      <p:ext uri="{BB962C8B-B14F-4D97-AF65-F5344CB8AC3E}">
        <p14:creationId xmlns:p14="http://schemas.microsoft.com/office/powerpoint/2010/main" val="1313164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Classes of Income Vs Heads of Income (Contd.)</a:t>
            </a:r>
            <a:endParaRPr lang="en-GB" dirty="0">
              <a:solidFill>
                <a:schemeClr val="tx2"/>
              </a:solidFill>
            </a:endParaRPr>
          </a:p>
        </p:txBody>
      </p:sp>
      <p:sp>
        <p:nvSpPr>
          <p:cNvPr id="3" name="Content Placeholder 2"/>
          <p:cNvSpPr>
            <a:spLocks noGrp="1"/>
          </p:cNvSpPr>
          <p:nvPr>
            <p:ph idx="1"/>
          </p:nvPr>
        </p:nvSpPr>
        <p:spPr>
          <a:xfrm>
            <a:off x="457200" y="1265946"/>
            <a:ext cx="8229600" cy="4698000"/>
          </a:xfrm>
        </p:spPr>
        <p:txBody>
          <a:bodyPr/>
          <a:lstStyle/>
          <a:p>
            <a:pPr marL="573088" lvl="2" indent="-573088" algn="just">
              <a:lnSpc>
                <a:spcPct val="130000"/>
              </a:lnSpc>
              <a:spcAft>
                <a:spcPts val="1200"/>
              </a:spcAft>
            </a:pPr>
            <a:r>
              <a:rPr lang="en-US" sz="2400" dirty="0">
                <a:solidFill>
                  <a:schemeClr val="tx2"/>
                </a:solidFill>
              </a:rPr>
              <a:t>There are only five heads of income in which each of such class of income is to be classified. These heads are :</a:t>
            </a:r>
            <a:endParaRPr lang="en-US" sz="2400" b="1" dirty="0">
              <a:solidFill>
                <a:schemeClr val="tx2"/>
              </a:solidFill>
            </a:endParaRPr>
          </a:p>
          <a:p>
            <a:pPr marL="1092200" lvl="2" indent="-519113" algn="just">
              <a:lnSpc>
                <a:spcPct val="130000"/>
              </a:lnSpc>
              <a:spcAft>
                <a:spcPts val="1200"/>
              </a:spcAft>
            </a:pPr>
            <a:r>
              <a:rPr lang="en-US" sz="2200" dirty="0">
                <a:solidFill>
                  <a:schemeClr val="tx2"/>
                </a:solidFill>
              </a:rPr>
              <a:t>Salary</a:t>
            </a:r>
          </a:p>
          <a:p>
            <a:pPr marL="1092200" lvl="2" indent="-519113" algn="just">
              <a:lnSpc>
                <a:spcPct val="130000"/>
              </a:lnSpc>
              <a:spcAft>
                <a:spcPts val="1200"/>
              </a:spcAft>
            </a:pPr>
            <a:r>
              <a:rPr lang="en-US" sz="2200" dirty="0">
                <a:solidFill>
                  <a:schemeClr val="tx2"/>
                </a:solidFill>
              </a:rPr>
              <a:t>Income from Property</a:t>
            </a:r>
          </a:p>
          <a:p>
            <a:pPr marL="1092200" lvl="2" indent="-519113" algn="just">
              <a:lnSpc>
                <a:spcPct val="130000"/>
              </a:lnSpc>
              <a:spcAft>
                <a:spcPts val="1200"/>
              </a:spcAft>
            </a:pPr>
            <a:r>
              <a:rPr lang="en-US" sz="2200" dirty="0">
                <a:solidFill>
                  <a:schemeClr val="tx2"/>
                </a:solidFill>
              </a:rPr>
              <a:t>Income from Business</a:t>
            </a:r>
          </a:p>
          <a:p>
            <a:pPr marL="1092200" lvl="2" indent="-519113" algn="just">
              <a:lnSpc>
                <a:spcPct val="130000"/>
              </a:lnSpc>
              <a:spcAft>
                <a:spcPts val="1200"/>
              </a:spcAft>
            </a:pPr>
            <a:r>
              <a:rPr lang="en-US" sz="2200" dirty="0">
                <a:solidFill>
                  <a:schemeClr val="tx2"/>
                </a:solidFill>
              </a:rPr>
              <a:t>Capital gains</a:t>
            </a:r>
          </a:p>
          <a:p>
            <a:pPr marL="1092200" lvl="2" indent="-519113" algn="just">
              <a:lnSpc>
                <a:spcPct val="130000"/>
              </a:lnSpc>
              <a:spcAft>
                <a:spcPts val="1200"/>
              </a:spcAft>
            </a:pPr>
            <a:r>
              <a:rPr lang="en-US" sz="2200" dirty="0">
                <a:solidFill>
                  <a:schemeClr val="tx2"/>
                </a:solidFill>
              </a:rPr>
              <a:t>Income from Other </a:t>
            </a:r>
            <a:r>
              <a:rPr lang="en-US" sz="2200" dirty="0" smtClean="0">
                <a:solidFill>
                  <a:schemeClr val="tx2"/>
                </a:solidFill>
              </a:rPr>
              <a:t>Source</a:t>
            </a:r>
            <a:endParaRPr lang="en-US" sz="2200" dirty="0">
              <a:solidFill>
                <a:schemeClr val="tx2"/>
              </a:solidFill>
            </a:endParaRPr>
          </a:p>
        </p:txBody>
      </p:sp>
    </p:spTree>
    <p:extLst>
      <p:ext uri="{BB962C8B-B14F-4D97-AF65-F5344CB8AC3E}">
        <p14:creationId xmlns:p14="http://schemas.microsoft.com/office/powerpoint/2010/main" val="2688942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Objective</a:t>
            </a:r>
            <a:endParaRPr lang="en-GB" dirty="0">
              <a:solidFill>
                <a:schemeClr val="tx2"/>
              </a:solidFill>
            </a:endParaRPr>
          </a:p>
        </p:txBody>
      </p:sp>
      <p:sp>
        <p:nvSpPr>
          <p:cNvPr id="3" name="Content Placeholder 2"/>
          <p:cNvSpPr>
            <a:spLocks noGrp="1"/>
          </p:cNvSpPr>
          <p:nvPr>
            <p:ph idx="1"/>
          </p:nvPr>
        </p:nvSpPr>
        <p:spPr/>
        <p:txBody>
          <a:bodyPr/>
          <a:lstStyle/>
          <a:p>
            <a:r>
              <a:rPr lang="en-US" dirty="0">
                <a:solidFill>
                  <a:schemeClr val="tx2"/>
                </a:solidFill>
              </a:rPr>
              <a:t>The objective of this presentation is to discuss and develop some of the fundamental principles of taxation as applicable under the Income Tax Law in Pakistan. </a:t>
            </a:r>
            <a:endParaRPr lang="en-US" b="1" dirty="0">
              <a:solidFill>
                <a:schemeClr val="tx2"/>
              </a:solidFill>
            </a:endParaRPr>
          </a:p>
          <a:p>
            <a:pPr marL="0" indent="0">
              <a:buNone/>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Classes of Income Vs Heads of Income (Contd.)</a:t>
            </a:r>
            <a:endParaRPr lang="en-GB" dirty="0">
              <a:solidFill>
                <a:schemeClr val="tx2"/>
              </a:solidFill>
            </a:endParaRPr>
          </a:p>
        </p:txBody>
      </p:sp>
      <p:sp>
        <p:nvSpPr>
          <p:cNvPr id="3" name="Content Placeholder 2"/>
          <p:cNvSpPr>
            <a:spLocks noGrp="1"/>
          </p:cNvSpPr>
          <p:nvPr>
            <p:ph idx="1"/>
          </p:nvPr>
        </p:nvSpPr>
        <p:spPr>
          <a:xfrm>
            <a:off x="457200" y="1265946"/>
            <a:ext cx="8229600" cy="4698000"/>
          </a:xfrm>
        </p:spPr>
        <p:txBody>
          <a:bodyPr/>
          <a:lstStyle/>
          <a:p>
            <a:pPr marL="573088" lvl="2" indent="-573088" algn="just">
              <a:lnSpc>
                <a:spcPct val="130000"/>
              </a:lnSpc>
              <a:spcAft>
                <a:spcPts val="1500"/>
              </a:spcAft>
            </a:pPr>
            <a:r>
              <a:rPr lang="en-US" sz="2400" dirty="0" smtClean="0">
                <a:solidFill>
                  <a:schemeClr val="tx2"/>
                </a:solidFill>
              </a:rPr>
              <a:t>Categorization </a:t>
            </a:r>
            <a:r>
              <a:rPr lang="en-US" sz="2400" dirty="0">
                <a:solidFill>
                  <a:schemeClr val="tx2"/>
                </a:solidFill>
              </a:rPr>
              <a:t>of a particular class of income into a particular head of income is dependent on the person who is deriving such income and therefore may differ from one person to another</a:t>
            </a:r>
          </a:p>
          <a:p>
            <a:pPr marL="1490663" lvl="2" indent="-398463" algn="just">
              <a:lnSpc>
                <a:spcPct val="130000"/>
              </a:lnSpc>
              <a:spcAft>
                <a:spcPts val="1500"/>
              </a:spcAft>
              <a:buFont typeface="Wingdings" pitchFamily="2" charset="2"/>
              <a:buChar char="Ø"/>
            </a:pPr>
            <a:endParaRPr lang="en-US" sz="2400" dirty="0"/>
          </a:p>
          <a:p>
            <a:pPr marL="0" indent="0">
              <a:buNone/>
            </a:pPr>
            <a:endParaRPr lang="en-GB" dirty="0"/>
          </a:p>
        </p:txBody>
      </p:sp>
    </p:spTree>
    <p:extLst>
      <p:ext uri="{BB962C8B-B14F-4D97-AF65-F5344CB8AC3E}">
        <p14:creationId xmlns:p14="http://schemas.microsoft.com/office/powerpoint/2010/main" val="598333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Expenditure- General Meaning</a:t>
            </a:r>
            <a:endParaRPr lang="en-GB" dirty="0">
              <a:solidFill>
                <a:schemeClr val="tx2"/>
              </a:solidFill>
            </a:endParaRPr>
          </a:p>
        </p:txBody>
      </p:sp>
      <p:sp>
        <p:nvSpPr>
          <p:cNvPr id="3" name="Content Placeholder 2"/>
          <p:cNvSpPr>
            <a:spLocks noGrp="1"/>
          </p:cNvSpPr>
          <p:nvPr>
            <p:ph idx="1"/>
          </p:nvPr>
        </p:nvSpPr>
        <p:spPr>
          <a:xfrm>
            <a:off x="457200" y="1207890"/>
            <a:ext cx="8229600" cy="4698000"/>
          </a:xfrm>
        </p:spPr>
        <p:txBody>
          <a:bodyPr/>
          <a:lstStyle/>
          <a:p>
            <a:pPr marL="577850" indent="-577850" algn="just">
              <a:lnSpc>
                <a:spcPct val="120000"/>
              </a:lnSpc>
              <a:spcAft>
                <a:spcPts val="2000"/>
              </a:spcAft>
            </a:pPr>
            <a:r>
              <a:rPr lang="en-US" dirty="0">
                <a:solidFill>
                  <a:schemeClr val="tx2"/>
                </a:solidFill>
              </a:rPr>
              <a:t>The term ‘expenditure’ means ‘spending’ or ‘paying out or away’, i.e., something that goes out of the coffers of the taxpayer. It means something which is gone irretrievably [B.K. Khanna &amp; Co. (P.) Ltd. v. CIT [2000] 113 Taxman 164 (Delhi)]</a:t>
            </a:r>
          </a:p>
          <a:p>
            <a:pPr marL="577850" indent="-577850" algn="just">
              <a:lnSpc>
                <a:spcPct val="120000"/>
              </a:lnSpc>
              <a:spcAft>
                <a:spcPts val="2000"/>
              </a:spcAft>
            </a:pPr>
            <a:r>
              <a:rPr lang="en-US" dirty="0">
                <a:solidFill>
                  <a:schemeClr val="tx2"/>
                </a:solidFill>
              </a:rPr>
              <a:t>Expenditure, not being capital or personal expenditure, is an allowable deduction to the taxpayer in the tax year</a:t>
            </a:r>
          </a:p>
          <a:p>
            <a:pPr marL="577850" indent="-577850" algn="just">
              <a:lnSpc>
                <a:spcPct val="120000"/>
              </a:lnSpc>
              <a:spcAft>
                <a:spcPts val="2000"/>
              </a:spcAft>
            </a:pPr>
            <a:r>
              <a:rPr lang="en-US" dirty="0">
                <a:solidFill>
                  <a:schemeClr val="tx2"/>
                </a:solidFill>
              </a:rPr>
              <a:t>Capital expenditure, in the form of depreciable assets and intangibles, is allowed in the form of depreciation and amortization</a:t>
            </a:r>
          </a:p>
          <a:p>
            <a:pPr marL="1490663" lvl="2" indent="-398463" algn="just">
              <a:lnSpc>
                <a:spcPct val="130000"/>
              </a:lnSpc>
              <a:spcAft>
                <a:spcPts val="1500"/>
              </a:spcAft>
              <a:buFont typeface="Wingdings" pitchFamily="2" charset="2"/>
              <a:buChar char="Ø"/>
            </a:pPr>
            <a:endParaRPr lang="en-US" sz="2400" dirty="0"/>
          </a:p>
          <a:p>
            <a:pPr marL="0" indent="0">
              <a:buNone/>
            </a:pPr>
            <a:endParaRPr lang="en-GB" dirty="0"/>
          </a:p>
        </p:txBody>
      </p:sp>
    </p:spTree>
    <p:extLst>
      <p:ext uri="{BB962C8B-B14F-4D97-AF65-F5344CB8AC3E}">
        <p14:creationId xmlns:p14="http://schemas.microsoft.com/office/powerpoint/2010/main" val="3090313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Schemes of Taxation</a:t>
            </a:r>
            <a:endParaRPr lang="en-GB" dirty="0">
              <a:solidFill>
                <a:schemeClr val="tx2"/>
              </a:solidFill>
            </a:endParaRPr>
          </a:p>
        </p:txBody>
      </p:sp>
      <p:sp>
        <p:nvSpPr>
          <p:cNvPr id="3" name="Content Placeholder 2"/>
          <p:cNvSpPr>
            <a:spLocks noGrp="1"/>
          </p:cNvSpPr>
          <p:nvPr>
            <p:ph idx="1"/>
          </p:nvPr>
        </p:nvSpPr>
        <p:spPr>
          <a:xfrm>
            <a:off x="457200" y="1207890"/>
            <a:ext cx="8229600" cy="4698000"/>
          </a:xfrm>
        </p:spPr>
        <p:txBody>
          <a:bodyPr/>
          <a:lstStyle/>
          <a:p>
            <a:pPr marL="577850" indent="-577850" algn="just">
              <a:lnSpc>
                <a:spcPct val="130000"/>
              </a:lnSpc>
              <a:spcAft>
                <a:spcPts val="2000"/>
              </a:spcAft>
            </a:pPr>
            <a:r>
              <a:rPr lang="en-US" dirty="0">
                <a:solidFill>
                  <a:schemeClr val="tx2"/>
                </a:solidFill>
              </a:rPr>
              <a:t>Broadly, there are two schemes of taxation:</a:t>
            </a:r>
            <a:endParaRPr lang="en-US" b="1" dirty="0">
              <a:solidFill>
                <a:schemeClr val="tx2"/>
              </a:solidFill>
            </a:endParaRPr>
          </a:p>
          <a:p>
            <a:pPr lvl="2" indent="-508000" algn="just">
              <a:lnSpc>
                <a:spcPct val="130000"/>
              </a:lnSpc>
              <a:spcAft>
                <a:spcPts val="2000"/>
              </a:spcAft>
            </a:pPr>
            <a:r>
              <a:rPr lang="en-US" sz="2200" b="1" dirty="0">
                <a:solidFill>
                  <a:schemeClr val="tx2"/>
                </a:solidFill>
              </a:rPr>
              <a:t>Final Tax Regime </a:t>
            </a:r>
            <a:r>
              <a:rPr lang="en-US" sz="2200" dirty="0">
                <a:solidFill>
                  <a:schemeClr val="tx2"/>
                </a:solidFill>
              </a:rPr>
              <a:t>– whereby tax is levied on the gross amount, without </a:t>
            </a:r>
            <a:r>
              <a:rPr lang="en-US" sz="2200" dirty="0" err="1">
                <a:solidFill>
                  <a:schemeClr val="tx2"/>
                </a:solidFill>
              </a:rPr>
              <a:t>allowability</a:t>
            </a:r>
            <a:r>
              <a:rPr lang="en-US" sz="2200" dirty="0">
                <a:solidFill>
                  <a:schemeClr val="tx2"/>
                </a:solidFill>
              </a:rPr>
              <a:t> of any expense </a:t>
            </a:r>
          </a:p>
          <a:p>
            <a:pPr lvl="2" indent="-508000" algn="just">
              <a:lnSpc>
                <a:spcPct val="130000"/>
              </a:lnSpc>
              <a:spcAft>
                <a:spcPts val="2000"/>
              </a:spcAft>
            </a:pPr>
            <a:r>
              <a:rPr lang="en-US" sz="2200" b="1" dirty="0">
                <a:solidFill>
                  <a:schemeClr val="tx2"/>
                </a:solidFill>
              </a:rPr>
              <a:t>Normal Tax Regime</a:t>
            </a:r>
            <a:r>
              <a:rPr lang="en-US" sz="2200" dirty="0">
                <a:solidFill>
                  <a:schemeClr val="tx2"/>
                </a:solidFill>
              </a:rPr>
              <a:t> – whereby bottom line income, after allowing for all admissible deductions, are taxed at applicable rates</a:t>
            </a:r>
          </a:p>
          <a:p>
            <a:pPr marL="1490663" lvl="2" indent="-398463" algn="just">
              <a:lnSpc>
                <a:spcPct val="130000"/>
              </a:lnSpc>
              <a:spcAft>
                <a:spcPts val="1500"/>
              </a:spcAft>
              <a:buFont typeface="Wingdings" pitchFamily="2" charset="2"/>
              <a:buChar char="Ø"/>
            </a:pPr>
            <a:endParaRPr lang="en-US" sz="2400" dirty="0"/>
          </a:p>
          <a:p>
            <a:pPr marL="0" indent="0">
              <a:buNone/>
            </a:pPr>
            <a:endParaRPr lang="en-GB" dirty="0"/>
          </a:p>
        </p:txBody>
      </p:sp>
    </p:spTree>
    <p:extLst>
      <p:ext uri="{BB962C8B-B14F-4D97-AF65-F5344CB8AC3E}">
        <p14:creationId xmlns:p14="http://schemas.microsoft.com/office/powerpoint/2010/main" val="15650021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Persons Liable to Tax</a:t>
            </a:r>
            <a:endParaRPr lang="en-GB" dirty="0">
              <a:solidFill>
                <a:schemeClr val="tx2"/>
              </a:solidFill>
            </a:endParaRPr>
          </a:p>
        </p:txBody>
      </p:sp>
      <p:sp>
        <p:nvSpPr>
          <p:cNvPr id="3" name="Content Placeholder 2"/>
          <p:cNvSpPr>
            <a:spLocks noGrp="1"/>
          </p:cNvSpPr>
          <p:nvPr>
            <p:ph idx="1"/>
          </p:nvPr>
        </p:nvSpPr>
        <p:spPr>
          <a:xfrm>
            <a:off x="457200" y="1265946"/>
            <a:ext cx="8229600" cy="4698000"/>
          </a:xfrm>
        </p:spPr>
        <p:txBody>
          <a:bodyPr/>
          <a:lstStyle/>
          <a:p>
            <a:pPr marL="573088" lvl="2" indent="-573088" algn="just">
              <a:lnSpc>
                <a:spcPct val="130000"/>
              </a:lnSpc>
              <a:spcAft>
                <a:spcPts val="1500"/>
              </a:spcAft>
            </a:pPr>
            <a:r>
              <a:rPr lang="en-US" sz="2400" dirty="0">
                <a:solidFill>
                  <a:schemeClr val="tx2"/>
                </a:solidFill>
              </a:rPr>
              <a:t>The Ordinance tends to tax the income derived by a person</a:t>
            </a:r>
          </a:p>
          <a:p>
            <a:pPr marL="573088" lvl="2" indent="-573088" algn="just">
              <a:lnSpc>
                <a:spcPct val="130000"/>
              </a:lnSpc>
              <a:spcAft>
                <a:spcPts val="1500"/>
              </a:spcAft>
            </a:pPr>
            <a:r>
              <a:rPr lang="en-US" sz="2400" dirty="0">
                <a:solidFill>
                  <a:schemeClr val="tx2"/>
                </a:solidFill>
              </a:rPr>
              <a:t>Following are the main categories of persons</a:t>
            </a:r>
            <a:endParaRPr lang="en-US" sz="2400" b="1" dirty="0">
              <a:solidFill>
                <a:schemeClr val="tx2"/>
              </a:solidFill>
            </a:endParaRPr>
          </a:p>
          <a:p>
            <a:pPr marL="1092200" lvl="2" indent="-519113" algn="just">
              <a:lnSpc>
                <a:spcPct val="130000"/>
              </a:lnSpc>
              <a:spcAft>
                <a:spcPts val="1000"/>
              </a:spcAft>
            </a:pPr>
            <a:r>
              <a:rPr lang="en-US" sz="2200" dirty="0">
                <a:solidFill>
                  <a:schemeClr val="tx2"/>
                </a:solidFill>
              </a:rPr>
              <a:t>Federal government</a:t>
            </a:r>
          </a:p>
          <a:p>
            <a:pPr marL="1092200" lvl="2" indent="-519113" algn="just">
              <a:lnSpc>
                <a:spcPct val="130000"/>
              </a:lnSpc>
              <a:spcAft>
                <a:spcPts val="1000"/>
              </a:spcAft>
            </a:pPr>
            <a:r>
              <a:rPr lang="en-US" sz="2200" dirty="0">
                <a:solidFill>
                  <a:schemeClr val="tx2"/>
                </a:solidFill>
              </a:rPr>
              <a:t>Foreign government</a:t>
            </a:r>
          </a:p>
          <a:p>
            <a:pPr marL="1092200" lvl="2" indent="-519113" algn="just">
              <a:lnSpc>
                <a:spcPct val="130000"/>
              </a:lnSpc>
              <a:spcAft>
                <a:spcPts val="1000"/>
              </a:spcAft>
            </a:pPr>
            <a:r>
              <a:rPr lang="en-US" sz="2200" dirty="0">
                <a:solidFill>
                  <a:schemeClr val="tx2"/>
                </a:solidFill>
              </a:rPr>
              <a:t>Political sub division of a foreign government</a:t>
            </a:r>
          </a:p>
          <a:p>
            <a:pPr marL="1092200" lvl="2" indent="-519113" algn="just">
              <a:lnSpc>
                <a:spcPct val="130000"/>
              </a:lnSpc>
              <a:spcAft>
                <a:spcPts val="1000"/>
              </a:spcAft>
            </a:pPr>
            <a:r>
              <a:rPr lang="en-US" sz="2200" dirty="0">
                <a:solidFill>
                  <a:schemeClr val="tx2"/>
                </a:solidFill>
              </a:rPr>
              <a:t>International organization</a:t>
            </a:r>
          </a:p>
          <a:p>
            <a:pPr marL="1490663" lvl="2" indent="-398463" algn="just">
              <a:lnSpc>
                <a:spcPct val="130000"/>
              </a:lnSpc>
              <a:spcAft>
                <a:spcPts val="1500"/>
              </a:spcAft>
              <a:buFont typeface="Wingdings" pitchFamily="2" charset="2"/>
              <a:buChar char="Ø"/>
            </a:pPr>
            <a:endParaRPr lang="en-US" sz="2400" dirty="0"/>
          </a:p>
          <a:p>
            <a:pPr marL="0" indent="0">
              <a:buNone/>
            </a:pPr>
            <a:endParaRPr lang="en-GB" dirty="0"/>
          </a:p>
        </p:txBody>
      </p:sp>
    </p:spTree>
    <p:extLst>
      <p:ext uri="{BB962C8B-B14F-4D97-AF65-F5344CB8AC3E}">
        <p14:creationId xmlns:p14="http://schemas.microsoft.com/office/powerpoint/2010/main" val="4226842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Persons Liable to Tax (Contd.)</a:t>
            </a:r>
            <a:endParaRPr lang="en-GB" dirty="0">
              <a:solidFill>
                <a:schemeClr val="tx2"/>
              </a:solidFill>
            </a:endParaRPr>
          </a:p>
        </p:txBody>
      </p:sp>
      <p:sp>
        <p:nvSpPr>
          <p:cNvPr id="3" name="Content Placeholder 2"/>
          <p:cNvSpPr>
            <a:spLocks noGrp="1"/>
          </p:cNvSpPr>
          <p:nvPr>
            <p:ph idx="1"/>
          </p:nvPr>
        </p:nvSpPr>
        <p:spPr>
          <a:xfrm>
            <a:off x="457200" y="1164348"/>
            <a:ext cx="8229600" cy="4698000"/>
          </a:xfrm>
        </p:spPr>
        <p:txBody>
          <a:bodyPr/>
          <a:lstStyle/>
          <a:p>
            <a:pPr marL="1092200" lvl="2" indent="-519113" algn="just">
              <a:lnSpc>
                <a:spcPct val="130000"/>
              </a:lnSpc>
              <a:spcAft>
                <a:spcPts val="1000"/>
              </a:spcAft>
            </a:pPr>
            <a:r>
              <a:rPr lang="en-US" sz="2200" dirty="0" smtClean="0">
                <a:solidFill>
                  <a:schemeClr val="tx2"/>
                </a:solidFill>
              </a:rPr>
              <a:t>Individuals</a:t>
            </a:r>
            <a:endParaRPr lang="en-US" sz="2200" dirty="0">
              <a:solidFill>
                <a:schemeClr val="tx2"/>
              </a:solidFill>
            </a:endParaRPr>
          </a:p>
          <a:p>
            <a:pPr marL="1092200" lvl="2" indent="-519113" algn="just">
              <a:lnSpc>
                <a:spcPct val="130000"/>
              </a:lnSpc>
              <a:spcAft>
                <a:spcPts val="1000"/>
              </a:spcAft>
            </a:pPr>
            <a:r>
              <a:rPr lang="en-US" sz="2200" dirty="0">
                <a:solidFill>
                  <a:schemeClr val="tx2"/>
                </a:solidFill>
              </a:rPr>
              <a:t>Association of Persons</a:t>
            </a:r>
          </a:p>
          <a:p>
            <a:pPr marL="1092200" lvl="2" indent="-519113" algn="just">
              <a:lnSpc>
                <a:spcPct val="130000"/>
              </a:lnSpc>
              <a:spcAft>
                <a:spcPts val="1500"/>
              </a:spcAft>
            </a:pPr>
            <a:r>
              <a:rPr lang="en-US" sz="2200" dirty="0">
                <a:solidFill>
                  <a:schemeClr val="tx2"/>
                </a:solidFill>
              </a:rPr>
              <a:t>Companies</a:t>
            </a:r>
          </a:p>
          <a:p>
            <a:pPr marL="1490663" lvl="2" indent="-398463" algn="just">
              <a:lnSpc>
                <a:spcPct val="130000"/>
              </a:lnSpc>
              <a:spcAft>
                <a:spcPts val="1500"/>
              </a:spcAft>
              <a:buFont typeface="Wingdings" pitchFamily="2" charset="2"/>
              <a:buChar char="Ø"/>
            </a:pPr>
            <a:endParaRPr lang="en-US" sz="2400" dirty="0"/>
          </a:p>
          <a:p>
            <a:pPr marL="0" indent="0">
              <a:buNone/>
            </a:pPr>
            <a:endParaRPr lang="en-GB" dirty="0"/>
          </a:p>
        </p:txBody>
      </p:sp>
    </p:spTree>
    <p:extLst>
      <p:ext uri="{BB962C8B-B14F-4D97-AF65-F5344CB8AC3E}">
        <p14:creationId xmlns:p14="http://schemas.microsoft.com/office/powerpoint/2010/main" val="292257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Tax Year</a:t>
            </a:r>
            <a:endParaRPr lang="en-GB" dirty="0">
              <a:solidFill>
                <a:schemeClr val="tx2"/>
              </a:solidFill>
            </a:endParaRPr>
          </a:p>
        </p:txBody>
      </p:sp>
      <p:sp>
        <p:nvSpPr>
          <p:cNvPr id="3" name="Content Placeholder 2"/>
          <p:cNvSpPr>
            <a:spLocks noGrp="1"/>
          </p:cNvSpPr>
          <p:nvPr>
            <p:ph idx="1"/>
          </p:nvPr>
        </p:nvSpPr>
        <p:spPr>
          <a:xfrm>
            <a:off x="457200" y="1280460"/>
            <a:ext cx="8229600" cy="4698000"/>
          </a:xfrm>
        </p:spPr>
        <p:txBody>
          <a:bodyPr/>
          <a:lstStyle/>
          <a:p>
            <a:pPr marL="573088" lvl="2" indent="-573088" algn="just">
              <a:lnSpc>
                <a:spcPct val="120000"/>
              </a:lnSpc>
              <a:spcAft>
                <a:spcPts val="800"/>
              </a:spcAft>
            </a:pPr>
            <a:r>
              <a:rPr lang="en-US" sz="2400" dirty="0">
                <a:solidFill>
                  <a:schemeClr val="tx2"/>
                </a:solidFill>
              </a:rPr>
              <a:t>Income derived by a person in tax year is taxable </a:t>
            </a:r>
          </a:p>
          <a:p>
            <a:pPr marL="573088" lvl="2" indent="-573088" algn="just">
              <a:lnSpc>
                <a:spcPct val="120000"/>
              </a:lnSpc>
              <a:spcAft>
                <a:spcPts val="800"/>
              </a:spcAft>
            </a:pPr>
            <a:r>
              <a:rPr lang="en-US" sz="2400" dirty="0">
                <a:solidFill>
                  <a:schemeClr val="tx2"/>
                </a:solidFill>
              </a:rPr>
              <a:t>Normal tax year is from 01 July to 30 June</a:t>
            </a:r>
          </a:p>
          <a:p>
            <a:pPr marL="573088" lvl="2" indent="-573088" algn="just">
              <a:lnSpc>
                <a:spcPct val="120000"/>
              </a:lnSpc>
              <a:spcAft>
                <a:spcPts val="800"/>
              </a:spcAft>
            </a:pPr>
            <a:r>
              <a:rPr lang="en-US" sz="2400" dirty="0">
                <a:solidFill>
                  <a:schemeClr val="tx2"/>
                </a:solidFill>
              </a:rPr>
              <a:t>Adopting any other 12 month period may be allowed which is called as the special tax year</a:t>
            </a:r>
          </a:p>
          <a:p>
            <a:pPr marL="573088" lvl="2" indent="-573088" algn="just">
              <a:lnSpc>
                <a:spcPct val="120000"/>
              </a:lnSpc>
              <a:spcAft>
                <a:spcPts val="800"/>
              </a:spcAft>
            </a:pPr>
            <a:r>
              <a:rPr lang="en-US" sz="2400" dirty="0">
                <a:solidFill>
                  <a:schemeClr val="tx2"/>
                </a:solidFill>
              </a:rPr>
              <a:t>The Government has prescribed special tax year for certain persons, including:</a:t>
            </a:r>
            <a:endParaRPr lang="en-US" sz="2400" b="1" dirty="0">
              <a:solidFill>
                <a:schemeClr val="tx2"/>
              </a:solidFill>
            </a:endParaRPr>
          </a:p>
          <a:p>
            <a:pPr marL="1092200" lvl="2" indent="-519113" algn="just">
              <a:lnSpc>
                <a:spcPct val="110000"/>
              </a:lnSpc>
              <a:spcAft>
                <a:spcPts val="800"/>
              </a:spcAft>
            </a:pPr>
            <a:r>
              <a:rPr lang="en-US" sz="2200" dirty="0">
                <a:solidFill>
                  <a:schemeClr val="tx2"/>
                </a:solidFill>
              </a:rPr>
              <a:t>Insurance companies</a:t>
            </a:r>
          </a:p>
          <a:p>
            <a:pPr marL="1092200" lvl="2" indent="-519113" algn="just">
              <a:lnSpc>
                <a:spcPct val="110000"/>
              </a:lnSpc>
              <a:spcAft>
                <a:spcPts val="800"/>
              </a:spcAft>
            </a:pPr>
            <a:r>
              <a:rPr lang="en-US" sz="2200" dirty="0">
                <a:solidFill>
                  <a:schemeClr val="tx2"/>
                </a:solidFill>
              </a:rPr>
              <a:t>Companies manufacturing sugar</a:t>
            </a:r>
          </a:p>
          <a:p>
            <a:pPr marL="1490663" lvl="2" indent="-398463" algn="just">
              <a:lnSpc>
                <a:spcPct val="130000"/>
              </a:lnSpc>
              <a:spcAft>
                <a:spcPts val="1500"/>
              </a:spcAft>
              <a:buFont typeface="Wingdings" pitchFamily="2" charset="2"/>
              <a:buChar char="Ø"/>
            </a:pPr>
            <a:endParaRPr lang="en-US" sz="2400" dirty="0" smtClean="0"/>
          </a:p>
          <a:p>
            <a:pPr marL="0" indent="0">
              <a:buNone/>
            </a:pPr>
            <a:endParaRPr lang="en-GB" dirty="0"/>
          </a:p>
        </p:txBody>
      </p:sp>
    </p:spTree>
    <p:extLst>
      <p:ext uri="{BB962C8B-B14F-4D97-AF65-F5344CB8AC3E}">
        <p14:creationId xmlns:p14="http://schemas.microsoft.com/office/powerpoint/2010/main" val="3252353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Tax Year (Contd.)</a:t>
            </a:r>
            <a:endParaRPr lang="en-GB" dirty="0">
              <a:solidFill>
                <a:schemeClr val="tx2"/>
              </a:solidFill>
            </a:endParaRPr>
          </a:p>
        </p:txBody>
      </p:sp>
      <p:sp>
        <p:nvSpPr>
          <p:cNvPr id="3" name="Content Placeholder 2"/>
          <p:cNvSpPr>
            <a:spLocks noGrp="1"/>
          </p:cNvSpPr>
          <p:nvPr>
            <p:ph idx="1"/>
          </p:nvPr>
        </p:nvSpPr>
        <p:spPr>
          <a:xfrm>
            <a:off x="457200" y="1207890"/>
            <a:ext cx="8229600" cy="4698000"/>
          </a:xfrm>
        </p:spPr>
        <p:txBody>
          <a:bodyPr/>
          <a:lstStyle/>
          <a:p>
            <a:pPr marL="1092200" lvl="2" indent="-519113" algn="just">
              <a:lnSpc>
                <a:spcPct val="110000"/>
              </a:lnSpc>
              <a:spcAft>
                <a:spcPts val="800"/>
              </a:spcAft>
            </a:pPr>
            <a:r>
              <a:rPr lang="en-US" sz="2200" dirty="0" smtClean="0">
                <a:solidFill>
                  <a:schemeClr val="tx2"/>
                </a:solidFill>
              </a:rPr>
              <a:t>Companies </a:t>
            </a:r>
            <a:r>
              <a:rPr lang="en-US" sz="2200" dirty="0">
                <a:solidFill>
                  <a:schemeClr val="tx2"/>
                </a:solidFill>
              </a:rPr>
              <a:t>manufacturing jute goods</a:t>
            </a:r>
          </a:p>
          <a:p>
            <a:pPr marL="1092200" lvl="2" indent="-519113" algn="just">
              <a:lnSpc>
                <a:spcPct val="110000"/>
              </a:lnSpc>
              <a:spcAft>
                <a:spcPts val="800"/>
              </a:spcAft>
            </a:pPr>
            <a:r>
              <a:rPr lang="en-US" sz="2200" dirty="0">
                <a:solidFill>
                  <a:schemeClr val="tx2"/>
                </a:solidFill>
              </a:rPr>
              <a:t>All persons manufacturing rice</a:t>
            </a:r>
          </a:p>
          <a:p>
            <a:pPr marL="573088" lvl="2" indent="-573088" algn="just">
              <a:lnSpc>
                <a:spcPct val="120000"/>
              </a:lnSpc>
              <a:spcAft>
                <a:spcPts val="800"/>
              </a:spcAft>
            </a:pPr>
            <a:r>
              <a:rPr lang="en-US" sz="2400" dirty="0" smtClean="0">
                <a:solidFill>
                  <a:schemeClr val="tx2"/>
                </a:solidFill>
              </a:rPr>
              <a:t>Interim period between the normal tax year and the special tax year is called the transitional tax year</a:t>
            </a:r>
          </a:p>
          <a:p>
            <a:pPr marL="1490663" lvl="2" indent="-398463" algn="just">
              <a:lnSpc>
                <a:spcPct val="130000"/>
              </a:lnSpc>
              <a:spcAft>
                <a:spcPts val="1500"/>
              </a:spcAft>
              <a:buFont typeface="Wingdings" pitchFamily="2" charset="2"/>
              <a:buChar char="Ø"/>
            </a:pPr>
            <a:endParaRPr lang="en-US" sz="2400" dirty="0"/>
          </a:p>
          <a:p>
            <a:pPr marL="0" indent="0">
              <a:buNone/>
            </a:pPr>
            <a:endParaRPr lang="en-GB" dirty="0"/>
          </a:p>
        </p:txBody>
      </p:sp>
    </p:spTree>
    <p:extLst>
      <p:ext uri="{BB962C8B-B14F-4D97-AF65-F5344CB8AC3E}">
        <p14:creationId xmlns:p14="http://schemas.microsoft.com/office/powerpoint/2010/main" val="3773139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5613" y="719139"/>
            <a:ext cx="3511296" cy="5210062"/>
          </a:xfrm>
          <a:prstGeom prst="rect">
            <a:avLst/>
          </a:prstGeom>
        </p:spPr>
        <p:txBody>
          <a:bodyPr lIns="0" tIns="0" rIns="0" bIns="0"/>
          <a:lst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en-US" sz="1000" b="1" dirty="0" smtClean="0"/>
              <a:t>EY  |  </a:t>
            </a:r>
            <a:r>
              <a:rPr lang="en-US" sz="1000" dirty="0" smtClean="0"/>
              <a:t>Assurance | Tax | Transactions | Advisory</a:t>
            </a:r>
          </a:p>
          <a:p>
            <a:pPr marL="0" indent="0">
              <a:buNone/>
            </a:pPr>
            <a:r>
              <a:rPr lang="en-US" sz="900" b="1" dirty="0" smtClean="0"/>
              <a:t>About EY</a:t>
            </a:r>
          </a:p>
          <a:p>
            <a:pPr marL="0" indent="0">
              <a:spcAft>
                <a:spcPts val="600"/>
              </a:spcAft>
              <a:buNone/>
            </a:pPr>
            <a:r>
              <a:rPr lang="en-IN" sz="800" dirty="0"/>
              <a:t>EY is a global leader in assurance, tax, transaction and advisory services. The insights and quality services we deliver help build trust and confidence in the capital markets and in economies the world over. We develop outstanding leaders who team to deliver on our promises to all of our stakeholders. In so doing, we play a critical role in building a better working world for our people, for our clients and for our communities.</a:t>
            </a:r>
          </a:p>
          <a:p>
            <a:pPr marL="0" indent="0">
              <a:spcAft>
                <a:spcPts val="600"/>
              </a:spcAft>
              <a:buNone/>
            </a:pPr>
            <a:r>
              <a:rPr lang="en-IN" sz="800" dirty="0"/>
              <a:t>EY refers to the global organization, and may refer to one or more, of the member firms of Ernst &amp; Young Global Limited, each of which is a separate legal entity. Ernst &amp; Young Global Limited, a UK company limited by guarantee, does not provide services to clients. For more information about our organization, please visit ey.com.</a:t>
            </a:r>
          </a:p>
          <a:p>
            <a:pPr marL="0" indent="0">
              <a:spcAft>
                <a:spcPts val="600"/>
              </a:spcAft>
              <a:buNone/>
            </a:pPr>
            <a:r>
              <a:rPr lang="en-IN" sz="800" dirty="0"/>
              <a:t>The MENA practice of EY has been operating in the region since 1923. For over 90 years, we have grown to over 5,000 people united across 20 offices and 15 countries, sharing the same values and an unwavering commitment to quality. As an organization, we continue to develop outstanding leaders who deliver exceptional services to our clients and who contribute to our communities. We are proud of our accomplishments over the years, reaffirming our position as the largest and most established professional services organization in the region.</a:t>
            </a:r>
          </a:p>
          <a:p>
            <a:pPr marL="0" indent="0">
              <a:buNone/>
            </a:pPr>
            <a:r>
              <a:rPr lang="en-US" sz="800" dirty="0"/>
              <a:t>© </a:t>
            </a:r>
            <a:r>
              <a:rPr lang="en-US" sz="800" dirty="0" smtClean="0"/>
              <a:t>2016 </a:t>
            </a:r>
            <a:r>
              <a:rPr lang="en-US" sz="800" dirty="0"/>
              <a:t>EYGM </a:t>
            </a:r>
            <a:r>
              <a:rPr lang="en-US" sz="800" dirty="0" smtClean="0"/>
              <a:t>Limited.</a:t>
            </a:r>
          </a:p>
          <a:p>
            <a:pPr marL="0" indent="0">
              <a:spcAft>
                <a:spcPts val="1200"/>
              </a:spcAft>
              <a:buNone/>
            </a:pPr>
            <a:r>
              <a:rPr lang="en-US" sz="800" dirty="0"/>
              <a:t>All Rights Reserved.</a:t>
            </a:r>
          </a:p>
          <a:p>
            <a:pPr marL="0" indent="0">
              <a:buNone/>
            </a:pPr>
            <a:r>
              <a:rPr lang="en-US" sz="800" dirty="0"/>
              <a:t>ED None</a:t>
            </a:r>
          </a:p>
          <a:p>
            <a:pPr marL="0" indent="0">
              <a:buNone/>
            </a:pPr>
            <a:endParaRPr lang="en-US" sz="800" dirty="0" smtClean="0"/>
          </a:p>
          <a:p>
            <a:pPr marL="0" indent="0">
              <a:spcAft>
                <a:spcPts val="600"/>
              </a:spcAft>
              <a:buNone/>
            </a:pPr>
            <a:r>
              <a:rPr lang="en-IN" sz="800" dirty="0"/>
              <a:t>This material has been prepared for general informational purposes only and is not intended to be relied upon as accounting, tax, or other professional advice. Please refer to your advisors for specific advice.</a:t>
            </a:r>
          </a:p>
          <a:p>
            <a:pPr marL="0" indent="0">
              <a:spcAft>
                <a:spcPts val="600"/>
              </a:spcAft>
              <a:buNone/>
            </a:pPr>
            <a:r>
              <a:rPr lang="en-US" sz="800" b="1" dirty="0"/>
              <a:t>ey.com/</a:t>
            </a:r>
            <a:r>
              <a:rPr lang="en-US" sz="800" b="1" dirty="0" err="1"/>
              <a:t>mena</a:t>
            </a:r>
            <a:endParaRPr lang="en-US" sz="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Contents</a:t>
            </a:r>
            <a:endParaRPr lang="en-GB" dirty="0">
              <a:solidFill>
                <a:schemeClr val="tx2"/>
              </a:solidFill>
            </a:endParaRPr>
          </a:p>
        </p:txBody>
      </p:sp>
      <p:sp>
        <p:nvSpPr>
          <p:cNvPr id="3" name="Content Placeholder 2"/>
          <p:cNvSpPr>
            <a:spLocks noGrp="1"/>
          </p:cNvSpPr>
          <p:nvPr>
            <p:ph idx="1"/>
          </p:nvPr>
        </p:nvSpPr>
        <p:spPr>
          <a:xfrm>
            <a:off x="457200" y="1135320"/>
            <a:ext cx="8229600" cy="4698000"/>
          </a:xfrm>
        </p:spPr>
        <p:txBody>
          <a:bodyPr/>
          <a:lstStyle/>
          <a:p>
            <a:pPr marL="577850" indent="-577850" algn="just">
              <a:lnSpc>
                <a:spcPct val="130000"/>
              </a:lnSpc>
              <a:spcAft>
                <a:spcPts val="1000"/>
              </a:spcAft>
            </a:pPr>
            <a:r>
              <a:rPr lang="en-US" sz="2000" b="1" dirty="0">
                <a:solidFill>
                  <a:srgbClr val="FFE600"/>
                </a:solidFill>
              </a:rPr>
              <a:t>Some basic concepts</a:t>
            </a:r>
          </a:p>
          <a:p>
            <a:pPr lvl="2" indent="-508000">
              <a:spcAft>
                <a:spcPts val="1000"/>
              </a:spcAft>
            </a:pPr>
            <a:r>
              <a:rPr lang="en-US" sz="1700" dirty="0">
                <a:solidFill>
                  <a:schemeClr val="tx2"/>
                </a:solidFill>
              </a:rPr>
              <a:t>Power to tax</a:t>
            </a:r>
          </a:p>
          <a:p>
            <a:pPr lvl="2" indent="-508000">
              <a:spcAft>
                <a:spcPts val="1000"/>
              </a:spcAft>
            </a:pPr>
            <a:r>
              <a:rPr lang="en-US" sz="1700" dirty="0">
                <a:solidFill>
                  <a:schemeClr val="tx2"/>
                </a:solidFill>
              </a:rPr>
              <a:t>Territorial jurisdiction of the tax laws</a:t>
            </a:r>
          </a:p>
          <a:p>
            <a:pPr lvl="2" indent="-508000">
              <a:spcAft>
                <a:spcPts val="1000"/>
              </a:spcAft>
            </a:pPr>
            <a:r>
              <a:rPr lang="en-US" sz="1700" dirty="0">
                <a:solidFill>
                  <a:schemeClr val="tx2"/>
                </a:solidFill>
              </a:rPr>
              <a:t>Special provisions of law to prevail over the general provisions</a:t>
            </a:r>
          </a:p>
          <a:p>
            <a:pPr lvl="2" indent="-508000">
              <a:spcAft>
                <a:spcPts val="1000"/>
              </a:spcAft>
            </a:pPr>
            <a:r>
              <a:rPr lang="en-US" sz="1700" dirty="0">
                <a:solidFill>
                  <a:schemeClr val="tx2"/>
                </a:solidFill>
              </a:rPr>
              <a:t>Principle of </a:t>
            </a:r>
            <a:r>
              <a:rPr lang="en-US" sz="1700" dirty="0" smtClean="0">
                <a:solidFill>
                  <a:schemeClr val="tx2"/>
                </a:solidFill>
              </a:rPr>
              <a:t>Agency</a:t>
            </a:r>
            <a:endParaRPr lang="en-US" sz="1700" dirty="0">
              <a:solidFill>
                <a:schemeClr val="tx2"/>
              </a:solidFill>
            </a:endParaRPr>
          </a:p>
          <a:p>
            <a:pPr marL="577850" indent="-577850" algn="just">
              <a:lnSpc>
                <a:spcPct val="130000"/>
              </a:lnSpc>
              <a:spcAft>
                <a:spcPts val="1000"/>
              </a:spcAft>
            </a:pPr>
            <a:r>
              <a:rPr lang="en-US" sz="2000" b="1" dirty="0">
                <a:solidFill>
                  <a:srgbClr val="FFE600"/>
                </a:solidFill>
              </a:rPr>
              <a:t>Income Tax</a:t>
            </a:r>
            <a:endParaRPr lang="en-US" sz="2000" b="1" dirty="0">
              <a:solidFill>
                <a:srgbClr val="FFE600"/>
              </a:solidFill>
            </a:endParaRPr>
          </a:p>
          <a:p>
            <a:pPr lvl="2" indent="-508000">
              <a:spcAft>
                <a:spcPts val="1000"/>
              </a:spcAft>
            </a:pPr>
            <a:r>
              <a:rPr lang="en-US" sz="1700" dirty="0">
                <a:solidFill>
                  <a:schemeClr val="tx2"/>
                </a:solidFill>
              </a:rPr>
              <a:t>Ordinance to override other laws on tax matters</a:t>
            </a:r>
          </a:p>
          <a:p>
            <a:pPr lvl="2" indent="-508000">
              <a:spcAft>
                <a:spcPts val="1000"/>
              </a:spcAft>
            </a:pPr>
            <a:r>
              <a:rPr lang="en-US" sz="1700" dirty="0">
                <a:solidFill>
                  <a:schemeClr val="tx2"/>
                </a:solidFill>
              </a:rPr>
              <a:t>Income – general meaning</a:t>
            </a:r>
          </a:p>
          <a:p>
            <a:pPr lvl="2" indent="-508000">
              <a:spcAft>
                <a:spcPts val="1000"/>
              </a:spcAft>
            </a:pPr>
            <a:r>
              <a:rPr lang="en-US" sz="1700" dirty="0">
                <a:solidFill>
                  <a:schemeClr val="tx2"/>
                </a:solidFill>
              </a:rPr>
              <a:t>Income under the Ordinance</a:t>
            </a:r>
          </a:p>
          <a:p>
            <a:pPr lvl="2" indent="-508000">
              <a:spcAft>
                <a:spcPts val="1000"/>
              </a:spcAft>
            </a:pPr>
            <a:r>
              <a:rPr lang="en-US" sz="1700" dirty="0">
                <a:solidFill>
                  <a:schemeClr val="tx2"/>
                </a:solidFill>
              </a:rPr>
              <a:t>Non income versus exempt income versus income taxable at 0%</a:t>
            </a:r>
          </a:p>
          <a:p>
            <a:pPr lvl="2" indent="-508000">
              <a:spcAft>
                <a:spcPts val="1000"/>
              </a:spcAft>
            </a:pPr>
            <a:r>
              <a:rPr lang="en-US" dirty="0">
                <a:solidFill>
                  <a:schemeClr val="tx2"/>
                </a:solidFill>
              </a:rPr>
              <a:t>Classes of income versus Heads of </a:t>
            </a:r>
            <a:r>
              <a:rPr lang="en-US" dirty="0" smtClean="0">
                <a:solidFill>
                  <a:schemeClr val="tx2"/>
                </a:solidFill>
              </a:rPr>
              <a:t>Income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Contents (Contd.)</a:t>
            </a:r>
            <a:endParaRPr lang="en-GB" dirty="0">
              <a:solidFill>
                <a:schemeClr val="tx2"/>
              </a:solidFill>
            </a:endParaRPr>
          </a:p>
        </p:txBody>
      </p:sp>
      <p:sp>
        <p:nvSpPr>
          <p:cNvPr id="3" name="Content Placeholder 2"/>
          <p:cNvSpPr>
            <a:spLocks noGrp="1"/>
          </p:cNvSpPr>
          <p:nvPr>
            <p:ph idx="1"/>
          </p:nvPr>
        </p:nvSpPr>
        <p:spPr>
          <a:xfrm>
            <a:off x="457200" y="874068"/>
            <a:ext cx="8229600" cy="4698000"/>
          </a:xfrm>
        </p:spPr>
        <p:txBody>
          <a:bodyPr/>
          <a:lstStyle/>
          <a:p>
            <a:pPr lvl="2" indent="-508000">
              <a:spcAft>
                <a:spcPts val="1000"/>
              </a:spcAft>
            </a:pPr>
            <a:endParaRPr lang="en-US" dirty="0" smtClean="0"/>
          </a:p>
          <a:p>
            <a:pPr lvl="2" indent="-508000">
              <a:spcAft>
                <a:spcPts val="1000"/>
              </a:spcAft>
            </a:pPr>
            <a:r>
              <a:rPr lang="en-US" dirty="0" smtClean="0">
                <a:solidFill>
                  <a:schemeClr val="tx2"/>
                </a:solidFill>
              </a:rPr>
              <a:t>Expenditure – general meaning</a:t>
            </a:r>
          </a:p>
          <a:p>
            <a:pPr lvl="2" indent="-508000">
              <a:spcAft>
                <a:spcPts val="1000"/>
              </a:spcAft>
            </a:pPr>
            <a:r>
              <a:rPr lang="en-US" dirty="0" smtClean="0">
                <a:solidFill>
                  <a:schemeClr val="tx2"/>
                </a:solidFill>
              </a:rPr>
              <a:t>Schemes </a:t>
            </a:r>
            <a:r>
              <a:rPr lang="en-US" dirty="0">
                <a:solidFill>
                  <a:schemeClr val="tx2"/>
                </a:solidFill>
              </a:rPr>
              <a:t>of taxation</a:t>
            </a:r>
          </a:p>
          <a:p>
            <a:pPr lvl="2" indent="-508000">
              <a:spcAft>
                <a:spcPts val="1000"/>
              </a:spcAft>
            </a:pPr>
            <a:r>
              <a:rPr lang="en-US" dirty="0">
                <a:solidFill>
                  <a:schemeClr val="tx2"/>
                </a:solidFill>
              </a:rPr>
              <a:t>Persons liable to tax</a:t>
            </a:r>
          </a:p>
          <a:p>
            <a:pPr lvl="2" indent="-508000">
              <a:spcAft>
                <a:spcPts val="1000"/>
              </a:spcAft>
            </a:pPr>
            <a:r>
              <a:rPr lang="en-US" dirty="0">
                <a:solidFill>
                  <a:schemeClr val="tx2"/>
                </a:solidFill>
              </a:rPr>
              <a:t>Tax year</a:t>
            </a:r>
          </a:p>
          <a:p>
            <a:pPr lvl="2" indent="-508000">
              <a:spcAft>
                <a:spcPts val="1000"/>
              </a:spcAft>
            </a:pPr>
            <a:endParaRPr lang="en-US" dirty="0"/>
          </a:p>
        </p:txBody>
      </p:sp>
    </p:spTree>
    <p:extLst>
      <p:ext uri="{BB962C8B-B14F-4D97-AF65-F5344CB8AC3E}">
        <p14:creationId xmlns:p14="http://schemas.microsoft.com/office/powerpoint/2010/main" val="1538912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chemeClr val="tx2"/>
                </a:solidFill>
              </a:rPr>
              <a:t>SOME BASIC CONCEPTS</a:t>
            </a:r>
            <a:endParaRPr lang="en-GB"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Power to Tax</a:t>
            </a:r>
            <a:endParaRPr lang="en-GB" dirty="0">
              <a:solidFill>
                <a:schemeClr val="tx2"/>
              </a:solidFill>
            </a:endParaRPr>
          </a:p>
        </p:txBody>
      </p:sp>
      <p:sp>
        <p:nvSpPr>
          <p:cNvPr id="3" name="Content Placeholder 2"/>
          <p:cNvSpPr>
            <a:spLocks noGrp="1"/>
          </p:cNvSpPr>
          <p:nvPr>
            <p:ph idx="1"/>
          </p:nvPr>
        </p:nvSpPr>
        <p:spPr>
          <a:xfrm>
            <a:off x="457200" y="1294974"/>
            <a:ext cx="8229600" cy="4698000"/>
          </a:xfrm>
        </p:spPr>
        <p:txBody>
          <a:bodyPr/>
          <a:lstStyle/>
          <a:p>
            <a:pPr marL="577850" indent="-577850" algn="just">
              <a:lnSpc>
                <a:spcPct val="130000"/>
              </a:lnSpc>
              <a:spcAft>
                <a:spcPts val="0"/>
              </a:spcAft>
            </a:pPr>
            <a:r>
              <a:rPr lang="en-US" dirty="0">
                <a:solidFill>
                  <a:schemeClr val="tx2"/>
                </a:solidFill>
              </a:rPr>
              <a:t>Entry No. 47 and 48 of the Federal Legislature List as contained in Part I of the Fourth Schedule to the Constitution of Pakistan, 1973, empowers the Federal Government to impose tax on income and corporations respectively</a:t>
            </a:r>
          </a:p>
          <a:p>
            <a:pPr marL="577850" indent="-577850" algn="just">
              <a:lnSpc>
                <a:spcPct val="130000"/>
              </a:lnSpc>
              <a:spcAft>
                <a:spcPts val="0"/>
              </a:spcAft>
            </a:pPr>
            <a:endParaRPr lang="en-US" dirty="0">
              <a:solidFill>
                <a:schemeClr val="tx2"/>
              </a:solidFill>
            </a:endParaRPr>
          </a:p>
          <a:p>
            <a:pPr marL="577850" indent="-577850" algn="just">
              <a:lnSpc>
                <a:spcPct val="130000"/>
              </a:lnSpc>
              <a:spcAft>
                <a:spcPts val="0"/>
              </a:spcAft>
            </a:pPr>
            <a:r>
              <a:rPr lang="en-US" dirty="0">
                <a:solidFill>
                  <a:schemeClr val="tx2"/>
                </a:solidFill>
              </a:rPr>
              <a:t>Entry No. 49 of the said List also empowers the Federal Government to levy taxes on the sales and purchases of goods imported exported, produced, manufactured or consumed in </a:t>
            </a:r>
            <a:r>
              <a:rPr lang="en-US" dirty="0" smtClean="0">
                <a:solidFill>
                  <a:schemeClr val="tx2"/>
                </a:solidFill>
              </a:rPr>
              <a:t>Pakistan</a:t>
            </a:r>
            <a:endParaRPr lang="en-GB" dirty="0">
              <a:solidFill>
                <a:schemeClr val="tx2"/>
              </a:solidFill>
            </a:endParaRPr>
          </a:p>
        </p:txBody>
      </p:sp>
    </p:spTree>
    <p:extLst>
      <p:ext uri="{BB962C8B-B14F-4D97-AF65-F5344CB8AC3E}">
        <p14:creationId xmlns:p14="http://schemas.microsoft.com/office/powerpoint/2010/main" val="2322192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Territorial Jurisdiction of Tax Laws</a:t>
            </a:r>
            <a:endParaRPr lang="en-GB" dirty="0">
              <a:solidFill>
                <a:schemeClr val="tx2"/>
              </a:solidFill>
            </a:endParaRPr>
          </a:p>
        </p:txBody>
      </p:sp>
      <p:sp>
        <p:nvSpPr>
          <p:cNvPr id="3" name="Content Placeholder 2"/>
          <p:cNvSpPr>
            <a:spLocks noGrp="1"/>
          </p:cNvSpPr>
          <p:nvPr>
            <p:ph idx="1"/>
          </p:nvPr>
        </p:nvSpPr>
        <p:spPr>
          <a:xfrm>
            <a:off x="457200" y="1193376"/>
            <a:ext cx="8229600" cy="4698000"/>
          </a:xfrm>
        </p:spPr>
        <p:txBody>
          <a:bodyPr/>
          <a:lstStyle/>
          <a:p>
            <a:pPr marL="577850" indent="-577850" algn="just">
              <a:lnSpc>
                <a:spcPct val="120000"/>
              </a:lnSpc>
              <a:spcAft>
                <a:spcPts val="0"/>
              </a:spcAft>
            </a:pPr>
            <a:r>
              <a:rPr lang="en-US" dirty="0">
                <a:solidFill>
                  <a:schemeClr val="tx2"/>
                </a:solidFill>
              </a:rPr>
              <a:t>The tax laws extends to whole of Pakistan. The territories of Pakistan under the Constitution means:</a:t>
            </a:r>
            <a:endParaRPr lang="en-US" b="1" dirty="0">
              <a:solidFill>
                <a:schemeClr val="tx2"/>
              </a:solidFill>
            </a:endParaRPr>
          </a:p>
          <a:p>
            <a:pPr>
              <a:spcAft>
                <a:spcPts val="0"/>
              </a:spcAft>
              <a:buNone/>
            </a:pPr>
            <a:r>
              <a:rPr lang="en-US" sz="1900" b="1" dirty="0">
                <a:solidFill>
                  <a:schemeClr val="tx2"/>
                </a:solidFill>
              </a:rPr>
              <a:t>	</a:t>
            </a:r>
          </a:p>
          <a:p>
            <a:pPr lvl="2" indent="-508000" algn="just">
              <a:lnSpc>
                <a:spcPct val="130000"/>
              </a:lnSpc>
              <a:spcAft>
                <a:spcPts val="1000"/>
              </a:spcAft>
            </a:pPr>
            <a:r>
              <a:rPr lang="en-US" sz="2200" dirty="0">
                <a:solidFill>
                  <a:schemeClr val="tx2"/>
                </a:solidFill>
              </a:rPr>
              <a:t>the five provinces viz Balochistan, KPK, Sindh, Punjab and </a:t>
            </a:r>
            <a:r>
              <a:rPr lang="en-US" sz="2200" dirty="0" err="1">
                <a:solidFill>
                  <a:schemeClr val="tx2"/>
                </a:solidFill>
              </a:rPr>
              <a:t>Gilgit</a:t>
            </a:r>
            <a:r>
              <a:rPr lang="en-US" sz="2200" dirty="0">
                <a:solidFill>
                  <a:schemeClr val="tx2"/>
                </a:solidFill>
              </a:rPr>
              <a:t> Baltistan;</a:t>
            </a:r>
          </a:p>
          <a:p>
            <a:pPr lvl="2" indent="-508000" algn="just">
              <a:lnSpc>
                <a:spcPct val="130000"/>
              </a:lnSpc>
              <a:spcAft>
                <a:spcPts val="1000"/>
              </a:spcAft>
            </a:pPr>
            <a:r>
              <a:rPr lang="en-US" sz="2200" dirty="0">
                <a:solidFill>
                  <a:schemeClr val="tx2"/>
                </a:solidFill>
              </a:rPr>
              <a:t>the federal capital;</a:t>
            </a:r>
          </a:p>
          <a:p>
            <a:pPr lvl="2" indent="-508000" algn="just">
              <a:lnSpc>
                <a:spcPct val="130000"/>
              </a:lnSpc>
              <a:spcAft>
                <a:spcPts val="1000"/>
              </a:spcAft>
            </a:pPr>
            <a:r>
              <a:rPr lang="en-US" sz="2200" dirty="0">
                <a:solidFill>
                  <a:schemeClr val="tx2"/>
                </a:solidFill>
              </a:rPr>
              <a:t>the Federally Administered Tribal Areas; and</a:t>
            </a:r>
          </a:p>
          <a:p>
            <a:pPr lvl="2" indent="-508000" algn="just">
              <a:lnSpc>
                <a:spcPct val="130000"/>
              </a:lnSpc>
              <a:spcBef>
                <a:spcPts val="1000"/>
              </a:spcBef>
              <a:spcAft>
                <a:spcPts val="1000"/>
              </a:spcAft>
            </a:pPr>
            <a:r>
              <a:rPr lang="en-US" sz="2200" dirty="0">
                <a:solidFill>
                  <a:schemeClr val="tx2"/>
                </a:solidFill>
              </a:rPr>
              <a:t>such states or territories as are or may be included in the territories of  Pakistan, by accession or </a:t>
            </a:r>
            <a:r>
              <a:rPr lang="en-US" sz="2200" dirty="0" smtClean="0">
                <a:solidFill>
                  <a:schemeClr val="tx2"/>
                </a:solidFill>
              </a:rPr>
              <a:t>otherwise</a:t>
            </a:r>
            <a:endParaRPr lang="en-US" sz="2200" dirty="0">
              <a:solidFill>
                <a:schemeClr val="tx2"/>
              </a:solidFill>
            </a:endParaRPr>
          </a:p>
        </p:txBody>
      </p:sp>
    </p:spTree>
    <p:extLst>
      <p:ext uri="{BB962C8B-B14F-4D97-AF65-F5344CB8AC3E}">
        <p14:creationId xmlns:p14="http://schemas.microsoft.com/office/powerpoint/2010/main" val="2322192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Territorial Jurisdiction of Tax Laws (Contd.)</a:t>
            </a:r>
            <a:endParaRPr lang="en-GB" dirty="0">
              <a:solidFill>
                <a:schemeClr val="tx2"/>
              </a:solidFill>
            </a:endParaRPr>
          </a:p>
        </p:txBody>
      </p:sp>
      <p:sp>
        <p:nvSpPr>
          <p:cNvPr id="3" name="Content Placeholder 2"/>
          <p:cNvSpPr>
            <a:spLocks noGrp="1"/>
          </p:cNvSpPr>
          <p:nvPr>
            <p:ph idx="1"/>
          </p:nvPr>
        </p:nvSpPr>
        <p:spPr>
          <a:xfrm>
            <a:off x="457200" y="1149834"/>
            <a:ext cx="8229600" cy="4698000"/>
          </a:xfrm>
        </p:spPr>
        <p:txBody>
          <a:bodyPr/>
          <a:lstStyle/>
          <a:p>
            <a:pPr marL="577850" indent="-577850" algn="just">
              <a:lnSpc>
                <a:spcPct val="120000"/>
              </a:lnSpc>
            </a:pPr>
            <a:r>
              <a:rPr lang="en-US" dirty="0" smtClean="0">
                <a:solidFill>
                  <a:schemeClr val="tx2"/>
                </a:solidFill>
              </a:rPr>
              <a:t>However</a:t>
            </a:r>
            <a:r>
              <a:rPr lang="en-US" dirty="0">
                <a:solidFill>
                  <a:schemeClr val="tx2"/>
                </a:solidFill>
              </a:rPr>
              <a:t>, any Federal law, including tax laws, do not automatically apply to FATA and PATA unless the president or the governor with the approval of the president respectively direct that a particular legislature is in force to the respective Federally or Provincially administered tribal </a:t>
            </a:r>
            <a:r>
              <a:rPr lang="en-US" dirty="0" smtClean="0">
                <a:solidFill>
                  <a:schemeClr val="tx2"/>
                </a:solidFill>
              </a:rPr>
              <a:t>area</a:t>
            </a:r>
            <a:endParaRPr lang="en-US" dirty="0">
              <a:solidFill>
                <a:schemeClr val="tx2"/>
              </a:solidFill>
            </a:endParaRPr>
          </a:p>
        </p:txBody>
      </p:sp>
    </p:spTree>
    <p:extLst>
      <p:ext uri="{BB962C8B-B14F-4D97-AF65-F5344CB8AC3E}">
        <p14:creationId xmlns:p14="http://schemas.microsoft.com/office/powerpoint/2010/main" val="2489280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Special Provisions of Law to Prevail Over General Provisions</a:t>
            </a:r>
            <a:endParaRPr lang="en-GB" dirty="0">
              <a:solidFill>
                <a:schemeClr val="tx2"/>
              </a:solidFill>
            </a:endParaRPr>
          </a:p>
        </p:txBody>
      </p:sp>
      <p:sp>
        <p:nvSpPr>
          <p:cNvPr id="3" name="Content Placeholder 2"/>
          <p:cNvSpPr>
            <a:spLocks noGrp="1"/>
          </p:cNvSpPr>
          <p:nvPr>
            <p:ph idx="1"/>
          </p:nvPr>
        </p:nvSpPr>
        <p:spPr/>
        <p:txBody>
          <a:bodyPr/>
          <a:lstStyle/>
          <a:p>
            <a:pPr marL="577850" indent="-577850" algn="just">
              <a:lnSpc>
                <a:spcPct val="130000"/>
              </a:lnSpc>
              <a:spcAft>
                <a:spcPts val="0"/>
              </a:spcAft>
            </a:pPr>
            <a:r>
              <a:rPr lang="en-US" dirty="0">
                <a:solidFill>
                  <a:schemeClr val="tx2"/>
                </a:solidFill>
              </a:rPr>
              <a:t>Where a law provides for a specific treatment in respect of a particular category of, say, income, person, or class of persons, the same would prevail over the general provisions of the law</a:t>
            </a:r>
            <a:endParaRPr lang="en-US" b="1" dirty="0">
              <a:solidFill>
                <a:schemeClr val="tx2"/>
              </a:solidFill>
            </a:endParaRPr>
          </a:p>
          <a:p>
            <a:pPr>
              <a:spcAft>
                <a:spcPts val="0"/>
              </a:spcAft>
              <a:buNone/>
            </a:pPr>
            <a:r>
              <a:rPr lang="en-US" sz="2200" b="1" dirty="0">
                <a:solidFill>
                  <a:srgbClr val="FFC000"/>
                </a:solidFill>
              </a:rPr>
              <a:t>	</a:t>
            </a:r>
            <a:endParaRPr lang="en-US" dirty="0"/>
          </a:p>
          <a:p>
            <a:pPr marL="0" indent="0">
              <a:buNone/>
            </a:pPr>
            <a:endParaRPr lang="en-GB" dirty="0"/>
          </a:p>
        </p:txBody>
      </p:sp>
    </p:spTree>
    <p:extLst>
      <p:ext uri="{BB962C8B-B14F-4D97-AF65-F5344CB8AC3E}">
        <p14:creationId xmlns:p14="http://schemas.microsoft.com/office/powerpoint/2010/main" val="2322192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EY_regular_presentation">
  <a:themeElements>
    <a:clrScheme name="Custom 1">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EY light projection">
  <a:themeElements>
    <a:clrScheme name="Custom 1">
      <a:dk1>
        <a:srgbClr val="000000"/>
      </a:dk1>
      <a:lt1>
        <a:srgbClr val="808080"/>
      </a:lt1>
      <a:dk2>
        <a:srgbClr val="FFFFFF"/>
      </a:dk2>
      <a:lt2>
        <a:srgbClr val="808080"/>
      </a:lt2>
      <a:accent1>
        <a:srgbClr val="808080"/>
      </a:accent1>
      <a:accent2>
        <a:srgbClr val="FFD2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EY dark print">
  <a:themeElements>
    <a:clrScheme name="Custom 2">
      <a:dk1>
        <a:srgbClr val="FFFFFF"/>
      </a:dk1>
      <a:lt1>
        <a:srgbClr val="FFFFFF"/>
      </a:lt1>
      <a:dk2>
        <a:srgbClr val="333333"/>
      </a:dk2>
      <a:lt2>
        <a:srgbClr val="FFE60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4.xml><?xml version="1.0" encoding="utf-8"?>
<a:theme xmlns:a="http://schemas.openxmlformats.org/drawingml/2006/main" name="EY dark projection">
  <a:themeElements>
    <a:clrScheme name="Custom 4">
      <a:dk1>
        <a:srgbClr val="FFFFFF"/>
      </a:dk1>
      <a:lt1>
        <a:srgbClr val="FFFFFF"/>
      </a:lt1>
      <a:dk2>
        <a:srgbClr val="333333"/>
      </a:dk2>
      <a:lt2>
        <a:srgbClr val="FFD200"/>
      </a:lt2>
      <a:accent1>
        <a:srgbClr val="808080"/>
      </a:accent1>
      <a:accent2>
        <a:srgbClr val="FFD2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197138</vt:lpwstr>
  </property>
  <property fmtid="{D5CDD505-2E9C-101B-9397-08002B2CF9AE}" pid="4" name="OptimizationTime">
    <vt:lpwstr>20160524_1426</vt:lpwstr>
  </property>
</Properties>
</file>

<file path=docProps/app.xml><?xml version="1.0" encoding="utf-8"?>
<Properties xmlns="http://schemas.openxmlformats.org/officeDocument/2006/extended-properties" xmlns:vt="http://schemas.openxmlformats.org/officeDocument/2006/docPropsVTypes">
  <Template/>
  <TotalTime>19</TotalTime>
  <Words>1483</Words>
  <Application>Microsoft Office PowerPoint</Application>
  <PresentationFormat>On-screen Show (4:3)</PresentationFormat>
  <Paragraphs>129</Paragraphs>
  <Slides>27</Slides>
  <Notes>0</Notes>
  <HiddenSlides>0</HiddenSlides>
  <MMClips>0</MMClips>
  <ScaleCrop>false</ScaleCrop>
  <HeadingPairs>
    <vt:vector size="4" baseType="variant">
      <vt:variant>
        <vt:lpstr>Theme</vt:lpstr>
      </vt:variant>
      <vt:variant>
        <vt:i4>4</vt:i4>
      </vt:variant>
      <vt:variant>
        <vt:lpstr>Slide Titles</vt:lpstr>
      </vt:variant>
      <vt:variant>
        <vt:i4>27</vt:i4>
      </vt:variant>
    </vt:vector>
  </HeadingPairs>
  <TitlesOfParts>
    <vt:vector size="31" baseType="lpstr">
      <vt:lpstr>EY_regular_presentation</vt:lpstr>
      <vt:lpstr>EY light projection</vt:lpstr>
      <vt:lpstr>EY dark print</vt:lpstr>
      <vt:lpstr>EY dark projection</vt:lpstr>
      <vt:lpstr>Basic and Common Rules</vt:lpstr>
      <vt:lpstr>Objective</vt:lpstr>
      <vt:lpstr>Contents</vt:lpstr>
      <vt:lpstr>Contents (Contd.)</vt:lpstr>
      <vt:lpstr>SOME BASIC CONCEPTS</vt:lpstr>
      <vt:lpstr>Power to Tax</vt:lpstr>
      <vt:lpstr>Territorial Jurisdiction of Tax Laws</vt:lpstr>
      <vt:lpstr>Territorial Jurisdiction of Tax Laws (Contd.)</vt:lpstr>
      <vt:lpstr>Special Provisions of Law to Prevail Over General Provisions</vt:lpstr>
      <vt:lpstr>Principle of ‘Agency’</vt:lpstr>
      <vt:lpstr>INCOME TAX</vt:lpstr>
      <vt:lpstr>Ordinance to Override Other Laws on Income Tax Matters</vt:lpstr>
      <vt:lpstr>Income- General Meaning</vt:lpstr>
      <vt:lpstr>Income- General Meaning (Contd.)</vt:lpstr>
      <vt:lpstr>Income- General Meaning (Contd.)</vt:lpstr>
      <vt:lpstr>Income under the Ordinance</vt:lpstr>
      <vt:lpstr>‘Non income’ Vs ‘Exempt Income’ Vs ‘Income Taxable at 0%’</vt:lpstr>
      <vt:lpstr>Classes of Income Vs Heads of Income</vt:lpstr>
      <vt:lpstr>Classes of Income Vs Heads of Income (Contd.)</vt:lpstr>
      <vt:lpstr>Classes of Income Vs Heads of Income (Contd.)</vt:lpstr>
      <vt:lpstr>Expenditure- General Meaning</vt:lpstr>
      <vt:lpstr>Schemes of Taxation</vt:lpstr>
      <vt:lpstr>Persons Liable to Tax</vt:lpstr>
      <vt:lpstr>Persons Liable to Tax (Contd.)</vt:lpstr>
      <vt:lpstr>Tax Year</vt:lpstr>
      <vt:lpstr>Tax Year (Contd.)</vt:lpstr>
      <vt:lpstr>PowerPoint Presentation</vt:lpstr>
    </vt:vector>
  </TitlesOfParts>
  <Company>Ernst &amp; Young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dc:title>
  <dc:creator>Thara Nair</dc:creator>
  <cp:lastModifiedBy>Saira Aslam</cp:lastModifiedBy>
  <cp:revision>14</cp:revision>
  <dcterms:created xsi:type="dcterms:W3CDTF">2015-07-05T11:55:07Z</dcterms:created>
  <dcterms:modified xsi:type="dcterms:W3CDTF">2016-05-24T09:26:21Z</dcterms:modified>
</cp:coreProperties>
</file>