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7" r:id="rId3"/>
    <p:sldId id="258" r:id="rId4"/>
    <p:sldId id="259" r:id="rId5"/>
    <p:sldId id="260" r:id="rId6"/>
    <p:sldId id="261" r:id="rId7"/>
    <p:sldId id="262" r:id="rId8"/>
    <p:sldId id="287" r:id="rId9"/>
    <p:sldId id="263" r:id="rId10"/>
    <p:sldId id="264" r:id="rId11"/>
    <p:sldId id="265" r:id="rId12"/>
    <p:sldId id="288" r:id="rId13"/>
    <p:sldId id="266" r:id="rId14"/>
    <p:sldId id="267" r:id="rId15"/>
    <p:sldId id="268" r:id="rId16"/>
    <p:sldId id="269" r:id="rId17"/>
    <p:sldId id="289" r:id="rId18"/>
    <p:sldId id="270" r:id="rId19"/>
    <p:sldId id="271" r:id="rId20"/>
    <p:sldId id="272" r:id="rId21"/>
    <p:sldId id="273" r:id="rId22"/>
    <p:sldId id="274" r:id="rId23"/>
    <p:sldId id="275" r:id="rId24"/>
    <p:sldId id="276" r:id="rId25"/>
    <p:sldId id="277" r:id="rId26"/>
    <p:sldId id="290" r:id="rId27"/>
    <p:sldId id="278" r:id="rId28"/>
    <p:sldId id="291" r:id="rId29"/>
    <p:sldId id="279" r:id="rId30"/>
    <p:sldId id="280" r:id="rId31"/>
    <p:sldId id="281" r:id="rId32"/>
    <p:sldId id="292" r:id="rId33"/>
    <p:sldId id="282" r:id="rId34"/>
    <p:sldId id="283" r:id="rId35"/>
    <p:sldId id="293" r:id="rId36"/>
    <p:sldId id="284" r:id="rId37"/>
    <p:sldId id="285" r:id="rId38"/>
    <p:sldId id="294" r:id="rId39"/>
    <p:sldId id="295" r:id="rId40"/>
    <p:sldId id="296" r:id="rId41"/>
    <p:sldId id="297" r:id="rId42"/>
    <p:sldId id="28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42CEBF-6FFD-4D56-A087-0E9B0ACEF60B}" type="datetimeFigureOut">
              <a:rPr lang="en-US" smtClean="0"/>
              <a:pPr/>
              <a:t>1/26/2017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716058-0E9F-4302-AB25-DBFE438A7F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4091C7-DF3C-4C24-AE36-1C4083CDADF9}" type="datetime1">
              <a:rPr lang="en-US" smtClean="0"/>
              <a:pPr/>
              <a:t>1/26/2017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FA12BE-A4FB-42D0-A9F2-A4DC685E4A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E3F47D-AB40-4D99-B3F0-4BAE9126D36B}"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12BE-A4FB-42D0-A9F2-A4DC685E4A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30EFEE-69B7-4609-A4E2-95AE22D5375F}"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12BE-A4FB-42D0-A9F2-A4DC685E4A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017C45-8714-4036-ACAA-70BF477F35E1}"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12BE-A4FB-42D0-A9F2-A4DC685E4A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196860-58DD-4F00-9401-4F1A735D18AB}"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12BE-A4FB-42D0-A9F2-A4DC685E4A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55B25A-FF33-43EB-AFE8-761EB02F8ACE}" type="datetime1">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A12BE-A4FB-42D0-A9F2-A4DC685E4A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B2D5CD-0F58-4A22-97C5-E45D78B25822}" type="datetime1">
              <a:rPr lang="en-US" smtClean="0"/>
              <a:pPr/>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A12BE-A4FB-42D0-A9F2-A4DC685E4A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E5C438-FC59-4C79-8F4A-046CB723CAD2}" type="datetime1">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A12BE-A4FB-42D0-A9F2-A4DC685E4A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F5E2E-9030-40BF-894C-A70EE0D2D740}" type="datetime1">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A12BE-A4FB-42D0-A9F2-A4DC685E4A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519A72-FE5E-44C2-8E37-28105625F4DE}" type="datetime1">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A12BE-A4FB-42D0-A9F2-A4DC685E4A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C23754-D60E-475D-A7BD-F7EB5D7E5387}" type="datetime1">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5FA12BE-A4FB-42D0-A9F2-A4DC685E4AB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62AEFA-288B-4F7A-93CB-608FE992CFF1}" type="datetime1">
              <a:rPr lang="en-US" smtClean="0"/>
              <a:pPr/>
              <a:t>1/26/2017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FA12BE-A4FB-42D0-A9F2-A4DC685E4AB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362200"/>
          </a:xfrm>
        </p:spPr>
        <p:txBody>
          <a:bodyPr>
            <a:noAutofit/>
          </a:bodyPr>
          <a:lstStyle/>
          <a:p>
            <a:pPr algn="ctr"/>
            <a:r>
              <a:rPr lang="en-US" sz="4000" dirty="0" smtClean="0"/>
              <a:t>REMIDIES AGAINST ASSESSMENT / ADJUDICATION &amp; OTHER INCIDENTAL ISSUES UNDER LAWS OF DIRECT &amp; INDIRECT TAXES</a:t>
            </a:r>
            <a:endParaRPr lang="en-US" sz="4000" dirty="0"/>
          </a:p>
        </p:txBody>
      </p:sp>
      <p:sp>
        <p:nvSpPr>
          <p:cNvPr id="3" name="Subtitle 2"/>
          <p:cNvSpPr>
            <a:spLocks noGrp="1"/>
          </p:cNvSpPr>
          <p:nvPr>
            <p:ph type="subTitle" idx="1"/>
          </p:nvPr>
        </p:nvSpPr>
        <p:spPr>
          <a:xfrm>
            <a:off x="533400" y="4648200"/>
            <a:ext cx="7854696" cy="1752600"/>
          </a:xfrm>
        </p:spPr>
        <p:txBody>
          <a:bodyPr>
            <a:normAutofit fontScale="92500" lnSpcReduction="20000"/>
          </a:bodyPr>
          <a:lstStyle/>
          <a:p>
            <a:endParaRPr lang="en-US" sz="2000" dirty="0" smtClean="0">
              <a:latin typeface="+mj-lt"/>
            </a:endParaRPr>
          </a:p>
          <a:p>
            <a:endParaRPr lang="en-US" sz="2000" dirty="0" smtClean="0">
              <a:latin typeface="+mj-lt"/>
            </a:endParaRPr>
          </a:p>
          <a:p>
            <a:pPr algn="ctr"/>
            <a:r>
              <a:rPr lang="en-US" sz="2000" dirty="0" smtClean="0">
                <a:latin typeface="+mj-lt"/>
              </a:rPr>
              <a:t>By </a:t>
            </a:r>
          </a:p>
          <a:p>
            <a:pPr algn="ctr"/>
            <a:r>
              <a:rPr lang="en-US" sz="3000" b="1" dirty="0" smtClean="0">
                <a:latin typeface="+mj-lt"/>
              </a:rPr>
              <a:t>Arshad Siraj</a:t>
            </a:r>
          </a:p>
          <a:p>
            <a:pPr algn="ctr"/>
            <a:r>
              <a:rPr lang="en-US" sz="2000" i="1" dirty="0" smtClean="0">
                <a:latin typeface="+mj-lt"/>
              </a:rPr>
              <a:t>Advocate Supreme Court of Pakistan</a:t>
            </a:r>
            <a:endParaRPr lang="en-US" sz="2000" i="1"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Definition of “Appeal”</a:t>
            </a:r>
            <a:endParaRPr lang="en-US" sz="4000" b="1" dirty="0"/>
          </a:p>
        </p:txBody>
      </p:sp>
      <p:sp>
        <p:nvSpPr>
          <p:cNvPr id="3" name="Content Placeholder 2"/>
          <p:cNvSpPr>
            <a:spLocks noGrp="1"/>
          </p:cNvSpPr>
          <p:nvPr>
            <p:ph idx="1"/>
          </p:nvPr>
        </p:nvSpPr>
        <p:spPr>
          <a:xfrm>
            <a:off x="457200" y="1935480"/>
            <a:ext cx="8382000" cy="4389120"/>
          </a:xfrm>
        </p:spPr>
        <p:txBody>
          <a:bodyPr>
            <a:noAutofit/>
          </a:bodyPr>
          <a:lstStyle/>
          <a:p>
            <a:pPr lvl="0">
              <a:spcBef>
                <a:spcPts val="0"/>
              </a:spcBef>
              <a:spcAft>
                <a:spcPts val="1500"/>
              </a:spcAft>
              <a:buFont typeface="Wingdings" panose="05000000000000000000" pitchFamily="2" charset="2"/>
              <a:buChar char="§"/>
            </a:pPr>
            <a:r>
              <a:rPr lang="en-US" sz="2400" dirty="0" smtClean="0">
                <a:latin typeface="+mj-lt"/>
              </a:rPr>
              <a:t>An appeal is an application for the judicial examination by a higher court of the decision of any inferior court . An appeal is the right of entering a Superior Court and invoking its aid and interposition to redress the error of the Court below . Removal of the cause or a suit from an inferior Court to a superior Judge or Court for re-examination or review . A complaint to a higher tribunal, in which the error or injustice is sought to be corrected or reversed .</a:t>
            </a:r>
          </a:p>
          <a:p>
            <a:pPr lvl="0">
              <a:spcBef>
                <a:spcPts val="0"/>
              </a:spcBef>
              <a:spcAft>
                <a:spcPts val="1500"/>
              </a:spcAft>
              <a:buFont typeface="Wingdings" panose="05000000000000000000" pitchFamily="2" charset="2"/>
              <a:buChar char="§"/>
            </a:pPr>
            <a:r>
              <a:rPr lang="en-US" sz="2400" dirty="0" smtClean="0">
                <a:latin typeface="+mj-lt"/>
              </a:rPr>
              <a:t>It will be seen from the above definitions that it is a right of invoking aid of a Superior Court. This right is granted by Statute. Therefore, it is a statutory right, created by statute defining its limits as well.</a:t>
            </a:r>
          </a:p>
        </p:txBody>
      </p:sp>
      <p:sp>
        <p:nvSpPr>
          <p:cNvPr id="4" name="Slide Number Placeholder 3"/>
          <p:cNvSpPr>
            <a:spLocks noGrp="1"/>
          </p:cNvSpPr>
          <p:nvPr>
            <p:ph type="sldNum" sz="quarter" idx="12"/>
          </p:nvPr>
        </p:nvSpPr>
        <p:spPr/>
        <p:txBody>
          <a:bodyPr/>
          <a:lstStyle/>
          <a:p>
            <a:fld id="{F5FA12BE-A4FB-42D0-A9F2-A4DC685E4ABD}"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Definition of “Appeal”	…….. </a:t>
            </a:r>
            <a:r>
              <a:rPr lang="en-US" sz="4000" b="1" i="1" dirty="0" smtClean="0"/>
              <a:t>Cont’d</a:t>
            </a:r>
            <a:endParaRPr lang="en-US" sz="4000" b="1" i="1" dirty="0"/>
          </a:p>
        </p:txBody>
      </p:sp>
      <p:sp>
        <p:nvSpPr>
          <p:cNvPr id="3" name="Content Placeholder 2"/>
          <p:cNvSpPr>
            <a:spLocks noGrp="1"/>
          </p:cNvSpPr>
          <p:nvPr>
            <p:ph idx="1"/>
          </p:nvPr>
        </p:nvSpPr>
        <p:spPr>
          <a:xfrm>
            <a:off x="457200" y="2011680"/>
            <a:ext cx="8229600" cy="4389120"/>
          </a:xfrm>
        </p:spPr>
        <p:txBody>
          <a:bodyPr>
            <a:noAutofit/>
          </a:bodyPr>
          <a:lstStyle/>
          <a:p>
            <a:pPr>
              <a:spcBef>
                <a:spcPts val="0"/>
              </a:spcBef>
              <a:spcAft>
                <a:spcPts val="1300"/>
              </a:spcAft>
              <a:buFont typeface="Wingdings" panose="05000000000000000000" pitchFamily="2" charset="2"/>
              <a:buChar char="§"/>
            </a:pPr>
            <a:r>
              <a:rPr lang="en-US" sz="2400" dirty="0" smtClean="0">
                <a:latin typeface="+mj-lt"/>
              </a:rPr>
              <a:t>It is settled proposition of law that if a statute doesn’t confer a right of appeal it doesn’t exist. It is a vested substantive statutory right inhering in a party from commencement of an action in the court of first instance. It is governed by law prevailing at that time. Such right cannot be taken away except by express provision or by necessary implication . </a:t>
            </a:r>
          </a:p>
          <a:p>
            <a:pPr>
              <a:spcBef>
                <a:spcPts val="0"/>
              </a:spcBef>
              <a:spcAft>
                <a:spcPts val="1300"/>
              </a:spcAft>
              <a:buFont typeface="Wingdings" panose="05000000000000000000" pitchFamily="2" charset="2"/>
              <a:buChar char="§"/>
            </a:pPr>
            <a:r>
              <a:rPr lang="en-US" sz="2400" dirty="0" smtClean="0">
                <a:latin typeface="+mj-lt"/>
              </a:rPr>
              <a:t>Court is at liberty to consider any event subsequent to the filing of appeal which can be of fact or amendment in law and decide the case accordingly .(Please see PLD 1991 </a:t>
            </a:r>
            <a:r>
              <a:rPr lang="en-US" sz="2400" dirty="0" err="1" smtClean="0">
                <a:latin typeface="+mj-lt"/>
              </a:rPr>
              <a:t>Kar</a:t>
            </a:r>
            <a:r>
              <a:rPr lang="en-US" sz="2400" dirty="0" smtClean="0">
                <a:latin typeface="+mj-lt"/>
              </a:rPr>
              <a:t> 1, PLD 1966 </a:t>
            </a:r>
            <a:r>
              <a:rPr lang="en-US" sz="2400" dirty="0" err="1" smtClean="0">
                <a:latin typeface="+mj-lt"/>
              </a:rPr>
              <a:t>Lah</a:t>
            </a:r>
            <a:r>
              <a:rPr lang="en-US" sz="2400" dirty="0" smtClean="0">
                <a:latin typeface="+mj-lt"/>
              </a:rPr>
              <a:t> 684, PLD 1965 SC 339, PLD 1995 SC 418 and 2010 PTD 657)</a:t>
            </a:r>
          </a:p>
        </p:txBody>
      </p:sp>
      <p:sp>
        <p:nvSpPr>
          <p:cNvPr id="4" name="Slide Number Placeholder 3"/>
          <p:cNvSpPr>
            <a:spLocks noGrp="1"/>
          </p:cNvSpPr>
          <p:nvPr>
            <p:ph type="sldNum" sz="quarter" idx="12"/>
          </p:nvPr>
        </p:nvSpPr>
        <p:spPr/>
        <p:txBody>
          <a:bodyPr/>
          <a:lstStyle/>
          <a:p>
            <a:fld id="{F5FA12BE-A4FB-42D0-A9F2-A4DC685E4ABD}"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Definition of “Appeal”	…….. </a:t>
            </a:r>
            <a:r>
              <a:rPr lang="en-US" sz="4000" b="1" i="1" dirty="0" smtClean="0"/>
              <a:t>Cont’d</a:t>
            </a:r>
            <a:endParaRPr lang="en-US" sz="4000" b="1" i="1" dirty="0"/>
          </a:p>
        </p:txBody>
      </p:sp>
      <p:sp>
        <p:nvSpPr>
          <p:cNvPr id="3" name="Content Placeholder 2"/>
          <p:cNvSpPr>
            <a:spLocks noGrp="1"/>
          </p:cNvSpPr>
          <p:nvPr>
            <p:ph idx="1"/>
          </p:nvPr>
        </p:nvSpPr>
        <p:spPr>
          <a:xfrm>
            <a:off x="457200" y="2011680"/>
            <a:ext cx="8229600" cy="4389120"/>
          </a:xfrm>
        </p:spPr>
        <p:txBody>
          <a:bodyPr>
            <a:noAutofit/>
          </a:bodyPr>
          <a:lstStyle/>
          <a:p>
            <a:pPr lvl="0">
              <a:spcBef>
                <a:spcPts val="0"/>
              </a:spcBef>
              <a:spcAft>
                <a:spcPts val="1300"/>
              </a:spcAft>
              <a:buFont typeface="Wingdings" panose="05000000000000000000" pitchFamily="2" charset="2"/>
              <a:buChar char="§"/>
            </a:pPr>
            <a:r>
              <a:rPr lang="en-US" sz="2400" dirty="0" smtClean="0">
                <a:latin typeface="+mj-lt"/>
              </a:rPr>
              <a:t>In the Islamic polity and system of dispensation of justice, the importance of the right of appeal cannot be overstated. It has been held to be the natural right vesting in an individual, which cannot be taken away except by a provision in an enactment. It is ordained by the </a:t>
            </a:r>
            <a:r>
              <a:rPr lang="en-US" sz="2400" b="1" dirty="0" smtClean="0">
                <a:latin typeface="+mj-lt"/>
              </a:rPr>
              <a:t>Holy Quran</a:t>
            </a:r>
            <a:r>
              <a:rPr lang="en-US" sz="2400" dirty="0" smtClean="0">
                <a:latin typeface="+mj-lt"/>
              </a:rPr>
              <a:t> and </a:t>
            </a:r>
            <a:r>
              <a:rPr lang="en-US" sz="2400" b="1" dirty="0" err="1" smtClean="0">
                <a:latin typeface="+mj-lt"/>
              </a:rPr>
              <a:t>Sunnah</a:t>
            </a:r>
            <a:r>
              <a:rPr lang="en-US" sz="2400" dirty="0" smtClean="0">
                <a:latin typeface="+mj-lt"/>
              </a:rPr>
              <a:t> of </a:t>
            </a:r>
            <a:r>
              <a:rPr lang="en-US" sz="2400" b="1" dirty="0" smtClean="0">
                <a:latin typeface="+mj-lt"/>
              </a:rPr>
              <a:t>Holy Prophet</a:t>
            </a:r>
            <a:r>
              <a:rPr lang="en-US" sz="2400" dirty="0" smtClean="0">
                <a:latin typeface="+mj-lt"/>
              </a:rPr>
              <a:t> (</a:t>
            </a:r>
            <a:r>
              <a:rPr lang="en-US" sz="2400" b="1" dirty="0" smtClean="0">
                <a:latin typeface="+mj-lt"/>
              </a:rPr>
              <a:t>Peace be upon him</a:t>
            </a:r>
            <a:r>
              <a:rPr lang="en-US" sz="2400" dirty="0" smtClean="0">
                <a:latin typeface="+mj-lt"/>
              </a:rPr>
              <a:t>) that an affected person must have a right to go in appeal. Barring the right of appeal is against injunctions of Islam.</a:t>
            </a:r>
          </a:p>
          <a:p>
            <a:pPr>
              <a:spcBef>
                <a:spcPts val="0"/>
              </a:spcBef>
              <a:spcAft>
                <a:spcPts val="1300"/>
              </a:spcAft>
              <a:buFont typeface="Wingdings" panose="05000000000000000000" pitchFamily="2" charset="2"/>
              <a:buChar char="§"/>
            </a:pPr>
            <a:endParaRPr lang="en-US" sz="24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12</a:t>
            </a:fld>
            <a:endParaRPr lang="en-US"/>
          </a:p>
        </p:txBody>
      </p:sp>
    </p:spTree>
    <p:extLst>
      <p:ext uri="{BB962C8B-B14F-4D97-AF65-F5344CB8AC3E}">
        <p14:creationId xmlns:p14="http://schemas.microsoft.com/office/powerpoint/2010/main" xmlns="" val="2741302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Justice (A Process)</a:t>
            </a:r>
            <a:endParaRPr lang="en-US" sz="4000" b="1" dirty="0"/>
          </a:p>
        </p:txBody>
      </p:sp>
      <p:sp>
        <p:nvSpPr>
          <p:cNvPr id="3" name="Content Placeholder 2"/>
          <p:cNvSpPr>
            <a:spLocks noGrp="1"/>
          </p:cNvSpPr>
          <p:nvPr>
            <p:ph idx="1"/>
          </p:nvPr>
        </p:nvSpPr>
        <p:spPr/>
        <p:txBody>
          <a:bodyPr>
            <a:normAutofit lnSpcReduction="10000"/>
          </a:bodyPr>
          <a:lstStyle/>
          <a:p>
            <a:pPr>
              <a:spcBef>
                <a:spcPts val="0"/>
              </a:spcBef>
              <a:spcAft>
                <a:spcPts val="1300"/>
              </a:spcAft>
              <a:buFont typeface="Wingdings" panose="05000000000000000000" pitchFamily="2" charset="2"/>
              <a:buChar char="§"/>
            </a:pPr>
            <a:r>
              <a:rPr lang="en-US" sz="2400" dirty="0" smtClean="0">
                <a:latin typeface="+mj-lt"/>
              </a:rPr>
              <a:t>Justice is not something which can be captured in a formula once for all. It is a process, a complex and shifting balance between many factors, including equality. As Friedrich observed “Justice is never given, it is always a task to be achieved. It is true that persons with grievances are those who raise the question of justice”.</a:t>
            </a:r>
          </a:p>
          <a:p>
            <a:pPr>
              <a:spcBef>
                <a:spcPts val="0"/>
              </a:spcBef>
              <a:spcAft>
                <a:spcPts val="1300"/>
              </a:spcAft>
              <a:buFont typeface="Wingdings" panose="05000000000000000000" pitchFamily="2" charset="2"/>
              <a:buChar char="§"/>
            </a:pPr>
            <a:r>
              <a:rPr lang="en-US" sz="2400" dirty="0" err="1" smtClean="0">
                <a:latin typeface="+mj-lt"/>
              </a:rPr>
              <a:t>Judex</a:t>
            </a:r>
            <a:r>
              <a:rPr lang="en-US" sz="2400" dirty="0" smtClean="0">
                <a:latin typeface="+mj-lt"/>
              </a:rPr>
              <a:t> bonus </a:t>
            </a:r>
            <a:r>
              <a:rPr lang="en-US" sz="2400" dirty="0" err="1" smtClean="0">
                <a:latin typeface="+mj-lt"/>
              </a:rPr>
              <a:t>nihil</a:t>
            </a:r>
            <a:r>
              <a:rPr lang="en-US" sz="2400" dirty="0" smtClean="0">
                <a:latin typeface="+mj-lt"/>
              </a:rPr>
              <a:t> ex </a:t>
            </a:r>
            <a:r>
              <a:rPr lang="en-US" sz="2400" dirty="0" err="1" smtClean="0">
                <a:latin typeface="+mj-lt"/>
              </a:rPr>
              <a:t>arbitrio</a:t>
            </a:r>
            <a:r>
              <a:rPr lang="en-US" sz="2400" dirty="0" smtClean="0">
                <a:latin typeface="+mj-lt"/>
              </a:rPr>
              <a:t> </a:t>
            </a:r>
            <a:r>
              <a:rPr lang="en-US" sz="2400" dirty="0" err="1" smtClean="0">
                <a:latin typeface="+mj-lt"/>
              </a:rPr>
              <a:t>suo</a:t>
            </a:r>
            <a:r>
              <a:rPr lang="en-US" sz="2400" dirty="0" smtClean="0">
                <a:latin typeface="+mj-lt"/>
              </a:rPr>
              <a:t> </a:t>
            </a:r>
            <a:r>
              <a:rPr lang="en-US" sz="2400" dirty="0" err="1" smtClean="0">
                <a:latin typeface="+mj-lt"/>
              </a:rPr>
              <a:t>faciat</a:t>
            </a:r>
            <a:r>
              <a:rPr lang="en-US" sz="2400" dirty="0" smtClean="0">
                <a:latin typeface="+mj-lt"/>
              </a:rPr>
              <a:t>, </a:t>
            </a:r>
            <a:r>
              <a:rPr lang="en-US" sz="2400" dirty="0" err="1" smtClean="0">
                <a:latin typeface="+mj-lt"/>
              </a:rPr>
              <a:t>nec</a:t>
            </a:r>
            <a:r>
              <a:rPr lang="en-US" sz="2400" dirty="0" smtClean="0">
                <a:latin typeface="+mj-lt"/>
              </a:rPr>
              <a:t> proposition </a:t>
            </a:r>
            <a:r>
              <a:rPr lang="en-US" sz="2400" dirty="0" err="1" smtClean="0">
                <a:latin typeface="+mj-lt"/>
              </a:rPr>
              <a:t>domesticae</a:t>
            </a:r>
            <a:r>
              <a:rPr lang="en-US" sz="2400" dirty="0" smtClean="0">
                <a:latin typeface="+mj-lt"/>
              </a:rPr>
              <a:t> </a:t>
            </a:r>
            <a:r>
              <a:rPr lang="en-US" sz="2400" dirty="0" err="1" smtClean="0">
                <a:latin typeface="+mj-lt"/>
              </a:rPr>
              <a:t>voluntatis</a:t>
            </a:r>
            <a:r>
              <a:rPr lang="en-US" sz="2400" dirty="0" smtClean="0">
                <a:latin typeface="+mj-lt"/>
              </a:rPr>
              <a:t>, </a:t>
            </a:r>
            <a:r>
              <a:rPr lang="en-US" sz="2400" dirty="0" err="1" smtClean="0">
                <a:latin typeface="+mj-lt"/>
              </a:rPr>
              <a:t>sed</a:t>
            </a:r>
            <a:r>
              <a:rPr lang="en-US" sz="2400" dirty="0" smtClean="0">
                <a:latin typeface="+mj-lt"/>
              </a:rPr>
              <a:t> </a:t>
            </a:r>
            <a:r>
              <a:rPr lang="en-US" sz="2400" dirty="0" err="1" smtClean="0">
                <a:latin typeface="+mj-lt"/>
              </a:rPr>
              <a:t>juxta</a:t>
            </a:r>
            <a:r>
              <a:rPr lang="en-US" sz="2400" dirty="0" smtClean="0">
                <a:latin typeface="+mj-lt"/>
              </a:rPr>
              <a:t> </a:t>
            </a:r>
            <a:r>
              <a:rPr lang="en-US" sz="2400" dirty="0" err="1" smtClean="0">
                <a:latin typeface="+mj-lt"/>
              </a:rPr>
              <a:t>legas</a:t>
            </a:r>
            <a:r>
              <a:rPr lang="en-US" sz="2400" dirty="0" smtClean="0">
                <a:latin typeface="+mj-lt"/>
              </a:rPr>
              <a:t> et </a:t>
            </a:r>
            <a:r>
              <a:rPr lang="en-US" sz="2400" dirty="0" err="1" smtClean="0">
                <a:latin typeface="+mj-lt"/>
              </a:rPr>
              <a:t>jura</a:t>
            </a:r>
            <a:r>
              <a:rPr lang="en-US" sz="2400" dirty="0" smtClean="0">
                <a:latin typeface="+mj-lt"/>
              </a:rPr>
              <a:t> </a:t>
            </a:r>
            <a:r>
              <a:rPr lang="en-US" sz="2400" dirty="0" err="1" smtClean="0">
                <a:latin typeface="+mj-lt"/>
              </a:rPr>
              <a:t>pronunciet</a:t>
            </a:r>
            <a:r>
              <a:rPr lang="en-US" sz="2400" dirty="0" smtClean="0">
                <a:latin typeface="+mj-lt"/>
              </a:rPr>
              <a:t>. </a:t>
            </a:r>
          </a:p>
          <a:p>
            <a:pPr>
              <a:spcBef>
                <a:spcPts val="0"/>
              </a:spcBef>
              <a:spcAft>
                <a:spcPts val="1300"/>
              </a:spcAft>
              <a:buFont typeface="Wingdings" panose="05000000000000000000" pitchFamily="2" charset="2"/>
              <a:buChar char="§"/>
            </a:pPr>
            <a:r>
              <a:rPr lang="en-US" sz="2400" dirty="0" smtClean="0">
                <a:latin typeface="+mj-lt"/>
              </a:rPr>
              <a:t>A good judge may do nothing from him own judgment, or from a dictate of private will; but he will pronounce according to law and justice. </a:t>
            </a:r>
            <a:endParaRPr lang="en-US" sz="24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Concept of Fair Trial and Due Process</a:t>
            </a:r>
            <a:endParaRPr lang="en-US" sz="4000" b="1" dirty="0"/>
          </a:p>
        </p:txBody>
      </p:sp>
      <p:sp>
        <p:nvSpPr>
          <p:cNvPr id="3" name="Content Placeholder 2"/>
          <p:cNvSpPr>
            <a:spLocks noGrp="1"/>
          </p:cNvSpPr>
          <p:nvPr>
            <p:ph idx="1"/>
          </p:nvPr>
        </p:nvSpPr>
        <p:spPr>
          <a:xfrm>
            <a:off x="457200" y="2087880"/>
            <a:ext cx="8229600" cy="4389120"/>
          </a:xfrm>
        </p:spPr>
        <p:txBody>
          <a:bodyPr>
            <a:normAutofit/>
          </a:bodyPr>
          <a:lstStyle/>
          <a:p>
            <a:pPr lvl="0">
              <a:spcBef>
                <a:spcPts val="0"/>
              </a:spcBef>
              <a:spcAft>
                <a:spcPts val="1500"/>
              </a:spcAft>
              <a:buFont typeface="Wingdings" panose="05000000000000000000" pitchFamily="2" charset="2"/>
              <a:buChar char="§"/>
            </a:pPr>
            <a:r>
              <a:rPr lang="en-US" sz="2400" dirty="0" smtClean="0">
                <a:latin typeface="+mj-lt"/>
              </a:rPr>
              <a:t>It will not be out of place to mention that after the Eighteenth amendment made in the Constitution of Islamic Republic of Pakistan,1973 earlier implied fundamental right has been expressly provided which is a Right to a fair trial Article 10A so added reads as under:</a:t>
            </a:r>
          </a:p>
          <a:p>
            <a:pPr>
              <a:spcBef>
                <a:spcPts val="0"/>
              </a:spcBef>
              <a:spcAft>
                <a:spcPts val="1500"/>
              </a:spcAft>
              <a:buFont typeface="Wingdings" panose="05000000000000000000" pitchFamily="2" charset="2"/>
              <a:buChar char="§"/>
            </a:pPr>
            <a:r>
              <a:rPr lang="en-US" sz="2400" b="1" dirty="0" smtClean="0">
                <a:latin typeface="+mj-lt"/>
              </a:rPr>
              <a:t>ARTICLE 10A:</a:t>
            </a:r>
            <a:r>
              <a:rPr lang="en-US" sz="2400" dirty="0" smtClean="0">
                <a:latin typeface="+mj-lt"/>
              </a:rPr>
              <a:t>Right to fair trial: For the determination of his Civil rights and obligations or in any criminal charge against him a person shall be entitled to a fair trial and due process.</a:t>
            </a:r>
            <a:endParaRPr lang="en-US" sz="24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pPr marL="514350" indent="-514350"/>
            <a:r>
              <a:rPr lang="en-US" sz="4000" b="1" dirty="0" smtClean="0"/>
              <a:t>Stages of Appeal in fiscal statutes</a:t>
            </a:r>
          </a:p>
        </p:txBody>
      </p:sp>
      <p:sp>
        <p:nvSpPr>
          <p:cNvPr id="3" name="Content Placeholder 2"/>
          <p:cNvSpPr>
            <a:spLocks noGrp="1"/>
          </p:cNvSpPr>
          <p:nvPr>
            <p:ph idx="1"/>
          </p:nvPr>
        </p:nvSpPr>
        <p:spPr>
          <a:xfrm>
            <a:off x="457200" y="5745480"/>
            <a:ext cx="8229600" cy="807720"/>
          </a:xfrm>
        </p:spPr>
        <p:txBody>
          <a:bodyPr>
            <a:normAutofit/>
          </a:bodyPr>
          <a:lstStyle/>
          <a:p>
            <a:pPr>
              <a:buFont typeface="Wingdings" panose="05000000000000000000" pitchFamily="2" charset="2"/>
              <a:buChar char="§"/>
            </a:pPr>
            <a:r>
              <a:rPr lang="en-US" sz="2000" dirty="0" smtClean="0">
                <a:latin typeface="+mj-lt"/>
              </a:rPr>
              <a:t>In strict sense, the Reference before the High Court and Supreme Court are not appeals, therefore, are outside the scope of present deliberations.</a:t>
            </a:r>
            <a:endParaRPr lang="en-US" sz="20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xmlns="" val="1670913217"/>
              </p:ext>
            </p:extLst>
          </p:nvPr>
        </p:nvGraphicFramePr>
        <p:xfrm>
          <a:off x="685800" y="1676400"/>
          <a:ext cx="8001000" cy="3817620"/>
        </p:xfrm>
        <a:graphic>
          <a:graphicData uri="http://schemas.openxmlformats.org/drawingml/2006/table">
            <a:tbl>
              <a:tblPr firstRow="1" bandRow="1">
                <a:tableStyleId>{5C22544A-7EE6-4342-B048-85BDC9FD1C3A}</a:tableStyleId>
              </a:tblPr>
              <a:tblGrid>
                <a:gridCol w="609600"/>
                <a:gridCol w="2775438"/>
                <a:gridCol w="4615962"/>
              </a:tblGrid>
              <a:tr h="228600">
                <a:tc>
                  <a:txBody>
                    <a:bodyPr/>
                    <a:lstStyle/>
                    <a:p>
                      <a:pPr algn="ctr"/>
                      <a:endParaRPr lang="en-US" sz="2000" dirty="0">
                        <a:latin typeface="+mj-lt"/>
                      </a:endParaRPr>
                    </a:p>
                  </a:txBody>
                  <a:tcPr/>
                </a:tc>
                <a:tc>
                  <a:txBody>
                    <a:bodyPr/>
                    <a:lstStyle/>
                    <a:p>
                      <a:endParaRPr lang="en-US" sz="2000" dirty="0">
                        <a:latin typeface="+mj-lt"/>
                      </a:endParaRPr>
                    </a:p>
                  </a:txBody>
                  <a:tcPr/>
                </a:tc>
                <a:tc>
                  <a:txBody>
                    <a:bodyPr/>
                    <a:lstStyle/>
                    <a:p>
                      <a:endParaRPr lang="en-US" sz="2000" dirty="0">
                        <a:latin typeface="+mj-lt"/>
                      </a:endParaRPr>
                    </a:p>
                  </a:txBody>
                  <a:tcPr/>
                </a:tc>
              </a:tr>
              <a:tr h="5524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kern="1200" dirty="0" smtClean="0">
                          <a:solidFill>
                            <a:schemeClr val="dk1"/>
                          </a:solidFill>
                          <a:latin typeface="+mj-lt"/>
                          <a:ea typeface="+mn-ea"/>
                          <a:cs typeface="+mn-cs"/>
                        </a:rPr>
                        <a:t>1</a:t>
                      </a:r>
                      <a:endParaRPr kumimoji="0" lang="en-US" sz="2000" kern="1200" dirty="0">
                        <a:solidFill>
                          <a:schemeClr val="dk1"/>
                        </a:solidFill>
                        <a:latin typeface="+mj-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solidFill>
                            <a:schemeClr val="dk1"/>
                          </a:solidFill>
                          <a:latin typeface="+mj-lt"/>
                          <a:ea typeface="+mn-ea"/>
                          <a:cs typeface="+mn-cs"/>
                        </a:rPr>
                        <a:t>First Appeal</a:t>
                      </a:r>
                      <a:endParaRPr kumimoji="0" lang="en-US" sz="2000" kern="1200" dirty="0">
                        <a:solidFill>
                          <a:schemeClr val="dk1"/>
                        </a:solidFill>
                        <a:latin typeface="+mj-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solidFill>
                            <a:schemeClr val="dk1"/>
                          </a:solidFill>
                          <a:latin typeface="+mj-lt"/>
                          <a:ea typeface="+mn-ea"/>
                          <a:cs typeface="+mn-cs"/>
                        </a:rPr>
                        <a:t>BEFORE THE COMMISSIONER(APPEALS)</a:t>
                      </a:r>
                    </a:p>
                  </a:txBody>
                  <a:tcPr/>
                </a:tc>
              </a:tr>
              <a:tr h="552450">
                <a:tc>
                  <a:txBody>
                    <a:bodyPr/>
                    <a:lstStyle/>
                    <a:p>
                      <a:pPr algn="ctr"/>
                      <a:r>
                        <a:rPr lang="en-US" sz="2000" dirty="0" smtClean="0">
                          <a:latin typeface="+mj-lt"/>
                        </a:rPr>
                        <a:t>2</a:t>
                      </a:r>
                      <a:endParaRPr lang="en-US" sz="2000" dirty="0">
                        <a:latin typeface="+mj-lt"/>
                      </a:endParaRPr>
                    </a:p>
                  </a:txBody>
                  <a:tcPr/>
                </a:tc>
                <a:tc>
                  <a:txBody>
                    <a:bodyPr/>
                    <a:lstStyle/>
                    <a:p>
                      <a:r>
                        <a:rPr lang="en-US" sz="2000" dirty="0" smtClean="0">
                          <a:latin typeface="+mj-lt"/>
                        </a:rPr>
                        <a:t>Second Appeal</a:t>
                      </a:r>
                      <a:endParaRPr lang="en-US" sz="20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solidFill>
                            <a:schemeClr val="dk1"/>
                          </a:solidFill>
                          <a:latin typeface="+mj-lt"/>
                          <a:ea typeface="+mn-ea"/>
                          <a:cs typeface="+mn-cs"/>
                        </a:rPr>
                        <a:t>BEFORE THE APPELLATE TRIBUNAL</a:t>
                      </a:r>
                    </a:p>
                  </a:txBody>
                  <a:tcPr/>
                </a:tc>
              </a:tr>
              <a:tr h="552450">
                <a:tc>
                  <a:txBody>
                    <a:bodyPr/>
                    <a:lstStyle/>
                    <a:p>
                      <a:pPr algn="ctr"/>
                      <a:r>
                        <a:rPr lang="en-US" sz="2000" dirty="0" smtClean="0">
                          <a:latin typeface="+mj-lt"/>
                        </a:rPr>
                        <a:t>3</a:t>
                      </a:r>
                      <a:endParaRPr lang="en-US" sz="2000" dirty="0">
                        <a:latin typeface="+mj-lt"/>
                      </a:endParaRPr>
                    </a:p>
                  </a:txBody>
                  <a:tcPr/>
                </a:tc>
                <a:tc>
                  <a:txBody>
                    <a:bodyPr/>
                    <a:lstStyle/>
                    <a:p>
                      <a:r>
                        <a:rPr lang="en-US" sz="2000" dirty="0" smtClean="0">
                          <a:latin typeface="+mj-lt"/>
                        </a:rPr>
                        <a:t>References</a:t>
                      </a:r>
                      <a:endParaRPr lang="en-US" sz="2000" dirty="0">
                        <a:latin typeface="+mj-lt"/>
                      </a:endParaRPr>
                    </a:p>
                  </a:txBody>
                  <a:tcPr/>
                </a:tc>
                <a:tc>
                  <a:txBody>
                    <a:bodyPr/>
                    <a:lstStyle/>
                    <a:p>
                      <a:r>
                        <a:rPr kumimoji="0" lang="en-US" sz="2000" kern="1200" dirty="0" smtClean="0">
                          <a:solidFill>
                            <a:schemeClr val="dk1"/>
                          </a:solidFill>
                          <a:latin typeface="+mj-lt"/>
                          <a:ea typeface="+mn-ea"/>
                          <a:cs typeface="+mn-cs"/>
                        </a:rPr>
                        <a:t>BEFORE THE HIGH COURT ON QUESTION OF LAW ARISING OUT OF ORDER OF THE APPELLATE TRIBUNAL</a:t>
                      </a:r>
                      <a:endParaRPr lang="en-US" sz="2000" dirty="0">
                        <a:latin typeface="+mj-lt"/>
                      </a:endParaRPr>
                    </a:p>
                  </a:txBody>
                  <a:tcPr/>
                </a:tc>
              </a:tr>
              <a:tr h="552450">
                <a:tc>
                  <a:txBody>
                    <a:bodyPr/>
                    <a:lstStyle/>
                    <a:p>
                      <a:pPr algn="ctr"/>
                      <a:r>
                        <a:rPr lang="en-US" sz="2000" dirty="0" smtClean="0">
                          <a:latin typeface="+mj-lt"/>
                        </a:rPr>
                        <a:t>4</a:t>
                      </a:r>
                      <a:endParaRPr lang="en-US" sz="2000" dirty="0">
                        <a:latin typeface="+mj-lt"/>
                      </a:endParaRPr>
                    </a:p>
                  </a:txBody>
                  <a:tcPr/>
                </a:tc>
                <a:tc>
                  <a:txBody>
                    <a:bodyPr/>
                    <a:lstStyle/>
                    <a:p>
                      <a:r>
                        <a:rPr lang="en-US" sz="2000" dirty="0" smtClean="0">
                          <a:latin typeface="+mj-lt"/>
                        </a:rPr>
                        <a:t>Appeal before Supreme Court</a:t>
                      </a:r>
                      <a:endParaRPr lang="en-US" sz="2000" dirty="0">
                        <a:latin typeface="+mj-lt"/>
                      </a:endParaRPr>
                    </a:p>
                  </a:txBody>
                  <a:tcPr/>
                </a:tc>
                <a:tc>
                  <a:txBody>
                    <a:bodyPr/>
                    <a:lstStyle/>
                    <a:p>
                      <a:r>
                        <a:rPr kumimoji="0" lang="en-US" sz="2000" kern="1200" dirty="0" smtClean="0">
                          <a:solidFill>
                            <a:schemeClr val="dk1"/>
                          </a:solidFill>
                          <a:latin typeface="+mj-lt"/>
                          <a:ea typeface="+mn-ea"/>
                          <a:cs typeface="+mn-cs"/>
                        </a:rPr>
                        <a:t>AGAINST JUDGMENT OF HIGH COURT UNDER ARTICLE 185(3) OF THE CONSTITUTION OF ISLAMIC REPUBLIC OF PAKISTAN</a:t>
                      </a:r>
                      <a:endParaRPr lang="en-US" sz="2000" dirty="0">
                        <a:latin typeface="+mj-lt"/>
                      </a:endParaRPr>
                    </a:p>
                  </a:txBody>
                  <a:tcPr/>
                </a:tc>
              </a:tr>
            </a:tbl>
          </a:graphicData>
        </a:graphic>
      </p:graphicFrame>
      <p:sp>
        <p:nvSpPr>
          <p:cNvPr id="5" name="Slide Number Placeholder 4"/>
          <p:cNvSpPr>
            <a:spLocks noGrp="1"/>
          </p:cNvSpPr>
          <p:nvPr>
            <p:ph type="sldNum" sz="quarter" idx="12"/>
          </p:nvPr>
        </p:nvSpPr>
        <p:spPr/>
        <p:txBody>
          <a:bodyPr/>
          <a:lstStyle/>
          <a:p>
            <a:fld id="{F5FA12BE-A4FB-42D0-A9F2-A4DC685E4ABD}"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normAutofit/>
          </a:bodyPr>
          <a:lstStyle/>
          <a:p>
            <a:r>
              <a:rPr lang="en-US" sz="4000" b="1" dirty="0" smtClean="0"/>
              <a:t>First Appeal</a:t>
            </a:r>
            <a:endParaRPr lang="en-US" sz="4000" b="1" dirty="0"/>
          </a:p>
        </p:txBody>
      </p:sp>
      <p:sp>
        <p:nvSpPr>
          <p:cNvPr id="3" name="Content Placeholder 2"/>
          <p:cNvSpPr>
            <a:spLocks noGrp="1"/>
          </p:cNvSpPr>
          <p:nvPr>
            <p:ph idx="1"/>
          </p:nvPr>
        </p:nvSpPr>
        <p:spPr>
          <a:xfrm>
            <a:off x="381000" y="1752600"/>
            <a:ext cx="8305800" cy="4389120"/>
          </a:xfrm>
        </p:spPr>
        <p:txBody>
          <a:bodyPr>
            <a:noAutofit/>
          </a:bodyPr>
          <a:lstStyle/>
          <a:p>
            <a:pPr marL="0" indent="0">
              <a:buNone/>
            </a:pPr>
            <a:r>
              <a:rPr lang="en-US" sz="1900" b="1" u="sng" dirty="0" smtClean="0">
                <a:latin typeface="+mj-lt"/>
              </a:rPr>
              <a:t>CONFERMENT OF A RIGHT OF APPEAL TO A PERSON AGAINST DESIGNATED ACTIONS.</a:t>
            </a:r>
            <a:endParaRPr lang="en-US" sz="1900" dirty="0" smtClean="0">
              <a:latin typeface="+mj-lt"/>
            </a:endParaRPr>
          </a:p>
          <a:p>
            <a:pPr marL="0" indent="0">
              <a:buNone/>
            </a:pPr>
            <a:r>
              <a:rPr lang="en-US" sz="1900" dirty="0" smtClean="0">
                <a:latin typeface="+mj-lt"/>
              </a:rPr>
              <a:t>Such provisions identify the actions against which an aggrieved person can file an appeal.</a:t>
            </a:r>
          </a:p>
          <a:p>
            <a:pPr>
              <a:buFont typeface="Wingdings" panose="05000000000000000000" pitchFamily="2" charset="2"/>
              <a:buChar char="§"/>
            </a:pPr>
            <a:r>
              <a:rPr lang="en-US" sz="1900" b="1" u="sng" dirty="0" smtClean="0">
                <a:latin typeface="+mj-lt"/>
              </a:rPr>
              <a:t>Under Income Tax Ordinance, 2001</a:t>
            </a:r>
            <a:r>
              <a:rPr lang="en-US" sz="1900" dirty="0" smtClean="0">
                <a:latin typeface="+mj-lt"/>
              </a:rPr>
              <a:t> </a:t>
            </a:r>
          </a:p>
          <a:p>
            <a:pPr>
              <a:buNone/>
            </a:pPr>
            <a:r>
              <a:rPr lang="en-US" sz="1900" dirty="0" smtClean="0">
                <a:latin typeface="+mj-lt"/>
              </a:rPr>
              <a:t>	(SECTION 127) such right has been given against following actions taken by the Commissioner or Office in land Revenue.</a:t>
            </a:r>
          </a:p>
          <a:p>
            <a:pPr>
              <a:buFont typeface="Wingdings" panose="05000000000000000000" pitchFamily="2" charset="2"/>
              <a:buChar char="§"/>
            </a:pPr>
            <a:r>
              <a:rPr lang="en-US" sz="1900" b="1" dirty="0" smtClean="0">
                <a:latin typeface="+mj-lt"/>
              </a:rPr>
              <a:t>Under Section 121 </a:t>
            </a:r>
            <a:r>
              <a:rPr lang="en-US" sz="1900" dirty="0" smtClean="0">
                <a:latin typeface="+mj-lt"/>
              </a:rPr>
              <a:t>	</a:t>
            </a:r>
          </a:p>
          <a:p>
            <a:pPr indent="0">
              <a:buNone/>
            </a:pPr>
            <a:r>
              <a:rPr lang="en-US" sz="1900" dirty="0" smtClean="0">
                <a:latin typeface="+mj-lt"/>
              </a:rPr>
              <a:t>Assessment of person who have not furnished return / statement (Assessment)</a:t>
            </a:r>
          </a:p>
          <a:p>
            <a:pPr>
              <a:buFont typeface="Wingdings" panose="05000000000000000000" pitchFamily="2" charset="2"/>
              <a:buChar char="§"/>
            </a:pPr>
            <a:r>
              <a:rPr lang="en-US" sz="1900" b="1" dirty="0" smtClean="0">
                <a:latin typeface="+mj-lt"/>
              </a:rPr>
              <a:t>Under Section 122 </a:t>
            </a:r>
            <a:r>
              <a:rPr lang="en-US" sz="1900" dirty="0" smtClean="0">
                <a:latin typeface="+mj-lt"/>
              </a:rPr>
              <a:t>	</a:t>
            </a:r>
          </a:p>
          <a:p>
            <a:pPr indent="0">
              <a:buNone/>
            </a:pPr>
            <a:r>
              <a:rPr lang="en-US" sz="1900" dirty="0" smtClean="0">
                <a:latin typeface="+mj-lt"/>
              </a:rPr>
              <a:t>Amendment of assessment (Assessment)</a:t>
            </a:r>
          </a:p>
          <a:p>
            <a:pPr>
              <a:buFont typeface="Wingdings" panose="05000000000000000000" pitchFamily="2" charset="2"/>
              <a:buChar char="§"/>
            </a:pPr>
            <a:r>
              <a:rPr lang="en-US" sz="1900" b="1" dirty="0" smtClean="0">
                <a:latin typeface="+mj-lt"/>
              </a:rPr>
              <a:t>Under Section 143 </a:t>
            </a:r>
            <a:endParaRPr lang="en-US" sz="1900" dirty="0" smtClean="0">
              <a:latin typeface="+mj-lt"/>
            </a:endParaRPr>
          </a:p>
          <a:p>
            <a:pPr indent="0">
              <a:buNone/>
            </a:pPr>
            <a:r>
              <a:rPr lang="en-US" sz="1900" dirty="0" smtClean="0">
                <a:latin typeface="+mj-lt"/>
              </a:rPr>
              <a:t>Non-resident ship owner or charterer  (Assessment)</a:t>
            </a:r>
          </a:p>
          <a:p>
            <a:pPr>
              <a:buFont typeface="Wingdings" panose="05000000000000000000" pitchFamily="2" charset="2"/>
              <a:buChar char="§"/>
            </a:pPr>
            <a:r>
              <a:rPr lang="en-US" sz="1900" b="1" dirty="0">
                <a:latin typeface="+mj-lt"/>
              </a:rPr>
              <a:t>Under Section 144 </a:t>
            </a:r>
          </a:p>
          <a:p>
            <a:pPr indent="0">
              <a:buNone/>
            </a:pPr>
            <a:r>
              <a:rPr lang="en-US" sz="1900" dirty="0">
                <a:latin typeface="+mj-lt"/>
              </a:rPr>
              <a:t>Non-resident aircraft owner or charterer</a:t>
            </a:r>
            <a:r>
              <a:rPr lang="en-US" sz="1900" b="1" dirty="0">
                <a:latin typeface="+mj-lt"/>
              </a:rPr>
              <a:t> </a:t>
            </a:r>
            <a:r>
              <a:rPr lang="en-US" sz="1900" dirty="0">
                <a:latin typeface="+mj-lt"/>
              </a:rPr>
              <a:t>(Assessment</a:t>
            </a:r>
            <a:r>
              <a:rPr lang="en-US" sz="1900" dirty="0" smtClean="0">
                <a:latin typeface="+mj-lt"/>
              </a:rPr>
              <a:t>)</a:t>
            </a:r>
          </a:p>
        </p:txBody>
      </p:sp>
      <p:sp>
        <p:nvSpPr>
          <p:cNvPr id="4" name="Slide Number Placeholder 3"/>
          <p:cNvSpPr>
            <a:spLocks noGrp="1"/>
          </p:cNvSpPr>
          <p:nvPr>
            <p:ph type="sldNum" sz="quarter" idx="12"/>
          </p:nvPr>
        </p:nvSpPr>
        <p:spPr/>
        <p:txBody>
          <a:bodyPr/>
          <a:lstStyle/>
          <a:p>
            <a:fld id="{F5FA12BE-A4FB-42D0-A9F2-A4DC685E4ABD}"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normAutofit/>
          </a:bodyPr>
          <a:lstStyle/>
          <a:p>
            <a:r>
              <a:rPr lang="en-US" sz="3600" b="1" dirty="0" smtClean="0"/>
              <a:t>First Appeal ………………..………………..</a:t>
            </a:r>
            <a:r>
              <a:rPr lang="en-US" sz="3600" b="1" i="1" dirty="0"/>
              <a:t>Cont’d</a:t>
            </a:r>
            <a:endParaRPr lang="en-US" sz="3600" b="1" dirty="0"/>
          </a:p>
        </p:txBody>
      </p:sp>
      <p:sp>
        <p:nvSpPr>
          <p:cNvPr id="3" name="Content Placeholder 2"/>
          <p:cNvSpPr>
            <a:spLocks noGrp="1"/>
          </p:cNvSpPr>
          <p:nvPr>
            <p:ph idx="1"/>
          </p:nvPr>
        </p:nvSpPr>
        <p:spPr>
          <a:xfrm>
            <a:off x="381000" y="1600200"/>
            <a:ext cx="8305800" cy="4389120"/>
          </a:xfrm>
        </p:spPr>
        <p:txBody>
          <a:bodyPr>
            <a:noAutofit/>
          </a:bodyPr>
          <a:lstStyle/>
          <a:p>
            <a:pPr>
              <a:buFont typeface="Wingdings" panose="05000000000000000000" pitchFamily="2" charset="2"/>
              <a:buChar char="§"/>
            </a:pPr>
            <a:r>
              <a:rPr lang="en-US" sz="1900" b="1" dirty="0" smtClean="0">
                <a:latin typeface="+mj-lt"/>
              </a:rPr>
              <a:t>Under Section 162  	</a:t>
            </a:r>
          </a:p>
          <a:p>
            <a:pPr indent="0">
              <a:buNone/>
            </a:pPr>
            <a:r>
              <a:rPr lang="en-US" sz="1900" dirty="0" smtClean="0">
                <a:latin typeface="+mj-lt"/>
              </a:rPr>
              <a:t>Recovery of tax from the person from whom tax was not collected or deducted (Order)</a:t>
            </a:r>
          </a:p>
          <a:p>
            <a:pPr>
              <a:buFont typeface="Wingdings" panose="05000000000000000000" pitchFamily="2" charset="2"/>
              <a:buChar char="§"/>
            </a:pPr>
            <a:r>
              <a:rPr lang="en-US" sz="1900" b="1" dirty="0" smtClean="0">
                <a:latin typeface="+mj-lt"/>
              </a:rPr>
              <a:t>Under Section 170</a:t>
            </a:r>
          </a:p>
          <a:p>
            <a:pPr indent="0">
              <a:buNone/>
            </a:pPr>
            <a:r>
              <a:rPr lang="en-US" sz="1900" dirty="0" smtClean="0">
                <a:latin typeface="+mj-lt"/>
              </a:rPr>
              <a:t>Dissatisfaction with decision or refund application (Order)</a:t>
            </a:r>
          </a:p>
          <a:p>
            <a:pPr>
              <a:buFont typeface="Wingdings" panose="05000000000000000000" pitchFamily="2" charset="2"/>
              <a:buChar char="§"/>
            </a:pPr>
            <a:r>
              <a:rPr lang="en-US" sz="1900" b="1" dirty="0" smtClean="0">
                <a:latin typeface="+mj-lt"/>
              </a:rPr>
              <a:t>Under Section 182</a:t>
            </a:r>
            <a:endParaRPr lang="en-US" sz="1900" dirty="0" smtClean="0">
              <a:latin typeface="+mj-lt"/>
            </a:endParaRPr>
          </a:p>
          <a:p>
            <a:pPr indent="0">
              <a:buNone/>
            </a:pPr>
            <a:r>
              <a:rPr lang="en-US" sz="1900" dirty="0" smtClean="0">
                <a:latin typeface="+mj-lt"/>
              </a:rPr>
              <a:t>Offences and penalties (Order)</a:t>
            </a:r>
          </a:p>
          <a:p>
            <a:pPr>
              <a:buFont typeface="Wingdings" panose="05000000000000000000" pitchFamily="2" charset="2"/>
              <a:buChar char="§"/>
            </a:pPr>
            <a:r>
              <a:rPr lang="en-US" sz="1900" b="1" dirty="0" smtClean="0">
                <a:latin typeface="+mj-lt"/>
              </a:rPr>
              <a:t>Under Section 161(1) 	</a:t>
            </a:r>
          </a:p>
          <a:p>
            <a:pPr indent="0">
              <a:buNone/>
            </a:pPr>
            <a:r>
              <a:rPr lang="en-US" sz="1900" dirty="0" err="1" smtClean="0">
                <a:latin typeface="+mj-lt"/>
              </a:rPr>
              <a:t>Assessee</a:t>
            </a:r>
            <a:r>
              <a:rPr lang="en-US" sz="1900" dirty="0" smtClean="0">
                <a:latin typeface="+mj-lt"/>
              </a:rPr>
              <a:t> in default (Order)</a:t>
            </a:r>
          </a:p>
          <a:p>
            <a:pPr>
              <a:buFont typeface="Wingdings" panose="05000000000000000000" pitchFamily="2" charset="2"/>
              <a:buChar char="§"/>
            </a:pPr>
            <a:r>
              <a:rPr lang="en-US" sz="1900" b="1" dirty="0" smtClean="0">
                <a:latin typeface="+mj-lt"/>
              </a:rPr>
              <a:t>Under Section 172(3)(f) </a:t>
            </a:r>
          </a:p>
          <a:p>
            <a:pPr indent="0">
              <a:buNone/>
            </a:pPr>
            <a:r>
              <a:rPr lang="en-US" sz="1900" dirty="0" smtClean="0">
                <a:latin typeface="+mj-lt"/>
              </a:rPr>
              <a:t>Person treated as a representative of non-resident (Order)</a:t>
            </a:r>
          </a:p>
          <a:p>
            <a:pPr>
              <a:buFont typeface="Wingdings" panose="05000000000000000000" pitchFamily="2" charset="2"/>
              <a:buChar char="§"/>
            </a:pPr>
            <a:r>
              <a:rPr lang="en-US" sz="1900" b="1" dirty="0" smtClean="0">
                <a:latin typeface="+mj-lt"/>
              </a:rPr>
              <a:t>Under Section 221</a:t>
            </a:r>
            <a:endParaRPr lang="en-US" sz="1900" dirty="0" smtClean="0">
              <a:latin typeface="+mj-lt"/>
            </a:endParaRPr>
          </a:p>
          <a:p>
            <a:pPr indent="0">
              <a:buNone/>
            </a:pPr>
            <a:r>
              <a:rPr lang="en-US" sz="1900" dirty="0" smtClean="0">
                <a:latin typeface="+mj-lt"/>
              </a:rPr>
              <a:t>Rectification of mistake (Assessment) AND</a:t>
            </a:r>
          </a:p>
          <a:p>
            <a:pPr>
              <a:buFont typeface="Wingdings" panose="05000000000000000000" pitchFamily="2" charset="2"/>
              <a:buChar char="§"/>
            </a:pPr>
            <a:r>
              <a:rPr lang="en-US" sz="1900" b="1" dirty="0" smtClean="0">
                <a:latin typeface="+mj-lt"/>
              </a:rPr>
              <a:t>Under Section 124</a:t>
            </a:r>
          </a:p>
          <a:p>
            <a:pPr indent="0">
              <a:buNone/>
            </a:pPr>
            <a:r>
              <a:rPr lang="en-US" sz="1900" dirty="0" smtClean="0">
                <a:latin typeface="+mj-lt"/>
              </a:rPr>
              <a:t>Assessment giving effect to an order.(Note about none mention of such section)</a:t>
            </a:r>
            <a:endParaRPr lang="en-US" sz="19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17</a:t>
            </a:fld>
            <a:endParaRPr lang="en-US"/>
          </a:p>
        </p:txBody>
      </p:sp>
    </p:spTree>
    <p:extLst>
      <p:ext uri="{BB962C8B-B14F-4D97-AF65-F5344CB8AC3E}">
        <p14:creationId xmlns:p14="http://schemas.microsoft.com/office/powerpoint/2010/main" xmlns="" val="1478937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normAutofit/>
          </a:bodyPr>
          <a:lstStyle/>
          <a:p>
            <a:r>
              <a:rPr lang="en-US" sz="3600" b="1" dirty="0"/>
              <a:t>First Appeal ………………..………………..</a:t>
            </a:r>
            <a:r>
              <a:rPr lang="en-US" sz="3600" b="1" i="1" dirty="0"/>
              <a:t>Cont’d</a:t>
            </a:r>
            <a:endParaRPr lang="en-US" sz="3600" i="1" dirty="0"/>
          </a:p>
        </p:txBody>
      </p:sp>
      <p:sp>
        <p:nvSpPr>
          <p:cNvPr id="3" name="Content Placeholder 2"/>
          <p:cNvSpPr>
            <a:spLocks noGrp="1"/>
          </p:cNvSpPr>
          <p:nvPr>
            <p:ph idx="1"/>
          </p:nvPr>
        </p:nvSpPr>
        <p:spPr>
          <a:xfrm>
            <a:off x="381000" y="1783080"/>
            <a:ext cx="8534400" cy="4389120"/>
          </a:xfrm>
        </p:spPr>
        <p:txBody>
          <a:bodyPr>
            <a:noAutofit/>
          </a:bodyPr>
          <a:lstStyle/>
          <a:p>
            <a:pPr marL="0" lvl="0" indent="0">
              <a:buNone/>
            </a:pPr>
            <a:r>
              <a:rPr lang="en-US" sz="1900" b="1" dirty="0" smtClean="0">
                <a:latin typeface="+mj-lt"/>
              </a:rPr>
              <a:t>The SALES TAX ACT, 1990</a:t>
            </a:r>
            <a:r>
              <a:rPr lang="en-US" sz="1900" dirty="0" smtClean="0">
                <a:latin typeface="+mj-lt"/>
              </a:rPr>
              <a:t> (Section 45B) provides right of appeal against following actions taken by Office Inland Revenue: -</a:t>
            </a:r>
          </a:p>
          <a:p>
            <a:r>
              <a:rPr lang="en-US" sz="1900" b="1" dirty="0" smtClean="0">
                <a:latin typeface="+mj-lt"/>
              </a:rPr>
              <a:t>Under Section 10 </a:t>
            </a:r>
          </a:p>
          <a:p>
            <a:pPr indent="0">
              <a:buNone/>
            </a:pPr>
            <a:r>
              <a:rPr lang="en-US" sz="1900" dirty="0" smtClean="0">
                <a:latin typeface="+mj-lt"/>
              </a:rPr>
              <a:t>Refund of Input tax</a:t>
            </a:r>
          </a:p>
          <a:p>
            <a:r>
              <a:rPr lang="en-US" sz="1900" b="1" dirty="0" smtClean="0">
                <a:latin typeface="+mj-lt"/>
              </a:rPr>
              <a:t>Under Section 11</a:t>
            </a:r>
            <a:endParaRPr lang="en-US" sz="1900" dirty="0" smtClean="0">
              <a:latin typeface="+mj-lt"/>
            </a:endParaRPr>
          </a:p>
          <a:p>
            <a:pPr indent="0">
              <a:buNone/>
            </a:pPr>
            <a:r>
              <a:rPr lang="en-US" sz="1900" dirty="0" smtClean="0">
                <a:latin typeface="+mj-lt"/>
              </a:rPr>
              <a:t>Assessment of Tax and recovery of tax not levied or short levied or erroneously refunded.(it includes section 33 and 34)</a:t>
            </a:r>
          </a:p>
          <a:p>
            <a:r>
              <a:rPr lang="en-US" sz="1900" b="1" dirty="0" smtClean="0">
                <a:latin typeface="+mj-lt"/>
              </a:rPr>
              <a:t>Under Section 25</a:t>
            </a:r>
            <a:endParaRPr lang="en-US" sz="1900" dirty="0" smtClean="0">
              <a:latin typeface="+mj-lt"/>
            </a:endParaRPr>
          </a:p>
          <a:p>
            <a:pPr indent="0">
              <a:buNone/>
            </a:pPr>
            <a:r>
              <a:rPr lang="en-US" sz="1900" dirty="0" smtClean="0">
                <a:latin typeface="+mj-lt"/>
              </a:rPr>
              <a:t>Access to record, documents, etc.</a:t>
            </a:r>
          </a:p>
          <a:p>
            <a:r>
              <a:rPr lang="en-US" sz="1900" b="1" dirty="0" smtClean="0">
                <a:latin typeface="+mj-lt"/>
              </a:rPr>
              <a:t>Under Section 36</a:t>
            </a:r>
            <a:endParaRPr lang="en-US" sz="1900" dirty="0">
              <a:latin typeface="+mj-lt"/>
            </a:endParaRPr>
          </a:p>
          <a:p>
            <a:pPr indent="0">
              <a:buNone/>
            </a:pPr>
            <a:r>
              <a:rPr lang="en-US" sz="1900" dirty="0" smtClean="0">
                <a:latin typeface="+mj-lt"/>
              </a:rPr>
              <a:t>Recovery of Tax not levied or short levied or  erroneously refunded. (This Section is no more in the statute, omitted by Finance Act,2012. </a:t>
            </a:r>
          </a:p>
          <a:p>
            <a:r>
              <a:rPr lang="en-US" sz="1900" b="1" dirty="0" smtClean="0">
                <a:latin typeface="+mj-lt"/>
              </a:rPr>
              <a:t>Under Section 66</a:t>
            </a:r>
            <a:endParaRPr lang="en-US" sz="1900" dirty="0" smtClean="0">
              <a:latin typeface="+mj-lt"/>
            </a:endParaRPr>
          </a:p>
          <a:p>
            <a:pPr indent="0">
              <a:buNone/>
            </a:pPr>
            <a:r>
              <a:rPr lang="en-US" sz="1900" dirty="0" smtClean="0">
                <a:latin typeface="+mj-lt"/>
              </a:rPr>
              <a:t>Refund to be claimed within one year</a:t>
            </a:r>
            <a:r>
              <a:rPr lang="en-US" sz="1900" dirty="0">
                <a:latin typeface="+mj-lt"/>
              </a:rPr>
              <a:t>.</a:t>
            </a:r>
            <a:endParaRPr lang="en-US" sz="1900" dirty="0" smtClean="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04088"/>
          </a:xfrm>
        </p:spPr>
        <p:txBody>
          <a:bodyPr>
            <a:normAutofit/>
          </a:bodyPr>
          <a:lstStyle/>
          <a:p>
            <a:r>
              <a:rPr lang="en-US" sz="3600" b="1" dirty="0" smtClean="0"/>
              <a:t>First Appeal ………………..………………..</a:t>
            </a:r>
            <a:r>
              <a:rPr lang="en-US" sz="3600" b="1" i="1" dirty="0" smtClean="0"/>
              <a:t>Cont’d</a:t>
            </a:r>
            <a:endParaRPr lang="en-US" sz="3600" dirty="0"/>
          </a:p>
        </p:txBody>
      </p:sp>
      <p:sp>
        <p:nvSpPr>
          <p:cNvPr id="3" name="Content Placeholder 2"/>
          <p:cNvSpPr>
            <a:spLocks noGrp="1"/>
          </p:cNvSpPr>
          <p:nvPr>
            <p:ph idx="1"/>
          </p:nvPr>
        </p:nvSpPr>
        <p:spPr>
          <a:xfrm>
            <a:off x="457200" y="1752600"/>
            <a:ext cx="8382000" cy="4389120"/>
          </a:xfrm>
        </p:spPr>
        <p:txBody>
          <a:bodyPr>
            <a:noAutofit/>
          </a:bodyPr>
          <a:lstStyle/>
          <a:p>
            <a:pPr lvl="0">
              <a:buNone/>
            </a:pPr>
            <a:r>
              <a:rPr lang="en-US" sz="1900" b="1" dirty="0" smtClean="0">
                <a:latin typeface="+mj-lt"/>
              </a:rPr>
              <a:t>The Customs Act 1969</a:t>
            </a:r>
            <a:r>
              <a:rPr lang="en-US" sz="1900" dirty="0" smtClean="0">
                <a:latin typeface="+mj-lt"/>
              </a:rPr>
              <a:t> (SECTION 193) provides right of appeal against following actions: </a:t>
            </a:r>
          </a:p>
          <a:p>
            <a:pPr>
              <a:buFont typeface="Wingdings" panose="05000000000000000000" pitchFamily="2" charset="2"/>
              <a:buChar char="§"/>
            </a:pPr>
            <a:r>
              <a:rPr lang="en-US" sz="1900" b="1" dirty="0" smtClean="0">
                <a:latin typeface="+mj-lt"/>
              </a:rPr>
              <a:t>Under Section 79</a:t>
            </a:r>
            <a:endParaRPr lang="en-US" sz="1900" dirty="0" smtClean="0">
              <a:latin typeface="+mj-lt"/>
            </a:endParaRPr>
          </a:p>
          <a:p>
            <a:pPr indent="0">
              <a:buNone/>
            </a:pPr>
            <a:r>
              <a:rPr lang="en-US" sz="1900" dirty="0" smtClean="0">
                <a:latin typeface="+mj-lt"/>
              </a:rPr>
              <a:t>Declaration and Assessment  for home consumption or warehousing</a:t>
            </a:r>
          </a:p>
          <a:p>
            <a:pPr>
              <a:buFont typeface="Wingdings" panose="05000000000000000000" pitchFamily="2" charset="2"/>
              <a:buChar char="§"/>
            </a:pPr>
            <a:r>
              <a:rPr lang="en-US" sz="1900" b="1" dirty="0" smtClean="0">
                <a:latin typeface="+mj-lt"/>
              </a:rPr>
              <a:t>Under Section 80</a:t>
            </a:r>
            <a:endParaRPr lang="en-US" sz="1900" dirty="0">
              <a:latin typeface="+mj-lt"/>
            </a:endParaRPr>
          </a:p>
          <a:p>
            <a:pPr indent="0">
              <a:buNone/>
            </a:pPr>
            <a:r>
              <a:rPr lang="en-US" sz="1900" dirty="0" smtClean="0">
                <a:latin typeface="+mj-lt"/>
              </a:rPr>
              <a:t>Checking of goods declaration by  the Customs.</a:t>
            </a:r>
          </a:p>
          <a:p>
            <a:pPr>
              <a:buFont typeface="Wingdings" panose="05000000000000000000" pitchFamily="2" charset="2"/>
              <a:buChar char="§"/>
            </a:pPr>
            <a:r>
              <a:rPr lang="en-US" sz="1900" b="1" dirty="0" smtClean="0">
                <a:latin typeface="+mj-lt"/>
              </a:rPr>
              <a:t>Under Section 179</a:t>
            </a:r>
          </a:p>
          <a:p>
            <a:pPr indent="0">
              <a:buNone/>
            </a:pPr>
            <a:r>
              <a:rPr lang="en-US" sz="1900" dirty="0" smtClean="0">
                <a:latin typeface="+mj-lt"/>
              </a:rPr>
              <a:t>Power of adjudication.</a:t>
            </a:r>
          </a:p>
          <a:p>
            <a:pPr lvl="0">
              <a:buFont typeface="Wingdings" panose="05000000000000000000" pitchFamily="2" charset="2"/>
              <a:buChar char="§"/>
            </a:pPr>
            <a:r>
              <a:rPr lang="en-US" sz="1900" b="1" dirty="0" smtClean="0">
                <a:latin typeface="+mj-lt"/>
              </a:rPr>
              <a:t>The Federal Excise Act, 2005</a:t>
            </a:r>
            <a:r>
              <a:rPr lang="en-US" sz="1900" dirty="0" smtClean="0">
                <a:latin typeface="+mj-lt"/>
              </a:rPr>
              <a:t> (SECTION 33) provides right of appeal against following actions:</a:t>
            </a:r>
          </a:p>
          <a:p>
            <a:pPr>
              <a:buNone/>
            </a:pPr>
            <a:r>
              <a:rPr lang="en-US" sz="1900" dirty="0" smtClean="0">
                <a:latin typeface="+mj-lt"/>
              </a:rPr>
              <a:t>	Any decision or order passed under the Federal Excise Act 2005 or the rules made there under by a Officer of Inland Revenue up to the rank of Additional Commissioner Inland Revenue other than a decision or order or notice given or action taken for recovery of the arrears of the duty under the Federal Excise Act, 2005 or rules made there under. </a:t>
            </a:r>
            <a:endParaRPr lang="en-US" sz="19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a:xfrm>
            <a:off x="457200" y="1935480"/>
            <a:ext cx="8229600" cy="4617720"/>
          </a:xfrm>
        </p:spPr>
        <p:txBody>
          <a:bodyPr>
            <a:normAutofit fontScale="92500" lnSpcReduction="20000"/>
          </a:bodyPr>
          <a:lstStyle/>
          <a:p>
            <a:pPr marL="514350" indent="-514350">
              <a:buFont typeface="Wingdings" pitchFamily="2" charset="2"/>
              <a:buChar char="§"/>
            </a:pPr>
            <a:r>
              <a:rPr lang="en-US" sz="2400" dirty="0" smtClean="0">
                <a:latin typeface="+mj-lt"/>
              </a:rPr>
              <a:t>System for administration of Justice</a:t>
            </a:r>
          </a:p>
          <a:p>
            <a:pPr marL="514350" indent="-514350">
              <a:buFont typeface="Wingdings" pitchFamily="2" charset="2"/>
              <a:buChar char="§"/>
            </a:pPr>
            <a:r>
              <a:rPr lang="en-US" sz="2400" dirty="0" smtClean="0">
                <a:latin typeface="+mj-lt"/>
              </a:rPr>
              <a:t>Provisions relating to appeals in fiscal statutes</a:t>
            </a:r>
          </a:p>
          <a:p>
            <a:pPr marL="514350" indent="-514350">
              <a:buFont typeface="Wingdings" pitchFamily="2" charset="2"/>
              <a:buChar char="§"/>
            </a:pPr>
            <a:r>
              <a:rPr lang="en-US" sz="2400" dirty="0" smtClean="0">
                <a:latin typeface="+mj-lt"/>
              </a:rPr>
              <a:t>Three distinct types of provision in fiscal statutes</a:t>
            </a:r>
          </a:p>
          <a:p>
            <a:pPr marL="514350" indent="-514350">
              <a:buFont typeface="Wingdings" pitchFamily="2" charset="2"/>
              <a:buChar char="§"/>
            </a:pPr>
            <a:r>
              <a:rPr lang="en-US" sz="2400" dirty="0" smtClean="0">
                <a:latin typeface="+mj-lt"/>
              </a:rPr>
              <a:t>Another distinct &amp; fourth type of provision</a:t>
            </a:r>
          </a:p>
          <a:p>
            <a:pPr marL="514350" indent="-514350">
              <a:buFont typeface="Wingdings" pitchFamily="2" charset="2"/>
              <a:buChar char="§"/>
            </a:pPr>
            <a:r>
              <a:rPr lang="en-US" sz="2400" dirty="0" smtClean="0">
                <a:latin typeface="+mj-lt"/>
              </a:rPr>
              <a:t>Definition of “Appeal”</a:t>
            </a:r>
          </a:p>
          <a:p>
            <a:pPr marL="514350" indent="-514350">
              <a:buFont typeface="Wingdings" pitchFamily="2" charset="2"/>
              <a:buChar char="§"/>
            </a:pPr>
            <a:r>
              <a:rPr lang="en-US" sz="2400" dirty="0" smtClean="0">
                <a:latin typeface="+mj-lt"/>
              </a:rPr>
              <a:t>Justice (A Process)</a:t>
            </a:r>
          </a:p>
          <a:p>
            <a:pPr marL="514350" indent="-514350">
              <a:buFont typeface="Wingdings" pitchFamily="2" charset="2"/>
              <a:buChar char="§"/>
            </a:pPr>
            <a:r>
              <a:rPr lang="en-US" sz="2400" dirty="0" smtClean="0">
                <a:latin typeface="+mj-lt"/>
              </a:rPr>
              <a:t>Concept of Fair Trial and Due Process</a:t>
            </a:r>
          </a:p>
          <a:p>
            <a:pPr marL="514350" indent="-514350">
              <a:buFont typeface="Wingdings" pitchFamily="2" charset="2"/>
              <a:buChar char="§"/>
            </a:pPr>
            <a:r>
              <a:rPr lang="en-US" sz="2400" dirty="0" smtClean="0">
                <a:latin typeface="+mj-lt"/>
              </a:rPr>
              <a:t>Structure of Statute</a:t>
            </a:r>
          </a:p>
          <a:p>
            <a:pPr marL="514350" indent="-514350">
              <a:buFont typeface="Wingdings" pitchFamily="2" charset="2"/>
              <a:buChar char="§"/>
            </a:pPr>
            <a:r>
              <a:rPr lang="en-US" sz="2400" dirty="0" smtClean="0">
                <a:latin typeface="+mj-lt"/>
              </a:rPr>
              <a:t>Stages of Appeal in fiscal statutes</a:t>
            </a:r>
          </a:p>
          <a:p>
            <a:pPr marL="514350" indent="-514350">
              <a:buFont typeface="Wingdings" pitchFamily="2" charset="2"/>
              <a:buChar char="§"/>
            </a:pPr>
            <a:r>
              <a:rPr lang="en-US" sz="2400" dirty="0" smtClean="0">
                <a:latin typeface="+mj-lt"/>
              </a:rPr>
              <a:t>First Appeal</a:t>
            </a:r>
          </a:p>
          <a:p>
            <a:pPr marL="514350" indent="-514350">
              <a:buFont typeface="Wingdings" pitchFamily="2" charset="2"/>
              <a:buChar char="§"/>
            </a:pPr>
            <a:r>
              <a:rPr lang="en-US" sz="2400" dirty="0" smtClean="0">
                <a:latin typeface="+mj-lt"/>
              </a:rPr>
              <a:t>Who can file Appeal &amp; Conditions to file or prefer appeals</a:t>
            </a:r>
          </a:p>
          <a:p>
            <a:pPr marL="514350" indent="-514350">
              <a:buFont typeface="Wingdings" pitchFamily="2" charset="2"/>
              <a:buChar char="§"/>
            </a:pPr>
            <a:r>
              <a:rPr lang="en-US" sz="2400" dirty="0" smtClean="0">
                <a:latin typeface="+mj-lt"/>
              </a:rPr>
              <a:t>Documents to be submitted mandatorily with Appeal</a:t>
            </a:r>
          </a:p>
          <a:p>
            <a:pPr marL="514350" indent="-514350">
              <a:buFont typeface="Wingdings" pitchFamily="2" charset="2"/>
              <a:buChar char="§"/>
            </a:pPr>
            <a:r>
              <a:rPr lang="en-US" sz="2400" dirty="0" smtClean="0">
                <a:latin typeface="+mj-lt"/>
              </a:rPr>
              <a:t>Drafting of Grounds of Appeal</a:t>
            </a:r>
          </a:p>
          <a:p>
            <a:pPr marL="514350" indent="-514350">
              <a:buFont typeface="Wingdings" pitchFamily="2" charset="2"/>
              <a:buChar char="§"/>
            </a:pPr>
            <a:endParaRPr lang="en-US" sz="2400" dirty="0" smtClean="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r>
              <a:rPr lang="en-US" sz="3600" b="1" dirty="0"/>
              <a:t>First Appeal ………………..………………..</a:t>
            </a:r>
            <a:r>
              <a:rPr lang="en-US" sz="3600" b="1" i="1" dirty="0"/>
              <a:t>Cont’d</a:t>
            </a:r>
            <a:endParaRPr lang="en-US" sz="3600" b="1" dirty="0"/>
          </a:p>
        </p:txBody>
      </p:sp>
      <p:sp>
        <p:nvSpPr>
          <p:cNvPr id="3" name="Content Placeholder 2"/>
          <p:cNvSpPr>
            <a:spLocks noGrp="1"/>
          </p:cNvSpPr>
          <p:nvPr>
            <p:ph idx="1"/>
          </p:nvPr>
        </p:nvSpPr>
        <p:spPr>
          <a:xfrm>
            <a:off x="457200" y="1676400"/>
            <a:ext cx="8229600" cy="4389120"/>
          </a:xfrm>
        </p:spPr>
        <p:txBody>
          <a:bodyPr>
            <a:noAutofit/>
          </a:bodyPr>
          <a:lstStyle/>
          <a:p>
            <a:pPr lvl="0"/>
            <a:r>
              <a:rPr lang="en-US" sz="2000" b="1" dirty="0" smtClean="0">
                <a:latin typeface="+mj-lt"/>
              </a:rPr>
              <a:t>The </a:t>
            </a:r>
            <a:r>
              <a:rPr lang="en-US" sz="2000" b="1" dirty="0" err="1" smtClean="0">
                <a:latin typeface="+mj-lt"/>
              </a:rPr>
              <a:t>Sindh</a:t>
            </a:r>
            <a:r>
              <a:rPr lang="en-US" sz="2000" b="1" dirty="0" smtClean="0">
                <a:latin typeface="+mj-lt"/>
              </a:rPr>
              <a:t> Sales Tax on Services Act, 2011</a:t>
            </a:r>
            <a:r>
              <a:rPr lang="en-US" sz="2000" dirty="0" smtClean="0">
                <a:latin typeface="+mj-lt"/>
              </a:rPr>
              <a:t> (Section 57) provides right of appeal against following actions taken by Officer of the </a:t>
            </a:r>
            <a:r>
              <a:rPr lang="en-US" sz="2000" dirty="0" err="1" smtClean="0">
                <a:latin typeface="+mj-lt"/>
              </a:rPr>
              <a:t>Sindh</a:t>
            </a:r>
            <a:r>
              <a:rPr lang="en-US" sz="2000" dirty="0" smtClean="0">
                <a:latin typeface="+mj-lt"/>
              </a:rPr>
              <a:t> Revenue Board.</a:t>
            </a:r>
          </a:p>
          <a:p>
            <a:r>
              <a:rPr lang="en-US" sz="2000" b="1" dirty="0" smtClean="0">
                <a:latin typeface="+mj-lt"/>
              </a:rPr>
              <a:t>Under Section 22	</a:t>
            </a:r>
            <a:r>
              <a:rPr lang="en-US" sz="2000" dirty="0" smtClean="0">
                <a:latin typeface="+mj-lt"/>
              </a:rPr>
              <a:t>Liability of payment of tax in the case of private 			companies or business enterprises. </a:t>
            </a:r>
          </a:p>
          <a:p>
            <a:r>
              <a:rPr lang="en-US" sz="2000" b="1" dirty="0" smtClean="0">
                <a:latin typeface="+mj-lt"/>
              </a:rPr>
              <a:t>Under Section 23	</a:t>
            </a:r>
            <a:r>
              <a:rPr lang="en-US" sz="2000" dirty="0" smtClean="0">
                <a:latin typeface="+mj-lt"/>
              </a:rPr>
              <a:t>Assessment of Tax</a:t>
            </a:r>
          </a:p>
          <a:p>
            <a:r>
              <a:rPr lang="en-US" sz="2000" b="1" dirty="0" smtClean="0">
                <a:latin typeface="+mj-lt"/>
              </a:rPr>
              <a:t>Under Section 24B	</a:t>
            </a:r>
            <a:r>
              <a:rPr lang="en-US" sz="2000" dirty="0" smtClean="0">
                <a:latin typeface="+mj-lt"/>
              </a:rPr>
              <a:t>Compulsory Registration</a:t>
            </a:r>
          </a:p>
          <a:p>
            <a:r>
              <a:rPr lang="en-US" sz="2000" b="1" dirty="0" smtClean="0">
                <a:latin typeface="+mj-lt"/>
              </a:rPr>
              <a:t>Under Section 43	</a:t>
            </a:r>
            <a:r>
              <a:rPr lang="en-US" sz="2000" dirty="0" smtClean="0">
                <a:latin typeface="+mj-lt"/>
              </a:rPr>
              <a:t>Offences and Penalties</a:t>
            </a:r>
          </a:p>
          <a:p>
            <a:r>
              <a:rPr lang="en-US" sz="2000" b="1" dirty="0" smtClean="0">
                <a:latin typeface="+mj-lt"/>
              </a:rPr>
              <a:t>Under Section 44	</a:t>
            </a:r>
            <a:r>
              <a:rPr lang="en-US" sz="2000" dirty="0" smtClean="0">
                <a:latin typeface="+mj-lt"/>
              </a:rPr>
              <a:t>Default Surcharge </a:t>
            </a:r>
          </a:p>
          <a:p>
            <a:r>
              <a:rPr lang="en-US" sz="2000" b="1" dirty="0" smtClean="0">
                <a:latin typeface="+mj-lt"/>
              </a:rPr>
              <a:t>Under Section 47	</a:t>
            </a:r>
            <a:r>
              <a:rPr lang="en-US" sz="2000" dirty="0" smtClean="0">
                <a:latin typeface="+mj-lt"/>
              </a:rPr>
              <a:t>Recovery of tax not levied or short levied</a:t>
            </a:r>
          </a:p>
          <a:p>
            <a:r>
              <a:rPr lang="en-US" sz="2000" b="1" dirty="0" smtClean="0">
                <a:latin typeface="+mj-lt"/>
              </a:rPr>
              <a:t>Under Section 68	</a:t>
            </a:r>
            <a:r>
              <a:rPr lang="en-US" sz="2000" dirty="0" smtClean="0">
                <a:latin typeface="+mj-lt"/>
              </a:rPr>
              <a:t>Liability and Obligation of Agents</a:t>
            </a:r>
          </a:p>
          <a:p>
            <a:r>
              <a:rPr lang="en-US" sz="2000" b="1" dirty="0" smtClean="0">
                <a:latin typeface="+mj-lt"/>
              </a:rPr>
              <a:t>Under Section 76	</a:t>
            </a:r>
            <a:r>
              <a:rPr lang="en-US" sz="2000" dirty="0" smtClean="0">
                <a:latin typeface="+mj-lt"/>
              </a:rPr>
              <a:t>Corrections of Clerical errors </a:t>
            </a:r>
          </a:p>
        </p:txBody>
      </p:sp>
      <p:sp>
        <p:nvSpPr>
          <p:cNvPr id="4" name="Slide Number Placeholder 3"/>
          <p:cNvSpPr>
            <a:spLocks noGrp="1"/>
          </p:cNvSpPr>
          <p:nvPr>
            <p:ph type="sldNum" sz="quarter" idx="12"/>
          </p:nvPr>
        </p:nvSpPr>
        <p:spPr/>
        <p:txBody>
          <a:bodyPr/>
          <a:lstStyle/>
          <a:p>
            <a:fld id="{F5FA12BE-A4FB-42D0-A9F2-A4DC685E4ABD}"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27888"/>
          </a:xfrm>
        </p:spPr>
        <p:txBody>
          <a:bodyPr>
            <a:normAutofit/>
          </a:bodyPr>
          <a:lstStyle/>
          <a:p>
            <a:r>
              <a:rPr lang="en-US" sz="3600" b="1" dirty="0"/>
              <a:t>First Appeal ………………..………………..</a:t>
            </a:r>
            <a:r>
              <a:rPr lang="en-US" sz="3600" b="1" i="1" dirty="0"/>
              <a:t>Cont’d</a:t>
            </a:r>
            <a:endParaRPr lang="en-US" sz="3600" dirty="0"/>
          </a:p>
        </p:txBody>
      </p:sp>
      <p:sp>
        <p:nvSpPr>
          <p:cNvPr id="3" name="Content Placeholder 2"/>
          <p:cNvSpPr>
            <a:spLocks noGrp="1"/>
          </p:cNvSpPr>
          <p:nvPr>
            <p:ph idx="1"/>
          </p:nvPr>
        </p:nvSpPr>
        <p:spPr>
          <a:xfrm>
            <a:off x="457200" y="1447800"/>
            <a:ext cx="8229600" cy="4617720"/>
          </a:xfrm>
        </p:spPr>
        <p:txBody>
          <a:bodyPr>
            <a:noAutofit/>
          </a:bodyPr>
          <a:lstStyle/>
          <a:p>
            <a:pPr marL="0" lvl="0">
              <a:spcBef>
                <a:spcPts val="0"/>
              </a:spcBef>
              <a:spcAft>
                <a:spcPts val="1000"/>
              </a:spcAft>
              <a:buNone/>
            </a:pPr>
            <a:r>
              <a:rPr lang="en-US" sz="1900" b="1" dirty="0" smtClean="0">
                <a:latin typeface="+mj-lt"/>
              </a:rPr>
              <a:t>The Punjab Sale Tax on Services Act, 2012</a:t>
            </a:r>
            <a:r>
              <a:rPr lang="en-US" sz="1900" dirty="0" smtClean="0">
                <a:latin typeface="+mj-lt"/>
              </a:rPr>
              <a:t> (SECTION 63) Provides right of appeal against actions taken by an Officer of Punjab Revenue Board Other than Commissioner.</a:t>
            </a:r>
          </a:p>
          <a:p>
            <a:pPr lvl="0">
              <a:spcBef>
                <a:spcPts val="0"/>
              </a:spcBef>
              <a:spcAft>
                <a:spcPts val="1000"/>
              </a:spcAft>
              <a:buFont typeface="Wingdings" panose="05000000000000000000" pitchFamily="2" charset="2"/>
              <a:buChar char="§"/>
            </a:pPr>
            <a:r>
              <a:rPr lang="en-US" sz="1900" dirty="0" smtClean="0">
                <a:latin typeface="+mj-lt"/>
              </a:rPr>
              <a:t>Against Order passed under Section 60 (Power of adjudication)</a:t>
            </a:r>
          </a:p>
          <a:p>
            <a:pPr lvl="0">
              <a:spcBef>
                <a:spcPts val="0"/>
              </a:spcBef>
              <a:spcAft>
                <a:spcPts val="1000"/>
              </a:spcAft>
              <a:buNone/>
            </a:pPr>
            <a:r>
              <a:rPr lang="en-US" sz="1900" dirty="0" smtClean="0">
                <a:latin typeface="+mj-lt"/>
              </a:rPr>
              <a:t>	In respect of cases involving determination of tax liability, assessment of the tax, charging of default surcharge, imposition of penalty and recovery of amount erroneously refunded or any other contravention or violation including tax fraud under the said Act and Rules made there under. </a:t>
            </a:r>
          </a:p>
          <a:p>
            <a:pPr marL="0" lvl="0">
              <a:spcBef>
                <a:spcPts val="0"/>
              </a:spcBef>
              <a:spcAft>
                <a:spcPts val="1000"/>
              </a:spcAft>
              <a:buNone/>
            </a:pPr>
            <a:r>
              <a:rPr lang="en-US" sz="1900" b="1" dirty="0" smtClean="0">
                <a:latin typeface="+mj-lt"/>
              </a:rPr>
              <a:t>The Khyber Pakhtunkhwa Finance Act, 2013</a:t>
            </a:r>
            <a:r>
              <a:rPr lang="en-US" sz="1900" dirty="0" smtClean="0">
                <a:latin typeface="+mj-lt"/>
              </a:rPr>
              <a:t> (SECTION 79) Provides right of appeal against actions taken by an Officer of the Khyber </a:t>
            </a:r>
            <a:r>
              <a:rPr lang="en-US" sz="1900" dirty="0" err="1" smtClean="0">
                <a:latin typeface="+mj-lt"/>
              </a:rPr>
              <a:t>Pakhtunkha</a:t>
            </a:r>
            <a:r>
              <a:rPr lang="en-US" sz="1900" dirty="0" smtClean="0">
                <a:latin typeface="+mj-lt"/>
              </a:rPr>
              <a:t> Revenue Authority Other than Collector.</a:t>
            </a:r>
          </a:p>
          <a:p>
            <a:pPr>
              <a:spcBef>
                <a:spcPts val="0"/>
              </a:spcBef>
              <a:spcAft>
                <a:spcPts val="1000"/>
              </a:spcAft>
              <a:buFont typeface="Wingdings" panose="05000000000000000000" pitchFamily="2" charset="2"/>
              <a:buChar char="§"/>
            </a:pPr>
            <a:r>
              <a:rPr lang="en-US" sz="1900" dirty="0" smtClean="0">
                <a:latin typeface="+mj-lt"/>
              </a:rPr>
              <a:t>Section 76 (Power of adjudication)</a:t>
            </a:r>
          </a:p>
          <a:p>
            <a:pPr>
              <a:spcBef>
                <a:spcPts val="0"/>
              </a:spcBef>
              <a:spcAft>
                <a:spcPts val="1000"/>
              </a:spcAft>
              <a:buNone/>
            </a:pPr>
            <a:r>
              <a:rPr lang="en-US" sz="1900" dirty="0" smtClean="0">
                <a:latin typeface="+mj-lt"/>
              </a:rPr>
              <a:t>	In respect of cases involving determination of tax liability, assessment of the tax, charging of default surcharge, imposition of penalty and recovery of amount erroneously refunded or any other contravention or violation including tax fraud under this Act or the rules.</a:t>
            </a:r>
          </a:p>
        </p:txBody>
      </p:sp>
      <p:sp>
        <p:nvSpPr>
          <p:cNvPr id="4" name="Slide Number Placeholder 3"/>
          <p:cNvSpPr>
            <a:spLocks noGrp="1"/>
          </p:cNvSpPr>
          <p:nvPr>
            <p:ph type="sldNum" sz="quarter" idx="12"/>
          </p:nvPr>
        </p:nvSpPr>
        <p:spPr/>
        <p:txBody>
          <a:bodyPr/>
          <a:lstStyle/>
          <a:p>
            <a:fld id="{F5FA12BE-A4FB-42D0-A9F2-A4DC685E4ABD}"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t>Who can file Appeal &amp; Condition to file or prefer Appeals</a:t>
            </a:r>
            <a:endParaRPr lang="en-US" sz="4400" b="1" dirty="0"/>
          </a:p>
        </p:txBody>
      </p:sp>
      <p:sp>
        <p:nvSpPr>
          <p:cNvPr id="3" name="Content Placeholder 2"/>
          <p:cNvSpPr>
            <a:spLocks noGrp="1"/>
          </p:cNvSpPr>
          <p:nvPr>
            <p:ph idx="1"/>
          </p:nvPr>
        </p:nvSpPr>
        <p:spPr/>
        <p:txBody>
          <a:bodyPr>
            <a:normAutofit/>
          </a:bodyPr>
          <a:lstStyle/>
          <a:p>
            <a:pPr lvl="0">
              <a:spcBef>
                <a:spcPts val="0"/>
              </a:spcBef>
              <a:spcAft>
                <a:spcPts val="1500"/>
              </a:spcAft>
              <a:buFont typeface="Wingdings" panose="05000000000000000000" pitchFamily="2" charset="2"/>
              <a:buChar char="§"/>
            </a:pPr>
            <a:r>
              <a:rPr lang="en-US" sz="2200" dirty="0" smtClean="0">
                <a:latin typeface="+mj-lt"/>
              </a:rPr>
              <a:t>Any person dissatisfied / aggrieved with any orders enumerate in previous slides under First Appeal. </a:t>
            </a:r>
          </a:p>
          <a:p>
            <a:pPr>
              <a:spcBef>
                <a:spcPts val="0"/>
              </a:spcBef>
              <a:spcAft>
                <a:spcPts val="1500"/>
              </a:spcAft>
              <a:buNone/>
            </a:pPr>
            <a:r>
              <a:rPr lang="en-US" sz="2200" b="1" u="sng" dirty="0" smtClean="0">
                <a:latin typeface="+mj-lt"/>
              </a:rPr>
              <a:t>Conditions to file or prefer Appeals include:</a:t>
            </a:r>
            <a:endParaRPr lang="en-US" sz="2200" dirty="0" smtClean="0">
              <a:latin typeface="+mj-lt"/>
            </a:endParaRPr>
          </a:p>
          <a:p>
            <a:pPr lvl="0">
              <a:spcBef>
                <a:spcPts val="0"/>
              </a:spcBef>
              <a:spcAft>
                <a:spcPts val="1500"/>
              </a:spcAft>
              <a:buFont typeface="Wingdings" panose="05000000000000000000" pitchFamily="2" charset="2"/>
              <a:buChar char="§"/>
            </a:pPr>
            <a:r>
              <a:rPr lang="en-US" sz="2200" dirty="0" smtClean="0">
                <a:latin typeface="+mj-lt"/>
              </a:rPr>
              <a:t>In the case Income Tax, the tax due to be paid with the return of income. </a:t>
            </a:r>
          </a:p>
          <a:p>
            <a:pPr>
              <a:spcBef>
                <a:spcPts val="0"/>
              </a:spcBef>
              <a:spcAft>
                <a:spcPts val="1500"/>
              </a:spcAft>
              <a:buFont typeface="Wingdings" panose="05000000000000000000" pitchFamily="2" charset="2"/>
              <a:buChar char="§"/>
            </a:pPr>
            <a:r>
              <a:rPr lang="en-US" sz="2200" dirty="0" smtClean="0">
                <a:latin typeface="+mj-lt"/>
              </a:rPr>
              <a:t>In other statutes examined by us, there appears to be no such condition.</a:t>
            </a:r>
          </a:p>
        </p:txBody>
      </p:sp>
      <p:sp>
        <p:nvSpPr>
          <p:cNvPr id="4" name="Slide Number Placeholder 3"/>
          <p:cNvSpPr>
            <a:spLocks noGrp="1"/>
          </p:cNvSpPr>
          <p:nvPr>
            <p:ph type="sldNum" sz="quarter" idx="12"/>
          </p:nvPr>
        </p:nvSpPr>
        <p:spPr/>
        <p:txBody>
          <a:bodyPr/>
          <a:lstStyle/>
          <a:p>
            <a:fld id="{F5FA12BE-A4FB-42D0-A9F2-A4DC685E4ABD}"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Documents to be submitted mandatorily with Appeal</a:t>
            </a:r>
            <a:endParaRPr lang="en-US" sz="4000" b="1" dirty="0"/>
          </a:p>
        </p:txBody>
      </p:sp>
      <p:sp>
        <p:nvSpPr>
          <p:cNvPr id="3" name="Content Placeholder 2"/>
          <p:cNvSpPr>
            <a:spLocks noGrp="1"/>
          </p:cNvSpPr>
          <p:nvPr>
            <p:ph idx="1"/>
          </p:nvPr>
        </p:nvSpPr>
        <p:spPr/>
        <p:txBody>
          <a:bodyPr>
            <a:noAutofit/>
          </a:bodyPr>
          <a:lstStyle/>
          <a:p>
            <a:pPr lvl="0">
              <a:spcBef>
                <a:spcPts val="0"/>
              </a:spcBef>
              <a:spcAft>
                <a:spcPts val="1200"/>
              </a:spcAft>
              <a:buFont typeface="Wingdings" panose="05000000000000000000" pitchFamily="2" charset="2"/>
              <a:buChar char="§"/>
            </a:pPr>
            <a:r>
              <a:rPr lang="en-US" sz="2200" dirty="0" smtClean="0">
                <a:latin typeface="+mj-lt"/>
              </a:rPr>
              <a:t>Prescribed form and manner of verification thereof as prescribed under the relevant Rules. </a:t>
            </a:r>
          </a:p>
          <a:p>
            <a:pPr lvl="0">
              <a:spcBef>
                <a:spcPts val="0"/>
              </a:spcBef>
              <a:spcAft>
                <a:spcPts val="1200"/>
              </a:spcAft>
              <a:buFont typeface="Wingdings" panose="05000000000000000000" pitchFamily="2" charset="2"/>
              <a:buChar char="§"/>
            </a:pPr>
            <a:r>
              <a:rPr lang="en-US" sz="2200" dirty="0" smtClean="0">
                <a:latin typeface="+mj-lt"/>
              </a:rPr>
              <a:t>Precise grounds of appeals upon which the appeal is preferred. </a:t>
            </a:r>
          </a:p>
          <a:p>
            <a:pPr lvl="0">
              <a:spcBef>
                <a:spcPts val="0"/>
              </a:spcBef>
              <a:spcAft>
                <a:spcPts val="1200"/>
              </a:spcAft>
              <a:buFont typeface="Wingdings" panose="05000000000000000000" pitchFamily="2" charset="2"/>
              <a:buChar char="§"/>
            </a:pPr>
            <a:r>
              <a:rPr lang="en-US" sz="2200" dirty="0" smtClean="0">
                <a:latin typeface="+mj-lt"/>
              </a:rPr>
              <a:t>Prescribed appeal fee and the limitation to file the appeal before the Appellate Fora.</a:t>
            </a:r>
          </a:p>
          <a:p>
            <a:pPr lvl="0">
              <a:spcBef>
                <a:spcPts val="0"/>
              </a:spcBef>
              <a:spcAft>
                <a:spcPts val="1200"/>
              </a:spcAft>
              <a:buFont typeface="Wingdings" panose="05000000000000000000" pitchFamily="2" charset="2"/>
              <a:buChar char="§"/>
            </a:pPr>
            <a:r>
              <a:rPr lang="en-US" sz="2200" dirty="0" smtClean="0">
                <a:latin typeface="+mj-lt"/>
              </a:rPr>
              <a:t>Original of documents such as Demand Notice/ Impugned Order</a:t>
            </a:r>
          </a:p>
          <a:p>
            <a:pPr lvl="0">
              <a:spcBef>
                <a:spcPts val="0"/>
              </a:spcBef>
              <a:spcAft>
                <a:spcPts val="1200"/>
              </a:spcAft>
              <a:buFont typeface="Wingdings" panose="05000000000000000000" pitchFamily="2" charset="2"/>
              <a:buChar char="§"/>
            </a:pPr>
            <a:r>
              <a:rPr lang="en-US" sz="2200" dirty="0" smtClean="0">
                <a:latin typeface="+mj-lt"/>
              </a:rPr>
              <a:t>Copy of Order appealed against</a:t>
            </a:r>
          </a:p>
          <a:p>
            <a:pPr lvl="0">
              <a:spcBef>
                <a:spcPts val="0"/>
              </a:spcBef>
              <a:spcAft>
                <a:spcPts val="1200"/>
              </a:spcAft>
              <a:buFont typeface="Wingdings" panose="05000000000000000000" pitchFamily="2" charset="2"/>
              <a:buChar char="§"/>
            </a:pPr>
            <a:r>
              <a:rPr lang="en-US" sz="2200" dirty="0" smtClean="0">
                <a:latin typeface="+mj-lt"/>
              </a:rPr>
              <a:t>Certificate to the effect that copy of form of appeal has been sent to the relevant authorities</a:t>
            </a:r>
          </a:p>
          <a:p>
            <a:pPr>
              <a:spcBef>
                <a:spcPts val="0"/>
              </a:spcBef>
              <a:spcAft>
                <a:spcPts val="1200"/>
              </a:spcAft>
              <a:buFont typeface="Wingdings" panose="05000000000000000000" pitchFamily="2" charset="2"/>
              <a:buChar char="§"/>
            </a:pPr>
            <a:r>
              <a:rPr lang="en-US" sz="2200" dirty="0" smtClean="0">
                <a:latin typeface="+mj-lt"/>
              </a:rPr>
              <a:t>Power of Attorney / Letter of Authority/ </a:t>
            </a:r>
            <a:r>
              <a:rPr lang="en-US" sz="2200" dirty="0" err="1" smtClean="0">
                <a:latin typeface="+mj-lt"/>
              </a:rPr>
              <a:t>Vakalatnama</a:t>
            </a:r>
            <a:endParaRPr lang="en-US" sz="22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04088"/>
          </a:xfrm>
        </p:spPr>
        <p:txBody>
          <a:bodyPr>
            <a:normAutofit/>
          </a:bodyPr>
          <a:lstStyle/>
          <a:p>
            <a:r>
              <a:rPr lang="en-US" sz="4000" b="1" dirty="0" smtClean="0"/>
              <a:t>Drafting of Grounds of Appeal</a:t>
            </a:r>
            <a:endParaRPr lang="en-US" sz="4000" b="1" dirty="0"/>
          </a:p>
        </p:txBody>
      </p:sp>
      <p:sp>
        <p:nvSpPr>
          <p:cNvPr id="3" name="Content Placeholder 2"/>
          <p:cNvSpPr>
            <a:spLocks noGrp="1"/>
          </p:cNvSpPr>
          <p:nvPr>
            <p:ph idx="1"/>
          </p:nvPr>
        </p:nvSpPr>
        <p:spPr>
          <a:xfrm>
            <a:off x="457200" y="1600200"/>
            <a:ext cx="8382000" cy="4389120"/>
          </a:xfrm>
        </p:spPr>
        <p:txBody>
          <a:bodyPr>
            <a:noAutofit/>
          </a:bodyPr>
          <a:lstStyle/>
          <a:p>
            <a:pPr lvl="0">
              <a:spcBef>
                <a:spcPts val="0"/>
              </a:spcBef>
              <a:spcAft>
                <a:spcPts val="1100"/>
              </a:spcAft>
              <a:buFont typeface="Wingdings" panose="05000000000000000000" pitchFamily="2" charset="2"/>
              <a:buChar char="§"/>
            </a:pPr>
            <a:r>
              <a:rPr lang="en-US" sz="2000" dirty="0" smtClean="0">
                <a:latin typeface="+mj-lt"/>
              </a:rPr>
              <a:t>The techniques for drafting grounds of appeal. </a:t>
            </a:r>
          </a:p>
          <a:p>
            <a:pPr lvl="0">
              <a:spcBef>
                <a:spcPts val="0"/>
              </a:spcBef>
              <a:spcAft>
                <a:spcPts val="1100"/>
              </a:spcAft>
              <a:buFont typeface="Wingdings" panose="05000000000000000000" pitchFamily="2" charset="2"/>
              <a:buChar char="§"/>
            </a:pPr>
            <a:r>
              <a:rPr lang="en-US" sz="2000" dirty="0" smtClean="0">
                <a:latin typeface="+mj-lt"/>
              </a:rPr>
              <a:t>Reading of the facts and knowing the law. </a:t>
            </a:r>
          </a:p>
          <a:p>
            <a:pPr lvl="0">
              <a:spcBef>
                <a:spcPts val="0"/>
              </a:spcBef>
              <a:spcAft>
                <a:spcPts val="1100"/>
              </a:spcAft>
              <a:buFont typeface="Wingdings" panose="05000000000000000000" pitchFamily="2" charset="2"/>
              <a:buChar char="§"/>
            </a:pPr>
            <a:r>
              <a:rPr lang="en-US" sz="2000" dirty="0" smtClean="0">
                <a:latin typeface="+mj-lt"/>
              </a:rPr>
              <a:t>Three kinds of knowledge i.e. knowing the facts, knowing the law available to the facts and the just way of applying the law on the facts and circumstances of the case.  </a:t>
            </a:r>
          </a:p>
          <a:p>
            <a:pPr lvl="0">
              <a:spcBef>
                <a:spcPts val="0"/>
              </a:spcBef>
              <a:spcAft>
                <a:spcPts val="1100"/>
              </a:spcAft>
              <a:buFont typeface="Wingdings" panose="05000000000000000000" pitchFamily="2" charset="2"/>
              <a:buChar char="§"/>
            </a:pPr>
            <a:r>
              <a:rPr lang="en-US" sz="2000" dirty="0" smtClean="0">
                <a:latin typeface="+mj-lt"/>
              </a:rPr>
              <a:t>Knowing the law also means judicial precedents and all related statutes including principles of jurisprudence, interpretation of statutes and legal maxims. </a:t>
            </a:r>
          </a:p>
          <a:p>
            <a:pPr lvl="0">
              <a:spcBef>
                <a:spcPts val="0"/>
              </a:spcBef>
              <a:spcAft>
                <a:spcPts val="1100"/>
              </a:spcAft>
              <a:buFont typeface="Wingdings" panose="05000000000000000000" pitchFamily="2" charset="2"/>
              <a:buChar char="§"/>
            </a:pPr>
            <a:r>
              <a:rPr lang="en-US" sz="2000" dirty="0" smtClean="0">
                <a:latin typeface="+mj-lt"/>
              </a:rPr>
              <a:t>Knowing the process of the transaction or business. </a:t>
            </a:r>
          </a:p>
          <a:p>
            <a:pPr lvl="0">
              <a:spcBef>
                <a:spcPts val="0"/>
              </a:spcBef>
              <a:spcAft>
                <a:spcPts val="1100"/>
              </a:spcAft>
              <a:buFont typeface="Wingdings" panose="05000000000000000000" pitchFamily="2" charset="2"/>
              <a:buChar char="§"/>
            </a:pPr>
            <a:r>
              <a:rPr lang="en-US" sz="2000" dirty="0" smtClean="0">
                <a:latin typeface="+mj-lt"/>
              </a:rPr>
              <a:t>Challenging the jurisdiction and limitation. </a:t>
            </a:r>
          </a:p>
          <a:p>
            <a:pPr lvl="0">
              <a:spcBef>
                <a:spcPts val="0"/>
              </a:spcBef>
              <a:spcAft>
                <a:spcPts val="1100"/>
              </a:spcAft>
              <a:buFont typeface="Wingdings" panose="05000000000000000000" pitchFamily="2" charset="2"/>
              <a:buChar char="§"/>
            </a:pPr>
            <a:r>
              <a:rPr lang="en-US" sz="2000" dirty="0" smtClean="0">
                <a:latin typeface="+mj-lt"/>
              </a:rPr>
              <a:t>Grounds to be precise, comprehensive and not argumentative. </a:t>
            </a:r>
          </a:p>
          <a:p>
            <a:pPr lvl="0">
              <a:spcBef>
                <a:spcPts val="0"/>
              </a:spcBef>
              <a:spcAft>
                <a:spcPts val="1100"/>
              </a:spcAft>
              <a:buFont typeface="Wingdings" panose="05000000000000000000" pitchFamily="2" charset="2"/>
              <a:buChar char="§"/>
            </a:pPr>
            <a:r>
              <a:rPr lang="en-US" sz="2000" dirty="0" smtClean="0">
                <a:latin typeface="+mj-lt"/>
              </a:rPr>
              <a:t>Grounds should not mention the citation of the decisions. </a:t>
            </a:r>
          </a:p>
          <a:p>
            <a:pPr>
              <a:spcBef>
                <a:spcPts val="0"/>
              </a:spcBef>
              <a:spcAft>
                <a:spcPts val="1100"/>
              </a:spcAft>
              <a:buFont typeface="Wingdings" panose="05000000000000000000" pitchFamily="2" charset="2"/>
              <a:buChar char="§"/>
            </a:pPr>
            <a:r>
              <a:rPr lang="en-US" sz="2000" dirty="0" smtClean="0">
                <a:latin typeface="+mj-lt"/>
              </a:rPr>
              <a:t>Legal as well as factual challenge / objection should be made in clear terms.</a:t>
            </a:r>
            <a:endParaRPr lang="en-US" sz="20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a:bodyPr>
          <a:lstStyle/>
          <a:p>
            <a:r>
              <a:rPr lang="en-US" sz="4000" b="1" dirty="0" smtClean="0"/>
              <a:t>Prescribed time for filing Appeal</a:t>
            </a:r>
            <a:endParaRPr lang="en-US" sz="4000" b="1" dirty="0"/>
          </a:p>
        </p:txBody>
      </p:sp>
      <p:sp>
        <p:nvSpPr>
          <p:cNvPr id="3" name="Content Placeholder 2"/>
          <p:cNvSpPr>
            <a:spLocks noGrp="1"/>
          </p:cNvSpPr>
          <p:nvPr>
            <p:ph idx="1"/>
          </p:nvPr>
        </p:nvSpPr>
        <p:spPr>
          <a:xfrm>
            <a:off x="381000" y="1676400"/>
            <a:ext cx="8534400" cy="4389120"/>
          </a:xfrm>
        </p:spPr>
        <p:txBody>
          <a:bodyPr>
            <a:noAutofit/>
          </a:bodyPr>
          <a:lstStyle/>
          <a:p>
            <a:pPr lvl="0">
              <a:spcBef>
                <a:spcPts val="0"/>
              </a:spcBef>
              <a:spcAft>
                <a:spcPts val="1100"/>
              </a:spcAft>
              <a:buFont typeface="Wingdings" panose="05000000000000000000" pitchFamily="2" charset="2"/>
              <a:buChar char="§"/>
            </a:pPr>
            <a:r>
              <a:rPr lang="en-US" sz="2200" dirty="0" smtClean="0">
                <a:latin typeface="+mj-lt"/>
              </a:rPr>
              <a:t>Procedure in case of time barred appeal and significance of term “sufficient cause”.</a:t>
            </a:r>
          </a:p>
          <a:p>
            <a:pPr>
              <a:spcBef>
                <a:spcPts val="0"/>
              </a:spcBef>
              <a:spcAft>
                <a:spcPts val="1100"/>
              </a:spcAft>
              <a:buFont typeface="Wingdings" panose="05000000000000000000" pitchFamily="2" charset="2"/>
              <a:buChar char="§"/>
            </a:pPr>
            <a:r>
              <a:rPr lang="en-US" sz="2200" dirty="0" smtClean="0">
                <a:latin typeface="+mj-lt"/>
              </a:rPr>
              <a:t>What is “sufficient cause” is not capable of connotation with  exactitude  and  would  differ from case to case. According to Chamber’s Dictionary the term “sufficient” means  “adequate” or “effective”. According to the Oxford Dictionary, it means of a quantity, extent or scope adequate to a certain purpose or object. In Black’s Law Dictionary 4th Edition word “sufficient” means, adequate, enough, as much as may be necessary . Filing of appeal in a wrong court on account of mistaken advice tendered by the counsel by itself would not attract the provisions of limitation but when the litigant and the counsel have acted with due care and caution and their conduct does not smack of negligence, the institution of appeal in wrong forum may constitute a “sufficient cause” .  </a:t>
            </a:r>
            <a:endParaRPr lang="en-US" sz="22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780288"/>
          </a:xfrm>
        </p:spPr>
        <p:txBody>
          <a:bodyPr>
            <a:noAutofit/>
          </a:bodyPr>
          <a:lstStyle/>
          <a:p>
            <a:r>
              <a:rPr lang="en-US" sz="3500" b="1" dirty="0" smtClean="0"/>
              <a:t>Prescribed time for filing Appeal </a:t>
            </a:r>
            <a:r>
              <a:rPr lang="en-US" sz="3500" b="1" i="1" dirty="0" smtClean="0"/>
              <a:t>..Continued</a:t>
            </a:r>
            <a:endParaRPr lang="en-US" sz="3500" b="1" i="1" dirty="0"/>
          </a:p>
        </p:txBody>
      </p:sp>
      <p:sp>
        <p:nvSpPr>
          <p:cNvPr id="3" name="Content Placeholder 2"/>
          <p:cNvSpPr>
            <a:spLocks noGrp="1"/>
          </p:cNvSpPr>
          <p:nvPr>
            <p:ph idx="1"/>
          </p:nvPr>
        </p:nvSpPr>
        <p:spPr>
          <a:xfrm>
            <a:off x="381000" y="1935480"/>
            <a:ext cx="8534400" cy="4389120"/>
          </a:xfrm>
        </p:spPr>
        <p:txBody>
          <a:bodyPr>
            <a:noAutofit/>
          </a:bodyPr>
          <a:lstStyle/>
          <a:p>
            <a:pPr lvl="0">
              <a:spcBef>
                <a:spcPts val="0"/>
              </a:spcBef>
              <a:spcAft>
                <a:spcPts val="1100"/>
              </a:spcAft>
              <a:buFont typeface="Wingdings" panose="05000000000000000000" pitchFamily="2" charset="2"/>
              <a:buChar char="§"/>
            </a:pPr>
            <a:r>
              <a:rPr lang="en-US" sz="2200" dirty="0" smtClean="0">
                <a:latin typeface="+mj-lt"/>
              </a:rPr>
              <a:t>The term “sufficient cause” includes any honest just, fair due or lawful cause which in the circumstances of given case, a court regards as sufficient to explain the absence or default on the part of a party to the proceedings . Court have been lenient and have been condoning some negligence, to the extent to which it is regarded as human though they have never condoned gross negligence. The Courts have always been strict in demanding proof of sufficient cause . Each case is to be judged upon its own peculiar circumstances. It is a question of fact and varies from case to case and ultimately it rests on the satisfaction of the Court . There are numerous decisions on this point. No preferential treatment is given by the appellate authorities to the government departments in the case of limitation. There are plethora of judgments of Hon’ble Supreme Court on this subject.</a:t>
            </a:r>
            <a:endParaRPr lang="en-US" sz="22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26</a:t>
            </a:fld>
            <a:endParaRPr lang="en-US"/>
          </a:p>
        </p:txBody>
      </p:sp>
    </p:spTree>
    <p:extLst>
      <p:ext uri="{BB962C8B-B14F-4D97-AF65-F5344CB8AC3E}">
        <p14:creationId xmlns:p14="http://schemas.microsoft.com/office/powerpoint/2010/main" xmlns="" val="11773786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r>
              <a:rPr lang="en-US" sz="4000" b="1" dirty="0" smtClean="0"/>
              <a:t>Procedure in Appeal</a:t>
            </a:r>
            <a:endParaRPr lang="en-US" sz="4000" b="1" dirty="0"/>
          </a:p>
        </p:txBody>
      </p:sp>
      <p:sp>
        <p:nvSpPr>
          <p:cNvPr id="3" name="Content Placeholder 2"/>
          <p:cNvSpPr>
            <a:spLocks noGrp="1"/>
          </p:cNvSpPr>
          <p:nvPr>
            <p:ph idx="1"/>
          </p:nvPr>
        </p:nvSpPr>
        <p:spPr>
          <a:xfrm>
            <a:off x="457200" y="1630680"/>
            <a:ext cx="8229600" cy="4389120"/>
          </a:xfrm>
        </p:spPr>
        <p:txBody>
          <a:bodyPr>
            <a:noAutofit/>
          </a:bodyPr>
          <a:lstStyle/>
          <a:p>
            <a:pPr lvl="0">
              <a:spcBef>
                <a:spcPts val="0"/>
              </a:spcBef>
              <a:spcAft>
                <a:spcPts val="1200"/>
              </a:spcAft>
              <a:buFont typeface="Wingdings" panose="05000000000000000000" pitchFamily="2" charset="2"/>
              <a:buChar char="§"/>
            </a:pPr>
            <a:r>
              <a:rPr lang="en-US" sz="2200" dirty="0" smtClean="0">
                <a:latin typeface="+mj-lt"/>
              </a:rPr>
              <a:t>Notice to the parties (addressing of the Respondent).</a:t>
            </a:r>
          </a:p>
          <a:p>
            <a:pPr lvl="0">
              <a:spcBef>
                <a:spcPts val="0"/>
              </a:spcBef>
              <a:spcAft>
                <a:spcPts val="1200"/>
              </a:spcAft>
              <a:buFont typeface="Wingdings" panose="05000000000000000000" pitchFamily="2" charset="2"/>
              <a:buChar char="§"/>
            </a:pPr>
            <a:r>
              <a:rPr lang="en-US" sz="2200" dirty="0" smtClean="0">
                <a:latin typeface="+mj-lt"/>
              </a:rPr>
              <a:t>The statute has conferred discretionary powers to entertain new grounds of appeal not taken up earlier before the hearing of the appeal. </a:t>
            </a:r>
          </a:p>
          <a:p>
            <a:pPr lvl="0">
              <a:spcBef>
                <a:spcPts val="0"/>
              </a:spcBef>
              <a:spcAft>
                <a:spcPts val="1200"/>
              </a:spcAft>
              <a:buFont typeface="Wingdings" panose="05000000000000000000" pitchFamily="2" charset="2"/>
              <a:buChar char="§"/>
            </a:pPr>
            <a:r>
              <a:rPr lang="en-US" sz="2200" dirty="0" smtClean="0">
                <a:latin typeface="+mj-lt"/>
              </a:rPr>
              <a:t>The satisfaction of the Appellate authority that the omission of the said ground was not will full or unreasonable. </a:t>
            </a:r>
          </a:p>
          <a:p>
            <a:pPr lvl="0">
              <a:spcBef>
                <a:spcPts val="0"/>
              </a:spcBef>
              <a:spcAft>
                <a:spcPts val="1200"/>
              </a:spcAft>
              <a:buFont typeface="Wingdings" panose="05000000000000000000" pitchFamily="2" charset="2"/>
              <a:buChar char="§"/>
            </a:pPr>
            <a:r>
              <a:rPr lang="en-US" sz="2200" dirty="0" smtClean="0">
                <a:latin typeface="+mj-lt"/>
              </a:rPr>
              <a:t>Pure question of law can be raised at any stage. </a:t>
            </a:r>
          </a:p>
          <a:p>
            <a:pPr lvl="0">
              <a:spcBef>
                <a:spcPts val="0"/>
              </a:spcBef>
              <a:spcAft>
                <a:spcPts val="1200"/>
              </a:spcAft>
              <a:buFont typeface="Wingdings" panose="05000000000000000000" pitchFamily="2" charset="2"/>
              <a:buChar char="§"/>
            </a:pPr>
            <a:r>
              <a:rPr lang="en-US" sz="2200" dirty="0" smtClean="0">
                <a:latin typeface="+mj-lt"/>
              </a:rPr>
              <a:t>Discretionary powers conferred on the Appellate authority to call for such particulars of the case or matters arising in appeal or cause further inquiry to be made by the Appellate authority. </a:t>
            </a:r>
          </a:p>
        </p:txBody>
      </p:sp>
      <p:sp>
        <p:nvSpPr>
          <p:cNvPr id="4" name="Slide Number Placeholder 3"/>
          <p:cNvSpPr>
            <a:spLocks noGrp="1"/>
          </p:cNvSpPr>
          <p:nvPr>
            <p:ph type="sldNum" sz="quarter" idx="12"/>
          </p:nvPr>
        </p:nvSpPr>
        <p:spPr/>
        <p:txBody>
          <a:bodyPr/>
          <a:lstStyle/>
          <a:p>
            <a:fld id="{F5FA12BE-A4FB-42D0-A9F2-A4DC685E4ABD}"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Autofit/>
          </a:bodyPr>
          <a:lstStyle/>
          <a:p>
            <a:r>
              <a:rPr lang="en-US" sz="3600" b="1" dirty="0" smtClean="0"/>
              <a:t>Procedure in Appeal 	</a:t>
            </a:r>
            <a:r>
              <a:rPr lang="en-US" sz="3600" b="1" dirty="0"/>
              <a:t> </a:t>
            </a:r>
            <a:r>
              <a:rPr lang="en-US" sz="3600" b="1" dirty="0" smtClean="0"/>
              <a:t>    </a:t>
            </a:r>
            <a:r>
              <a:rPr lang="en-US" sz="3600" b="1" i="1" dirty="0" smtClean="0"/>
              <a:t>………Continued </a:t>
            </a:r>
            <a:endParaRPr lang="en-US" sz="3600" b="1" i="1" dirty="0"/>
          </a:p>
        </p:txBody>
      </p:sp>
      <p:sp>
        <p:nvSpPr>
          <p:cNvPr id="3" name="Content Placeholder 2"/>
          <p:cNvSpPr>
            <a:spLocks noGrp="1"/>
          </p:cNvSpPr>
          <p:nvPr>
            <p:ph idx="1"/>
          </p:nvPr>
        </p:nvSpPr>
        <p:spPr>
          <a:xfrm>
            <a:off x="457200" y="1630680"/>
            <a:ext cx="8229600" cy="4389120"/>
          </a:xfrm>
        </p:spPr>
        <p:txBody>
          <a:bodyPr>
            <a:noAutofit/>
          </a:bodyPr>
          <a:lstStyle/>
          <a:p>
            <a:pPr>
              <a:spcBef>
                <a:spcPts val="0"/>
              </a:spcBef>
              <a:spcAft>
                <a:spcPts val="1200"/>
              </a:spcAft>
              <a:buFont typeface="Wingdings" panose="05000000000000000000" pitchFamily="2" charset="2"/>
              <a:buChar char="§"/>
            </a:pPr>
            <a:r>
              <a:rPr lang="en-US" sz="2200" dirty="0" smtClean="0">
                <a:latin typeface="+mj-lt"/>
              </a:rPr>
              <a:t>Powers conferred not to consider documentary material or evidence, which was not placed / produced before the Adjudicating authority unless the Appellate authority is satisfied that the Appellant was prevented from sufficient cause from producing such material or evidence before the authority. Since the language is in negative, it is always considered to be mandatory – significance of the term “sufficient cause” reiterated.</a:t>
            </a:r>
            <a:endParaRPr lang="en-US" sz="22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28</a:t>
            </a:fld>
            <a:endParaRPr lang="en-US"/>
          </a:p>
        </p:txBody>
      </p:sp>
    </p:spTree>
    <p:extLst>
      <p:ext uri="{BB962C8B-B14F-4D97-AF65-F5344CB8AC3E}">
        <p14:creationId xmlns:p14="http://schemas.microsoft.com/office/powerpoint/2010/main" xmlns="" val="33728066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04088"/>
          </a:xfrm>
        </p:spPr>
        <p:txBody>
          <a:bodyPr>
            <a:normAutofit/>
          </a:bodyPr>
          <a:lstStyle/>
          <a:p>
            <a:r>
              <a:rPr lang="en-US" sz="4000" b="1" dirty="0" smtClean="0"/>
              <a:t>Drafting of written arguments</a:t>
            </a:r>
            <a:endParaRPr lang="en-US" sz="4000" b="1" dirty="0"/>
          </a:p>
        </p:txBody>
      </p:sp>
      <p:sp>
        <p:nvSpPr>
          <p:cNvPr id="3" name="Content Placeholder 2"/>
          <p:cNvSpPr>
            <a:spLocks noGrp="1"/>
          </p:cNvSpPr>
          <p:nvPr>
            <p:ph idx="1"/>
          </p:nvPr>
        </p:nvSpPr>
        <p:spPr>
          <a:xfrm>
            <a:off x="457200" y="1935480"/>
            <a:ext cx="8458200" cy="4389120"/>
          </a:xfrm>
        </p:spPr>
        <p:txBody>
          <a:bodyPr>
            <a:noAutofit/>
          </a:bodyPr>
          <a:lstStyle/>
          <a:p>
            <a:pPr lvl="0">
              <a:spcBef>
                <a:spcPts val="0"/>
              </a:spcBef>
              <a:spcAft>
                <a:spcPts val="1200"/>
              </a:spcAft>
              <a:buFont typeface="Wingdings" panose="05000000000000000000" pitchFamily="2" charset="2"/>
              <a:buChar char="§"/>
            </a:pPr>
            <a:r>
              <a:rPr lang="en-US" sz="2200" dirty="0" smtClean="0">
                <a:latin typeface="+mj-lt"/>
              </a:rPr>
              <a:t>So far as first appeal is concerned, or if permitted by the Appellate Tribunal.</a:t>
            </a:r>
          </a:p>
          <a:p>
            <a:pPr lvl="0">
              <a:spcBef>
                <a:spcPts val="0"/>
              </a:spcBef>
              <a:spcAft>
                <a:spcPts val="1200"/>
              </a:spcAft>
              <a:buFont typeface="Wingdings" panose="05000000000000000000" pitchFamily="2" charset="2"/>
              <a:buChar char="§"/>
            </a:pPr>
            <a:r>
              <a:rPr lang="en-US" sz="2200" dirty="0" smtClean="0">
                <a:latin typeface="+mj-lt"/>
              </a:rPr>
              <a:t>Facts to be narrated clearly. (To be remembered Law applies on the facts not vice versa)</a:t>
            </a:r>
          </a:p>
          <a:p>
            <a:pPr lvl="0">
              <a:spcBef>
                <a:spcPts val="0"/>
              </a:spcBef>
              <a:spcAft>
                <a:spcPts val="1200"/>
              </a:spcAft>
              <a:buFont typeface="Wingdings" panose="05000000000000000000" pitchFamily="2" charset="2"/>
              <a:buChar char="§"/>
            </a:pPr>
            <a:r>
              <a:rPr lang="en-US" sz="2200" dirty="0" smtClean="0">
                <a:latin typeface="+mj-lt"/>
              </a:rPr>
              <a:t>Grievance to be narrated clearly. </a:t>
            </a:r>
          </a:p>
          <a:p>
            <a:pPr>
              <a:spcBef>
                <a:spcPts val="0"/>
              </a:spcBef>
              <a:spcAft>
                <a:spcPts val="1200"/>
              </a:spcAft>
              <a:buFont typeface="Wingdings" panose="05000000000000000000" pitchFamily="2" charset="2"/>
              <a:buChar char="§"/>
            </a:pPr>
            <a:r>
              <a:rPr lang="en-US" sz="2200" dirty="0" smtClean="0">
                <a:latin typeface="+mj-lt"/>
              </a:rPr>
              <a:t>Relevant Statutory Provisions to be highlighted.</a:t>
            </a:r>
          </a:p>
          <a:p>
            <a:pPr lvl="0">
              <a:spcBef>
                <a:spcPts val="0"/>
              </a:spcBef>
              <a:spcAft>
                <a:spcPts val="1200"/>
              </a:spcAft>
              <a:buFont typeface="Wingdings" panose="05000000000000000000" pitchFamily="2" charset="2"/>
              <a:buChar char="§"/>
            </a:pPr>
            <a:r>
              <a:rPr lang="en-US" sz="2200" dirty="0" smtClean="0">
                <a:latin typeface="+mj-lt"/>
              </a:rPr>
              <a:t>How the order is wrong to be precisely explained on factual and legal plane. In case of facts, submission of the evidence which was earlier submitted in the Adjudication / Assessment proceedings. </a:t>
            </a:r>
          </a:p>
          <a:p>
            <a:pPr>
              <a:spcBef>
                <a:spcPts val="0"/>
              </a:spcBef>
              <a:spcAft>
                <a:spcPts val="1200"/>
              </a:spcAft>
              <a:buFont typeface="Wingdings" panose="05000000000000000000" pitchFamily="2" charset="2"/>
              <a:buChar char="§"/>
            </a:pPr>
            <a:r>
              <a:rPr lang="en-US" sz="2200" dirty="0" smtClean="0">
                <a:latin typeface="+mj-lt"/>
              </a:rPr>
              <a:t>Judgments to be relied should be relevant.</a:t>
            </a:r>
          </a:p>
          <a:p>
            <a:pPr>
              <a:spcBef>
                <a:spcPts val="0"/>
              </a:spcBef>
              <a:spcAft>
                <a:spcPts val="1200"/>
              </a:spcAft>
              <a:buFont typeface="Wingdings" panose="05000000000000000000" pitchFamily="2" charset="2"/>
              <a:buChar char="§"/>
            </a:pPr>
            <a:r>
              <a:rPr lang="en-US" sz="2200" dirty="0" smtClean="0">
                <a:latin typeface="+mj-lt"/>
              </a:rPr>
              <a:t>The relief to be sought be explained and prayed for.</a:t>
            </a:r>
            <a:endParaRPr lang="en-US" sz="22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bodyPr>
          <a:lstStyle/>
          <a:p>
            <a:r>
              <a:rPr lang="en-US" sz="3600" b="1" dirty="0" smtClean="0"/>
              <a:t>Contents ………………………….	</a:t>
            </a:r>
            <a:r>
              <a:rPr lang="en-US" sz="3600" b="1" i="1" dirty="0" smtClean="0"/>
              <a:t>continued</a:t>
            </a:r>
            <a:endParaRPr lang="en-US" sz="3600" b="1" i="1" dirty="0"/>
          </a:p>
        </p:txBody>
      </p:sp>
      <p:sp>
        <p:nvSpPr>
          <p:cNvPr id="3" name="Content Placeholder 2"/>
          <p:cNvSpPr>
            <a:spLocks noGrp="1"/>
          </p:cNvSpPr>
          <p:nvPr>
            <p:ph idx="1"/>
          </p:nvPr>
        </p:nvSpPr>
        <p:spPr>
          <a:xfrm>
            <a:off x="381000" y="1935480"/>
            <a:ext cx="8763000" cy="4389120"/>
          </a:xfrm>
        </p:spPr>
        <p:txBody>
          <a:bodyPr>
            <a:noAutofit/>
          </a:bodyPr>
          <a:lstStyle/>
          <a:p>
            <a:pPr marL="514350" indent="-514350">
              <a:buFont typeface="Wingdings" pitchFamily="2" charset="2"/>
              <a:buChar char="§"/>
            </a:pPr>
            <a:r>
              <a:rPr lang="en-US" sz="2200" dirty="0" smtClean="0">
                <a:latin typeface="+mj-lt"/>
              </a:rPr>
              <a:t>Prescribed Appeal fee</a:t>
            </a:r>
          </a:p>
          <a:p>
            <a:pPr marL="514350" indent="-514350">
              <a:buFont typeface="Wingdings" pitchFamily="2" charset="2"/>
              <a:buChar char="§"/>
            </a:pPr>
            <a:r>
              <a:rPr lang="en-US" sz="2200" dirty="0" smtClean="0">
                <a:latin typeface="+mj-lt"/>
              </a:rPr>
              <a:t>Prescribed time for filing Appeal</a:t>
            </a:r>
          </a:p>
          <a:p>
            <a:pPr marL="514350" indent="-514350">
              <a:buFont typeface="Wingdings" pitchFamily="2" charset="2"/>
              <a:buChar char="§"/>
            </a:pPr>
            <a:r>
              <a:rPr lang="en-US" sz="2200" dirty="0" smtClean="0">
                <a:latin typeface="+mj-lt"/>
              </a:rPr>
              <a:t>Sending copy of Appeal papers to the other side</a:t>
            </a:r>
          </a:p>
          <a:p>
            <a:pPr marL="514350" indent="-514350">
              <a:buFont typeface="Wingdings" pitchFamily="2" charset="2"/>
              <a:buChar char="§"/>
            </a:pPr>
            <a:r>
              <a:rPr lang="en-US" sz="2200" dirty="0" smtClean="0">
                <a:latin typeface="+mj-lt"/>
              </a:rPr>
              <a:t>Procedure in Appeal</a:t>
            </a:r>
          </a:p>
          <a:p>
            <a:pPr marL="514350" indent="-514350">
              <a:buFont typeface="Wingdings" pitchFamily="2" charset="2"/>
              <a:buChar char="§"/>
            </a:pPr>
            <a:r>
              <a:rPr lang="en-US" sz="2200" dirty="0" smtClean="0">
                <a:latin typeface="+mj-lt"/>
              </a:rPr>
              <a:t>Drafting of written arguments</a:t>
            </a:r>
          </a:p>
          <a:p>
            <a:pPr marL="514350" indent="-514350">
              <a:buFont typeface="Wingdings" pitchFamily="2" charset="2"/>
              <a:buChar char="§"/>
            </a:pPr>
            <a:r>
              <a:rPr lang="en-US" sz="2200" dirty="0" smtClean="0">
                <a:latin typeface="+mj-lt"/>
              </a:rPr>
              <a:t>Decision in Appeal</a:t>
            </a:r>
          </a:p>
          <a:p>
            <a:pPr marL="514350" indent="-514350">
              <a:buFont typeface="Wingdings" pitchFamily="2" charset="2"/>
              <a:buChar char="§"/>
            </a:pPr>
            <a:r>
              <a:rPr lang="en-US" sz="2200" dirty="0" smtClean="0">
                <a:latin typeface="+mj-lt"/>
              </a:rPr>
              <a:t>Appeal to the Appellate Tribunal</a:t>
            </a:r>
          </a:p>
          <a:p>
            <a:pPr marL="514350" indent="-514350">
              <a:buFont typeface="Wingdings" pitchFamily="2" charset="2"/>
              <a:buChar char="§"/>
            </a:pPr>
            <a:r>
              <a:rPr lang="en-US" sz="2200" dirty="0" smtClean="0">
                <a:latin typeface="+mj-lt"/>
              </a:rPr>
              <a:t>Presentation of arguments before Appellate Tribunal</a:t>
            </a:r>
          </a:p>
          <a:p>
            <a:pPr marL="514350" indent="-514350">
              <a:buFont typeface="Wingdings" pitchFamily="2" charset="2"/>
              <a:buChar char="§"/>
            </a:pPr>
            <a:r>
              <a:rPr lang="en-US" sz="2200" dirty="0" smtClean="0">
                <a:latin typeface="+mj-lt"/>
              </a:rPr>
              <a:t>Filing of miscellaneous application of stay or rectification</a:t>
            </a:r>
          </a:p>
          <a:p>
            <a:pPr marL="514350" indent="-514350">
              <a:buFont typeface="Wingdings" pitchFamily="2" charset="2"/>
              <a:buChar char="§"/>
            </a:pPr>
            <a:r>
              <a:rPr lang="en-US" sz="2200" dirty="0" smtClean="0">
                <a:latin typeface="+mj-lt"/>
              </a:rPr>
              <a:t>Limitation for retention of record</a:t>
            </a:r>
          </a:p>
          <a:p>
            <a:pPr marL="514350" indent="-514350">
              <a:buFont typeface="Wingdings" pitchFamily="2" charset="2"/>
              <a:buChar char="§"/>
            </a:pPr>
            <a:r>
              <a:rPr lang="en-US" sz="2200" dirty="0" smtClean="0">
                <a:latin typeface="+mj-lt"/>
              </a:rPr>
              <a:t>Reference to High Court</a:t>
            </a:r>
          </a:p>
          <a:p>
            <a:pPr marL="514350" indent="-514350">
              <a:buFont typeface="Wingdings" pitchFamily="2" charset="2"/>
              <a:buChar char="§"/>
            </a:pPr>
            <a:r>
              <a:rPr lang="en-US" sz="2200" dirty="0" smtClean="0">
                <a:latin typeface="+mj-lt"/>
              </a:rPr>
              <a:t>Civil Petition to leave to appeal before the </a:t>
            </a:r>
            <a:r>
              <a:rPr lang="en-US" sz="2200" dirty="0" err="1" smtClean="0">
                <a:latin typeface="+mj-lt"/>
              </a:rPr>
              <a:t>Hon,ble</a:t>
            </a:r>
            <a:r>
              <a:rPr lang="en-US" sz="2200" dirty="0" smtClean="0">
                <a:latin typeface="+mj-lt"/>
              </a:rPr>
              <a:t> Supreme Court</a:t>
            </a:r>
          </a:p>
          <a:p>
            <a:pPr marL="514350" indent="-514350">
              <a:buFont typeface="Wingdings" pitchFamily="2" charset="2"/>
              <a:buChar char="§"/>
            </a:pPr>
            <a:endParaRPr lang="en-US" sz="2200" dirty="0" smtClean="0">
              <a:latin typeface="+mj-lt"/>
            </a:endParaRPr>
          </a:p>
          <a:p>
            <a:pPr marL="514350" indent="-514350">
              <a:buFont typeface="+mj-lt"/>
              <a:buAutoNum type="alphaUcPeriod"/>
            </a:pPr>
            <a:endParaRPr lang="en-US" sz="2200" dirty="0" smtClean="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normAutofit/>
          </a:bodyPr>
          <a:lstStyle/>
          <a:p>
            <a:r>
              <a:rPr lang="en-US" sz="4000" b="1" dirty="0" smtClean="0"/>
              <a:t>Decision in Appeal</a:t>
            </a:r>
            <a:endParaRPr lang="en-US" sz="4000" b="1" dirty="0"/>
          </a:p>
        </p:txBody>
      </p:sp>
      <p:sp>
        <p:nvSpPr>
          <p:cNvPr id="3" name="Content Placeholder 2"/>
          <p:cNvSpPr>
            <a:spLocks noGrp="1"/>
          </p:cNvSpPr>
          <p:nvPr>
            <p:ph idx="1"/>
          </p:nvPr>
        </p:nvSpPr>
        <p:spPr>
          <a:xfrm>
            <a:off x="457200" y="1752600"/>
            <a:ext cx="8229600" cy="4389120"/>
          </a:xfrm>
        </p:spPr>
        <p:txBody>
          <a:bodyPr>
            <a:noAutofit/>
          </a:bodyPr>
          <a:lstStyle/>
          <a:p>
            <a:pPr>
              <a:spcBef>
                <a:spcPts val="0"/>
              </a:spcBef>
              <a:spcAft>
                <a:spcPts val="1200"/>
              </a:spcAft>
              <a:buFont typeface="Wingdings" panose="05000000000000000000" pitchFamily="2" charset="2"/>
              <a:buChar char="§"/>
            </a:pPr>
            <a:r>
              <a:rPr lang="en-US" sz="2200" dirty="0" smtClean="0">
                <a:latin typeface="+mj-lt"/>
              </a:rPr>
              <a:t> Under the Income Tax Ordinance, 2001 the powers have been conferred on the Commissioner (Appeals) to make an order to confirm, modify or annul the assessment order after examining such evidence as required by him representing the matter arising in appeal or causing such further inquiries to be made as he deem fit or in other cases (other than Assessment Order) make such order as the Commissioner (Appeals) think fit. [See Section 127(1)(a)(b)]. Power of Enhancement.</a:t>
            </a:r>
          </a:p>
          <a:p>
            <a:pPr>
              <a:spcBef>
                <a:spcPts val="0"/>
              </a:spcBef>
              <a:spcAft>
                <a:spcPts val="1200"/>
              </a:spcAft>
              <a:buFont typeface="Wingdings" panose="05000000000000000000" pitchFamily="2" charset="2"/>
              <a:buChar char="§"/>
            </a:pPr>
            <a:r>
              <a:rPr lang="en-US" sz="2200" dirty="0" smtClean="0">
                <a:latin typeface="+mj-lt"/>
              </a:rPr>
              <a:t>Under the Sales Tax Act, 1990 the Appellate Commissioner has been empowered to pass such orders as he thinks fit confirming, varying, altering, setting aside or annulling the decision or order appealed against. However, the Appellate Authority has been refrained from not to remand the case for de novo considering. [See Section 45(B)(2)(3)].</a:t>
            </a:r>
          </a:p>
        </p:txBody>
      </p:sp>
      <p:sp>
        <p:nvSpPr>
          <p:cNvPr id="4" name="Slide Number Placeholder 3"/>
          <p:cNvSpPr>
            <a:spLocks noGrp="1"/>
          </p:cNvSpPr>
          <p:nvPr>
            <p:ph type="sldNum" sz="quarter" idx="12"/>
          </p:nvPr>
        </p:nvSpPr>
        <p:spPr/>
        <p:txBody>
          <a:bodyPr/>
          <a:lstStyle/>
          <a:p>
            <a:fld id="{F5FA12BE-A4FB-42D0-A9F2-A4DC685E4ABD}"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Decision in Appeal 		     </a:t>
            </a:r>
            <a:r>
              <a:rPr lang="en-US" sz="3600" b="1" i="1" dirty="0" smtClean="0"/>
              <a:t>………</a:t>
            </a:r>
            <a:r>
              <a:rPr lang="en-US" sz="3600" b="1" i="1" dirty="0"/>
              <a:t>Continued </a:t>
            </a:r>
          </a:p>
        </p:txBody>
      </p:sp>
      <p:sp>
        <p:nvSpPr>
          <p:cNvPr id="3" name="Content Placeholder 2"/>
          <p:cNvSpPr>
            <a:spLocks noGrp="1"/>
          </p:cNvSpPr>
          <p:nvPr>
            <p:ph idx="1"/>
          </p:nvPr>
        </p:nvSpPr>
        <p:spPr/>
        <p:txBody>
          <a:bodyPr>
            <a:noAutofit/>
          </a:bodyPr>
          <a:lstStyle/>
          <a:p>
            <a:pPr>
              <a:spcBef>
                <a:spcPts val="0"/>
              </a:spcBef>
              <a:spcAft>
                <a:spcPts val="1500"/>
              </a:spcAft>
              <a:buFont typeface="Wingdings" panose="05000000000000000000" pitchFamily="2" charset="2"/>
              <a:buChar char="§"/>
            </a:pPr>
            <a:r>
              <a:rPr lang="en-US" sz="2200" dirty="0">
                <a:latin typeface="+mj-lt"/>
              </a:rPr>
              <a:t>Under the Federal Excise Act, 2005, similar provisions are appearing i.e. the Appellate Authority has been empowered to pass such order as he thinks fit confirming, varying, altering, setting aside or annulling the decision or order appealed against. However, the Appellate Authority has been refrained from not to remand the case for de novo considering. [See Section 33(2) &amp; (3)].</a:t>
            </a:r>
          </a:p>
          <a:p>
            <a:pPr>
              <a:spcBef>
                <a:spcPts val="0"/>
              </a:spcBef>
              <a:spcAft>
                <a:spcPts val="1500"/>
              </a:spcAft>
              <a:buFont typeface="Wingdings" panose="05000000000000000000" pitchFamily="2" charset="2"/>
              <a:buChar char="§"/>
            </a:pPr>
            <a:r>
              <a:rPr lang="en-US" sz="2200" dirty="0" smtClean="0">
                <a:latin typeface="+mj-lt"/>
              </a:rPr>
              <a:t>Under Sindh Sales Tax on Services Act, 2011, the powers have been conferred upon to pass an order to confirm, vary, alter, set aside or amend the decision appealed against but shall not be empowered to remand the case for de novo consideration. </a:t>
            </a:r>
          </a:p>
          <a:p>
            <a:pPr>
              <a:spcBef>
                <a:spcPts val="0"/>
              </a:spcBef>
              <a:spcAft>
                <a:spcPts val="1500"/>
              </a:spcAft>
              <a:buFont typeface="Wingdings" panose="05000000000000000000" pitchFamily="2" charset="2"/>
              <a:buChar char="§"/>
            </a:pPr>
            <a:r>
              <a:rPr lang="en-US" sz="2200" dirty="0" smtClean="0">
                <a:latin typeface="+mj-lt"/>
              </a:rPr>
              <a:t>Similar is the position under Section 64 of the Punjab Sales Tax on Services Act, 2012 and Khyber </a:t>
            </a:r>
            <a:r>
              <a:rPr lang="en-US" sz="2200" dirty="0" err="1" smtClean="0">
                <a:latin typeface="+mj-lt"/>
              </a:rPr>
              <a:t>Pakhtoon</a:t>
            </a:r>
            <a:r>
              <a:rPr lang="en-US" sz="2200" dirty="0" smtClean="0">
                <a:latin typeface="+mj-lt"/>
              </a:rPr>
              <a:t> </a:t>
            </a:r>
            <a:r>
              <a:rPr lang="en-US" sz="2200" dirty="0" err="1" smtClean="0">
                <a:latin typeface="+mj-lt"/>
              </a:rPr>
              <a:t>Khawa</a:t>
            </a:r>
            <a:r>
              <a:rPr lang="en-US" sz="2200" dirty="0" smtClean="0">
                <a:latin typeface="+mj-lt"/>
              </a:rPr>
              <a:t> Finance Act, 2013. </a:t>
            </a:r>
          </a:p>
        </p:txBody>
      </p:sp>
      <p:sp>
        <p:nvSpPr>
          <p:cNvPr id="4" name="Slide Number Placeholder 3"/>
          <p:cNvSpPr>
            <a:spLocks noGrp="1"/>
          </p:cNvSpPr>
          <p:nvPr>
            <p:ph type="sldNum" sz="quarter" idx="12"/>
          </p:nvPr>
        </p:nvSpPr>
        <p:spPr/>
        <p:txBody>
          <a:bodyPr/>
          <a:lstStyle/>
          <a:p>
            <a:fld id="{F5FA12BE-A4FB-42D0-A9F2-A4DC685E4ABD}"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04088"/>
          </a:xfrm>
        </p:spPr>
        <p:txBody>
          <a:bodyPr>
            <a:normAutofit/>
          </a:bodyPr>
          <a:lstStyle/>
          <a:p>
            <a:r>
              <a:rPr lang="en-US" sz="3600" b="1" dirty="0" smtClean="0"/>
              <a:t>Decision in Appeal 		     </a:t>
            </a:r>
            <a:r>
              <a:rPr lang="en-US" sz="3600" b="1" i="1" dirty="0" smtClean="0"/>
              <a:t>………</a:t>
            </a:r>
            <a:r>
              <a:rPr lang="en-US" sz="3600" b="1" i="1" dirty="0"/>
              <a:t>Continued </a:t>
            </a:r>
          </a:p>
        </p:txBody>
      </p:sp>
      <p:sp>
        <p:nvSpPr>
          <p:cNvPr id="3" name="Content Placeholder 2"/>
          <p:cNvSpPr>
            <a:spLocks noGrp="1"/>
          </p:cNvSpPr>
          <p:nvPr>
            <p:ph idx="1"/>
          </p:nvPr>
        </p:nvSpPr>
        <p:spPr>
          <a:xfrm>
            <a:off x="457200" y="1557336"/>
            <a:ext cx="8229600" cy="4389120"/>
          </a:xfrm>
        </p:spPr>
        <p:txBody>
          <a:bodyPr>
            <a:noAutofit/>
          </a:bodyPr>
          <a:lstStyle/>
          <a:p>
            <a:pPr>
              <a:spcBef>
                <a:spcPts val="0"/>
              </a:spcBef>
              <a:spcAft>
                <a:spcPts val="1500"/>
              </a:spcAft>
              <a:buFont typeface="Wingdings" panose="05000000000000000000" pitchFamily="2" charset="2"/>
              <a:buChar char="§"/>
            </a:pPr>
            <a:r>
              <a:rPr lang="en-US" sz="2200" dirty="0" smtClean="0">
                <a:latin typeface="+mj-lt"/>
              </a:rPr>
              <a:t>The word “set aside” is synonyms with the word “annul”, however, it may be noted that if an order impugned in the appeal is annulled on the ground of violation of principles of natural justice, the lower authorities are not precluded to issue fresh notices or to initiate fresh proceedings of the same subject matter if the limitation permits them. </a:t>
            </a:r>
          </a:p>
          <a:p>
            <a:pPr>
              <a:spcBef>
                <a:spcPts val="0"/>
              </a:spcBef>
              <a:spcAft>
                <a:spcPts val="1500"/>
              </a:spcAft>
              <a:buFont typeface="Wingdings" panose="05000000000000000000" pitchFamily="2" charset="2"/>
              <a:buChar char="§"/>
            </a:pPr>
            <a:r>
              <a:rPr lang="en-US" sz="2200" dirty="0" smtClean="0">
                <a:latin typeface="+mj-lt"/>
              </a:rPr>
              <a:t>Since in the statutes considered herein above, other than Income Tax Ordinance, 2001, permit an Appellate Authority to set aside the action, it may be noted that  if such set aside is with specific directions, the adjudicating officer while examining the set aside issues cannot in law go beyond these directions. He has to confine himself with such directions and in case while examining the said issue, he discovers a infinity in the record, only course available with him to invoke such provisions which permit him to re-open an assessment.</a:t>
            </a:r>
            <a:endParaRPr lang="en-US" sz="22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32</a:t>
            </a:fld>
            <a:endParaRPr lang="en-US"/>
          </a:p>
        </p:txBody>
      </p:sp>
    </p:spTree>
    <p:extLst>
      <p:ext uri="{BB962C8B-B14F-4D97-AF65-F5344CB8AC3E}">
        <p14:creationId xmlns:p14="http://schemas.microsoft.com/office/powerpoint/2010/main" xmlns="" val="30429418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04088"/>
          </a:xfrm>
        </p:spPr>
        <p:txBody>
          <a:bodyPr>
            <a:normAutofit/>
          </a:bodyPr>
          <a:lstStyle/>
          <a:p>
            <a:r>
              <a:rPr lang="en-US" sz="4000" b="1" dirty="0" smtClean="0"/>
              <a:t>Appeal to the Appellate Tribunal</a:t>
            </a:r>
            <a:endParaRPr lang="en-US" sz="4000" b="1"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
            </a:pPr>
            <a:r>
              <a:rPr lang="en-US" sz="2400" dirty="0" smtClean="0">
                <a:latin typeface="+mj-lt"/>
              </a:rPr>
              <a:t>Normally under fiscal statutes, the appeal before the Appellate Tribunal arises against any order passed by the Commissioner (Appeals), which may include the order for non-grant of stay. </a:t>
            </a:r>
          </a:p>
          <a:p>
            <a:pPr>
              <a:buFont typeface="Wingdings" panose="05000000000000000000" pitchFamily="2" charset="2"/>
              <a:buChar char="§"/>
            </a:pPr>
            <a:r>
              <a:rPr lang="en-US" sz="2400" dirty="0" smtClean="0">
                <a:latin typeface="+mj-lt"/>
              </a:rPr>
              <a:t>The appeal before the Appellate Tribunal to be filed almost in the similar manner as described in preceding paragraph subject to the condition that the conditions prescribed under the statutory provisions relating to the appeals be filed before the Appellate Tribunal including respective Appellate Tribunal Rules.</a:t>
            </a:r>
            <a:endParaRPr lang="en-US" sz="24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r>
              <a:rPr lang="en-US" sz="4000" b="1" dirty="0" smtClean="0"/>
              <a:t>Presentation of arguments before Appellate Tribunal</a:t>
            </a:r>
            <a:endParaRPr lang="en-US" sz="4000" b="1" dirty="0"/>
          </a:p>
        </p:txBody>
      </p:sp>
      <p:sp>
        <p:nvSpPr>
          <p:cNvPr id="3" name="Content Placeholder 2"/>
          <p:cNvSpPr>
            <a:spLocks noGrp="1"/>
          </p:cNvSpPr>
          <p:nvPr>
            <p:ph idx="1"/>
          </p:nvPr>
        </p:nvSpPr>
        <p:spPr>
          <a:xfrm>
            <a:off x="457200" y="2011680"/>
            <a:ext cx="8382000" cy="4389120"/>
          </a:xfrm>
        </p:spPr>
        <p:txBody>
          <a:bodyPr>
            <a:noAutofit/>
          </a:bodyPr>
          <a:lstStyle/>
          <a:p>
            <a:pPr lvl="0">
              <a:buFont typeface="Wingdings" panose="05000000000000000000" pitchFamily="2" charset="2"/>
              <a:buChar char="§"/>
            </a:pPr>
            <a:r>
              <a:rPr lang="en-US" sz="2200" dirty="0" smtClean="0">
                <a:latin typeface="+mj-lt"/>
              </a:rPr>
              <a:t>Dress Code. </a:t>
            </a:r>
          </a:p>
          <a:p>
            <a:pPr lvl="0">
              <a:buFont typeface="Wingdings" panose="05000000000000000000" pitchFamily="2" charset="2"/>
              <a:buChar char="§"/>
            </a:pPr>
            <a:r>
              <a:rPr lang="en-US" sz="2200" dirty="0" smtClean="0">
                <a:latin typeface="+mj-lt"/>
              </a:rPr>
              <a:t>Arguments be started with the permission of the Court. </a:t>
            </a:r>
          </a:p>
          <a:p>
            <a:pPr lvl="0">
              <a:buFont typeface="Wingdings" panose="05000000000000000000" pitchFamily="2" charset="2"/>
              <a:buChar char="§"/>
            </a:pPr>
            <a:r>
              <a:rPr lang="en-US" sz="2200" dirty="0" smtClean="0">
                <a:latin typeface="+mj-lt"/>
              </a:rPr>
              <a:t>Relevant statutory books. </a:t>
            </a:r>
          </a:p>
          <a:p>
            <a:pPr lvl="0">
              <a:buFont typeface="Wingdings" panose="05000000000000000000" pitchFamily="2" charset="2"/>
              <a:buChar char="§"/>
            </a:pPr>
            <a:r>
              <a:rPr lang="en-US" sz="2200" dirty="0" smtClean="0">
                <a:latin typeface="+mj-lt"/>
              </a:rPr>
              <a:t>Copies of the judgments and documents relied upon. </a:t>
            </a:r>
          </a:p>
          <a:p>
            <a:pPr lvl="0">
              <a:buFont typeface="Wingdings" panose="05000000000000000000" pitchFamily="2" charset="2"/>
              <a:buChar char="§"/>
            </a:pPr>
            <a:r>
              <a:rPr lang="en-US" sz="2200" dirty="0" smtClean="0">
                <a:latin typeface="+mj-lt"/>
              </a:rPr>
              <a:t>Narration of facts in concise manner. Arguments be started with the permission of the Court. </a:t>
            </a:r>
          </a:p>
          <a:p>
            <a:pPr lvl="0">
              <a:buFont typeface="Wingdings" panose="05000000000000000000" pitchFamily="2" charset="2"/>
              <a:buChar char="§"/>
            </a:pPr>
            <a:r>
              <a:rPr lang="en-US" sz="2200" dirty="0" smtClean="0">
                <a:latin typeface="+mj-lt"/>
              </a:rPr>
              <a:t>Relevant statutory books. </a:t>
            </a:r>
          </a:p>
          <a:p>
            <a:pPr lvl="0">
              <a:buFont typeface="Wingdings" panose="05000000000000000000" pitchFamily="2" charset="2"/>
              <a:buChar char="§"/>
            </a:pPr>
            <a:r>
              <a:rPr lang="en-US" sz="2200" dirty="0" smtClean="0">
                <a:latin typeface="+mj-lt"/>
              </a:rPr>
              <a:t>Copies of the judgments and documents relied upon. </a:t>
            </a:r>
          </a:p>
          <a:p>
            <a:pPr lvl="0">
              <a:buFont typeface="Wingdings" panose="05000000000000000000" pitchFamily="2" charset="2"/>
              <a:buChar char="§"/>
            </a:pPr>
            <a:r>
              <a:rPr lang="en-US" sz="2200" dirty="0" smtClean="0">
                <a:latin typeface="+mj-lt"/>
              </a:rPr>
              <a:t>Narration of facts in concise manner with identification of the places in the impugned orders. </a:t>
            </a:r>
          </a:p>
          <a:p>
            <a:pPr lvl="0">
              <a:buFont typeface="Wingdings" panose="05000000000000000000" pitchFamily="2" charset="2"/>
              <a:buChar char="§"/>
            </a:pPr>
            <a:r>
              <a:rPr lang="en-US" sz="2200" dirty="0" smtClean="0">
                <a:latin typeface="+mj-lt"/>
              </a:rPr>
              <a:t>The facts to be narrated first then the law. (Law applies on the facts)</a:t>
            </a:r>
          </a:p>
        </p:txBody>
      </p:sp>
      <p:sp>
        <p:nvSpPr>
          <p:cNvPr id="4" name="Slide Number Placeholder 3"/>
          <p:cNvSpPr>
            <a:spLocks noGrp="1"/>
          </p:cNvSpPr>
          <p:nvPr>
            <p:ph type="sldNum" sz="quarter" idx="12"/>
          </p:nvPr>
        </p:nvSpPr>
        <p:spPr/>
        <p:txBody>
          <a:bodyPr/>
          <a:lstStyle/>
          <a:p>
            <a:fld id="{F5FA12BE-A4FB-42D0-A9F2-A4DC685E4ABD}"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r>
              <a:rPr lang="en-US" sz="3600" b="1" dirty="0" smtClean="0"/>
              <a:t>Presentation of arguments before Appellate Tribunal 			</a:t>
            </a:r>
            <a:r>
              <a:rPr lang="en-US" sz="3600" b="1" i="1" dirty="0" smtClean="0"/>
              <a:t>…….Continued </a:t>
            </a:r>
            <a:endParaRPr lang="en-US" sz="3600" b="1" i="1" dirty="0"/>
          </a:p>
        </p:txBody>
      </p:sp>
      <p:sp>
        <p:nvSpPr>
          <p:cNvPr id="3" name="Content Placeholder 2"/>
          <p:cNvSpPr>
            <a:spLocks noGrp="1"/>
          </p:cNvSpPr>
          <p:nvPr>
            <p:ph idx="1"/>
          </p:nvPr>
        </p:nvSpPr>
        <p:spPr>
          <a:xfrm>
            <a:off x="457200" y="2087880"/>
            <a:ext cx="8382000" cy="4389120"/>
          </a:xfrm>
        </p:spPr>
        <p:txBody>
          <a:bodyPr>
            <a:noAutofit/>
          </a:bodyPr>
          <a:lstStyle/>
          <a:p>
            <a:pPr lvl="0">
              <a:buFont typeface="Wingdings" panose="05000000000000000000" pitchFamily="2" charset="2"/>
              <a:buChar char="§"/>
            </a:pPr>
            <a:r>
              <a:rPr lang="en-US" sz="2200" dirty="0" smtClean="0">
                <a:latin typeface="+mj-lt"/>
              </a:rPr>
              <a:t>Preliminary objections if any should be taken with the permission of the Appellate Tribunal at earliest possible opportunity. </a:t>
            </a:r>
          </a:p>
          <a:p>
            <a:pPr lvl="0">
              <a:buFont typeface="Wingdings" panose="05000000000000000000" pitchFamily="2" charset="2"/>
              <a:buChar char="§"/>
            </a:pPr>
            <a:r>
              <a:rPr lang="en-US" sz="2200" dirty="0" smtClean="0">
                <a:latin typeface="+mj-lt"/>
              </a:rPr>
              <a:t>Full attention to the points and queries raised by the Appellate Tribunal. </a:t>
            </a:r>
          </a:p>
          <a:p>
            <a:pPr>
              <a:buFont typeface="Wingdings" panose="05000000000000000000" pitchFamily="2" charset="2"/>
              <a:buChar char="§"/>
            </a:pPr>
            <a:r>
              <a:rPr lang="en-US" sz="2200" dirty="0" smtClean="0">
                <a:latin typeface="+mj-lt"/>
              </a:rPr>
              <a:t>If there is difference of opinion on any points, same may be pointed out to the Appellate Tribunal with at-most humility and respect and also addressing the other side with respect.</a:t>
            </a:r>
            <a:endParaRPr lang="en-US" sz="22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35</a:t>
            </a:fld>
            <a:endParaRPr lang="en-US"/>
          </a:p>
        </p:txBody>
      </p:sp>
    </p:spTree>
    <p:extLst>
      <p:ext uri="{BB962C8B-B14F-4D97-AF65-F5344CB8AC3E}">
        <p14:creationId xmlns:p14="http://schemas.microsoft.com/office/powerpoint/2010/main" xmlns="" val="11010498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Filing of miscellaneous application &amp; Limitation for retention of record</a:t>
            </a:r>
            <a:endParaRPr lang="en-US" sz="4000" b="1" dirty="0"/>
          </a:p>
        </p:txBody>
      </p:sp>
      <p:sp>
        <p:nvSpPr>
          <p:cNvPr id="3" name="Content Placeholder 2"/>
          <p:cNvSpPr>
            <a:spLocks noGrp="1"/>
          </p:cNvSpPr>
          <p:nvPr>
            <p:ph idx="1"/>
          </p:nvPr>
        </p:nvSpPr>
        <p:spPr/>
        <p:txBody>
          <a:bodyPr>
            <a:normAutofit/>
          </a:bodyPr>
          <a:lstStyle/>
          <a:p>
            <a:pPr>
              <a:buNone/>
            </a:pPr>
            <a:r>
              <a:rPr lang="en-US" sz="2200" b="1" dirty="0" smtClean="0">
                <a:latin typeface="+mj-lt"/>
              </a:rPr>
              <a:t>Filing of miscellaneous application of stay or rectification</a:t>
            </a:r>
            <a:endParaRPr lang="en-US" sz="2200" dirty="0" smtClean="0">
              <a:latin typeface="+mj-lt"/>
            </a:endParaRPr>
          </a:p>
          <a:p>
            <a:pPr marL="0" lvl="0" indent="0">
              <a:buNone/>
            </a:pPr>
            <a:r>
              <a:rPr lang="en-US" sz="2200" dirty="0" smtClean="0">
                <a:latin typeface="+mj-lt"/>
              </a:rPr>
              <a:t>Same procedure to be adopted as in filing of an appeal and also the application be supported with an Affidavit. </a:t>
            </a:r>
          </a:p>
          <a:p>
            <a:pPr>
              <a:buNone/>
            </a:pPr>
            <a:endParaRPr lang="en-US" sz="2200" dirty="0" smtClean="0">
              <a:latin typeface="+mj-lt"/>
            </a:endParaRPr>
          </a:p>
          <a:p>
            <a:pPr>
              <a:buNone/>
            </a:pPr>
            <a:r>
              <a:rPr lang="en-US" sz="2200" b="1" dirty="0" smtClean="0">
                <a:latin typeface="+mj-lt"/>
              </a:rPr>
              <a:t>Limitation for retention of record</a:t>
            </a:r>
            <a:endParaRPr lang="en-US" sz="2200" dirty="0" smtClean="0">
              <a:latin typeface="+mj-lt"/>
            </a:endParaRPr>
          </a:p>
          <a:p>
            <a:pPr marL="0" indent="0">
              <a:buNone/>
            </a:pPr>
            <a:r>
              <a:rPr lang="en-US" sz="2200" dirty="0" smtClean="0">
                <a:latin typeface="+mj-lt"/>
              </a:rPr>
              <a:t>Every fiscal statute provide for retention of record. It is very necessary to keep in mind that till the appeal or any proceeding is pending, such record relevant to such appeal to be preserved and retained till the culmination of the proceedings.</a:t>
            </a:r>
            <a:endParaRPr lang="en-US" sz="22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Autofit/>
          </a:bodyPr>
          <a:lstStyle/>
          <a:p>
            <a:r>
              <a:rPr lang="en-US" sz="4000" b="1" dirty="0" smtClean="0"/>
              <a:t>Reference to High Court &amp; Civil Petition before the Hon’ble Supreme Court </a:t>
            </a:r>
            <a:endParaRPr lang="en-US" sz="4000" b="1" dirty="0"/>
          </a:p>
        </p:txBody>
      </p:sp>
      <p:sp>
        <p:nvSpPr>
          <p:cNvPr id="3" name="Content Placeholder 2"/>
          <p:cNvSpPr>
            <a:spLocks noGrp="1"/>
          </p:cNvSpPr>
          <p:nvPr>
            <p:ph idx="1"/>
          </p:nvPr>
        </p:nvSpPr>
        <p:spPr/>
        <p:txBody>
          <a:bodyPr>
            <a:normAutofit fontScale="62500" lnSpcReduction="20000"/>
          </a:bodyPr>
          <a:lstStyle/>
          <a:p>
            <a:pPr>
              <a:buNone/>
            </a:pPr>
            <a:r>
              <a:rPr lang="en-US" b="1" u="sng" dirty="0" smtClean="0"/>
              <a:t>REFERENCE TO HIGH COURT: -</a:t>
            </a:r>
            <a:endParaRPr lang="en-US" dirty="0" smtClean="0"/>
          </a:p>
          <a:p>
            <a:pPr>
              <a:buNone/>
            </a:pPr>
            <a:endParaRPr lang="en-US" sz="900" dirty="0" smtClean="0"/>
          </a:p>
          <a:p>
            <a:pPr lvl="0"/>
            <a:r>
              <a:rPr lang="en-US" dirty="0" smtClean="0"/>
              <a:t>It is not an appeal. It is a advisory jurisdiction wherein; in application, the applicant seeks answer to the question of law arising out of the impugned order of the Tribunal. </a:t>
            </a:r>
          </a:p>
          <a:p>
            <a:pPr>
              <a:buNone/>
            </a:pPr>
            <a:endParaRPr lang="en-US" sz="900" dirty="0" smtClean="0"/>
          </a:p>
          <a:p>
            <a:pPr lvl="0"/>
            <a:r>
              <a:rPr lang="en-US" dirty="0" smtClean="0"/>
              <a:t>Limitation is generally 90 days from the date of receipt of the Appellate Order. </a:t>
            </a:r>
          </a:p>
          <a:p>
            <a:pPr>
              <a:buNone/>
            </a:pPr>
            <a:endParaRPr lang="en-US" sz="900" dirty="0" smtClean="0"/>
          </a:p>
          <a:p>
            <a:pPr lvl="0"/>
            <a:r>
              <a:rPr lang="en-US" dirty="0" smtClean="0"/>
              <a:t>Where Reference has been made, the tax is payable in accordance with the order of the Appellate Tribunal. </a:t>
            </a:r>
          </a:p>
          <a:p>
            <a:pPr>
              <a:buNone/>
            </a:pPr>
            <a:endParaRPr lang="en-US" sz="800" dirty="0" smtClean="0"/>
          </a:p>
          <a:p>
            <a:pPr lvl="0"/>
            <a:r>
              <a:rPr lang="en-US" dirty="0" smtClean="0"/>
              <a:t>The </a:t>
            </a:r>
            <a:r>
              <a:rPr lang="en-US" dirty="0" err="1" smtClean="0"/>
              <a:t>Hon’ble</a:t>
            </a:r>
            <a:r>
              <a:rPr lang="en-US" dirty="0" smtClean="0"/>
              <a:t> High Court has the powers to stay the recovery of tax for Six months. </a:t>
            </a:r>
          </a:p>
          <a:p>
            <a:pPr>
              <a:buNone/>
            </a:pPr>
            <a:endParaRPr lang="en-US" sz="800" dirty="0" smtClean="0"/>
          </a:p>
          <a:p>
            <a:pPr lvl="0"/>
            <a:r>
              <a:rPr lang="en-US" dirty="0" smtClean="0"/>
              <a:t>The prescribed fee as per respective statute. </a:t>
            </a:r>
          </a:p>
          <a:p>
            <a:pPr>
              <a:buNone/>
            </a:pPr>
            <a:endParaRPr lang="en-US" sz="800" dirty="0" smtClean="0"/>
          </a:p>
          <a:p>
            <a:pPr lvl="0"/>
            <a:r>
              <a:rPr lang="en-US" dirty="0" smtClean="0"/>
              <a:t>Normally the Reference Application is filed in triplicate. </a:t>
            </a:r>
          </a:p>
          <a:p>
            <a:pPr>
              <a:buNone/>
            </a:pPr>
            <a:endParaRPr lang="en-US" sz="800" dirty="0" smtClean="0"/>
          </a:p>
          <a:p>
            <a:pPr>
              <a:buNone/>
            </a:pPr>
            <a:endParaRPr lang="en-US" dirty="0" smtClean="0"/>
          </a:p>
          <a:p>
            <a:pPr>
              <a:buNone/>
            </a:pPr>
            <a:r>
              <a:rPr lang="en-US" b="1" u="sng" dirty="0" smtClean="0"/>
              <a:t>CIVIL PETITION TO LEAVE TO APPEAL BEFORE THE HON’BLE SUPREME COURT: - </a:t>
            </a:r>
            <a:endParaRPr lang="en-US" dirty="0" smtClean="0"/>
          </a:p>
          <a:p>
            <a:pPr>
              <a:buNone/>
            </a:pPr>
            <a:endParaRPr lang="en-US" sz="800" dirty="0" smtClean="0"/>
          </a:p>
          <a:p>
            <a:r>
              <a:rPr lang="en-US" dirty="0" smtClean="0"/>
              <a:t>The procedure, limitation, as per Code of Civil Procedure and the Supreme Court Rules.</a:t>
            </a:r>
            <a:endParaRPr lang="en-US" dirty="0"/>
          </a:p>
        </p:txBody>
      </p:sp>
      <p:sp>
        <p:nvSpPr>
          <p:cNvPr id="4" name="Slide Number Placeholder 3"/>
          <p:cNvSpPr>
            <a:spLocks noGrp="1"/>
          </p:cNvSpPr>
          <p:nvPr>
            <p:ph type="sldNum" sz="quarter" idx="12"/>
          </p:nvPr>
        </p:nvSpPr>
        <p:spPr/>
        <p:txBody>
          <a:bodyPr/>
          <a:lstStyle/>
          <a:p>
            <a:fld id="{F5FA12BE-A4FB-42D0-A9F2-A4DC685E4ABD}"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Other Remedies</a:t>
            </a:r>
            <a:endParaRPr lang="en-US" sz="4800" b="1" dirty="0"/>
          </a:p>
        </p:txBody>
      </p:sp>
      <p:sp>
        <p:nvSpPr>
          <p:cNvPr id="3" name="Content Placeholder 2"/>
          <p:cNvSpPr>
            <a:spLocks noGrp="1"/>
          </p:cNvSpPr>
          <p:nvPr>
            <p:ph idx="1"/>
          </p:nvPr>
        </p:nvSpPr>
        <p:spPr/>
        <p:txBody>
          <a:bodyPr>
            <a:normAutofit/>
          </a:bodyPr>
          <a:lstStyle/>
          <a:p>
            <a:r>
              <a:rPr lang="en-US" sz="2000" dirty="0" smtClean="0"/>
              <a:t>Federal Tax Ombudsman</a:t>
            </a:r>
          </a:p>
          <a:p>
            <a:pPr lvl="1"/>
            <a:r>
              <a:rPr lang="en-US" sz="2000" dirty="0" smtClean="0"/>
              <a:t>Maladministration (Section 2(3))</a:t>
            </a:r>
          </a:p>
          <a:p>
            <a:pPr lvl="1"/>
            <a:r>
              <a:rPr lang="en-US" sz="2000" dirty="0" smtClean="0"/>
              <a:t>Jurisdiction, Power and Functions</a:t>
            </a:r>
          </a:p>
          <a:p>
            <a:pPr lvl="2"/>
            <a:r>
              <a:rPr lang="en-US" sz="2000" dirty="0" smtClean="0"/>
              <a:t>On a complaint by an aggrieved person</a:t>
            </a:r>
          </a:p>
          <a:p>
            <a:pPr lvl="2"/>
            <a:r>
              <a:rPr lang="en-US" sz="2000" dirty="0" smtClean="0"/>
              <a:t>On a reference by President, the Senate or the National Assembly</a:t>
            </a:r>
          </a:p>
          <a:p>
            <a:pPr lvl="2"/>
            <a:r>
              <a:rPr lang="en-US" sz="2000" dirty="0" smtClean="0"/>
              <a:t>On motion of the Supreme Court or High Court</a:t>
            </a:r>
          </a:p>
          <a:p>
            <a:pPr lvl="1"/>
            <a:r>
              <a:rPr lang="en-US" sz="2000" dirty="0" smtClean="0"/>
              <a:t>Shall not exercise jurisdiction </a:t>
            </a:r>
          </a:p>
          <a:p>
            <a:pPr lvl="2"/>
            <a:r>
              <a:rPr lang="en-US" sz="1700" dirty="0" smtClean="0"/>
              <a:t>Matters </a:t>
            </a:r>
            <a:r>
              <a:rPr lang="en-US" sz="1700" dirty="0" err="1" smtClean="0"/>
              <a:t>subjudice</a:t>
            </a:r>
            <a:r>
              <a:rPr lang="en-US" sz="1700" dirty="0" smtClean="0"/>
              <a:t> before a court, tribunal or board or authority on the date of the receipt of a complaint, reference or motion</a:t>
            </a:r>
          </a:p>
          <a:p>
            <a:pPr lvl="2"/>
            <a:r>
              <a:rPr lang="en-US" sz="1700" dirty="0" smtClean="0"/>
              <a:t>Disputes in respect of which remedies of appeal , review or revision are available under the relevant statute </a:t>
            </a:r>
            <a:endParaRPr lang="en-US" sz="1700" dirty="0"/>
          </a:p>
        </p:txBody>
      </p:sp>
      <p:sp>
        <p:nvSpPr>
          <p:cNvPr id="4" name="Slide Number Placeholder 3"/>
          <p:cNvSpPr>
            <a:spLocks noGrp="1"/>
          </p:cNvSpPr>
          <p:nvPr>
            <p:ph type="sldNum" sz="quarter" idx="12"/>
          </p:nvPr>
        </p:nvSpPr>
        <p:spPr/>
        <p:txBody>
          <a:bodyPr/>
          <a:lstStyle/>
          <a:p>
            <a:fld id="{F5FA12BE-A4FB-42D0-A9F2-A4DC685E4ABD}"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Other Remedies                  .…Continued</a:t>
            </a:r>
            <a:endParaRPr lang="en-US" sz="4000" b="1" dirty="0"/>
          </a:p>
        </p:txBody>
      </p:sp>
      <p:sp>
        <p:nvSpPr>
          <p:cNvPr id="3" name="Content Placeholder 2"/>
          <p:cNvSpPr>
            <a:spLocks noGrp="1"/>
          </p:cNvSpPr>
          <p:nvPr>
            <p:ph idx="1"/>
          </p:nvPr>
        </p:nvSpPr>
        <p:spPr/>
        <p:txBody>
          <a:bodyPr/>
          <a:lstStyle/>
          <a:p>
            <a:r>
              <a:rPr lang="en-US" dirty="0" smtClean="0"/>
              <a:t>Alternative Dispute Resolution (Section 134 A)</a:t>
            </a:r>
          </a:p>
          <a:p>
            <a:pPr lvl="1"/>
            <a:r>
              <a:rPr lang="en-US" dirty="0" smtClean="0"/>
              <a:t>Any aggrieved person in connection with any matter before an appellate authority, may apply to FBR for appointment of a committee for the resolution of any hardship or dispute except where prosecution proceedings have been initiated or where interpretation of question of law having effect on identical other cases.</a:t>
            </a:r>
            <a:endParaRPr lang="en-US" dirty="0"/>
          </a:p>
        </p:txBody>
      </p:sp>
      <p:sp>
        <p:nvSpPr>
          <p:cNvPr id="4" name="Slide Number Placeholder 3"/>
          <p:cNvSpPr>
            <a:spLocks noGrp="1"/>
          </p:cNvSpPr>
          <p:nvPr>
            <p:ph type="sldNum" sz="quarter" idx="12"/>
          </p:nvPr>
        </p:nvSpPr>
        <p:spPr/>
        <p:txBody>
          <a:bodyPr/>
          <a:lstStyle/>
          <a:p>
            <a:fld id="{F5FA12BE-A4FB-42D0-A9F2-A4DC685E4ABD}"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FOUNDATIONAL CONCEPT</a:t>
            </a:r>
            <a:endParaRPr lang="en-US" b="1" dirty="0"/>
          </a:p>
        </p:txBody>
      </p:sp>
      <p:sp>
        <p:nvSpPr>
          <p:cNvPr id="3" name="Content Placeholder 2"/>
          <p:cNvSpPr>
            <a:spLocks noGrp="1"/>
          </p:cNvSpPr>
          <p:nvPr>
            <p:ph idx="1"/>
          </p:nvPr>
        </p:nvSpPr>
        <p:spPr/>
        <p:txBody>
          <a:bodyPr>
            <a:normAutofit/>
          </a:bodyPr>
          <a:lstStyle/>
          <a:p>
            <a:pPr>
              <a:buNone/>
            </a:pPr>
            <a:r>
              <a:rPr lang="en-US" sz="4000" dirty="0" smtClean="0">
                <a:latin typeface="+mj-lt"/>
              </a:rPr>
              <a:t>  </a:t>
            </a:r>
          </a:p>
          <a:p>
            <a:pPr algn="ctr">
              <a:buNone/>
            </a:pPr>
            <a:r>
              <a:rPr lang="en-US" sz="4000" dirty="0" smtClean="0">
                <a:latin typeface="+mj-lt"/>
              </a:rPr>
              <a:t> “IF WE UNDERSTAND THE BASIC CONCEPTS PROPERLY; THEN WE WILL KNOW WHERE THE SHOE PINCHES.”</a:t>
            </a:r>
            <a:endParaRPr lang="en-US" sz="40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Other Remedies                …..Continued</a:t>
            </a:r>
            <a:endParaRPr lang="en-US" sz="4000" b="1" dirty="0"/>
          </a:p>
        </p:txBody>
      </p:sp>
      <p:sp>
        <p:nvSpPr>
          <p:cNvPr id="3" name="Content Placeholder 2"/>
          <p:cNvSpPr>
            <a:spLocks noGrp="1"/>
          </p:cNvSpPr>
          <p:nvPr>
            <p:ph idx="1"/>
          </p:nvPr>
        </p:nvSpPr>
        <p:spPr/>
        <p:txBody>
          <a:bodyPr/>
          <a:lstStyle/>
          <a:p>
            <a:r>
              <a:rPr lang="en-US" dirty="0" smtClean="0"/>
              <a:t>Other Appeals under Schedules and Rules</a:t>
            </a:r>
          </a:p>
          <a:p>
            <a:pPr>
              <a:buNone/>
            </a:pPr>
            <a:endParaRPr lang="en-US" dirty="0"/>
          </a:p>
        </p:txBody>
      </p:sp>
      <p:sp>
        <p:nvSpPr>
          <p:cNvPr id="4" name="Slide Number Placeholder 3"/>
          <p:cNvSpPr>
            <a:spLocks noGrp="1"/>
          </p:cNvSpPr>
          <p:nvPr>
            <p:ph type="sldNum" sz="quarter" idx="12"/>
          </p:nvPr>
        </p:nvSpPr>
        <p:spPr/>
        <p:txBody>
          <a:bodyPr/>
          <a:lstStyle/>
          <a:p>
            <a:fld id="{F5FA12BE-A4FB-42D0-A9F2-A4DC685E4ABD}"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Other Remedies                …..Continued</a:t>
            </a:r>
            <a:endParaRPr lang="en-US" sz="4000" dirty="0"/>
          </a:p>
        </p:txBody>
      </p:sp>
      <p:sp>
        <p:nvSpPr>
          <p:cNvPr id="3" name="Content Placeholder 2"/>
          <p:cNvSpPr>
            <a:spLocks noGrp="1"/>
          </p:cNvSpPr>
          <p:nvPr>
            <p:ph idx="1"/>
          </p:nvPr>
        </p:nvSpPr>
        <p:spPr/>
        <p:txBody>
          <a:bodyPr/>
          <a:lstStyle/>
          <a:p>
            <a:r>
              <a:rPr lang="en-US" dirty="0" smtClean="0"/>
              <a:t>Revision</a:t>
            </a:r>
          </a:p>
          <a:p>
            <a:pPr lvl="1"/>
            <a:r>
              <a:rPr lang="en-US" dirty="0" smtClean="0"/>
              <a:t>Under section 122A by the Commissioner</a:t>
            </a:r>
          </a:p>
          <a:p>
            <a:pPr lvl="1"/>
            <a:r>
              <a:rPr lang="en-US" dirty="0" smtClean="0"/>
              <a:t>Under section 122B revision by the Chief Commissioner</a:t>
            </a:r>
            <a:endParaRPr lang="en-US" dirty="0"/>
          </a:p>
        </p:txBody>
      </p:sp>
      <p:sp>
        <p:nvSpPr>
          <p:cNvPr id="4" name="Slide Number Placeholder 3"/>
          <p:cNvSpPr>
            <a:spLocks noGrp="1"/>
          </p:cNvSpPr>
          <p:nvPr>
            <p:ph type="sldNum" sz="quarter" idx="12"/>
          </p:nvPr>
        </p:nvSpPr>
        <p:spPr/>
        <p:txBody>
          <a:bodyPr/>
          <a:lstStyle/>
          <a:p>
            <a:fld id="{F5FA12BE-A4FB-42D0-A9F2-A4DC685E4ABD}"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2286000"/>
          </a:xfrm>
        </p:spPr>
        <p:txBody>
          <a:bodyPr>
            <a:noAutofit/>
          </a:bodyPr>
          <a:lstStyle/>
          <a:p>
            <a:pPr algn="ctr"/>
            <a:r>
              <a:rPr lang="en-US" sz="7200" b="1" dirty="0" smtClean="0"/>
              <a:t>THANK YOU AND GOOD LUCK FOR THE FUTURE </a:t>
            </a:r>
            <a:endParaRPr lang="en-US" sz="7200" b="1" dirty="0"/>
          </a:p>
        </p:txBody>
      </p:sp>
      <p:sp>
        <p:nvSpPr>
          <p:cNvPr id="3" name="Slide Number Placeholder 2"/>
          <p:cNvSpPr>
            <a:spLocks noGrp="1"/>
          </p:cNvSpPr>
          <p:nvPr>
            <p:ph type="sldNum" sz="quarter" idx="12"/>
          </p:nvPr>
        </p:nvSpPr>
        <p:spPr/>
        <p:txBody>
          <a:bodyPr/>
          <a:lstStyle/>
          <a:p>
            <a:fld id="{F5FA12BE-A4FB-42D0-A9F2-A4DC685E4ABD}" type="slidenum">
              <a:rPr lang="en-US" smtClean="0"/>
              <a:pPr/>
              <a:t>42</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4000" b="1" dirty="0" smtClean="0"/>
              <a:t/>
            </a:r>
            <a:br>
              <a:rPr lang="en-US" sz="4000" b="1" dirty="0" smtClean="0"/>
            </a:br>
            <a:r>
              <a:rPr lang="en-US" sz="4000" b="1" dirty="0" smtClean="0"/>
              <a:t>System for administration of Justice</a:t>
            </a:r>
            <a:endParaRPr lang="en-US" sz="4000" b="1" dirty="0"/>
          </a:p>
        </p:txBody>
      </p:sp>
      <p:sp>
        <p:nvSpPr>
          <p:cNvPr id="3" name="Content Placeholder 2"/>
          <p:cNvSpPr>
            <a:spLocks noGrp="1"/>
          </p:cNvSpPr>
          <p:nvPr>
            <p:ph idx="1"/>
          </p:nvPr>
        </p:nvSpPr>
        <p:spPr/>
        <p:txBody>
          <a:bodyPr>
            <a:noAutofit/>
          </a:bodyPr>
          <a:lstStyle/>
          <a:p>
            <a:pPr lvl="0">
              <a:spcBef>
                <a:spcPts val="0"/>
              </a:spcBef>
              <a:spcAft>
                <a:spcPts val="1500"/>
              </a:spcAft>
              <a:buFont typeface="Wingdings" panose="05000000000000000000" pitchFamily="2" charset="2"/>
              <a:buChar char="§"/>
            </a:pPr>
            <a:r>
              <a:rPr lang="en-US" sz="2400" dirty="0" smtClean="0">
                <a:latin typeface="+mj-lt"/>
              </a:rPr>
              <a:t>All the jurisprudential schools agree that justice is the ultimate and logical necessity of any human society. Therefore, existence of a system for administration of justice is condition precedent and sine quo non for human society. </a:t>
            </a:r>
          </a:p>
          <a:p>
            <a:pPr lvl="0">
              <a:spcBef>
                <a:spcPts val="0"/>
              </a:spcBef>
              <a:spcAft>
                <a:spcPts val="1500"/>
              </a:spcAft>
              <a:buFont typeface="Wingdings" panose="05000000000000000000" pitchFamily="2" charset="2"/>
              <a:buChar char="§"/>
            </a:pPr>
            <a:r>
              <a:rPr lang="en-US" sz="2400" dirty="0" smtClean="0">
                <a:latin typeface="+mj-lt"/>
              </a:rPr>
              <a:t>Laws are therefore made to provide mechanism to achieve such goals and for such purposes and intent, provide for remedies for </a:t>
            </a:r>
            <a:r>
              <a:rPr lang="en-US" sz="2400" dirty="0" err="1" smtClean="0">
                <a:latin typeface="+mj-lt"/>
              </a:rPr>
              <a:t>redressal</a:t>
            </a:r>
            <a:r>
              <a:rPr lang="en-US" sz="2400" dirty="0" smtClean="0">
                <a:latin typeface="+mj-lt"/>
              </a:rPr>
              <a:t> of the grievances of the subjects.    </a:t>
            </a:r>
          </a:p>
          <a:p>
            <a:pPr lvl="0">
              <a:spcBef>
                <a:spcPts val="0"/>
              </a:spcBef>
              <a:spcAft>
                <a:spcPts val="1500"/>
              </a:spcAft>
              <a:buFont typeface="Wingdings" panose="05000000000000000000" pitchFamily="2" charset="2"/>
              <a:buChar char="§"/>
            </a:pPr>
            <a:r>
              <a:rPr lang="en-US" sz="2400" dirty="0" smtClean="0">
                <a:latin typeface="+mj-lt"/>
              </a:rPr>
              <a:t>One of such remedy is an Appeal, the topic we will make an attempt to understand. </a:t>
            </a:r>
          </a:p>
          <a:p>
            <a:pPr>
              <a:spcBef>
                <a:spcPts val="0"/>
              </a:spcBef>
              <a:spcAft>
                <a:spcPts val="1500"/>
              </a:spcAft>
              <a:buFont typeface="Wingdings" panose="05000000000000000000" pitchFamily="2" charset="2"/>
              <a:buChar char="§"/>
            </a:pPr>
            <a:r>
              <a:rPr lang="en-US" sz="2400" dirty="0" smtClean="0">
                <a:latin typeface="+mj-lt"/>
              </a:rPr>
              <a:t>As a student of taxation laws or fiscal statutes, we will examine the above topic within the compass of today’s deliberation.</a:t>
            </a:r>
            <a:endParaRPr lang="en-US" sz="24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Provisions relating to appeals in fiscal statutes</a:t>
            </a:r>
            <a:endParaRPr lang="en-US" sz="4000" b="1" dirty="0"/>
          </a:p>
        </p:txBody>
      </p:sp>
      <p:sp>
        <p:nvSpPr>
          <p:cNvPr id="3" name="Content Placeholder 2"/>
          <p:cNvSpPr>
            <a:spLocks noGrp="1"/>
          </p:cNvSpPr>
          <p:nvPr>
            <p:ph idx="1"/>
          </p:nvPr>
        </p:nvSpPr>
        <p:spPr>
          <a:xfrm>
            <a:off x="457200" y="1935480"/>
            <a:ext cx="8382000" cy="4389120"/>
          </a:xfrm>
        </p:spPr>
        <p:txBody>
          <a:bodyPr>
            <a:normAutofit/>
          </a:bodyPr>
          <a:lstStyle/>
          <a:p>
            <a:pPr marL="320040" lvl="0" indent="-320040">
              <a:spcBef>
                <a:spcPts val="0"/>
              </a:spcBef>
              <a:spcAft>
                <a:spcPts val="1600"/>
              </a:spcAft>
              <a:buFont typeface="Wingdings" panose="05000000000000000000" pitchFamily="2" charset="2"/>
              <a:buChar char="§"/>
            </a:pPr>
            <a:r>
              <a:rPr lang="en-US" sz="2400" dirty="0" smtClean="0">
                <a:latin typeface="+mj-lt"/>
              </a:rPr>
              <a:t>We will make an attempt to understand the provisions relating to “Appeals” under the following fiscal statutes. </a:t>
            </a:r>
          </a:p>
          <a:p>
            <a:pPr marL="662940" lvl="2" indent="-342900">
              <a:buSzPct val="90000"/>
              <a:buFont typeface="Arial" panose="020B0604020202020204" pitchFamily="34" charset="0"/>
              <a:buChar char="•"/>
            </a:pPr>
            <a:r>
              <a:rPr lang="en-US" sz="2400" dirty="0" smtClean="0">
                <a:latin typeface="+mj-lt"/>
              </a:rPr>
              <a:t>The Income Tax Ordinance, 2001</a:t>
            </a:r>
          </a:p>
          <a:p>
            <a:pPr marL="662940" lvl="2" indent="-342900">
              <a:buSzPct val="90000"/>
              <a:buFont typeface="Arial" panose="020B0604020202020204" pitchFamily="34" charset="0"/>
              <a:buChar char="•"/>
            </a:pPr>
            <a:r>
              <a:rPr lang="en-US" sz="2400" dirty="0" smtClean="0">
                <a:latin typeface="+mj-lt"/>
              </a:rPr>
              <a:t>The Sales Tax Act, 1990</a:t>
            </a:r>
          </a:p>
          <a:p>
            <a:pPr marL="662940" lvl="2" indent="-342900">
              <a:buSzPct val="90000"/>
              <a:buFont typeface="Arial" panose="020B0604020202020204" pitchFamily="34" charset="0"/>
              <a:buChar char="•"/>
            </a:pPr>
            <a:r>
              <a:rPr lang="en-US" sz="2400" dirty="0" smtClean="0">
                <a:latin typeface="+mj-lt"/>
              </a:rPr>
              <a:t>The Customs Act 1969</a:t>
            </a:r>
          </a:p>
          <a:p>
            <a:pPr marL="662940" lvl="2" indent="-342900">
              <a:buSzPct val="90000"/>
              <a:buFont typeface="Arial" panose="020B0604020202020204" pitchFamily="34" charset="0"/>
              <a:buChar char="•"/>
            </a:pPr>
            <a:r>
              <a:rPr lang="en-US" sz="2400" dirty="0" smtClean="0">
                <a:latin typeface="+mj-lt"/>
              </a:rPr>
              <a:t>The Federal Excise Act, 2005</a:t>
            </a:r>
          </a:p>
          <a:p>
            <a:pPr marL="662940" lvl="2" indent="-342900">
              <a:buSzPct val="90000"/>
              <a:buFont typeface="Arial" panose="020B0604020202020204" pitchFamily="34" charset="0"/>
              <a:buChar char="•"/>
            </a:pPr>
            <a:r>
              <a:rPr lang="en-US" sz="2400" dirty="0" smtClean="0">
                <a:latin typeface="+mj-lt"/>
              </a:rPr>
              <a:t>The </a:t>
            </a:r>
            <a:r>
              <a:rPr lang="en-US" sz="2400" dirty="0" err="1" smtClean="0">
                <a:latin typeface="+mj-lt"/>
              </a:rPr>
              <a:t>Sindh</a:t>
            </a:r>
            <a:r>
              <a:rPr lang="en-US" sz="2400" dirty="0" smtClean="0">
                <a:latin typeface="+mj-lt"/>
              </a:rPr>
              <a:t> Sales Tax on Services Act, 2011</a:t>
            </a:r>
          </a:p>
          <a:p>
            <a:pPr marL="662940" lvl="2" indent="-342900">
              <a:buSzPct val="90000"/>
              <a:buFont typeface="Arial" panose="020B0604020202020204" pitchFamily="34" charset="0"/>
              <a:buChar char="•"/>
            </a:pPr>
            <a:r>
              <a:rPr lang="en-US" sz="2400" dirty="0" smtClean="0">
                <a:latin typeface="+mj-lt"/>
              </a:rPr>
              <a:t>The Punjab Sale Tax on Services Act, 2012</a:t>
            </a:r>
          </a:p>
          <a:p>
            <a:pPr marL="662940" lvl="2" indent="-342900">
              <a:buSzPct val="90000"/>
              <a:buFont typeface="Arial" panose="020B0604020202020204" pitchFamily="34" charset="0"/>
              <a:buChar char="•"/>
            </a:pPr>
            <a:r>
              <a:rPr lang="en-US" sz="2400" dirty="0" smtClean="0">
                <a:latin typeface="+mj-lt"/>
              </a:rPr>
              <a:t>The Khyber Pakhtunkhwa Finance Act, 2013</a:t>
            </a:r>
          </a:p>
        </p:txBody>
      </p:sp>
      <p:sp>
        <p:nvSpPr>
          <p:cNvPr id="4" name="Slide Number Placeholder 3"/>
          <p:cNvSpPr>
            <a:spLocks noGrp="1"/>
          </p:cNvSpPr>
          <p:nvPr>
            <p:ph type="sldNum" sz="quarter" idx="12"/>
          </p:nvPr>
        </p:nvSpPr>
        <p:spPr/>
        <p:txBody>
          <a:bodyPr/>
          <a:lstStyle/>
          <a:p>
            <a:fld id="{F5FA12BE-A4FB-42D0-A9F2-A4DC685E4ABD}"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Three distinct types of provision in fiscal statutes</a:t>
            </a:r>
            <a:endParaRPr lang="en-US" sz="4000" b="1" dirty="0"/>
          </a:p>
        </p:txBody>
      </p:sp>
      <p:sp>
        <p:nvSpPr>
          <p:cNvPr id="3" name="Content Placeholder 2"/>
          <p:cNvSpPr>
            <a:spLocks noGrp="1"/>
          </p:cNvSpPr>
          <p:nvPr>
            <p:ph idx="1"/>
          </p:nvPr>
        </p:nvSpPr>
        <p:spPr>
          <a:xfrm>
            <a:off x="457200" y="1935480"/>
            <a:ext cx="8534400" cy="4389120"/>
          </a:xfrm>
        </p:spPr>
        <p:txBody>
          <a:bodyPr>
            <a:noAutofit/>
          </a:bodyPr>
          <a:lstStyle/>
          <a:p>
            <a:pPr lvl="0">
              <a:spcBef>
                <a:spcPts val="0"/>
              </a:spcBef>
              <a:spcAft>
                <a:spcPts val="1500"/>
              </a:spcAft>
              <a:buFont typeface="Wingdings" panose="05000000000000000000" pitchFamily="2" charset="2"/>
              <a:buChar char="§"/>
            </a:pPr>
            <a:r>
              <a:rPr lang="en-US" sz="2400" dirty="0" smtClean="0">
                <a:latin typeface="+mj-lt"/>
              </a:rPr>
              <a:t>In a fiscal statute, there are generally three distinct types of provisions.  </a:t>
            </a:r>
          </a:p>
          <a:p>
            <a:pPr lvl="0">
              <a:spcBef>
                <a:spcPts val="0"/>
              </a:spcBef>
              <a:spcAft>
                <a:spcPts val="1500"/>
              </a:spcAft>
              <a:buFont typeface="Wingdings" panose="05000000000000000000" pitchFamily="2" charset="2"/>
              <a:buChar char="§"/>
            </a:pPr>
            <a:r>
              <a:rPr lang="en-US" sz="2400" dirty="0" smtClean="0">
                <a:latin typeface="+mj-lt"/>
              </a:rPr>
              <a:t>The charging provisions, which relate to the levy or charge of the tax, which usually state that tax is to be levied on what property, goods or income and in what manner and at what rate .</a:t>
            </a:r>
          </a:p>
          <a:p>
            <a:pPr lvl="0">
              <a:spcBef>
                <a:spcPts val="0"/>
              </a:spcBef>
              <a:spcAft>
                <a:spcPts val="1500"/>
              </a:spcAft>
              <a:buFont typeface="Wingdings" panose="05000000000000000000" pitchFamily="2" charset="2"/>
              <a:buChar char="§"/>
            </a:pPr>
            <a:r>
              <a:rPr lang="en-US" sz="2400" dirty="0" smtClean="0">
                <a:latin typeface="+mj-lt"/>
              </a:rPr>
              <a:t>Second, the assessment provisions, which deal with the assessments, calculations or quantifications of the tax for the purposes of determining the amount of tax due and payable or which has escaped collection or has been under assessed at a lower rate or on which excessive relief or refund has been allowed . </a:t>
            </a:r>
          </a:p>
        </p:txBody>
      </p:sp>
      <p:sp>
        <p:nvSpPr>
          <p:cNvPr id="4" name="Slide Number Placeholder 3"/>
          <p:cNvSpPr>
            <a:spLocks noGrp="1"/>
          </p:cNvSpPr>
          <p:nvPr>
            <p:ph type="sldNum" sz="quarter" idx="12"/>
          </p:nvPr>
        </p:nvSpPr>
        <p:spPr/>
        <p:txBody>
          <a:bodyPr/>
          <a:lstStyle/>
          <a:p>
            <a:fld id="{F5FA12BE-A4FB-42D0-A9F2-A4DC685E4ABD}"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0288"/>
            <a:ext cx="8229600" cy="1143000"/>
          </a:xfrm>
        </p:spPr>
        <p:txBody>
          <a:bodyPr>
            <a:noAutofit/>
          </a:bodyPr>
          <a:lstStyle/>
          <a:p>
            <a:r>
              <a:rPr lang="en-US" sz="3600" b="1" dirty="0" smtClean="0"/>
              <a:t>Three distinct types of provision in fiscal statutes …………………</a:t>
            </a:r>
            <a:r>
              <a:rPr lang="en-US" sz="3600" b="1" i="1" dirty="0" smtClean="0"/>
              <a:t>continued</a:t>
            </a:r>
            <a:r>
              <a:rPr lang="en-US" sz="3600" b="1" dirty="0" smtClean="0"/>
              <a:t> </a:t>
            </a:r>
            <a:endParaRPr lang="en-US" sz="4000" b="1" dirty="0"/>
          </a:p>
        </p:txBody>
      </p:sp>
      <p:sp>
        <p:nvSpPr>
          <p:cNvPr id="3" name="Content Placeholder 2"/>
          <p:cNvSpPr>
            <a:spLocks noGrp="1"/>
          </p:cNvSpPr>
          <p:nvPr>
            <p:ph idx="1"/>
          </p:nvPr>
        </p:nvSpPr>
        <p:spPr>
          <a:xfrm>
            <a:off x="457200" y="2164080"/>
            <a:ext cx="8534400" cy="4389120"/>
          </a:xfrm>
        </p:spPr>
        <p:txBody>
          <a:bodyPr>
            <a:noAutofit/>
          </a:bodyPr>
          <a:lstStyle/>
          <a:p>
            <a:pPr lvl="0">
              <a:spcBef>
                <a:spcPts val="0"/>
              </a:spcBef>
              <a:spcAft>
                <a:spcPts val="1500"/>
              </a:spcAft>
              <a:buFont typeface="Wingdings" panose="05000000000000000000" pitchFamily="2" charset="2"/>
              <a:buChar char="§"/>
            </a:pPr>
            <a:r>
              <a:rPr lang="en-US" sz="2400" dirty="0" smtClean="0">
                <a:latin typeface="+mj-lt"/>
              </a:rPr>
              <a:t>Third, the collection provisions, which relate to the mode and manner of receipt or collection of the tax. </a:t>
            </a:r>
          </a:p>
          <a:p>
            <a:pPr>
              <a:spcBef>
                <a:spcPts val="0"/>
              </a:spcBef>
              <a:spcAft>
                <a:spcPts val="1500"/>
              </a:spcAft>
              <a:buFont typeface="Wingdings" panose="05000000000000000000" pitchFamily="2" charset="2"/>
              <a:buChar char="§"/>
            </a:pPr>
            <a:r>
              <a:rPr lang="en-US" sz="2400" dirty="0" smtClean="0">
                <a:latin typeface="+mj-lt"/>
              </a:rPr>
              <a:t>(Please see Opinion of Lord </a:t>
            </a:r>
            <a:r>
              <a:rPr lang="en-US" sz="2400" dirty="0" err="1" smtClean="0">
                <a:latin typeface="+mj-lt"/>
              </a:rPr>
              <a:t>Dunrdin</a:t>
            </a:r>
            <a:r>
              <a:rPr lang="en-US" sz="2400" dirty="0" smtClean="0">
                <a:latin typeface="+mj-lt"/>
              </a:rPr>
              <a:t> in </a:t>
            </a:r>
            <a:r>
              <a:rPr lang="en-US" sz="2400" dirty="0" err="1" smtClean="0">
                <a:latin typeface="+mj-lt"/>
              </a:rPr>
              <a:t>Witney</a:t>
            </a:r>
            <a:r>
              <a:rPr lang="en-US" sz="2400" dirty="0" smtClean="0">
                <a:latin typeface="+mj-lt"/>
              </a:rPr>
              <a:t> vs (1926 AC 37 ) approved by </a:t>
            </a:r>
            <a:r>
              <a:rPr lang="en-US" sz="2400" dirty="0" err="1" smtClean="0">
                <a:latin typeface="+mj-lt"/>
              </a:rPr>
              <a:t>Hon’ble</a:t>
            </a:r>
            <a:r>
              <a:rPr lang="en-US" sz="2400" dirty="0" smtClean="0">
                <a:latin typeface="+mj-lt"/>
              </a:rPr>
              <a:t> Supreme Court of Pakistan in cases reported in  PLD 1962 SC 335 and (1990) 62 Tax 74 SC Pak) </a:t>
            </a:r>
            <a:endParaRPr lang="en-US" sz="24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8</a:t>
            </a:fld>
            <a:endParaRPr lang="en-US"/>
          </a:p>
        </p:txBody>
      </p:sp>
    </p:spTree>
    <p:extLst>
      <p:ext uri="{BB962C8B-B14F-4D97-AF65-F5344CB8AC3E}">
        <p14:creationId xmlns:p14="http://schemas.microsoft.com/office/powerpoint/2010/main" xmlns="" val="2979188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4400" dirty="0" smtClean="0"/>
              <a:t>Another distinct &amp; fourth type of provision</a:t>
            </a:r>
            <a:endParaRPr lang="en-US" sz="4400" dirty="0"/>
          </a:p>
        </p:txBody>
      </p:sp>
      <p:sp>
        <p:nvSpPr>
          <p:cNvPr id="3" name="Content Placeholder 2"/>
          <p:cNvSpPr>
            <a:spLocks noGrp="1"/>
          </p:cNvSpPr>
          <p:nvPr>
            <p:ph idx="1"/>
          </p:nvPr>
        </p:nvSpPr>
        <p:spPr>
          <a:xfrm>
            <a:off x="457200" y="1935480"/>
            <a:ext cx="8382000" cy="4389120"/>
          </a:xfrm>
        </p:spPr>
        <p:txBody>
          <a:bodyPr>
            <a:normAutofit/>
          </a:bodyPr>
          <a:lstStyle/>
          <a:p>
            <a:pPr lvl="0">
              <a:buFont typeface="Wingdings" panose="05000000000000000000" pitchFamily="2" charset="2"/>
              <a:buChar char="§"/>
            </a:pPr>
            <a:r>
              <a:rPr lang="en-US" sz="2400" dirty="0" smtClean="0">
                <a:latin typeface="+mj-lt"/>
              </a:rPr>
              <a:t>Another distinct and fourth type of provision regarding appeals and its procedure, which is relatable to the second category i.e. the Assessment / Adjudication proceedings. </a:t>
            </a:r>
          </a:p>
          <a:p>
            <a:pPr>
              <a:buFont typeface="Wingdings" panose="05000000000000000000" pitchFamily="2" charset="2"/>
              <a:buChar char="§"/>
            </a:pPr>
            <a:endParaRPr lang="en-US" sz="2400" dirty="0" smtClean="0">
              <a:latin typeface="+mj-lt"/>
            </a:endParaRPr>
          </a:p>
          <a:p>
            <a:pPr lvl="0">
              <a:buFont typeface="Wingdings" panose="05000000000000000000" pitchFamily="2" charset="2"/>
              <a:buChar char="§"/>
            </a:pPr>
            <a:r>
              <a:rPr lang="en-US" sz="2400" dirty="0" smtClean="0">
                <a:latin typeface="+mj-lt"/>
              </a:rPr>
              <a:t>Appeal is continuation of the Assessment proceedings. </a:t>
            </a:r>
          </a:p>
          <a:p>
            <a:pPr lvl="0" indent="0">
              <a:buNone/>
            </a:pPr>
            <a:r>
              <a:rPr lang="en-US" sz="2400" dirty="0" smtClean="0">
                <a:latin typeface="+mj-lt"/>
              </a:rPr>
              <a:t>Please see 1993 PTD 1108 SC Pak – </a:t>
            </a:r>
            <a:r>
              <a:rPr lang="en-US" sz="2400" dirty="0" err="1" smtClean="0">
                <a:latin typeface="+mj-lt"/>
              </a:rPr>
              <a:t>Chappal</a:t>
            </a:r>
            <a:r>
              <a:rPr lang="en-US" sz="2400" dirty="0" smtClean="0">
                <a:latin typeface="+mj-lt"/>
              </a:rPr>
              <a:t> Builders’ case.</a:t>
            </a:r>
            <a:endParaRPr lang="en-US" sz="2400" dirty="0">
              <a:latin typeface="+mj-lt"/>
            </a:endParaRPr>
          </a:p>
        </p:txBody>
      </p:sp>
      <p:sp>
        <p:nvSpPr>
          <p:cNvPr id="4" name="Slide Number Placeholder 3"/>
          <p:cNvSpPr>
            <a:spLocks noGrp="1"/>
          </p:cNvSpPr>
          <p:nvPr>
            <p:ph type="sldNum" sz="quarter" idx="12"/>
          </p:nvPr>
        </p:nvSpPr>
        <p:spPr/>
        <p:txBody>
          <a:bodyPr/>
          <a:lstStyle/>
          <a:p>
            <a:fld id="{F5FA12BE-A4FB-42D0-A9F2-A4DC685E4ABD}"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376</TotalTime>
  <Words>3284</Words>
  <Application>Microsoft Office PowerPoint</Application>
  <PresentationFormat>On-screen Show (4:3)</PresentationFormat>
  <Paragraphs>316</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REMIDIES AGAINST ASSESSMENT / ADJUDICATION &amp; OTHER INCIDENTAL ISSUES UNDER LAWS OF DIRECT &amp; INDIRECT TAXES</vt:lpstr>
      <vt:lpstr>Contents</vt:lpstr>
      <vt:lpstr>Contents …………………………. continued</vt:lpstr>
      <vt:lpstr>FOUNDATIONAL CONCEPT</vt:lpstr>
      <vt:lpstr> System for administration of Justice</vt:lpstr>
      <vt:lpstr>Provisions relating to appeals in fiscal statutes</vt:lpstr>
      <vt:lpstr>Three distinct types of provision in fiscal statutes</vt:lpstr>
      <vt:lpstr>Three distinct types of provision in fiscal statutes …………………continued </vt:lpstr>
      <vt:lpstr>Another distinct &amp; fourth type of provision</vt:lpstr>
      <vt:lpstr>Definition of “Appeal”</vt:lpstr>
      <vt:lpstr>Definition of “Appeal” …….. Cont’d</vt:lpstr>
      <vt:lpstr>Definition of “Appeal” …….. Cont’d</vt:lpstr>
      <vt:lpstr>Justice (A Process)</vt:lpstr>
      <vt:lpstr>Concept of Fair Trial and Due Process</vt:lpstr>
      <vt:lpstr>Stages of Appeal in fiscal statutes</vt:lpstr>
      <vt:lpstr>First Appeal</vt:lpstr>
      <vt:lpstr>First Appeal ………………..………………..Cont’d</vt:lpstr>
      <vt:lpstr>First Appeal ………………..………………..Cont’d</vt:lpstr>
      <vt:lpstr>First Appeal ………………..………………..Cont’d</vt:lpstr>
      <vt:lpstr>First Appeal ………………..………………..Cont’d</vt:lpstr>
      <vt:lpstr>First Appeal ………………..………………..Cont’d</vt:lpstr>
      <vt:lpstr>Who can file Appeal &amp; Condition to file or prefer Appeals</vt:lpstr>
      <vt:lpstr>Documents to be submitted mandatorily with Appeal</vt:lpstr>
      <vt:lpstr>Drafting of Grounds of Appeal</vt:lpstr>
      <vt:lpstr>Prescribed time for filing Appeal</vt:lpstr>
      <vt:lpstr>Prescribed time for filing Appeal ..Continued</vt:lpstr>
      <vt:lpstr>Procedure in Appeal</vt:lpstr>
      <vt:lpstr>Procedure in Appeal       ………Continued </vt:lpstr>
      <vt:lpstr>Drafting of written arguments</vt:lpstr>
      <vt:lpstr>Decision in Appeal</vt:lpstr>
      <vt:lpstr>Decision in Appeal        ………Continued </vt:lpstr>
      <vt:lpstr>Decision in Appeal        ………Continued </vt:lpstr>
      <vt:lpstr>Appeal to the Appellate Tribunal</vt:lpstr>
      <vt:lpstr>Presentation of arguments before Appellate Tribunal</vt:lpstr>
      <vt:lpstr>Presentation of arguments before Appellate Tribunal    …….Continued </vt:lpstr>
      <vt:lpstr>Filing of miscellaneous application &amp; Limitation for retention of record</vt:lpstr>
      <vt:lpstr>Reference to High Court &amp; Civil Petition before the Hon’ble Supreme Court </vt:lpstr>
      <vt:lpstr>Other Remedies</vt:lpstr>
      <vt:lpstr>Other Remedies                  .…Continued</vt:lpstr>
      <vt:lpstr>Other Remedies                …..Continued</vt:lpstr>
      <vt:lpstr>Other Remedies                …..Continued</vt:lpstr>
      <vt:lpstr>THANK YOU AND GOOD LUCK FOR THE FUTURE </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REMIDIES AGAINST ASSESSMENT / ADJUDICATION &amp; OTHER INCIDENTAL ISSUES UNDER LAWS OF DIRECT &amp; INDIRECT TAXES</dc:title>
  <dc:creator>khalidmahmood</dc:creator>
  <cp:lastModifiedBy>MTS</cp:lastModifiedBy>
  <cp:revision>80</cp:revision>
  <dcterms:created xsi:type="dcterms:W3CDTF">2013-12-19T05:15:33Z</dcterms:created>
  <dcterms:modified xsi:type="dcterms:W3CDTF">2017-01-26T12:45:44Z</dcterms:modified>
</cp:coreProperties>
</file>