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handoutMasterIdLst>
    <p:handoutMasterId r:id="rId18"/>
  </p:handoutMasterIdLst>
  <p:sldIdLst>
    <p:sldId id="256" r:id="rId2"/>
    <p:sldId id="271" r:id="rId3"/>
    <p:sldId id="268"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Lst>
  <p:sldSz cx="12192000" cy="6858000"/>
  <p:notesSz cx="9309100" cy="70532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100" d="100"/>
          <a:sy n="100" d="100"/>
        </p:scale>
        <p:origin x="27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1A28E9-2C82-47D1-9286-9C23CA8F17A9}"/>
              </a:ext>
            </a:extLst>
          </p:cNvPr>
          <p:cNvSpPr>
            <a:spLocks noGrp="1"/>
          </p:cNvSpPr>
          <p:nvPr>
            <p:ph type="hdr" sz="quarter"/>
          </p:nvPr>
        </p:nvSpPr>
        <p:spPr>
          <a:xfrm>
            <a:off x="2" y="2"/>
            <a:ext cx="4033315" cy="3536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DB8E69-5812-4428-BE64-FA4CB6AB60CD}"/>
              </a:ext>
            </a:extLst>
          </p:cNvPr>
          <p:cNvSpPr>
            <a:spLocks noGrp="1"/>
          </p:cNvSpPr>
          <p:nvPr>
            <p:ph type="dt" sz="quarter" idx="1"/>
          </p:nvPr>
        </p:nvSpPr>
        <p:spPr>
          <a:xfrm>
            <a:off x="5273691" y="2"/>
            <a:ext cx="4033314" cy="353625"/>
          </a:xfrm>
          <a:prstGeom prst="rect">
            <a:avLst/>
          </a:prstGeom>
        </p:spPr>
        <p:txBody>
          <a:bodyPr vert="horz" lIns="91440" tIns="45720" rIns="91440" bIns="45720" rtlCol="0"/>
          <a:lstStyle>
            <a:lvl1pPr algn="r">
              <a:defRPr sz="1200"/>
            </a:lvl1pPr>
          </a:lstStyle>
          <a:p>
            <a:fld id="{5E8062D6-3922-4650-813F-2AFA0957985B}" type="datetimeFigureOut">
              <a:rPr lang="en-US" smtClean="0"/>
              <a:t>2/15/2018</a:t>
            </a:fld>
            <a:endParaRPr lang="en-US"/>
          </a:p>
        </p:txBody>
      </p:sp>
      <p:sp>
        <p:nvSpPr>
          <p:cNvPr id="4" name="Footer Placeholder 3">
            <a:extLst>
              <a:ext uri="{FF2B5EF4-FFF2-40B4-BE49-F238E27FC236}">
                <a16:creationId xmlns:a16="http://schemas.microsoft.com/office/drawing/2014/main" id="{D91681A1-4B62-49FD-94C5-4804D3DA0E4B}"/>
              </a:ext>
            </a:extLst>
          </p:cNvPr>
          <p:cNvSpPr>
            <a:spLocks noGrp="1"/>
          </p:cNvSpPr>
          <p:nvPr>
            <p:ph type="ftr" sz="quarter" idx="2"/>
          </p:nvPr>
        </p:nvSpPr>
        <p:spPr>
          <a:xfrm>
            <a:off x="2" y="6699639"/>
            <a:ext cx="4033315" cy="3536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AB25AF4-0068-4F97-A5A2-3CE6085B4E6D}"/>
              </a:ext>
            </a:extLst>
          </p:cNvPr>
          <p:cNvSpPr>
            <a:spLocks noGrp="1"/>
          </p:cNvSpPr>
          <p:nvPr>
            <p:ph type="sldNum" sz="quarter" idx="3"/>
          </p:nvPr>
        </p:nvSpPr>
        <p:spPr>
          <a:xfrm>
            <a:off x="5273691" y="6699639"/>
            <a:ext cx="4033314" cy="353625"/>
          </a:xfrm>
          <a:prstGeom prst="rect">
            <a:avLst/>
          </a:prstGeom>
        </p:spPr>
        <p:txBody>
          <a:bodyPr vert="horz" lIns="91440" tIns="45720" rIns="91440" bIns="45720" rtlCol="0" anchor="b"/>
          <a:lstStyle>
            <a:lvl1pPr algn="r">
              <a:defRPr sz="1200"/>
            </a:lvl1pPr>
          </a:lstStyle>
          <a:p>
            <a:fld id="{D513F126-9920-418C-BFA8-BC4FCCE6125E}" type="slidenum">
              <a:rPr lang="en-US" smtClean="0"/>
              <a:t>‹#›</a:t>
            </a:fld>
            <a:endParaRPr lang="en-US"/>
          </a:p>
        </p:txBody>
      </p:sp>
    </p:spTree>
    <p:extLst>
      <p:ext uri="{BB962C8B-B14F-4D97-AF65-F5344CB8AC3E}">
        <p14:creationId xmlns:p14="http://schemas.microsoft.com/office/powerpoint/2010/main" val="40031564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076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624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454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14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862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511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078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801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33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26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2/15/2018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257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2/15/2018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4193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1591056" y="329184"/>
            <a:ext cx="8769095" cy="1874520"/>
          </a:xfrm>
        </p:spPr>
        <p:txBody>
          <a:bodyPr>
            <a:noAutofit/>
          </a:bodyPr>
          <a:lstStyle/>
          <a:p>
            <a:pPr algn="ctr"/>
            <a:br>
              <a:rPr lang="en-US" sz="3600" dirty="0">
                <a:latin typeface="Algerian" panose="04020705040A02060702" pitchFamily="82" charset="0"/>
              </a:rPr>
            </a:br>
            <a:br>
              <a:rPr lang="en-US" sz="3600" dirty="0">
                <a:latin typeface="Algerian" panose="04020705040A02060702" pitchFamily="82" charset="0"/>
              </a:rPr>
            </a:br>
            <a:endParaRPr lang="en-US" sz="3600" u="sng" dirty="0">
              <a:latin typeface="Algerian" panose="04020705040A02060702" pitchFamily="82" charset="0"/>
            </a:endParaRPr>
          </a:p>
        </p:txBody>
      </p:sp>
      <p:graphicFrame>
        <p:nvGraphicFramePr>
          <p:cNvPr id="3" name="Table 2">
            <a:extLst>
              <a:ext uri="{FF2B5EF4-FFF2-40B4-BE49-F238E27FC236}">
                <a16:creationId xmlns:a16="http://schemas.microsoft.com/office/drawing/2014/main" id="{668C5949-613C-44C6-B348-0141A0D7310D}"/>
              </a:ext>
            </a:extLst>
          </p:cNvPr>
          <p:cNvGraphicFramePr>
            <a:graphicFrameLocks noGrp="1"/>
          </p:cNvGraphicFramePr>
          <p:nvPr>
            <p:extLst>
              <p:ext uri="{D42A27DB-BD31-4B8C-83A1-F6EECF244321}">
                <p14:modId xmlns:p14="http://schemas.microsoft.com/office/powerpoint/2010/main" val="4214352401"/>
              </p:ext>
            </p:extLst>
          </p:nvPr>
        </p:nvGraphicFramePr>
        <p:xfrm>
          <a:off x="850392" y="198120"/>
          <a:ext cx="10844784" cy="4937760"/>
        </p:xfrm>
        <a:graphic>
          <a:graphicData uri="http://schemas.openxmlformats.org/drawingml/2006/table">
            <a:tbl>
              <a:tblPr firstRow="1" bandRow="1">
                <a:tableStyleId>{5C22544A-7EE6-4342-B048-85BDC9FD1C3A}</a:tableStyleId>
              </a:tblPr>
              <a:tblGrid>
                <a:gridCol w="10844784">
                  <a:extLst>
                    <a:ext uri="{9D8B030D-6E8A-4147-A177-3AD203B41FA5}">
                      <a16:colId xmlns:a16="http://schemas.microsoft.com/office/drawing/2014/main" val="4242482926"/>
                    </a:ext>
                  </a:extLst>
                </a:gridCol>
              </a:tblGrid>
              <a:tr h="370840">
                <a:tc>
                  <a:txBody>
                    <a:bodyPr/>
                    <a:lstStyle/>
                    <a:p>
                      <a:pPr algn="ctr"/>
                      <a:endParaRPr lang="en-US" sz="4000" b="0" dirty="0">
                        <a:solidFill>
                          <a:schemeClr val="bg2"/>
                        </a:solidFill>
                        <a:latin typeface="Algerian" panose="04020705040A02060702" pitchFamily="82" charset="0"/>
                      </a:endParaRPr>
                    </a:p>
                    <a:p>
                      <a:pPr algn="ctr"/>
                      <a:r>
                        <a:rPr lang="en-US" sz="4800" b="0" dirty="0">
                          <a:solidFill>
                            <a:schemeClr val="bg2"/>
                          </a:solidFill>
                          <a:effectLst/>
                          <a:latin typeface="Algerian" panose="04020705040A02060702" pitchFamily="82" charset="0"/>
                        </a:rPr>
                        <a:t>Karachi Tax Bar Association’s </a:t>
                      </a:r>
                    </a:p>
                    <a:p>
                      <a:pPr algn="ctr"/>
                      <a:endParaRPr lang="en-US" sz="4000" b="0" dirty="0">
                        <a:latin typeface="Algerian" panose="04020705040A02060702" pitchFamily="82" charset="0"/>
                      </a:endParaRPr>
                    </a:p>
                  </a:txBody>
                  <a:tcPr/>
                </a:tc>
                <a:extLst>
                  <a:ext uri="{0D108BD9-81ED-4DB2-BD59-A6C34878D82A}">
                    <a16:rowId xmlns:a16="http://schemas.microsoft.com/office/drawing/2014/main" val="303569373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0" dirty="0">
                          <a:latin typeface="Algerian" panose="04020705040A02060702" pitchFamily="82" charset="0"/>
                        </a:rPr>
                        <a:t>Professional Development </a:t>
                      </a:r>
                      <a:endParaRPr lang="en-US" sz="4800" b="0" dirty="0"/>
                    </a:p>
                    <a:p>
                      <a:pPr algn="ctr"/>
                      <a:r>
                        <a:rPr lang="en-US" sz="4800" b="0" dirty="0">
                          <a:latin typeface="Algerian" panose="04020705040A02060702" pitchFamily="82" charset="0"/>
                        </a:rPr>
                        <a:t>Program – Basic PDP 2017-18</a:t>
                      </a:r>
                      <a:br>
                        <a:rPr lang="en-US" sz="4400" b="0" dirty="0">
                          <a:latin typeface="Algerian" panose="04020705040A02060702" pitchFamily="82" charset="0"/>
                        </a:rPr>
                      </a:br>
                      <a:br>
                        <a:rPr lang="en-US" sz="4400" b="0" dirty="0">
                          <a:latin typeface="Algerian" panose="04020705040A02060702" pitchFamily="82" charset="0"/>
                        </a:rPr>
                      </a:br>
                      <a:endParaRPr lang="en-US" sz="4400" b="0" dirty="0"/>
                    </a:p>
                  </a:txBody>
                  <a:tcPr/>
                </a:tc>
                <a:extLst>
                  <a:ext uri="{0D108BD9-81ED-4DB2-BD59-A6C34878D82A}">
                    <a16:rowId xmlns:a16="http://schemas.microsoft.com/office/drawing/2014/main" val="16276687"/>
                  </a:ext>
                </a:extLst>
              </a:tr>
            </a:tbl>
          </a:graphicData>
        </a:graphic>
      </p:graphicFrame>
    </p:spTree>
    <p:extLst>
      <p:ext uri="{BB962C8B-B14F-4D97-AF65-F5344CB8AC3E}">
        <p14:creationId xmlns:p14="http://schemas.microsoft.com/office/powerpoint/2010/main" val="429180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800" u="sng" dirty="0">
                <a:latin typeface="Algerian" panose="04020705040A02060702" pitchFamily="82" charset="0"/>
              </a:rPr>
              <a:t>Winding -up</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258024243"/>
              </p:ext>
            </p:extLst>
          </p:nvPr>
        </p:nvGraphicFramePr>
        <p:xfrm>
          <a:off x="926440" y="1371601"/>
          <a:ext cx="10229239" cy="4517135"/>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695175">
                <a:tc>
                  <a:txBody>
                    <a:bodyPr/>
                    <a:lstStyle/>
                    <a:p>
                      <a:pPr algn="ctr"/>
                      <a:r>
                        <a:rPr lang="en-US" sz="3200" dirty="0">
                          <a:latin typeface="Cambria" panose="02040503050406030204" pitchFamily="18" charset="0"/>
                        </a:rPr>
                        <a:t>MODES</a:t>
                      </a:r>
                    </a:p>
                  </a:txBody>
                  <a:tcPr/>
                </a:tc>
                <a:extLst>
                  <a:ext uri="{0D108BD9-81ED-4DB2-BD59-A6C34878D82A}">
                    <a16:rowId xmlns:a16="http://schemas.microsoft.com/office/drawing/2014/main" val="1864327565"/>
                  </a:ext>
                </a:extLst>
              </a:tr>
              <a:tr h="3821960">
                <a:tc>
                  <a:txBody>
                    <a:bodyPr/>
                    <a:lstStyle/>
                    <a:p>
                      <a:pPr marL="0" indent="0">
                        <a:buFont typeface="Wingdings" panose="05000000000000000000" pitchFamily="2" charset="2"/>
                        <a:buNone/>
                      </a:pPr>
                      <a:endParaRPr lang="en-US" sz="2800" dirty="0">
                        <a:latin typeface="Cambria" panose="02040503050406030204" pitchFamily="18" charset="0"/>
                      </a:endParaRPr>
                    </a:p>
                    <a:p>
                      <a:pPr marL="342900" indent="-342900">
                        <a:buFont typeface="Wingdings" panose="05000000000000000000" pitchFamily="2" charset="2"/>
                        <a:buChar char="Ø"/>
                      </a:pPr>
                      <a:r>
                        <a:rPr lang="en-US" sz="2800" dirty="0">
                          <a:latin typeface="Cambria" panose="02040503050406030204" pitchFamily="18" charset="0"/>
                        </a:rPr>
                        <a:t>By Court</a:t>
                      </a:r>
                    </a:p>
                    <a:p>
                      <a:pPr marL="342900" indent="-342900">
                        <a:buFont typeface="Wingdings" panose="05000000000000000000" pitchFamily="2" charset="2"/>
                        <a:buChar char="Ø"/>
                      </a:pPr>
                      <a:r>
                        <a:rPr lang="en-US" sz="2800" dirty="0">
                          <a:latin typeface="Cambria" panose="02040503050406030204" pitchFamily="18" charset="0"/>
                        </a:rPr>
                        <a:t>Voluntary</a:t>
                      </a:r>
                    </a:p>
                    <a:p>
                      <a:pPr marL="0" indent="0">
                        <a:buFont typeface="Arial" panose="020B0604020202020204" pitchFamily="34" charset="0"/>
                        <a:buNone/>
                      </a:pPr>
                      <a:r>
                        <a:rPr lang="en-US" sz="2800" dirty="0">
                          <a:latin typeface="Cambria" panose="02040503050406030204" pitchFamily="18" charset="0"/>
                        </a:rPr>
                        <a:t>     i- Members</a:t>
                      </a:r>
                    </a:p>
                    <a:p>
                      <a:pPr marL="0" indent="0">
                        <a:buFont typeface="Arial" panose="020B0604020202020204" pitchFamily="34" charset="0"/>
                        <a:buNone/>
                      </a:pPr>
                      <a:r>
                        <a:rPr lang="en-US" sz="2800" dirty="0">
                          <a:latin typeface="Cambria" panose="02040503050406030204" pitchFamily="18" charset="0"/>
                        </a:rPr>
                        <a:t>    ii- Creditor     </a:t>
                      </a:r>
                    </a:p>
                    <a:p>
                      <a:pPr marL="0" indent="0">
                        <a:buFont typeface="Arial" panose="020B0604020202020204" pitchFamily="34" charset="0"/>
                        <a:buNone/>
                      </a:pPr>
                      <a:endParaRPr lang="en-US" sz="2800" dirty="0">
                        <a:latin typeface="Cambria" panose="02040503050406030204" pitchFamily="18" charset="0"/>
                      </a:endParaRPr>
                    </a:p>
                    <a:p>
                      <a:pPr marL="457200" indent="-457200">
                        <a:buFont typeface="Wingdings" panose="05000000000000000000" pitchFamily="2" charset="2"/>
                        <a:buChar char="Ø"/>
                      </a:pPr>
                      <a:r>
                        <a:rPr lang="en-US" sz="2800" dirty="0">
                          <a:latin typeface="Cambria" panose="02040503050406030204" pitchFamily="18" charset="0"/>
                        </a:rPr>
                        <a:t>Subject to the Supervision of the Court</a:t>
                      </a:r>
                    </a:p>
                    <a:p>
                      <a:pPr marL="0" indent="0">
                        <a:buFont typeface="Wingdings" panose="05000000000000000000" pitchFamily="2" charset="2"/>
                        <a:buNone/>
                      </a:pPr>
                      <a:endParaRPr lang="en-US" sz="2800" dirty="0">
                        <a:latin typeface="Cambria" panose="02040503050406030204" pitchFamily="18" charset="0"/>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2467828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400" u="sng" dirty="0">
                <a:latin typeface="Algerian" panose="04020705040A02060702" pitchFamily="82" charset="0"/>
              </a:rPr>
              <a:t>Section 301</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1395012126"/>
              </p:ext>
            </p:extLst>
          </p:nvPr>
        </p:nvGraphicFramePr>
        <p:xfrm>
          <a:off x="926440" y="1371601"/>
          <a:ext cx="10567568" cy="4517135"/>
        </p:xfrm>
        <a:graphic>
          <a:graphicData uri="http://schemas.openxmlformats.org/drawingml/2006/table">
            <a:tbl>
              <a:tblPr firstRow="1" bandRow="1">
                <a:tableStyleId>{5C22544A-7EE6-4342-B048-85BDC9FD1C3A}</a:tableStyleId>
              </a:tblPr>
              <a:tblGrid>
                <a:gridCol w="10567568">
                  <a:extLst>
                    <a:ext uri="{9D8B030D-6E8A-4147-A177-3AD203B41FA5}">
                      <a16:colId xmlns:a16="http://schemas.microsoft.com/office/drawing/2014/main" val="2483349267"/>
                    </a:ext>
                  </a:extLst>
                </a:gridCol>
              </a:tblGrid>
              <a:tr h="695175">
                <a:tc>
                  <a:txBody>
                    <a:bodyPr/>
                    <a:lstStyle/>
                    <a:p>
                      <a:pPr algn="ctr"/>
                      <a:r>
                        <a:rPr lang="en-US" sz="3200" dirty="0">
                          <a:latin typeface="Cambria" panose="02040503050406030204" pitchFamily="18" charset="0"/>
                        </a:rPr>
                        <a:t>MODES</a:t>
                      </a:r>
                    </a:p>
                  </a:txBody>
                  <a:tcPr/>
                </a:tc>
                <a:extLst>
                  <a:ext uri="{0D108BD9-81ED-4DB2-BD59-A6C34878D82A}">
                    <a16:rowId xmlns:a16="http://schemas.microsoft.com/office/drawing/2014/main" val="1864327565"/>
                  </a:ext>
                </a:extLst>
              </a:tr>
              <a:tr h="3821960">
                <a:tc>
                  <a:txBody>
                    <a:bodyPr/>
                    <a:lstStyle/>
                    <a:p>
                      <a:pPr marL="0" indent="0">
                        <a:buFont typeface="Wingdings" panose="05000000000000000000" pitchFamily="2" charset="2"/>
                        <a:buNone/>
                      </a:pPr>
                      <a:endParaRPr lang="en-US" sz="2800" dirty="0">
                        <a:latin typeface="Cambria" panose="02040503050406030204" pitchFamily="18" charset="0"/>
                      </a:endParaRPr>
                    </a:p>
                    <a:p>
                      <a:pPr marL="342900" indent="-342900">
                        <a:buFont typeface="Wingdings" panose="05000000000000000000" pitchFamily="2" charset="2"/>
                        <a:buChar char="Ø"/>
                      </a:pPr>
                      <a:r>
                        <a:rPr lang="en-US" sz="2800" dirty="0">
                          <a:latin typeface="Cambria" panose="02040503050406030204" pitchFamily="18" charset="0"/>
                        </a:rPr>
                        <a:t>Circumstances in which a company may be wound up by court:</a:t>
                      </a:r>
                    </a:p>
                    <a:p>
                      <a:pPr marL="342900" indent="-342900">
                        <a:buFont typeface="+mj-lt"/>
                        <a:buAutoNum type="alphaLcParenR"/>
                      </a:pPr>
                      <a:r>
                        <a:rPr lang="en-US" sz="1800" kern="1200" dirty="0">
                          <a:solidFill>
                            <a:schemeClr val="dk1"/>
                          </a:solidFill>
                          <a:latin typeface="Cambria" panose="02040503050406030204" pitchFamily="18" charset="0"/>
                          <a:ea typeface="+mn-ea"/>
                          <a:cs typeface="+mn-cs"/>
                        </a:rPr>
                        <a:t>if the company has, by special resolution, resolved that the company be wound up by the Court; or </a:t>
                      </a:r>
                    </a:p>
                    <a:p>
                      <a:pPr marL="342900" indent="-342900">
                        <a:buAutoNum type="alphaLcParenR" startAt="2"/>
                      </a:pPr>
                      <a:r>
                        <a:rPr lang="en-US" sz="1800" kern="1200" dirty="0">
                          <a:solidFill>
                            <a:schemeClr val="dk1"/>
                          </a:solidFill>
                          <a:latin typeface="Cambria" panose="02040503050406030204" pitchFamily="18" charset="0"/>
                          <a:ea typeface="+mn-ea"/>
                          <a:cs typeface="+mn-cs"/>
                        </a:rPr>
                        <a:t>if default is made in delivering the statutory report to the registrar or in holding the statutory meeting; or </a:t>
                      </a:r>
                    </a:p>
                    <a:p>
                      <a:pPr marL="342900" indent="-342900">
                        <a:buAutoNum type="alphaLcParenR" startAt="3"/>
                      </a:pPr>
                      <a:r>
                        <a:rPr lang="en-US" sz="1800" kern="1200" dirty="0">
                          <a:solidFill>
                            <a:schemeClr val="dk1"/>
                          </a:solidFill>
                          <a:latin typeface="Cambria" panose="02040503050406030204" pitchFamily="18" charset="0"/>
                          <a:ea typeface="+mn-ea"/>
                          <a:cs typeface="+mn-cs"/>
                        </a:rPr>
                        <a:t>if default is made in holding any two consecutive annual general meetings; or </a:t>
                      </a:r>
                    </a:p>
                    <a:p>
                      <a:pPr marL="342900" indent="-342900">
                        <a:buAutoNum type="alphaLcParenR" startAt="4"/>
                      </a:pPr>
                      <a:r>
                        <a:rPr lang="en-US" sz="1800" kern="1200" dirty="0">
                          <a:solidFill>
                            <a:schemeClr val="dk1"/>
                          </a:solidFill>
                          <a:latin typeface="Cambria" panose="02040503050406030204" pitchFamily="18" charset="0"/>
                          <a:ea typeface="+mn-ea"/>
                          <a:cs typeface="+mn-cs"/>
                        </a:rPr>
                        <a:t>if the company has made a default in filing with the registrar its financial statements or annual returns for immediately preceding two consecutive financial years; or </a:t>
                      </a:r>
                    </a:p>
                    <a:p>
                      <a:pPr marL="342900" indent="-342900">
                        <a:buAutoNum type="alphaLcParenR" startAt="5"/>
                      </a:pPr>
                      <a:r>
                        <a:rPr lang="en-US" sz="1800" kern="1200" dirty="0">
                          <a:solidFill>
                            <a:schemeClr val="dk1"/>
                          </a:solidFill>
                          <a:latin typeface="Cambria" panose="02040503050406030204" pitchFamily="18" charset="0"/>
                          <a:ea typeface="+mn-ea"/>
                          <a:cs typeface="+mn-cs"/>
                        </a:rPr>
                        <a:t>if the number of members is reduced, in the case of public company, below three and in the case of a private company below two; 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f)   if the company is unable to pay its debts; or</a:t>
                      </a:r>
                    </a:p>
                    <a:p>
                      <a:pPr marL="0" indent="0">
                        <a:buNone/>
                      </a:pP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242136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400" u="sng" dirty="0">
                <a:latin typeface="Algerian" panose="04020705040A02060702" pitchFamily="82" charset="0"/>
              </a:rPr>
              <a:t>Section 301</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105240909"/>
              </p:ext>
            </p:extLst>
          </p:nvPr>
        </p:nvGraphicFramePr>
        <p:xfrm>
          <a:off x="926440" y="1371601"/>
          <a:ext cx="10567568" cy="4517135"/>
        </p:xfrm>
        <a:graphic>
          <a:graphicData uri="http://schemas.openxmlformats.org/drawingml/2006/table">
            <a:tbl>
              <a:tblPr firstRow="1" bandRow="1">
                <a:tableStyleId>{5C22544A-7EE6-4342-B048-85BDC9FD1C3A}</a:tableStyleId>
              </a:tblPr>
              <a:tblGrid>
                <a:gridCol w="10567568">
                  <a:extLst>
                    <a:ext uri="{9D8B030D-6E8A-4147-A177-3AD203B41FA5}">
                      <a16:colId xmlns:a16="http://schemas.microsoft.com/office/drawing/2014/main" val="2483349267"/>
                    </a:ext>
                  </a:extLst>
                </a:gridCol>
              </a:tblGrid>
              <a:tr h="695175">
                <a:tc>
                  <a:txBody>
                    <a:bodyPr/>
                    <a:lstStyle/>
                    <a:p>
                      <a:pPr algn="ctr"/>
                      <a:r>
                        <a:rPr lang="en-US" sz="3200" dirty="0">
                          <a:latin typeface="Cambria" panose="02040503050406030204" pitchFamily="18" charset="0"/>
                        </a:rPr>
                        <a:t>MODES</a:t>
                      </a:r>
                    </a:p>
                  </a:txBody>
                  <a:tcPr/>
                </a:tc>
                <a:extLst>
                  <a:ext uri="{0D108BD9-81ED-4DB2-BD59-A6C34878D82A}">
                    <a16:rowId xmlns:a16="http://schemas.microsoft.com/office/drawing/2014/main" val="1864327565"/>
                  </a:ext>
                </a:extLst>
              </a:tr>
              <a:tr h="3821960">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dirty="0">
                          <a:latin typeface="Cambria" panose="02040503050406030204" pitchFamily="18" charset="0"/>
                        </a:rPr>
                        <a:t>g) </a:t>
                      </a:r>
                      <a:r>
                        <a:rPr lang="en-US" sz="1800" kern="1200" dirty="0">
                          <a:solidFill>
                            <a:schemeClr val="dk1"/>
                          </a:solidFill>
                          <a:latin typeface="Cambria" panose="02040503050406030204" pitchFamily="18" charset="0"/>
                          <a:ea typeface="+mn-ea"/>
                          <a:cs typeface="+mn-cs"/>
                        </a:rPr>
                        <a:t>if the company is—  </a:t>
                      </a:r>
                    </a:p>
                    <a:p>
                      <a:pPr algn="just"/>
                      <a:r>
                        <a:rPr lang="en-US" sz="1800" kern="1200" dirty="0">
                          <a:solidFill>
                            <a:schemeClr val="dk1"/>
                          </a:solidFill>
                          <a:latin typeface="Cambria" panose="02040503050406030204" pitchFamily="18" charset="0"/>
                          <a:ea typeface="+mn-ea"/>
                          <a:cs typeface="+mn-cs"/>
                        </a:rPr>
                        <a:t>       i-  conceived or brought forth for, or is or has been carrying on,  unlawful or fraudulent activities; or</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ii-  carrying on business prohibited by any law for the time being in force in Pakistan; or restricted by</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any law, rules or regulations for the time being in force in Pakistan; or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iii-  conducting its business in a manner oppressive to the minority members or persons concerned with</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the formation or promotion of the company; or </a:t>
                      </a:r>
                    </a:p>
                    <a:p>
                      <a:pPr algn="just"/>
                      <a:r>
                        <a:rPr lang="en-US" sz="1800" kern="1200" dirty="0">
                          <a:solidFill>
                            <a:schemeClr val="dk1"/>
                          </a:solidFill>
                          <a:latin typeface="Cambria" panose="02040503050406030204" pitchFamily="18" charset="0"/>
                          <a:ea typeface="+mn-ea"/>
                          <a:cs typeface="+mn-cs"/>
                        </a:rPr>
                        <a:t>    iv-  run and managed by persons who fail to maintain proper and true accounts, or commit fraud,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misfeasance or malfeasance in relation to the company; or</a:t>
                      </a:r>
                    </a:p>
                    <a:p>
                      <a:pPr algn="just"/>
                      <a:r>
                        <a:rPr lang="en-US" sz="1800" kern="1200" dirty="0">
                          <a:solidFill>
                            <a:schemeClr val="dk1"/>
                          </a:solidFill>
                          <a:latin typeface="Cambria" panose="02040503050406030204" pitchFamily="18" charset="0"/>
                          <a:ea typeface="+mn-ea"/>
                          <a:cs typeface="+mn-cs"/>
                        </a:rPr>
                        <a:t>     v-  managed by persons who refuse to act according to the requirements of the memorandum or articles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or the provisions of this Act or failed to carry out the directions or decisions of the Commission or</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the registrar given in the exercise of powers under this Act; 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428190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400" u="sng" dirty="0">
                <a:latin typeface="Algerian" panose="04020705040A02060702" pitchFamily="82" charset="0"/>
              </a:rPr>
              <a:t>Section 301</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634714098"/>
              </p:ext>
            </p:extLst>
          </p:nvPr>
        </p:nvGraphicFramePr>
        <p:xfrm>
          <a:off x="926440" y="1371601"/>
          <a:ext cx="10567568" cy="4517135"/>
        </p:xfrm>
        <a:graphic>
          <a:graphicData uri="http://schemas.openxmlformats.org/drawingml/2006/table">
            <a:tbl>
              <a:tblPr firstRow="1" bandRow="1">
                <a:tableStyleId>{5C22544A-7EE6-4342-B048-85BDC9FD1C3A}</a:tableStyleId>
              </a:tblPr>
              <a:tblGrid>
                <a:gridCol w="10567568">
                  <a:extLst>
                    <a:ext uri="{9D8B030D-6E8A-4147-A177-3AD203B41FA5}">
                      <a16:colId xmlns:a16="http://schemas.microsoft.com/office/drawing/2014/main" val="2483349267"/>
                    </a:ext>
                  </a:extLst>
                </a:gridCol>
              </a:tblGrid>
              <a:tr h="695175">
                <a:tc>
                  <a:txBody>
                    <a:bodyPr/>
                    <a:lstStyle/>
                    <a:p>
                      <a:pPr algn="ctr"/>
                      <a:r>
                        <a:rPr lang="en-US" sz="3200" dirty="0">
                          <a:latin typeface="Cambria" panose="02040503050406030204" pitchFamily="18" charset="0"/>
                        </a:rPr>
                        <a:t>MODES</a:t>
                      </a:r>
                    </a:p>
                  </a:txBody>
                  <a:tcPr/>
                </a:tc>
                <a:extLst>
                  <a:ext uri="{0D108BD9-81ED-4DB2-BD59-A6C34878D82A}">
                    <a16:rowId xmlns:a16="http://schemas.microsoft.com/office/drawing/2014/main" val="1864327565"/>
                  </a:ext>
                </a:extLst>
              </a:tr>
              <a:tr h="3821960">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kern="1200" dirty="0">
                          <a:solidFill>
                            <a:schemeClr val="dk1"/>
                          </a:solidFill>
                          <a:latin typeface="Cambria" panose="02040503050406030204" pitchFamily="18" charset="0"/>
                          <a:ea typeface="+mn-ea"/>
                          <a:cs typeface="+mn-cs"/>
                        </a:rPr>
                        <a:t>h) if, being a listed company, it ceases to be such company; or </a:t>
                      </a:r>
                    </a:p>
                    <a:p>
                      <a:pPr algn="just"/>
                      <a:r>
                        <a:rPr lang="en-US" sz="1800" kern="1200" dirty="0">
                          <a:solidFill>
                            <a:schemeClr val="dk1"/>
                          </a:solidFill>
                          <a:latin typeface="Cambria" panose="02040503050406030204" pitchFamily="18" charset="0"/>
                          <a:ea typeface="+mn-ea"/>
                          <a:cs typeface="+mn-cs"/>
                        </a:rPr>
                        <a:t>i)   if the Court is of opinion that it is just and equitable that the company should be wound up; or</a:t>
                      </a:r>
                    </a:p>
                    <a:p>
                      <a:pPr marL="342900" marR="0" lvl="0" indent="-342900" algn="just" defTabSz="914400" rtl="0" eaLnBrk="1" fontAlgn="auto" latinLnBrk="0" hangingPunct="1">
                        <a:lnSpc>
                          <a:spcPct val="100000"/>
                        </a:lnSpc>
                        <a:spcBef>
                          <a:spcPts val="0"/>
                        </a:spcBef>
                        <a:spcAft>
                          <a:spcPts val="0"/>
                        </a:spcAft>
                        <a:buClrTx/>
                        <a:buSzTx/>
                        <a:buFontTx/>
                        <a:buAutoNum type="alphaLcParenR" startAt="10"/>
                        <a:tabLst/>
                        <a:defRPr/>
                      </a:pPr>
                      <a:r>
                        <a:rPr lang="en-US" sz="1800" kern="1200" dirty="0">
                          <a:solidFill>
                            <a:schemeClr val="dk1"/>
                          </a:solidFill>
                          <a:latin typeface="Cambria" panose="02040503050406030204" pitchFamily="18" charset="0"/>
                          <a:ea typeface="+mn-ea"/>
                          <a:cs typeface="+mn-cs"/>
                        </a:rPr>
                        <a:t>if a company ceases to have a member; or</a:t>
                      </a:r>
                    </a:p>
                    <a:p>
                      <a:pPr marL="342900" indent="-342900" algn="just">
                        <a:buAutoNum type="alphaLcParenR" startAt="11"/>
                      </a:pPr>
                      <a:r>
                        <a:rPr lang="en-US" sz="1800" kern="1200" dirty="0">
                          <a:solidFill>
                            <a:schemeClr val="dk1"/>
                          </a:solidFill>
                          <a:latin typeface="Cambria" panose="02040503050406030204" pitchFamily="18" charset="0"/>
                          <a:ea typeface="+mn-ea"/>
                          <a:cs typeface="+mn-cs"/>
                        </a:rPr>
                        <a:t>if the sole business of the company is the licensed activity and it ceases to operate consequent upon</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revocation of a </a:t>
                      </a:r>
                      <a:r>
                        <a:rPr lang="en-US" sz="1800" kern="1200" dirty="0" err="1">
                          <a:solidFill>
                            <a:schemeClr val="dk1"/>
                          </a:solidFill>
                          <a:latin typeface="Cambria" panose="02040503050406030204" pitchFamily="18" charset="0"/>
                          <a:ea typeface="+mn-ea"/>
                          <a:cs typeface="+mn-cs"/>
                        </a:rPr>
                        <a:t>licence</a:t>
                      </a:r>
                      <a:r>
                        <a:rPr lang="en-US" sz="1800" kern="1200" dirty="0">
                          <a:solidFill>
                            <a:schemeClr val="dk1"/>
                          </a:solidFill>
                          <a:latin typeface="Cambria" panose="02040503050406030204" pitchFamily="18" charset="0"/>
                          <a:ea typeface="+mn-ea"/>
                          <a:cs typeface="+mn-cs"/>
                        </a:rPr>
                        <a:t> granted by the Commission or any other </a:t>
                      </a:r>
                      <a:r>
                        <a:rPr lang="en-US" sz="1800" kern="1200" dirty="0" err="1">
                          <a:solidFill>
                            <a:schemeClr val="dk1"/>
                          </a:solidFill>
                          <a:latin typeface="Cambria" panose="02040503050406030204" pitchFamily="18" charset="0"/>
                          <a:ea typeface="+mn-ea"/>
                          <a:cs typeface="+mn-cs"/>
                        </a:rPr>
                        <a:t>licencing</a:t>
                      </a:r>
                      <a:r>
                        <a:rPr lang="en-US" sz="1800" kern="1200" dirty="0">
                          <a:solidFill>
                            <a:schemeClr val="dk1"/>
                          </a:solidFill>
                          <a:latin typeface="Cambria" panose="02040503050406030204" pitchFamily="18" charset="0"/>
                          <a:ea typeface="+mn-ea"/>
                          <a:cs typeface="+mn-cs"/>
                        </a:rPr>
                        <a:t> authority; or </a:t>
                      </a:r>
                    </a:p>
                    <a:p>
                      <a:pPr algn="just"/>
                      <a:r>
                        <a:rPr lang="en-US" sz="1800" kern="1200" dirty="0">
                          <a:solidFill>
                            <a:schemeClr val="dk1"/>
                          </a:solidFill>
                          <a:latin typeface="Cambria" panose="02040503050406030204" pitchFamily="18" charset="0"/>
                          <a:ea typeface="+mn-ea"/>
                          <a:cs typeface="+mn-cs"/>
                        </a:rPr>
                        <a:t>l)    if a </a:t>
                      </a:r>
                      <a:r>
                        <a:rPr lang="en-US" sz="1800" kern="1200" dirty="0" err="1">
                          <a:solidFill>
                            <a:schemeClr val="dk1"/>
                          </a:solidFill>
                          <a:latin typeface="Cambria" panose="02040503050406030204" pitchFamily="18" charset="0"/>
                          <a:ea typeface="+mn-ea"/>
                          <a:cs typeface="+mn-cs"/>
                        </a:rPr>
                        <a:t>licence</a:t>
                      </a:r>
                      <a:r>
                        <a:rPr lang="en-US" sz="1800" kern="1200" dirty="0">
                          <a:solidFill>
                            <a:schemeClr val="dk1"/>
                          </a:solidFill>
                          <a:latin typeface="Cambria" panose="02040503050406030204" pitchFamily="18" charset="0"/>
                          <a:ea typeface="+mn-ea"/>
                          <a:cs typeface="+mn-cs"/>
                        </a:rPr>
                        <a:t> granted under section 42 to a company has been revoked or such a company has failed to</a:t>
                      </a:r>
                    </a:p>
                    <a:p>
                      <a:pPr algn="just"/>
                      <a:r>
                        <a:rPr lang="en-US" sz="1800" kern="1200" dirty="0">
                          <a:solidFill>
                            <a:schemeClr val="dk1"/>
                          </a:solidFill>
                          <a:latin typeface="Cambria" panose="02040503050406030204" pitchFamily="18" charset="0"/>
                          <a:ea typeface="+mn-ea"/>
                          <a:cs typeface="+mn-cs"/>
                        </a:rPr>
                        <a:t>       comply with any of the provisions of section 43 or where a company </a:t>
                      </a:r>
                      <a:r>
                        <a:rPr lang="en-US" sz="1800" kern="1200" dirty="0" err="1">
                          <a:solidFill>
                            <a:schemeClr val="dk1"/>
                          </a:solidFill>
                          <a:latin typeface="Cambria" panose="02040503050406030204" pitchFamily="18" charset="0"/>
                          <a:ea typeface="+mn-ea"/>
                          <a:cs typeface="+mn-cs"/>
                        </a:rPr>
                        <a:t>licenced</a:t>
                      </a:r>
                      <a:r>
                        <a:rPr lang="en-US" sz="1800" kern="1200" dirty="0">
                          <a:solidFill>
                            <a:schemeClr val="dk1"/>
                          </a:solidFill>
                          <a:latin typeface="Cambria" panose="02040503050406030204" pitchFamily="18" charset="0"/>
                          <a:ea typeface="+mn-ea"/>
                          <a:cs typeface="+mn-cs"/>
                        </a:rPr>
                        <a:t> under section 42 is being</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wound up voluntarily and its liquidator has failed to complete the winding up proceeding within a</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       period of one year from the date of commencement of its winding up; or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mn-ea"/>
                          <a:cs typeface="+mn-cs"/>
                        </a:rPr>
                        <a:t>m) if a listed company suspends its business for a whole year.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Cambria" panose="02040503050406030204" pitchFamily="18" charset="0"/>
                        <a:ea typeface="+mn-ea"/>
                        <a:cs typeface="+mn-cs"/>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1381257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400" u="sng" dirty="0">
                <a:latin typeface="Algerian" panose="04020705040A02060702" pitchFamily="82" charset="0"/>
              </a:rPr>
              <a:t>Section 347</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009743379"/>
              </p:ext>
            </p:extLst>
          </p:nvPr>
        </p:nvGraphicFramePr>
        <p:xfrm>
          <a:off x="926440" y="1371601"/>
          <a:ext cx="10567568" cy="4517135"/>
        </p:xfrm>
        <a:graphic>
          <a:graphicData uri="http://schemas.openxmlformats.org/drawingml/2006/table">
            <a:tbl>
              <a:tblPr firstRow="1" bandRow="1">
                <a:tableStyleId>{5C22544A-7EE6-4342-B048-85BDC9FD1C3A}</a:tableStyleId>
              </a:tblPr>
              <a:tblGrid>
                <a:gridCol w="10567568">
                  <a:extLst>
                    <a:ext uri="{9D8B030D-6E8A-4147-A177-3AD203B41FA5}">
                      <a16:colId xmlns:a16="http://schemas.microsoft.com/office/drawing/2014/main" val="2483349267"/>
                    </a:ext>
                  </a:extLst>
                </a:gridCol>
              </a:tblGrid>
              <a:tr h="695175">
                <a:tc>
                  <a:txBody>
                    <a:bodyPr/>
                    <a:lstStyle/>
                    <a:p>
                      <a:pPr algn="ctr"/>
                      <a:r>
                        <a:rPr lang="en-US" sz="2400" dirty="0">
                          <a:latin typeface="Cambria" panose="02040503050406030204" pitchFamily="18" charset="0"/>
                        </a:rPr>
                        <a:t>Circumstances in which company may be wound up voluntary </a:t>
                      </a:r>
                    </a:p>
                  </a:txBody>
                  <a:tcPr/>
                </a:tc>
                <a:extLst>
                  <a:ext uri="{0D108BD9-81ED-4DB2-BD59-A6C34878D82A}">
                    <a16:rowId xmlns:a16="http://schemas.microsoft.com/office/drawing/2014/main" val="1864327565"/>
                  </a:ext>
                </a:extLst>
              </a:tr>
              <a:tr h="3821960">
                <a:tc>
                  <a:txBody>
                    <a:bodyPr/>
                    <a:lstStyle/>
                    <a:p>
                      <a:pPr marL="457200" indent="-457200">
                        <a:buFont typeface="+mj-lt"/>
                        <a:buAutoNum type="alphaLcParenR"/>
                      </a:pPr>
                      <a:r>
                        <a:rPr lang="en-US" sz="2000" kern="1200" dirty="0">
                          <a:solidFill>
                            <a:schemeClr val="dk1"/>
                          </a:solidFill>
                          <a:latin typeface="Cambria" panose="02040503050406030204" pitchFamily="18" charset="0"/>
                          <a:ea typeface="+mn-ea"/>
                          <a:cs typeface="+mn-cs"/>
                        </a:rPr>
                        <a:t>if the company in general meeting passes a resolution requiring the company to be wound up voluntarily as a result of the expiry of the period for its duration, if any, fixed by its articles or on the occurrence of any event in respect of which the articles provide that the company should be dissolved; or</a:t>
                      </a:r>
                    </a:p>
                    <a:p>
                      <a:pPr marL="0" indent="0">
                        <a:buFont typeface="+mj-lt"/>
                        <a:buNone/>
                      </a:pPr>
                      <a:r>
                        <a:rPr lang="en-US" sz="2000" kern="1200" dirty="0">
                          <a:solidFill>
                            <a:schemeClr val="dk1"/>
                          </a:solidFill>
                          <a:latin typeface="Cambria" panose="02040503050406030204"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kern="1200" dirty="0">
                          <a:solidFill>
                            <a:schemeClr val="dk1"/>
                          </a:solidFill>
                          <a:latin typeface="Cambria" panose="02040503050406030204" pitchFamily="18" charset="0"/>
                          <a:ea typeface="+mn-ea"/>
                          <a:cs typeface="+mn-cs"/>
                        </a:rPr>
                        <a:t>b)    if the company passes a special resolution that the company be wound up voluntarily; </a:t>
                      </a:r>
                    </a:p>
                    <a:p>
                      <a:pPr marL="0" indent="0">
                        <a:buFont typeface="+mj-lt"/>
                        <a:buNone/>
                      </a:pPr>
                      <a:endParaRPr lang="en-US" sz="2000" kern="1200" dirty="0">
                        <a:solidFill>
                          <a:schemeClr val="dk1"/>
                        </a:solidFill>
                        <a:latin typeface="Cambria" panose="02040503050406030204" pitchFamily="18" charset="0"/>
                        <a:ea typeface="+mn-ea"/>
                        <a:cs typeface="+mn-cs"/>
                      </a:endParaRPr>
                    </a:p>
                    <a:p>
                      <a:pPr marL="0" indent="0">
                        <a:buFont typeface="+mj-lt"/>
                        <a:buNone/>
                      </a:pPr>
                      <a:endParaRPr lang="en-US" sz="2000" kern="1200" dirty="0">
                        <a:solidFill>
                          <a:schemeClr val="dk1"/>
                        </a:solidFill>
                        <a:latin typeface="Cambria" panose="02040503050406030204" pitchFamily="18" charset="0"/>
                        <a:ea typeface="+mn-ea"/>
                        <a:cs typeface="+mn-cs"/>
                      </a:endParaRPr>
                    </a:p>
                    <a:p>
                      <a:pPr marL="457200" indent="-457200">
                        <a:buFont typeface="+mj-lt"/>
                        <a:buAutoNum type="alphaLcParenR"/>
                      </a:pPr>
                      <a:endParaRPr lang="en-US" sz="2000" kern="1200" dirty="0">
                        <a:solidFill>
                          <a:schemeClr val="dk1"/>
                        </a:solidFill>
                        <a:latin typeface="Cambria" panose="02040503050406030204" pitchFamily="18" charset="0"/>
                        <a:ea typeface="+mn-ea"/>
                        <a:cs typeface="+mn-cs"/>
                      </a:endParaRPr>
                    </a:p>
                    <a:p>
                      <a:endParaRPr lang="en-US" sz="2000" kern="1200" dirty="0">
                        <a:solidFill>
                          <a:schemeClr val="dk1"/>
                        </a:solidFill>
                        <a:latin typeface="Cambria" panose="02040503050406030204" pitchFamily="18" charset="0"/>
                        <a:ea typeface="+mn-ea"/>
                        <a:cs typeface="+mn-cs"/>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3111777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821841006"/>
              </p:ext>
            </p:extLst>
          </p:nvPr>
        </p:nvGraphicFramePr>
        <p:xfrm>
          <a:off x="670408" y="137161"/>
          <a:ext cx="10567568" cy="5637431"/>
        </p:xfrm>
        <a:graphic>
          <a:graphicData uri="http://schemas.openxmlformats.org/drawingml/2006/table">
            <a:tbl>
              <a:tblPr firstRow="1" bandRow="1">
                <a:tableStyleId>{5C22544A-7EE6-4342-B048-85BDC9FD1C3A}</a:tableStyleId>
              </a:tblPr>
              <a:tblGrid>
                <a:gridCol w="10567568">
                  <a:extLst>
                    <a:ext uri="{9D8B030D-6E8A-4147-A177-3AD203B41FA5}">
                      <a16:colId xmlns:a16="http://schemas.microsoft.com/office/drawing/2014/main" val="2483349267"/>
                    </a:ext>
                  </a:extLst>
                </a:gridCol>
              </a:tblGrid>
              <a:tr h="2046576">
                <a:tc>
                  <a:txBody>
                    <a:bodyPr/>
                    <a:lstStyle/>
                    <a:p>
                      <a:pPr algn="ctr"/>
                      <a:endParaRPr lang="en-US" sz="3600" dirty="0">
                        <a:latin typeface="Cambria" panose="02040503050406030204" pitchFamily="18" charset="0"/>
                      </a:endParaRPr>
                    </a:p>
                    <a:p>
                      <a:pPr algn="ctr"/>
                      <a:r>
                        <a:rPr lang="en-US" sz="8000" dirty="0">
                          <a:solidFill>
                            <a:schemeClr val="bg2"/>
                          </a:solidFill>
                          <a:latin typeface="Algerian" panose="04020705040A02060702" pitchFamily="82" charset="0"/>
                        </a:rPr>
                        <a:t>QUESTIONS</a:t>
                      </a:r>
                    </a:p>
                    <a:p>
                      <a:pPr algn="ctr"/>
                      <a:endParaRPr lang="en-US" sz="3600" dirty="0">
                        <a:latin typeface="Cambria" panose="02040503050406030204" pitchFamily="18" charset="0"/>
                      </a:endParaRPr>
                    </a:p>
                  </a:txBody>
                  <a:tcPr/>
                </a:tc>
                <a:extLst>
                  <a:ext uri="{0D108BD9-81ED-4DB2-BD59-A6C34878D82A}">
                    <a16:rowId xmlns:a16="http://schemas.microsoft.com/office/drawing/2014/main" val="1864327565"/>
                  </a:ext>
                </a:extLst>
              </a:tr>
              <a:tr h="3229511">
                <a:tc>
                  <a:txBody>
                    <a:bodyPr/>
                    <a:lstStyle/>
                    <a:p>
                      <a:pPr algn="ctr"/>
                      <a:r>
                        <a:rPr lang="en-US" sz="8800" dirty="0">
                          <a:solidFill>
                            <a:schemeClr val="tx1"/>
                          </a:solidFill>
                          <a:latin typeface="Algerian" panose="04020705040A02060702" pitchFamily="82" charset="0"/>
                        </a:rPr>
                        <a:t>&amp; </a:t>
                      </a:r>
                    </a:p>
                    <a:p>
                      <a:pPr algn="ctr"/>
                      <a:r>
                        <a:rPr lang="en-US" sz="8800" dirty="0">
                          <a:solidFill>
                            <a:schemeClr val="tx1"/>
                          </a:solidFill>
                          <a:latin typeface="Algerian" panose="04020705040A02060702" pitchFamily="82" charset="0"/>
                        </a:rPr>
                        <a:t>ANSWERS</a:t>
                      </a:r>
                      <a:endParaRPr lang="en-US" sz="8800" kern="1200" dirty="0">
                        <a:solidFill>
                          <a:schemeClr val="tx1"/>
                        </a:solidFill>
                        <a:latin typeface="Cambria" panose="02040503050406030204" pitchFamily="18" charset="0"/>
                        <a:ea typeface="+mn-ea"/>
                        <a:cs typeface="+mn-cs"/>
                      </a:endParaRP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362685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1263337209"/>
              </p:ext>
            </p:extLst>
          </p:nvPr>
        </p:nvGraphicFramePr>
        <p:xfrm>
          <a:off x="1233888" y="672031"/>
          <a:ext cx="10145895" cy="3392029"/>
        </p:xfrm>
        <a:graphic>
          <a:graphicData uri="http://schemas.openxmlformats.org/drawingml/2006/table">
            <a:tbl>
              <a:tblPr firstRow="1" bandRow="1">
                <a:tableStyleId>{5C22544A-7EE6-4342-B048-85BDC9FD1C3A}</a:tableStyleId>
              </a:tblPr>
              <a:tblGrid>
                <a:gridCol w="10145895">
                  <a:extLst>
                    <a:ext uri="{9D8B030D-6E8A-4147-A177-3AD203B41FA5}">
                      <a16:colId xmlns:a16="http://schemas.microsoft.com/office/drawing/2014/main" val="2483349267"/>
                    </a:ext>
                  </a:extLst>
                </a:gridCol>
              </a:tblGrid>
              <a:tr h="1256721">
                <a:tc>
                  <a:txBody>
                    <a:bodyPr/>
                    <a:lstStyle/>
                    <a:p>
                      <a:pPr algn="ctr"/>
                      <a:endParaRPr lang="en-US" sz="8000" dirty="0">
                        <a:solidFill>
                          <a:schemeClr val="bg2"/>
                        </a:solidFill>
                        <a:latin typeface="Algerian" panose="04020705040A02060702" pitchFamily="82" charset="0"/>
                      </a:endParaRPr>
                    </a:p>
                  </a:txBody>
                  <a:tcPr/>
                </a:tc>
                <a:extLst>
                  <a:ext uri="{0D108BD9-81ED-4DB2-BD59-A6C34878D82A}">
                    <a16:rowId xmlns:a16="http://schemas.microsoft.com/office/drawing/2014/main" val="1864327565"/>
                  </a:ext>
                </a:extLst>
              </a:tr>
              <a:tr h="20813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kern="1200" dirty="0">
                          <a:solidFill>
                            <a:schemeClr val="tx1"/>
                          </a:solidFill>
                          <a:latin typeface="Algerian" panose="04020705040A02060702" pitchFamily="82" charset="0"/>
                          <a:ea typeface="+mn-ea"/>
                          <a:cs typeface="+mn-cs"/>
                        </a:rPr>
                        <a:t>THANK YOU</a:t>
                      </a:r>
                    </a:p>
                  </a:txBody>
                  <a:tcPr/>
                </a:tc>
                <a:extLst>
                  <a:ext uri="{0D108BD9-81ED-4DB2-BD59-A6C34878D82A}">
                    <a16:rowId xmlns:a16="http://schemas.microsoft.com/office/drawing/2014/main" val="4236325662"/>
                  </a:ext>
                </a:extLst>
              </a:tr>
            </a:tbl>
          </a:graphicData>
        </a:graphic>
      </p:graphicFrame>
    </p:spTree>
    <p:extLst>
      <p:ext uri="{BB962C8B-B14F-4D97-AF65-F5344CB8AC3E}">
        <p14:creationId xmlns:p14="http://schemas.microsoft.com/office/powerpoint/2010/main" val="25072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1591056" y="329184"/>
            <a:ext cx="8769095" cy="1874520"/>
          </a:xfrm>
        </p:spPr>
        <p:txBody>
          <a:bodyPr>
            <a:noAutofit/>
          </a:bodyPr>
          <a:lstStyle/>
          <a:p>
            <a:pPr algn="ctr"/>
            <a:br>
              <a:rPr lang="en-US" sz="3600" dirty="0">
                <a:latin typeface="Algerian" panose="04020705040A02060702" pitchFamily="82" charset="0"/>
              </a:rPr>
            </a:br>
            <a:br>
              <a:rPr lang="en-US" sz="3600" dirty="0">
                <a:latin typeface="Algerian" panose="04020705040A02060702" pitchFamily="82" charset="0"/>
              </a:rPr>
            </a:br>
            <a:endParaRPr lang="en-US" sz="3600" u="sng" dirty="0">
              <a:latin typeface="Algerian" panose="04020705040A02060702" pitchFamily="82" charset="0"/>
            </a:endParaRPr>
          </a:p>
        </p:txBody>
      </p:sp>
      <p:graphicFrame>
        <p:nvGraphicFramePr>
          <p:cNvPr id="3" name="Table 2">
            <a:extLst>
              <a:ext uri="{FF2B5EF4-FFF2-40B4-BE49-F238E27FC236}">
                <a16:creationId xmlns:a16="http://schemas.microsoft.com/office/drawing/2014/main" id="{668C5949-613C-44C6-B348-0141A0D7310D}"/>
              </a:ext>
            </a:extLst>
          </p:cNvPr>
          <p:cNvGraphicFramePr>
            <a:graphicFrameLocks noGrp="1"/>
          </p:cNvGraphicFramePr>
          <p:nvPr>
            <p:extLst>
              <p:ext uri="{D42A27DB-BD31-4B8C-83A1-F6EECF244321}">
                <p14:modId xmlns:p14="http://schemas.microsoft.com/office/powerpoint/2010/main" val="1628536349"/>
              </p:ext>
            </p:extLst>
          </p:nvPr>
        </p:nvGraphicFramePr>
        <p:xfrm>
          <a:off x="323850" y="495300"/>
          <a:ext cx="11382343" cy="5301341"/>
        </p:xfrm>
        <a:graphic>
          <a:graphicData uri="http://schemas.openxmlformats.org/drawingml/2006/table">
            <a:tbl>
              <a:tblPr firstRow="1" bandRow="1">
                <a:tableStyleId>{5C22544A-7EE6-4342-B048-85BDC9FD1C3A}</a:tableStyleId>
              </a:tblPr>
              <a:tblGrid>
                <a:gridCol w="11382343">
                  <a:extLst>
                    <a:ext uri="{9D8B030D-6E8A-4147-A177-3AD203B41FA5}">
                      <a16:colId xmlns:a16="http://schemas.microsoft.com/office/drawing/2014/main" val="4242482926"/>
                    </a:ext>
                  </a:extLst>
                </a:gridCol>
              </a:tblGrid>
              <a:tr h="2185309">
                <a:tc>
                  <a:txBody>
                    <a:bodyPr/>
                    <a:lstStyle/>
                    <a:p>
                      <a:pPr algn="ctr"/>
                      <a:endParaRPr lang="en-US" sz="3600" dirty="0">
                        <a:solidFill>
                          <a:schemeClr val="bg2"/>
                        </a:solidFill>
                        <a:latin typeface="Algerian" panose="04020705040A02060702" pitchFamily="82" charset="0"/>
                      </a:endParaRPr>
                    </a:p>
                    <a:p>
                      <a:pPr algn="ctr"/>
                      <a:r>
                        <a:rPr lang="en-US" sz="3600" b="0" i="0" kern="1200" dirty="0">
                          <a:solidFill>
                            <a:schemeClr val="bg1">
                              <a:lumMod val="85000"/>
                            </a:schemeClr>
                          </a:solidFill>
                          <a:effectLst/>
                          <a:latin typeface="Algerian" panose="04020705040A02060702" pitchFamily="82" charset="0"/>
                          <a:ea typeface="+mn-ea"/>
                          <a:cs typeface="+mn-cs"/>
                        </a:rPr>
                        <a:t>“Incorporation of companies, prescribed filings &amp; winding-up under Companies Act, 2017 and Overview of Partnership Act, 1932”</a:t>
                      </a:r>
                      <a:endParaRPr lang="en-US" sz="3600" b="0" i="0" dirty="0">
                        <a:solidFill>
                          <a:schemeClr val="bg1">
                            <a:lumMod val="85000"/>
                          </a:schemeClr>
                        </a:solidFill>
                        <a:latin typeface="Algerian" panose="04020705040A02060702" pitchFamily="82" charset="0"/>
                      </a:endParaRPr>
                    </a:p>
                  </a:txBody>
                  <a:tcPr/>
                </a:tc>
                <a:extLst>
                  <a:ext uri="{0D108BD9-81ED-4DB2-BD59-A6C34878D82A}">
                    <a16:rowId xmlns:a16="http://schemas.microsoft.com/office/drawing/2014/main" val="3035693732"/>
                  </a:ext>
                </a:extLst>
              </a:tr>
              <a:tr h="30153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0" i="0" kern="1200" dirty="0">
                          <a:solidFill>
                            <a:schemeClr val="dk1"/>
                          </a:solidFill>
                          <a:effectLst/>
                          <a:latin typeface="Algerian" panose="04020705040A02060702" pitchFamily="82" charset="0"/>
                          <a:ea typeface="+mn-ea"/>
                          <a:cs typeface="+mn-cs"/>
                        </a:rPr>
                        <a:t>BY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0" i="0" kern="1200" dirty="0">
                          <a:solidFill>
                            <a:schemeClr val="dk1"/>
                          </a:solidFill>
                          <a:effectLst/>
                          <a:latin typeface="Algerian" panose="04020705040A02060702" pitchFamily="82" charset="0"/>
                          <a:ea typeface="+mn-ea"/>
                          <a:cs typeface="+mn-cs"/>
                        </a:rPr>
                        <a:t>Mr. Rahat Aziz,</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0" i="0" kern="1200" dirty="0">
                          <a:solidFill>
                            <a:schemeClr val="dk1"/>
                          </a:solidFill>
                          <a:effectLst/>
                          <a:latin typeface="Algerian" panose="04020705040A02060702" pitchFamily="82" charset="0"/>
                          <a:ea typeface="+mn-ea"/>
                          <a:cs typeface="+mn-cs"/>
                        </a:rPr>
                        <a:t>Managing Director of S.A. Associates </a:t>
                      </a:r>
                      <a:endParaRPr lang="en-US" sz="8000" dirty="0">
                        <a:latin typeface="Algerian" panose="04020705040A02060702" pitchFamily="82" charset="0"/>
                      </a:endParaRPr>
                    </a:p>
                  </a:txBody>
                  <a:tcPr/>
                </a:tc>
                <a:extLst>
                  <a:ext uri="{0D108BD9-81ED-4DB2-BD59-A6C34878D82A}">
                    <a16:rowId xmlns:a16="http://schemas.microsoft.com/office/drawing/2014/main" val="16276687"/>
                  </a:ext>
                </a:extLst>
              </a:tr>
            </a:tbl>
          </a:graphicData>
        </a:graphic>
      </p:graphicFrame>
    </p:spTree>
    <p:extLst>
      <p:ext uri="{BB962C8B-B14F-4D97-AF65-F5344CB8AC3E}">
        <p14:creationId xmlns:p14="http://schemas.microsoft.com/office/powerpoint/2010/main" val="22597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rmAutofit fontScale="90000"/>
          </a:bodyPr>
          <a:lstStyle/>
          <a:p>
            <a:pPr algn="ctr"/>
            <a:r>
              <a:rPr lang="en-US" u="sng" dirty="0">
                <a:latin typeface="Algerian" panose="04020705040A02060702" pitchFamily="82" charset="0"/>
              </a:rPr>
              <a:t>PREAMBLE</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3531269630"/>
              </p:ext>
            </p:extLst>
          </p:nvPr>
        </p:nvGraphicFramePr>
        <p:xfrm>
          <a:off x="1168400" y="1261872"/>
          <a:ext cx="9855200" cy="4692328"/>
        </p:xfrm>
        <a:graphic>
          <a:graphicData uri="http://schemas.openxmlformats.org/drawingml/2006/table">
            <a:tbl>
              <a:tblPr firstRow="1" bandRow="1">
                <a:tableStyleId>{5C22544A-7EE6-4342-B048-85BDC9FD1C3A}</a:tableStyleId>
              </a:tblPr>
              <a:tblGrid>
                <a:gridCol w="4927600">
                  <a:extLst>
                    <a:ext uri="{9D8B030D-6E8A-4147-A177-3AD203B41FA5}">
                      <a16:colId xmlns:a16="http://schemas.microsoft.com/office/drawing/2014/main" val="2483349267"/>
                    </a:ext>
                  </a:extLst>
                </a:gridCol>
                <a:gridCol w="4927600">
                  <a:extLst>
                    <a:ext uri="{9D8B030D-6E8A-4147-A177-3AD203B41FA5}">
                      <a16:colId xmlns:a16="http://schemas.microsoft.com/office/drawing/2014/main" val="1020288936"/>
                    </a:ext>
                  </a:extLst>
                </a:gridCol>
              </a:tblGrid>
              <a:tr h="566012">
                <a:tc>
                  <a:txBody>
                    <a:bodyPr/>
                    <a:lstStyle/>
                    <a:p>
                      <a:pPr algn="ctr"/>
                      <a:r>
                        <a:rPr lang="en-US" sz="2400" dirty="0">
                          <a:latin typeface="Cambria" panose="02040503050406030204" pitchFamily="18" charset="0"/>
                        </a:rPr>
                        <a:t>Previous( 1984)</a:t>
                      </a:r>
                    </a:p>
                  </a:txBody>
                  <a:tcPr/>
                </a:tc>
                <a:tc>
                  <a:txBody>
                    <a:bodyPr/>
                    <a:lstStyle/>
                    <a:p>
                      <a:pPr algn="ctr"/>
                      <a:r>
                        <a:rPr lang="en-US" sz="2400" dirty="0">
                          <a:latin typeface="Cambria" panose="02040503050406030204" pitchFamily="18" charset="0"/>
                        </a:rPr>
                        <a:t>Addition(2017)</a:t>
                      </a:r>
                    </a:p>
                  </a:txBody>
                  <a:tcPr/>
                </a:tc>
                <a:extLst>
                  <a:ext uri="{0D108BD9-81ED-4DB2-BD59-A6C34878D82A}">
                    <a16:rowId xmlns:a16="http://schemas.microsoft.com/office/drawing/2014/main" val="1864327565"/>
                  </a:ext>
                </a:extLst>
              </a:tr>
              <a:tr h="741580">
                <a:tc>
                  <a:txBody>
                    <a:bodyPr/>
                    <a:lstStyle/>
                    <a:p>
                      <a:pPr marL="28575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Healthy Growth of the Corporate Enterprises.</a:t>
                      </a:r>
                      <a:endParaRPr lang="en-US" sz="1600" b="0" i="0" dirty="0">
                        <a:latin typeface="Cambria" panose="02040503050406030204" pitchFamily="18" charset="0"/>
                      </a:endParaRPr>
                    </a:p>
                  </a:txBody>
                  <a:tcPr/>
                </a:tc>
                <a:tc>
                  <a:txBody>
                    <a:bodyPr/>
                    <a:lstStyle/>
                    <a:p>
                      <a:pPr marL="285750" lvl="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Facilitating </a:t>
                      </a:r>
                      <a:r>
                        <a:rPr lang="en-US" sz="1600" b="0" i="0" kern="1200" dirty="0" err="1">
                          <a:solidFill>
                            <a:schemeClr val="dk1"/>
                          </a:solidFill>
                          <a:effectLst/>
                          <a:latin typeface="Cambria" panose="02040503050406030204" pitchFamily="18" charset="0"/>
                          <a:ea typeface="+mn-ea"/>
                          <a:cs typeface="+mn-cs"/>
                        </a:rPr>
                        <a:t>Corporatision</a:t>
                      </a:r>
                      <a:r>
                        <a:rPr lang="en-US" sz="1600" b="0" i="0" kern="1200" dirty="0">
                          <a:solidFill>
                            <a:schemeClr val="dk1"/>
                          </a:solidFill>
                          <a:effectLst/>
                          <a:latin typeface="Cambria" panose="02040503050406030204" pitchFamily="18" charset="0"/>
                          <a:ea typeface="+mn-ea"/>
                          <a:cs typeface="+mn-cs"/>
                        </a:rPr>
                        <a:t> and Promoting development of Corporate Sector.</a:t>
                      </a:r>
                    </a:p>
                  </a:txBody>
                  <a:tcPr/>
                </a:tc>
                <a:extLst>
                  <a:ext uri="{0D108BD9-81ED-4DB2-BD59-A6C34878D82A}">
                    <a16:rowId xmlns:a16="http://schemas.microsoft.com/office/drawing/2014/main" val="4236325662"/>
                  </a:ext>
                </a:extLst>
              </a:tr>
              <a:tr h="688172">
                <a:tc>
                  <a:txBody>
                    <a:bodyPr/>
                    <a:lstStyle/>
                    <a:p>
                      <a:pPr marL="28575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Protection of Investors &amp; Creditor.</a:t>
                      </a:r>
                      <a:endParaRPr lang="en-US" sz="1600" b="0" i="0" dirty="0">
                        <a:latin typeface="Cambria" panose="02040503050406030204" pitchFamily="18" charset="0"/>
                      </a:endParaRPr>
                    </a:p>
                  </a:txBody>
                  <a:tcPr/>
                </a:tc>
                <a:tc>
                  <a:txBody>
                    <a:bodyPr/>
                    <a:lstStyle/>
                    <a:p>
                      <a:pPr marL="285750" lvl="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Encourage use of Technology and Electronic means in conduct of Business and regulation.</a:t>
                      </a:r>
                    </a:p>
                  </a:txBody>
                  <a:tcPr/>
                </a:tc>
                <a:extLst>
                  <a:ext uri="{0D108BD9-81ED-4DB2-BD59-A6C34878D82A}">
                    <a16:rowId xmlns:a16="http://schemas.microsoft.com/office/drawing/2014/main" val="3055853209"/>
                  </a:ext>
                </a:extLst>
              </a:tr>
              <a:tr h="1174260">
                <a:tc>
                  <a:txBody>
                    <a:bodyPr/>
                    <a:lstStyle/>
                    <a:p>
                      <a:pPr marL="28575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Promotion of Investment, and</a:t>
                      </a:r>
                      <a:endParaRPr lang="en-US" sz="1600" b="0" i="0" dirty="0">
                        <a:latin typeface="Cambria" panose="02040503050406030204" pitchFamily="18" charset="0"/>
                      </a:endParaRPr>
                    </a:p>
                  </a:txBody>
                  <a:tcPr/>
                </a:tc>
                <a:tc>
                  <a:txBody>
                    <a:bodyPr/>
                    <a:lstStyle/>
                    <a:p>
                      <a:pPr marL="285750" lvl="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Regulating for the purpose of protecting interest of shareholders, creditors other stake holder &amp; General Public.</a:t>
                      </a:r>
                    </a:p>
                    <a:p>
                      <a:r>
                        <a:rPr lang="en-US" sz="1600" b="0" i="0" kern="1200" dirty="0">
                          <a:solidFill>
                            <a:schemeClr val="dk1"/>
                          </a:solidFill>
                          <a:effectLst/>
                          <a:latin typeface="Cambria" panose="02040503050406030204" pitchFamily="18" charset="0"/>
                          <a:ea typeface="+mn-ea"/>
                          <a:cs typeface="+mn-cs"/>
                        </a:rPr>
                        <a:t> </a:t>
                      </a:r>
                    </a:p>
                  </a:txBody>
                  <a:tcPr/>
                </a:tc>
                <a:extLst>
                  <a:ext uri="{0D108BD9-81ED-4DB2-BD59-A6C34878D82A}">
                    <a16:rowId xmlns:a16="http://schemas.microsoft.com/office/drawing/2014/main" val="1422038710"/>
                  </a:ext>
                </a:extLst>
              </a:tr>
              <a:tr h="591988">
                <a:tc>
                  <a:txBody>
                    <a:bodyPr/>
                    <a:lstStyle/>
                    <a:p>
                      <a:pPr marL="28575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Development of Economy.</a:t>
                      </a:r>
                      <a:endParaRPr lang="en-US" sz="1600" b="0" i="0" dirty="0">
                        <a:latin typeface="Cambria" panose="02040503050406030204" pitchFamily="18"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dk1"/>
                          </a:solidFill>
                          <a:effectLst/>
                          <a:latin typeface="Cambria" panose="02040503050406030204" pitchFamily="18" charset="0"/>
                          <a:ea typeface="+mn-ea"/>
                          <a:cs typeface="+mn-cs"/>
                        </a:rPr>
                        <a:t>Inculcating the principle of Good Governance.</a:t>
                      </a:r>
                    </a:p>
                    <a:p>
                      <a:endParaRPr lang="en-US" sz="1600" b="0" i="0" kern="1200" dirty="0">
                        <a:solidFill>
                          <a:schemeClr val="dk1"/>
                        </a:solidFill>
                        <a:effectLst/>
                        <a:latin typeface="Cambria" panose="02040503050406030204" pitchFamily="18" charset="0"/>
                        <a:ea typeface="+mn-ea"/>
                        <a:cs typeface="+mn-cs"/>
                      </a:endParaRPr>
                    </a:p>
                  </a:txBody>
                  <a:tcPr/>
                </a:tc>
                <a:extLst>
                  <a:ext uri="{0D108BD9-81ED-4DB2-BD59-A6C34878D82A}">
                    <a16:rowId xmlns:a16="http://schemas.microsoft.com/office/drawing/2014/main" val="2541342595"/>
                  </a:ext>
                </a:extLst>
              </a:tr>
              <a:tr h="930316">
                <a:tc>
                  <a:txBody>
                    <a:bodyPr/>
                    <a:lstStyle/>
                    <a:p>
                      <a:pPr marL="285750" indent="-285750">
                        <a:buFont typeface="Arial" panose="020B0604020202020204" pitchFamily="34" charset="0"/>
                        <a:buChar char="•"/>
                      </a:pPr>
                      <a:endParaRPr lang="en-US" sz="1600" b="0" i="0" dirty="0">
                        <a:latin typeface="Cambria" panose="02040503050406030204" pitchFamily="18" charset="0"/>
                      </a:endParaRPr>
                    </a:p>
                  </a:txBody>
                  <a:tcPr/>
                </a:tc>
                <a:tc>
                  <a:txBody>
                    <a:bodyPr/>
                    <a:lstStyle/>
                    <a:p>
                      <a:pPr marL="285750" indent="-285750">
                        <a:buFont typeface="Arial" panose="020B0604020202020204" pitchFamily="34" charset="0"/>
                        <a:buChar char="•"/>
                      </a:pPr>
                      <a:r>
                        <a:rPr lang="en-US" sz="1600" b="0" i="0" kern="1200" dirty="0">
                          <a:solidFill>
                            <a:schemeClr val="dk1"/>
                          </a:solidFill>
                          <a:effectLst/>
                          <a:latin typeface="Cambria" panose="02040503050406030204" pitchFamily="18" charset="0"/>
                          <a:ea typeface="+mn-ea"/>
                          <a:cs typeface="+mn-cs"/>
                        </a:rPr>
                        <a:t>Providing an alternate mechanism for expeditions resolution of corporate disputes.</a:t>
                      </a:r>
                    </a:p>
                  </a:txBody>
                  <a:tcPr/>
                </a:tc>
                <a:extLst>
                  <a:ext uri="{0D108BD9-81ED-4DB2-BD59-A6C34878D82A}">
                    <a16:rowId xmlns:a16="http://schemas.microsoft.com/office/drawing/2014/main" val="381686569"/>
                  </a:ext>
                </a:extLst>
              </a:tr>
            </a:tbl>
          </a:graphicData>
        </a:graphic>
      </p:graphicFrame>
    </p:spTree>
    <p:extLst>
      <p:ext uri="{BB962C8B-B14F-4D97-AF65-F5344CB8AC3E}">
        <p14:creationId xmlns:p14="http://schemas.microsoft.com/office/powerpoint/2010/main" val="3530754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1225297" y="250515"/>
            <a:ext cx="9774936" cy="892486"/>
          </a:xfrm>
        </p:spPr>
        <p:txBody>
          <a:bodyPr>
            <a:noAutofit/>
          </a:bodyPr>
          <a:lstStyle/>
          <a:p>
            <a:pPr algn="ctr"/>
            <a:r>
              <a:rPr lang="en-US" sz="4400" u="sng" dirty="0">
                <a:latin typeface="Algerian" panose="04020705040A02060702" pitchFamily="82" charset="0"/>
              </a:rPr>
              <a:t>Companies act, 2017 STRUCTURE</a:t>
            </a:r>
          </a:p>
        </p:txBody>
      </p:sp>
      <p:graphicFrame>
        <p:nvGraphicFramePr>
          <p:cNvPr id="3" name="Table 2">
            <a:extLst>
              <a:ext uri="{FF2B5EF4-FFF2-40B4-BE49-F238E27FC236}">
                <a16:creationId xmlns:a16="http://schemas.microsoft.com/office/drawing/2014/main" id="{5EF3A778-AD57-455D-9796-F34B2BB6CD1C}"/>
              </a:ext>
            </a:extLst>
          </p:cNvPr>
          <p:cNvGraphicFramePr>
            <a:graphicFrameLocks noGrp="1"/>
          </p:cNvGraphicFramePr>
          <p:nvPr>
            <p:extLst>
              <p:ext uri="{D42A27DB-BD31-4B8C-83A1-F6EECF244321}">
                <p14:modId xmlns:p14="http://schemas.microsoft.com/office/powerpoint/2010/main" val="3205231155"/>
              </p:ext>
            </p:extLst>
          </p:nvPr>
        </p:nvGraphicFramePr>
        <p:xfrm>
          <a:off x="169165" y="1234441"/>
          <a:ext cx="11887199" cy="4723824"/>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724033774"/>
                    </a:ext>
                  </a:extLst>
                </a:gridCol>
                <a:gridCol w="2971800">
                  <a:extLst>
                    <a:ext uri="{9D8B030D-6E8A-4147-A177-3AD203B41FA5}">
                      <a16:colId xmlns:a16="http://schemas.microsoft.com/office/drawing/2014/main" val="4165705890"/>
                    </a:ext>
                  </a:extLst>
                </a:gridCol>
                <a:gridCol w="2517234">
                  <a:extLst>
                    <a:ext uri="{9D8B030D-6E8A-4147-A177-3AD203B41FA5}">
                      <a16:colId xmlns:a16="http://schemas.microsoft.com/office/drawing/2014/main" val="2079030131"/>
                    </a:ext>
                  </a:extLst>
                </a:gridCol>
                <a:gridCol w="3426365">
                  <a:extLst>
                    <a:ext uri="{9D8B030D-6E8A-4147-A177-3AD203B41FA5}">
                      <a16:colId xmlns:a16="http://schemas.microsoft.com/office/drawing/2014/main" val="3111932130"/>
                    </a:ext>
                  </a:extLst>
                </a:gridCol>
              </a:tblGrid>
              <a:tr h="540876">
                <a:tc>
                  <a:txBody>
                    <a:bodyPr/>
                    <a:lstStyle/>
                    <a:p>
                      <a:pPr algn="ctr"/>
                      <a:r>
                        <a:rPr lang="en-US" dirty="0">
                          <a:latin typeface="Cambria" panose="02040503050406030204" pitchFamily="18" charset="0"/>
                        </a:rPr>
                        <a:t>Legal</a:t>
                      </a:r>
                    </a:p>
                  </a:txBody>
                  <a:tcPr/>
                </a:tc>
                <a:tc>
                  <a:txBody>
                    <a:bodyPr/>
                    <a:lstStyle/>
                    <a:p>
                      <a:pPr algn="ctr"/>
                      <a:r>
                        <a:rPr lang="en-US" dirty="0">
                          <a:latin typeface="Cambria" panose="02040503050406030204" pitchFamily="18" charset="0"/>
                        </a:rPr>
                        <a:t>Financial</a:t>
                      </a:r>
                    </a:p>
                  </a:txBody>
                  <a:tcPr/>
                </a:tc>
                <a:tc>
                  <a:txBody>
                    <a:bodyPr/>
                    <a:lstStyle/>
                    <a:p>
                      <a:pPr algn="ctr"/>
                      <a:r>
                        <a:rPr lang="en-US" dirty="0">
                          <a:latin typeface="Cambria" panose="02040503050406030204" pitchFamily="18" charset="0"/>
                        </a:rPr>
                        <a:t>Managerial</a:t>
                      </a:r>
                    </a:p>
                  </a:txBody>
                  <a:tcPr/>
                </a:tc>
                <a:tc>
                  <a:txBody>
                    <a:bodyPr/>
                    <a:lstStyle/>
                    <a:p>
                      <a:pPr algn="ctr"/>
                      <a:r>
                        <a:rPr lang="en-US" dirty="0">
                          <a:latin typeface="Cambria" panose="02040503050406030204" pitchFamily="18" charset="0"/>
                        </a:rPr>
                        <a:t>Bail Out</a:t>
                      </a:r>
                    </a:p>
                  </a:txBody>
                  <a:tcPr/>
                </a:tc>
                <a:extLst>
                  <a:ext uri="{0D108BD9-81ED-4DB2-BD59-A6C34878D82A}">
                    <a16:rowId xmlns:a16="http://schemas.microsoft.com/office/drawing/2014/main" val="1141403990"/>
                  </a:ext>
                </a:extLst>
              </a:tr>
              <a:tr h="540876">
                <a:tc>
                  <a:txBody>
                    <a:bodyPr/>
                    <a:lstStyle/>
                    <a:p>
                      <a:pPr marL="285750" indent="-285750">
                        <a:buFont typeface="Arial" panose="020B0604020202020204" pitchFamily="34" charset="0"/>
                        <a:buChar char="•"/>
                      </a:pPr>
                      <a:r>
                        <a:rPr lang="en-US" dirty="0">
                          <a:latin typeface="Cambria" panose="02040503050406030204" pitchFamily="18" charset="0"/>
                        </a:rPr>
                        <a:t>Company Incorporation</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Share and Capital</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Meeting</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Receiver and Manager</a:t>
                      </a:r>
                    </a:p>
                  </a:txBody>
                  <a:tcPr/>
                </a:tc>
                <a:extLst>
                  <a:ext uri="{0D108BD9-81ED-4DB2-BD59-A6C34878D82A}">
                    <a16:rowId xmlns:a16="http://schemas.microsoft.com/office/drawing/2014/main" val="3607046121"/>
                  </a:ext>
                </a:extLst>
              </a:tr>
              <a:tr h="606063">
                <a:tc>
                  <a:txBody>
                    <a:bodyPr/>
                    <a:lstStyle/>
                    <a:p>
                      <a:pPr marL="285750" indent="-285750">
                        <a:buFont typeface="Arial" panose="020B0604020202020204" pitchFamily="34" charset="0"/>
                        <a:buChar char="•"/>
                      </a:pPr>
                      <a:r>
                        <a:rPr lang="en-US" dirty="0">
                          <a:latin typeface="Cambria" panose="02040503050406030204" pitchFamily="18" charset="0"/>
                        </a:rPr>
                        <a:t>Commence of Business</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Intellectual Property Organization</a:t>
                      </a:r>
                    </a:p>
                  </a:txBody>
                  <a:tcPr/>
                </a:tc>
                <a:tc>
                  <a:txBody>
                    <a:bodyPr/>
                    <a:lstStyle/>
                    <a:p>
                      <a:endParaRPr lang="en-US">
                        <a:latin typeface="Cambria" panose="02040503050406030204" pitchFamily="18" charset="0"/>
                      </a:endParaRPr>
                    </a:p>
                  </a:txBody>
                  <a:tcPr/>
                </a:tc>
                <a:tc>
                  <a:txBody>
                    <a:bodyPr/>
                    <a:lstStyle/>
                    <a:p>
                      <a:pPr marL="0" indent="0">
                        <a:buFont typeface="Arial" panose="020B0604020202020204" pitchFamily="34" charset="0"/>
                        <a:buNone/>
                      </a:pPr>
                      <a:endParaRPr lang="en-US" dirty="0">
                        <a:latin typeface="Cambria" panose="02040503050406030204" pitchFamily="18" charset="0"/>
                      </a:endParaRPr>
                    </a:p>
                  </a:txBody>
                  <a:tcPr/>
                </a:tc>
                <a:extLst>
                  <a:ext uri="{0D108BD9-81ED-4DB2-BD59-A6C34878D82A}">
                    <a16:rowId xmlns:a16="http://schemas.microsoft.com/office/drawing/2014/main" val="1486729670"/>
                  </a:ext>
                </a:extLst>
              </a:tr>
              <a:tr h="540876">
                <a:tc>
                  <a:txBody>
                    <a:bodyPr/>
                    <a:lstStyle/>
                    <a:p>
                      <a:pPr marL="285750" indent="-285750">
                        <a:buFont typeface="Arial" panose="020B0604020202020204" pitchFamily="34" charset="0"/>
                        <a:buChar char="•"/>
                      </a:pPr>
                      <a:r>
                        <a:rPr lang="en-US" dirty="0">
                          <a:latin typeface="Cambria" panose="02040503050406030204" pitchFamily="18" charset="0"/>
                        </a:rPr>
                        <a:t>Conversion</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Right Issue</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Director</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Investigation</a:t>
                      </a:r>
                    </a:p>
                  </a:txBody>
                  <a:tcPr/>
                </a:tc>
                <a:extLst>
                  <a:ext uri="{0D108BD9-81ED-4DB2-BD59-A6C34878D82A}">
                    <a16:rowId xmlns:a16="http://schemas.microsoft.com/office/drawing/2014/main" val="2389224796"/>
                  </a:ext>
                </a:extLst>
              </a:tr>
              <a:tr h="865805">
                <a:tc>
                  <a:txBody>
                    <a:bodyPr/>
                    <a:lstStyle/>
                    <a:p>
                      <a:pPr marL="285750" indent="-285750">
                        <a:buFont typeface="Arial" panose="020B0604020202020204" pitchFamily="34" charset="0"/>
                        <a:buChar char="•"/>
                      </a:pPr>
                      <a:r>
                        <a:rPr lang="en-US" dirty="0">
                          <a:latin typeface="Cambria" panose="02040503050406030204" pitchFamily="18" charset="0"/>
                        </a:rPr>
                        <a:t>Winding UP</a:t>
                      </a:r>
                    </a:p>
                  </a:txBody>
                  <a:tcPr/>
                </a:tc>
                <a:tc>
                  <a:txBody>
                    <a:bodyPr/>
                    <a:lstStyle/>
                    <a:p>
                      <a:pPr marL="285750" indent="-285750">
                        <a:buFont typeface="Arial" panose="020B0604020202020204" pitchFamily="34" charset="0"/>
                        <a:buChar char="•"/>
                      </a:pPr>
                      <a:r>
                        <a:rPr lang="en-US" dirty="0">
                          <a:latin typeface="Cambria" panose="02040503050406030204" pitchFamily="18" charset="0"/>
                        </a:rPr>
                        <a:t>Capital Maintenance </a:t>
                      </a:r>
                    </a:p>
                  </a:txBody>
                  <a:tcPr/>
                </a:tc>
                <a:tc>
                  <a:txBody>
                    <a:bodyPr/>
                    <a:lstStyle/>
                    <a:p>
                      <a:endParaRPr lang="en-US">
                        <a:latin typeface="Cambria" panose="02040503050406030204" pitchFamily="18" charset="0"/>
                      </a:endParaRPr>
                    </a:p>
                  </a:txBody>
                  <a:tcPr/>
                </a:tc>
                <a:tc>
                  <a:txBody>
                    <a:bodyPr/>
                    <a:lstStyle/>
                    <a:p>
                      <a:pPr marL="285750" indent="-285750">
                        <a:buFont typeface="Arial" panose="020B0604020202020204" pitchFamily="34" charset="0"/>
                        <a:buChar char="•"/>
                      </a:pPr>
                      <a:r>
                        <a:rPr lang="en-US" dirty="0">
                          <a:latin typeface="Cambria" panose="02040503050406030204" pitchFamily="18" charset="0"/>
                        </a:rPr>
                        <a:t>Arrangement and Reconstruction (Mergers and Acquisition)</a:t>
                      </a:r>
                    </a:p>
                  </a:txBody>
                  <a:tcPr/>
                </a:tc>
                <a:extLst>
                  <a:ext uri="{0D108BD9-81ED-4DB2-BD59-A6C34878D82A}">
                    <a16:rowId xmlns:a16="http://schemas.microsoft.com/office/drawing/2014/main" val="4216612467"/>
                  </a:ext>
                </a:extLst>
              </a:tr>
              <a:tr h="606063">
                <a:tc>
                  <a:txBody>
                    <a:bodyPr/>
                    <a:lstStyle/>
                    <a:p>
                      <a:endParaRPr lang="en-US">
                        <a:latin typeface="Cambria" panose="02040503050406030204" pitchFamily="18" charset="0"/>
                      </a:endParaRPr>
                    </a:p>
                  </a:txBody>
                  <a:tcPr/>
                </a:tc>
                <a:tc>
                  <a:txBody>
                    <a:bodyPr/>
                    <a:lstStyle/>
                    <a:p>
                      <a:pPr marL="285750" indent="-285750">
                        <a:buFont typeface="Arial" panose="020B0604020202020204" pitchFamily="34" charset="0"/>
                        <a:buChar char="•"/>
                      </a:pPr>
                      <a:r>
                        <a:rPr lang="en-US" dirty="0">
                          <a:latin typeface="Cambria" panose="02040503050406030204" pitchFamily="18" charset="0"/>
                        </a:rPr>
                        <a:t>Mortgage and Charges</a:t>
                      </a:r>
                    </a:p>
                  </a:txBody>
                  <a:tcPr/>
                </a:tc>
                <a:tc>
                  <a:txBody>
                    <a:bodyPr/>
                    <a:lstStyle/>
                    <a:p>
                      <a:endParaRPr lang="en-US" dirty="0">
                        <a:latin typeface="Cambria" panose="02040503050406030204" pitchFamily="18" charset="0"/>
                      </a:endParaRPr>
                    </a:p>
                  </a:txBody>
                  <a:tcPr/>
                </a:tc>
                <a:tc>
                  <a:txBody>
                    <a:bodyPr/>
                    <a:lstStyle/>
                    <a:p>
                      <a:pPr marL="285750" indent="-285750">
                        <a:buFont typeface="Arial" panose="020B0604020202020204" pitchFamily="34" charset="0"/>
                        <a:buChar char="•"/>
                      </a:pPr>
                      <a:r>
                        <a:rPr lang="en-US" dirty="0">
                          <a:latin typeface="Cambria" panose="02040503050406030204" pitchFamily="18" charset="0"/>
                        </a:rPr>
                        <a:t>Prevention of </a:t>
                      </a:r>
                      <a:r>
                        <a:rPr lang="en-US" dirty="0" err="1">
                          <a:latin typeface="Cambria" panose="02040503050406030204" pitchFamily="18" charset="0"/>
                        </a:rPr>
                        <a:t>oppressiion</a:t>
                      </a:r>
                      <a:r>
                        <a:rPr lang="en-US" dirty="0">
                          <a:latin typeface="Cambria" panose="02040503050406030204" pitchFamily="18" charset="0"/>
                        </a:rPr>
                        <a:t> and Mismanagement</a:t>
                      </a:r>
                    </a:p>
                  </a:txBody>
                  <a:tcPr/>
                </a:tc>
                <a:extLst>
                  <a:ext uri="{0D108BD9-81ED-4DB2-BD59-A6C34878D82A}">
                    <a16:rowId xmlns:a16="http://schemas.microsoft.com/office/drawing/2014/main" val="45385899"/>
                  </a:ext>
                </a:extLst>
              </a:tr>
              <a:tr h="540876">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pPr marL="285750" indent="-285750">
                        <a:buFont typeface="Arial" panose="020B0604020202020204" pitchFamily="34" charset="0"/>
                        <a:buChar char="•"/>
                      </a:pPr>
                      <a:r>
                        <a:rPr lang="en-US" dirty="0">
                          <a:latin typeface="Cambria" panose="02040503050406030204" pitchFamily="18" charset="0"/>
                        </a:rPr>
                        <a:t>Administration</a:t>
                      </a:r>
                    </a:p>
                  </a:txBody>
                  <a:tcPr/>
                </a:tc>
                <a:extLst>
                  <a:ext uri="{0D108BD9-81ED-4DB2-BD59-A6C34878D82A}">
                    <a16:rowId xmlns:a16="http://schemas.microsoft.com/office/drawing/2014/main" val="1787413546"/>
                  </a:ext>
                </a:extLst>
              </a:tr>
              <a:tr h="305375">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pPr marL="285750" indent="-285750">
                        <a:buFont typeface="Arial" panose="020B0604020202020204" pitchFamily="34" charset="0"/>
                        <a:buChar char="•"/>
                      </a:pPr>
                      <a:r>
                        <a:rPr lang="en-US" dirty="0">
                          <a:latin typeface="Cambria" panose="02040503050406030204" pitchFamily="18" charset="0"/>
                        </a:rPr>
                        <a:t>Rehabilitation</a:t>
                      </a:r>
                    </a:p>
                  </a:txBody>
                  <a:tcPr/>
                </a:tc>
                <a:extLst>
                  <a:ext uri="{0D108BD9-81ED-4DB2-BD59-A6C34878D82A}">
                    <a16:rowId xmlns:a16="http://schemas.microsoft.com/office/drawing/2014/main" val="3061030534"/>
                  </a:ext>
                </a:extLst>
              </a:tr>
            </a:tbl>
          </a:graphicData>
        </a:graphic>
      </p:graphicFrame>
    </p:spTree>
    <p:extLst>
      <p:ext uri="{BB962C8B-B14F-4D97-AF65-F5344CB8AC3E}">
        <p14:creationId xmlns:p14="http://schemas.microsoft.com/office/powerpoint/2010/main" val="393011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rmAutofit/>
          </a:bodyPr>
          <a:lstStyle/>
          <a:p>
            <a:pPr algn="ctr"/>
            <a:r>
              <a:rPr lang="en-US" u="sng" dirty="0">
                <a:latin typeface="Algerian" panose="04020705040A02060702" pitchFamily="82" charset="0"/>
              </a:rPr>
              <a:t>legal</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010193706"/>
              </p:ext>
            </p:extLst>
          </p:nvPr>
        </p:nvGraphicFramePr>
        <p:xfrm>
          <a:off x="926440" y="1371600"/>
          <a:ext cx="10229239" cy="3743371"/>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464607">
                <a:tc>
                  <a:txBody>
                    <a:bodyPr/>
                    <a:lstStyle/>
                    <a:p>
                      <a:pPr algn="ctr"/>
                      <a:endParaRPr lang="en-US" sz="2400" dirty="0">
                        <a:latin typeface="Cambria" panose="02040503050406030204" pitchFamily="18" charset="0"/>
                      </a:endParaRPr>
                    </a:p>
                  </a:txBody>
                  <a:tcPr/>
                </a:tc>
                <a:extLst>
                  <a:ext uri="{0D108BD9-81ED-4DB2-BD59-A6C34878D82A}">
                    <a16:rowId xmlns:a16="http://schemas.microsoft.com/office/drawing/2014/main" val="1864327565"/>
                  </a:ext>
                </a:extLst>
              </a:tr>
              <a:tr h="929213">
                <a:tc>
                  <a:txBody>
                    <a:bodyPr/>
                    <a:lstStyle/>
                    <a:p>
                      <a:pPr marL="0" indent="0">
                        <a:buFont typeface="Arial" panose="020B0604020202020204" pitchFamily="34" charset="0"/>
                        <a:buNone/>
                      </a:pPr>
                      <a:r>
                        <a:rPr lang="en-US" sz="2400" dirty="0">
                          <a:latin typeface="Cambria" panose="02040503050406030204" pitchFamily="18" charset="0"/>
                        </a:rPr>
                        <a:t>Company Incorporation</a:t>
                      </a:r>
                    </a:p>
                    <a:p>
                      <a:pPr marL="285750" indent="-285750">
                        <a:buFont typeface="Arial" panose="020B0604020202020204" pitchFamily="34" charset="0"/>
                        <a:buChar char="•"/>
                      </a:pPr>
                      <a:r>
                        <a:rPr lang="en-US" sz="2400" dirty="0">
                          <a:latin typeface="Cambria" panose="02040503050406030204" pitchFamily="18" charset="0"/>
                        </a:rPr>
                        <a:t>Online</a:t>
                      </a:r>
                    </a:p>
                    <a:p>
                      <a:pPr marL="285750" indent="-285750">
                        <a:buFont typeface="Arial" panose="020B0604020202020204" pitchFamily="34" charset="0"/>
                        <a:buChar char="•"/>
                      </a:pPr>
                      <a:r>
                        <a:rPr lang="en-US" sz="2400" dirty="0">
                          <a:latin typeface="Cambria" panose="02040503050406030204" pitchFamily="18" charset="0"/>
                        </a:rPr>
                        <a:t>Off line</a:t>
                      </a:r>
                    </a:p>
                  </a:txBody>
                  <a:tcPr/>
                </a:tc>
                <a:extLst>
                  <a:ext uri="{0D108BD9-81ED-4DB2-BD59-A6C34878D82A}">
                    <a16:rowId xmlns:a16="http://schemas.microsoft.com/office/drawing/2014/main" val="4236325662"/>
                  </a:ext>
                </a:extLst>
              </a:tr>
              <a:tr h="2090044">
                <a:tc>
                  <a:txBody>
                    <a:bodyPr/>
                    <a:lstStyle/>
                    <a:p>
                      <a:pPr marL="285750" indent="-285750">
                        <a:buFont typeface="Wingdings" panose="05000000000000000000" pitchFamily="2" charset="2"/>
                        <a:buChar char="Ø"/>
                      </a:pPr>
                      <a:r>
                        <a:rPr lang="en-US" sz="2400" dirty="0">
                          <a:latin typeface="Cambria" panose="02040503050406030204" pitchFamily="18" charset="0"/>
                        </a:rPr>
                        <a:t>Availability of Name</a:t>
                      </a:r>
                    </a:p>
                    <a:p>
                      <a:pPr marL="285750" indent="-285750">
                        <a:buFont typeface="Wingdings" panose="05000000000000000000" pitchFamily="2" charset="2"/>
                        <a:buChar char="Ø"/>
                      </a:pPr>
                      <a:r>
                        <a:rPr lang="en-US" sz="2400" dirty="0">
                          <a:latin typeface="Cambria" panose="02040503050406030204" pitchFamily="18" charset="0"/>
                        </a:rPr>
                        <a:t>Preparation of Documents</a:t>
                      </a:r>
                    </a:p>
                    <a:p>
                      <a:pPr marL="0" indent="0">
                        <a:buFont typeface="Wingdings" panose="05000000000000000000" pitchFamily="2" charset="2"/>
                        <a:buNone/>
                      </a:pPr>
                      <a:r>
                        <a:rPr lang="en-US" sz="2400" dirty="0">
                          <a:latin typeface="Cambria" panose="02040503050406030204" pitchFamily="18" charset="0"/>
                        </a:rPr>
                        <a:t>      1.     Memorandum and Articles of Association</a:t>
                      </a:r>
                    </a:p>
                    <a:p>
                      <a:pPr marL="0" indent="0">
                        <a:buFont typeface="Wingdings" panose="05000000000000000000" pitchFamily="2" charset="2"/>
                        <a:buNone/>
                      </a:pPr>
                      <a:r>
                        <a:rPr lang="en-US" sz="2400" dirty="0">
                          <a:latin typeface="Cambria" panose="02040503050406030204" pitchFamily="18" charset="0"/>
                        </a:rPr>
                        <a:t>      2.     Forms and CNICs</a:t>
                      </a:r>
                    </a:p>
                    <a:p>
                      <a:pPr marL="0" indent="0">
                        <a:buFont typeface="Wingdings" panose="05000000000000000000" pitchFamily="2" charset="2"/>
                        <a:buNone/>
                      </a:pPr>
                      <a:r>
                        <a:rPr lang="en-US" sz="2400" dirty="0">
                          <a:latin typeface="Cambria" panose="02040503050406030204" pitchFamily="18" charset="0"/>
                        </a:rPr>
                        <a:t>      3.     Fee </a:t>
                      </a:r>
                    </a:p>
                  </a:txBody>
                  <a:tcPr/>
                </a:tc>
                <a:extLst>
                  <a:ext uri="{0D108BD9-81ED-4DB2-BD59-A6C34878D82A}">
                    <a16:rowId xmlns:a16="http://schemas.microsoft.com/office/drawing/2014/main" val="3055853209"/>
                  </a:ext>
                </a:extLst>
              </a:tr>
            </a:tbl>
          </a:graphicData>
        </a:graphic>
      </p:graphicFrame>
    </p:spTree>
    <p:extLst>
      <p:ext uri="{BB962C8B-B14F-4D97-AF65-F5344CB8AC3E}">
        <p14:creationId xmlns:p14="http://schemas.microsoft.com/office/powerpoint/2010/main" val="80095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400" u="sng" dirty="0">
                <a:latin typeface="Algerian" panose="04020705040A02060702" pitchFamily="82" charset="0"/>
              </a:rPr>
              <a:t>memorandum</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1452070039"/>
              </p:ext>
            </p:extLst>
          </p:nvPr>
        </p:nvGraphicFramePr>
        <p:xfrm>
          <a:off x="926440" y="1371600"/>
          <a:ext cx="10229239" cy="4670847"/>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464607">
                <a:tc>
                  <a:txBody>
                    <a:bodyPr/>
                    <a:lstStyle/>
                    <a:p>
                      <a:pPr algn="ctr"/>
                      <a:endParaRPr lang="en-US" sz="2400" dirty="0">
                        <a:latin typeface="Cambria" panose="02040503050406030204" pitchFamily="18" charset="0"/>
                      </a:endParaRPr>
                    </a:p>
                  </a:txBody>
                  <a:tcPr/>
                </a:tc>
                <a:extLst>
                  <a:ext uri="{0D108BD9-81ED-4DB2-BD59-A6C34878D82A}">
                    <a16:rowId xmlns:a16="http://schemas.microsoft.com/office/drawing/2014/main" val="1864327565"/>
                  </a:ext>
                </a:extLst>
              </a:tr>
              <a:tr h="929213">
                <a:tc>
                  <a:txBody>
                    <a:bodyPr/>
                    <a:lstStyle/>
                    <a:p>
                      <a:pPr marL="342900" indent="-342900">
                        <a:buFont typeface="Wingdings" panose="05000000000000000000" pitchFamily="2" charset="2"/>
                        <a:buChar char="Ø"/>
                      </a:pPr>
                      <a:r>
                        <a:rPr lang="en-US" sz="2400" dirty="0">
                          <a:latin typeface="Cambria" panose="02040503050406030204" pitchFamily="18" charset="0"/>
                        </a:rPr>
                        <a:t>Company Limited By Share</a:t>
                      </a:r>
                    </a:p>
                    <a:p>
                      <a:pPr marL="342900" indent="-342900">
                        <a:buFont typeface="Wingdings" panose="05000000000000000000" pitchFamily="2" charset="2"/>
                        <a:buChar char="Ø"/>
                      </a:pPr>
                      <a:r>
                        <a:rPr lang="en-US" sz="2400" dirty="0">
                          <a:latin typeface="Cambria" panose="02040503050406030204" pitchFamily="18" charset="0"/>
                        </a:rPr>
                        <a:t>Company Limited By Grantee</a:t>
                      </a:r>
                    </a:p>
                    <a:p>
                      <a:pPr marL="342900" indent="-342900">
                        <a:buFont typeface="Wingdings" panose="05000000000000000000" pitchFamily="2" charset="2"/>
                        <a:buChar char="Ø"/>
                      </a:pPr>
                      <a:r>
                        <a:rPr lang="en-US" sz="2400" dirty="0">
                          <a:latin typeface="Cambria" panose="02040503050406030204" pitchFamily="18" charset="0"/>
                        </a:rPr>
                        <a:t>Un limited Company</a:t>
                      </a:r>
                    </a:p>
                    <a:p>
                      <a:pPr marL="0" indent="0">
                        <a:buFont typeface="Wingdings" panose="05000000000000000000" pitchFamily="2" charset="2"/>
                        <a:buNone/>
                      </a:pPr>
                      <a:endParaRPr lang="en-US" sz="2400" dirty="0">
                        <a:latin typeface="Cambria" panose="02040503050406030204" pitchFamily="18" charset="0"/>
                      </a:endParaRPr>
                    </a:p>
                  </a:txBody>
                  <a:tcPr/>
                </a:tc>
                <a:extLst>
                  <a:ext uri="{0D108BD9-81ED-4DB2-BD59-A6C34878D82A}">
                    <a16:rowId xmlns:a16="http://schemas.microsoft.com/office/drawing/2014/main" val="4236325662"/>
                  </a:ext>
                </a:extLst>
              </a:tr>
              <a:tr h="2090044">
                <a:tc>
                  <a:txBody>
                    <a:bodyPr/>
                    <a:lstStyle/>
                    <a:p>
                      <a:pPr marL="285750" indent="-285750">
                        <a:buFont typeface="Wingdings" panose="05000000000000000000" pitchFamily="2" charset="2"/>
                        <a:buChar char="Ø"/>
                      </a:pPr>
                      <a:r>
                        <a:rPr lang="en-US" sz="2400" dirty="0">
                          <a:latin typeface="Cambria" panose="02040503050406030204" pitchFamily="18" charset="0"/>
                        </a:rPr>
                        <a:t>Principle Line of Business </a:t>
                      </a:r>
                    </a:p>
                    <a:p>
                      <a:pPr marL="285750" indent="-285750">
                        <a:buFont typeface="Wingdings" panose="05000000000000000000" pitchFamily="2" charset="2"/>
                        <a:buChar char="Ø"/>
                      </a:pPr>
                      <a:r>
                        <a:rPr lang="en-US" sz="2400" dirty="0">
                          <a:latin typeface="Cambria" panose="02040503050406030204" pitchFamily="18" charset="0"/>
                        </a:rPr>
                        <a:t>Explanation in Section 26 of Companies Act, 2017</a:t>
                      </a:r>
                    </a:p>
                    <a:p>
                      <a:pPr marL="285750" indent="-285750">
                        <a:buFont typeface="Wingdings" panose="05000000000000000000" pitchFamily="2" charset="2"/>
                        <a:buChar char="Ø"/>
                      </a:pPr>
                      <a:endParaRPr lang="en-US" sz="2400" dirty="0">
                        <a:latin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Cambria" panose="02040503050406030204" pitchFamily="18" charset="0"/>
                          <a:ea typeface="+mn-ea"/>
                          <a:cs typeface="+mn-cs"/>
                        </a:rPr>
                        <a:t>Explanation: Principal Line Of Business: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Means The Business In which substantial assets are held or likely to be held or substantial revenue is earned or likely to be earned by a company, whichever is higher. </a:t>
                      </a:r>
                    </a:p>
                    <a:p>
                      <a:endParaRPr lang="en-US" sz="1800" dirty="0">
                        <a:latin typeface="Cambria" panose="02040503050406030204" pitchFamily="18" charset="0"/>
                      </a:endParaRPr>
                    </a:p>
                    <a:p>
                      <a:pPr marL="0" indent="0">
                        <a:buFont typeface="Wingdings" panose="05000000000000000000" pitchFamily="2" charset="2"/>
                        <a:buNone/>
                      </a:pPr>
                      <a:endParaRPr lang="en-US" sz="2400" dirty="0">
                        <a:latin typeface="Cambria" panose="02040503050406030204" pitchFamily="18" charset="0"/>
                      </a:endParaRPr>
                    </a:p>
                  </a:txBody>
                  <a:tcPr/>
                </a:tc>
                <a:extLst>
                  <a:ext uri="{0D108BD9-81ED-4DB2-BD59-A6C34878D82A}">
                    <a16:rowId xmlns:a16="http://schemas.microsoft.com/office/drawing/2014/main" val="3055853209"/>
                  </a:ext>
                </a:extLst>
              </a:tr>
            </a:tbl>
          </a:graphicData>
        </a:graphic>
      </p:graphicFrame>
    </p:spTree>
    <p:extLst>
      <p:ext uri="{BB962C8B-B14F-4D97-AF65-F5344CB8AC3E}">
        <p14:creationId xmlns:p14="http://schemas.microsoft.com/office/powerpoint/2010/main" val="361277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800" u="sng" dirty="0">
                <a:latin typeface="Algerian" panose="04020705040A02060702" pitchFamily="82" charset="0"/>
              </a:rPr>
              <a:t>Articles</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37344902"/>
              </p:ext>
            </p:extLst>
          </p:nvPr>
        </p:nvGraphicFramePr>
        <p:xfrm>
          <a:off x="926440" y="1371600"/>
          <a:ext cx="10229239" cy="4000287"/>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464607">
                <a:tc>
                  <a:txBody>
                    <a:bodyPr/>
                    <a:lstStyle/>
                    <a:p>
                      <a:pPr algn="ctr"/>
                      <a:endParaRPr lang="en-US" sz="2400" dirty="0">
                        <a:latin typeface="Cambria" panose="02040503050406030204" pitchFamily="18" charset="0"/>
                      </a:endParaRPr>
                    </a:p>
                  </a:txBody>
                  <a:tcPr/>
                </a:tc>
                <a:extLst>
                  <a:ext uri="{0D108BD9-81ED-4DB2-BD59-A6C34878D82A}">
                    <a16:rowId xmlns:a16="http://schemas.microsoft.com/office/drawing/2014/main" val="1864327565"/>
                  </a:ext>
                </a:extLst>
              </a:tr>
              <a:tr h="929213">
                <a:tc>
                  <a:txBody>
                    <a:bodyPr/>
                    <a:lstStyle/>
                    <a:p>
                      <a:pPr marL="342900" indent="-342900">
                        <a:buFont typeface="Wingdings" panose="05000000000000000000" pitchFamily="2" charset="2"/>
                        <a:buChar char="Ø"/>
                      </a:pPr>
                      <a:r>
                        <a:rPr lang="en-US" sz="2800" dirty="0">
                          <a:latin typeface="Cambria" panose="02040503050406030204" pitchFamily="18" charset="0"/>
                        </a:rPr>
                        <a:t>Section 36: Deals with Formation and Registration of Articles.</a:t>
                      </a:r>
                    </a:p>
                    <a:p>
                      <a:pPr marL="0" indent="0">
                        <a:buFont typeface="Wingdings" panose="05000000000000000000" pitchFamily="2" charset="2"/>
                        <a:buNone/>
                      </a:pPr>
                      <a:endParaRPr lang="en-US" sz="2400" dirty="0">
                        <a:latin typeface="Cambria" panose="02040503050406030204" pitchFamily="18" charset="0"/>
                      </a:endParaRPr>
                    </a:p>
                    <a:p>
                      <a:pPr marL="0" indent="0">
                        <a:buFont typeface="Wingdings" panose="05000000000000000000" pitchFamily="2" charset="2"/>
                        <a:buNone/>
                      </a:pPr>
                      <a:endParaRPr lang="en-US" sz="2400" dirty="0">
                        <a:latin typeface="Cambria" panose="02040503050406030204" pitchFamily="18" charset="0"/>
                      </a:endParaRPr>
                    </a:p>
                  </a:txBody>
                  <a:tcPr/>
                </a:tc>
                <a:extLst>
                  <a:ext uri="{0D108BD9-81ED-4DB2-BD59-A6C34878D82A}">
                    <a16:rowId xmlns:a16="http://schemas.microsoft.com/office/drawing/2014/main" val="4236325662"/>
                  </a:ext>
                </a:extLst>
              </a:tr>
              <a:tr h="2090044">
                <a:tc>
                  <a:txBody>
                    <a:bodyPr/>
                    <a:lstStyle/>
                    <a:p>
                      <a:pPr marL="0" indent="0">
                        <a:buFont typeface="Wingdings" panose="05000000000000000000" pitchFamily="2" charset="2"/>
                        <a:buNone/>
                      </a:pPr>
                      <a:r>
                        <a:rPr lang="en-US" sz="2400" b="1" u="sng" dirty="0">
                          <a:latin typeface="Cambria" panose="02040503050406030204" pitchFamily="18" charset="0"/>
                        </a:rPr>
                        <a:t>CONTENTS:</a:t>
                      </a:r>
                    </a:p>
                    <a:p>
                      <a:pPr marL="0" indent="0">
                        <a:buFont typeface="Wingdings" panose="05000000000000000000" pitchFamily="2" charset="2"/>
                        <a:buNone/>
                      </a:pPr>
                      <a:endParaRPr lang="en-US" sz="2400" b="1" u="sng" dirty="0">
                        <a:latin typeface="Cambria" panose="02040503050406030204" pitchFamily="18" charset="0"/>
                      </a:endParaRPr>
                    </a:p>
                    <a:p>
                      <a:pPr marL="342900" indent="-342900">
                        <a:buFont typeface="Wingdings" panose="05000000000000000000" pitchFamily="2" charset="2"/>
                        <a:buChar char="Ø"/>
                      </a:pPr>
                      <a:r>
                        <a:rPr lang="en-US" sz="2400" b="0" u="none" dirty="0">
                          <a:latin typeface="Cambria" panose="02040503050406030204" pitchFamily="18" charset="0"/>
                        </a:rPr>
                        <a:t>Share and Related Matters</a:t>
                      </a:r>
                    </a:p>
                    <a:p>
                      <a:pPr marL="342900" indent="-342900">
                        <a:buFont typeface="Wingdings" panose="05000000000000000000" pitchFamily="2" charset="2"/>
                        <a:buChar char="Ø"/>
                      </a:pPr>
                      <a:r>
                        <a:rPr lang="en-US" sz="2400" b="0" u="none" dirty="0">
                          <a:latin typeface="Cambria" panose="02040503050406030204" pitchFamily="18" charset="0"/>
                        </a:rPr>
                        <a:t>Meetings and Related Matters</a:t>
                      </a:r>
                    </a:p>
                    <a:p>
                      <a:pPr marL="342900" indent="-342900">
                        <a:buFont typeface="Wingdings" panose="05000000000000000000" pitchFamily="2" charset="2"/>
                        <a:buChar char="Ø"/>
                      </a:pPr>
                      <a:r>
                        <a:rPr lang="en-US" sz="2400" b="0" u="none" dirty="0">
                          <a:latin typeface="Cambria" panose="02040503050406030204" pitchFamily="18" charset="0"/>
                        </a:rPr>
                        <a:t>Director and Related Matters</a:t>
                      </a:r>
                    </a:p>
                    <a:p>
                      <a:pPr marL="0" indent="0">
                        <a:buFont typeface="Wingdings" panose="05000000000000000000" pitchFamily="2" charset="2"/>
                        <a:buNone/>
                      </a:pPr>
                      <a:endParaRPr lang="en-US" sz="2400" dirty="0">
                        <a:latin typeface="Cambria" panose="02040503050406030204" pitchFamily="18" charset="0"/>
                      </a:endParaRPr>
                    </a:p>
                  </a:txBody>
                  <a:tcPr/>
                </a:tc>
                <a:extLst>
                  <a:ext uri="{0D108BD9-81ED-4DB2-BD59-A6C34878D82A}">
                    <a16:rowId xmlns:a16="http://schemas.microsoft.com/office/drawing/2014/main" val="3055853209"/>
                  </a:ext>
                </a:extLst>
              </a:tr>
            </a:tbl>
          </a:graphicData>
        </a:graphic>
      </p:graphicFrame>
    </p:spTree>
    <p:extLst>
      <p:ext uri="{BB962C8B-B14F-4D97-AF65-F5344CB8AC3E}">
        <p14:creationId xmlns:p14="http://schemas.microsoft.com/office/powerpoint/2010/main" val="206060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807667" y="223083"/>
            <a:ext cx="4120181" cy="1066222"/>
          </a:xfrm>
        </p:spPr>
        <p:txBody>
          <a:bodyPr>
            <a:noAutofit/>
          </a:bodyPr>
          <a:lstStyle/>
          <a:p>
            <a:pPr algn="ctr"/>
            <a:r>
              <a:rPr lang="en-US" sz="4800" u="sng" dirty="0">
                <a:latin typeface="Algerian" panose="04020705040A02060702" pitchFamily="82" charset="0"/>
              </a:rPr>
              <a:t>Section 16</a:t>
            </a: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908083552"/>
              </p:ext>
            </p:extLst>
          </p:nvPr>
        </p:nvGraphicFramePr>
        <p:xfrm>
          <a:off x="926440" y="1371601"/>
          <a:ext cx="10229239" cy="4590287"/>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441548">
                <a:tc>
                  <a:txBody>
                    <a:bodyPr/>
                    <a:lstStyle/>
                    <a:p>
                      <a:pPr algn="ctr"/>
                      <a:endParaRPr lang="en-US" sz="2400" dirty="0">
                        <a:latin typeface="Cambria" panose="02040503050406030204" pitchFamily="18" charset="0"/>
                      </a:endParaRPr>
                    </a:p>
                  </a:txBody>
                  <a:tcPr/>
                </a:tc>
                <a:extLst>
                  <a:ext uri="{0D108BD9-81ED-4DB2-BD59-A6C34878D82A}">
                    <a16:rowId xmlns:a16="http://schemas.microsoft.com/office/drawing/2014/main" val="1864327565"/>
                  </a:ext>
                </a:extLst>
              </a:tr>
              <a:tr h="841247">
                <a:tc>
                  <a:txBody>
                    <a:bodyPr/>
                    <a:lstStyle/>
                    <a:p>
                      <a:pPr marL="342900" indent="-342900">
                        <a:buFont typeface="Wingdings" panose="05000000000000000000" pitchFamily="2" charset="2"/>
                        <a:buChar char="Ø"/>
                      </a:pPr>
                      <a:r>
                        <a:rPr lang="en-US" sz="2800" dirty="0">
                          <a:latin typeface="Cambria" panose="02040503050406030204" pitchFamily="18" charset="0"/>
                        </a:rPr>
                        <a:t>Registration of Memorandum and Articles of Association</a:t>
                      </a:r>
                      <a:endParaRPr lang="en-US" sz="2400" dirty="0">
                        <a:latin typeface="Cambria" panose="02040503050406030204" pitchFamily="18" charset="0"/>
                      </a:endParaRPr>
                    </a:p>
                  </a:txBody>
                  <a:tcPr/>
                </a:tc>
                <a:extLst>
                  <a:ext uri="{0D108BD9-81ED-4DB2-BD59-A6C34878D82A}">
                    <a16:rowId xmlns:a16="http://schemas.microsoft.com/office/drawing/2014/main" val="4236325662"/>
                  </a:ext>
                </a:extLst>
              </a:tr>
              <a:tr h="2896122">
                <a:tc>
                  <a:txBody>
                    <a:bodyPr/>
                    <a:lstStyle/>
                    <a:p>
                      <a:pPr marL="0" indent="0">
                        <a:buFont typeface="Wingdings" panose="05000000000000000000" pitchFamily="2" charset="2"/>
                        <a:buNone/>
                      </a:pPr>
                      <a:r>
                        <a:rPr lang="en-US" sz="2400" b="1" u="sng" dirty="0">
                          <a:latin typeface="Cambria" panose="02040503050406030204" pitchFamily="18" charset="0"/>
                        </a:rPr>
                        <a:t>Sub-Section (5)- Certificate:</a:t>
                      </a:r>
                    </a:p>
                    <a:p>
                      <a:pPr marL="0" indent="0">
                        <a:buFont typeface="Wingdings" panose="05000000000000000000" pitchFamily="2" charset="2"/>
                        <a:buNone/>
                      </a:pPr>
                      <a:endParaRPr lang="en-US" sz="2800" b="1" u="sng" dirty="0">
                        <a:latin typeface="Cambria" panose="02040503050406030204" pitchFamily="18" charset="0"/>
                      </a:endParaRPr>
                    </a:p>
                    <a:p>
                      <a:pPr marL="457200" indent="-457200">
                        <a:buFont typeface="+mj-lt"/>
                        <a:buAutoNum type="alphaLcParenR"/>
                      </a:pPr>
                      <a:r>
                        <a:rPr lang="en-US" sz="2000" kern="1200" dirty="0">
                          <a:solidFill>
                            <a:schemeClr val="dk1"/>
                          </a:solidFill>
                          <a:latin typeface="Cambria" panose="02040503050406030204" pitchFamily="18" charset="0"/>
                          <a:ea typeface="+mn-ea"/>
                          <a:cs typeface="+mn-cs"/>
                        </a:rPr>
                        <a:t>the name and registration number of the company; </a:t>
                      </a:r>
                    </a:p>
                    <a:p>
                      <a:pPr marL="457200" indent="-457200">
                        <a:buFont typeface="+mj-lt"/>
                        <a:buAutoNum type="alphaLcParenR"/>
                      </a:pPr>
                      <a:r>
                        <a:rPr lang="en-US" sz="2000" kern="1200" dirty="0">
                          <a:solidFill>
                            <a:schemeClr val="dk1"/>
                          </a:solidFill>
                          <a:latin typeface="Cambria" panose="02040503050406030204" pitchFamily="18" charset="0"/>
                          <a:ea typeface="+mn-ea"/>
                          <a:cs typeface="+mn-cs"/>
                        </a:rPr>
                        <a:t>the date of its incorporation;</a:t>
                      </a:r>
                    </a:p>
                    <a:p>
                      <a:pPr marL="457200" indent="-457200">
                        <a:buFont typeface="+mj-lt"/>
                        <a:buAutoNum type="alphaLcParenR"/>
                      </a:pPr>
                      <a:r>
                        <a:rPr lang="en-US" sz="2000" kern="1200" dirty="0">
                          <a:solidFill>
                            <a:schemeClr val="dk1"/>
                          </a:solidFill>
                          <a:latin typeface="Cambria" panose="02040503050406030204" pitchFamily="18" charset="0"/>
                          <a:ea typeface="+mn-ea"/>
                          <a:cs typeface="+mn-cs"/>
                        </a:rPr>
                        <a:t>whether it is a private or a public company; </a:t>
                      </a:r>
                    </a:p>
                    <a:p>
                      <a:pPr marL="457200" indent="-457200">
                        <a:buFont typeface="+mj-lt"/>
                        <a:buAutoNum type="alphaLcParenR"/>
                      </a:pPr>
                      <a:r>
                        <a:rPr lang="en-US" sz="2000" kern="1200" dirty="0">
                          <a:solidFill>
                            <a:schemeClr val="dk1"/>
                          </a:solidFill>
                          <a:latin typeface="Cambria" panose="02040503050406030204" pitchFamily="18" charset="0"/>
                          <a:ea typeface="+mn-ea"/>
                          <a:cs typeface="+mn-cs"/>
                        </a:rPr>
                        <a:t>whether it is a limited or unlimited company; and </a:t>
                      </a:r>
                    </a:p>
                    <a:p>
                      <a:r>
                        <a:rPr lang="en-US" sz="2000" kern="1200" dirty="0">
                          <a:solidFill>
                            <a:schemeClr val="dk1"/>
                          </a:solidFill>
                          <a:latin typeface="Cambria" panose="02040503050406030204" pitchFamily="18" charset="0"/>
                          <a:ea typeface="+mn-ea"/>
                          <a:cs typeface="+mn-cs"/>
                        </a:rPr>
                        <a:t>e)     if it is limited, whether it is limited by shares or limited by</a:t>
                      </a:r>
                    </a:p>
                    <a:p>
                      <a:r>
                        <a:rPr lang="en-US" sz="2000" kern="1200" dirty="0">
                          <a:solidFill>
                            <a:schemeClr val="dk1"/>
                          </a:solidFill>
                          <a:latin typeface="Cambria" panose="02040503050406030204" pitchFamily="18" charset="0"/>
                          <a:ea typeface="+mn-ea"/>
                          <a:cs typeface="+mn-cs"/>
                        </a:rPr>
                        <a:t>        guarantee. </a:t>
                      </a:r>
                    </a:p>
                    <a:p>
                      <a:pPr marL="457200" indent="-457200">
                        <a:buFont typeface="+mj-lt"/>
                        <a:buAutoNum type="alphaLcParenR"/>
                      </a:pPr>
                      <a:endParaRPr lang="en-US" sz="2000" kern="1200" dirty="0">
                        <a:solidFill>
                          <a:schemeClr val="dk1"/>
                        </a:solidFill>
                        <a:latin typeface="+mn-lt"/>
                        <a:ea typeface="+mn-ea"/>
                        <a:cs typeface="+mn-cs"/>
                      </a:endParaRPr>
                    </a:p>
                    <a:p>
                      <a:pPr marL="0" indent="0">
                        <a:buFont typeface="+mj-lt"/>
                        <a:buNone/>
                      </a:pP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3055853209"/>
                  </a:ext>
                </a:extLst>
              </a:tr>
            </a:tbl>
          </a:graphicData>
        </a:graphic>
      </p:graphicFrame>
    </p:spTree>
    <p:extLst>
      <p:ext uri="{BB962C8B-B14F-4D97-AF65-F5344CB8AC3E}">
        <p14:creationId xmlns:p14="http://schemas.microsoft.com/office/powerpoint/2010/main" val="283878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E3B-20C0-494D-A3C7-38A67C4B7E3E}"/>
              </a:ext>
            </a:extLst>
          </p:cNvPr>
          <p:cNvSpPr>
            <a:spLocks noGrp="1"/>
          </p:cNvSpPr>
          <p:nvPr>
            <p:ph type="ctrTitle"/>
          </p:nvPr>
        </p:nvSpPr>
        <p:spPr>
          <a:xfrm>
            <a:off x="3017521" y="305378"/>
            <a:ext cx="6281928" cy="1303965"/>
          </a:xfrm>
        </p:spPr>
        <p:txBody>
          <a:bodyPr>
            <a:noAutofit/>
          </a:bodyPr>
          <a:lstStyle/>
          <a:p>
            <a:pPr algn="ctr"/>
            <a:br>
              <a:rPr lang="en-US" sz="3200" dirty="0">
                <a:latin typeface="Algerian" panose="04020705040A02060702" pitchFamily="82" charset="0"/>
              </a:rPr>
            </a:br>
            <a:br>
              <a:rPr lang="en-US" sz="3200" dirty="0">
                <a:latin typeface="Algerian" panose="04020705040A02060702" pitchFamily="82" charset="0"/>
              </a:rPr>
            </a:br>
            <a:r>
              <a:rPr lang="en-US" sz="4400" u="sng" dirty="0">
                <a:latin typeface="Algerian" panose="04020705040A02060702" pitchFamily="82" charset="0"/>
              </a:rPr>
              <a:t>PRESCRIBED FILLINGS</a:t>
            </a:r>
            <a:br>
              <a:rPr lang="en-US" sz="3200" dirty="0">
                <a:latin typeface="Algerian" panose="04020705040A02060702" pitchFamily="82" charset="0"/>
              </a:rPr>
            </a:br>
            <a:endParaRPr lang="en-US" sz="3200" u="sng" dirty="0">
              <a:latin typeface="Algerian" panose="04020705040A02060702" pitchFamily="82" charset="0"/>
            </a:endParaRPr>
          </a:p>
        </p:txBody>
      </p:sp>
      <p:graphicFrame>
        <p:nvGraphicFramePr>
          <p:cNvPr id="4" name="Table 3">
            <a:extLst>
              <a:ext uri="{FF2B5EF4-FFF2-40B4-BE49-F238E27FC236}">
                <a16:creationId xmlns:a16="http://schemas.microsoft.com/office/drawing/2014/main" id="{6CA43260-D638-4C4C-9942-0002FA3585C2}"/>
              </a:ext>
            </a:extLst>
          </p:cNvPr>
          <p:cNvGraphicFramePr>
            <a:graphicFrameLocks noGrp="1"/>
          </p:cNvGraphicFramePr>
          <p:nvPr>
            <p:extLst>
              <p:ext uri="{D42A27DB-BD31-4B8C-83A1-F6EECF244321}">
                <p14:modId xmlns:p14="http://schemas.microsoft.com/office/powerpoint/2010/main" val="2150836790"/>
              </p:ext>
            </p:extLst>
          </p:nvPr>
        </p:nvGraphicFramePr>
        <p:xfrm>
          <a:off x="926440" y="1371601"/>
          <a:ext cx="10229239" cy="4636678"/>
        </p:xfrm>
        <a:graphic>
          <a:graphicData uri="http://schemas.openxmlformats.org/drawingml/2006/table">
            <a:tbl>
              <a:tblPr firstRow="1" bandRow="1">
                <a:tableStyleId>{5C22544A-7EE6-4342-B048-85BDC9FD1C3A}</a:tableStyleId>
              </a:tblPr>
              <a:tblGrid>
                <a:gridCol w="10229239">
                  <a:extLst>
                    <a:ext uri="{9D8B030D-6E8A-4147-A177-3AD203B41FA5}">
                      <a16:colId xmlns:a16="http://schemas.microsoft.com/office/drawing/2014/main" val="2483349267"/>
                    </a:ext>
                  </a:extLst>
                </a:gridCol>
              </a:tblGrid>
              <a:tr h="617150">
                <a:tc>
                  <a:txBody>
                    <a:bodyPr/>
                    <a:lstStyle/>
                    <a:p>
                      <a:pPr algn="ctr"/>
                      <a:endParaRPr lang="en-US" sz="2800" dirty="0">
                        <a:latin typeface="Cambria" panose="02040503050406030204" pitchFamily="18" charset="0"/>
                      </a:endParaRPr>
                    </a:p>
                  </a:txBody>
                  <a:tcPr/>
                </a:tc>
                <a:extLst>
                  <a:ext uri="{0D108BD9-81ED-4DB2-BD59-A6C34878D82A}">
                    <a16:rowId xmlns:a16="http://schemas.microsoft.com/office/drawing/2014/main" val="1864327565"/>
                  </a:ext>
                </a:extLst>
              </a:tr>
              <a:tr h="1596480">
                <a:tc>
                  <a:txBody>
                    <a:bodyPr/>
                    <a:lstStyle/>
                    <a:p>
                      <a:pPr marL="342900" indent="-342900">
                        <a:buFont typeface="Wingdings" panose="05000000000000000000" pitchFamily="2" charset="2"/>
                        <a:buChar char="Ø"/>
                      </a:pPr>
                      <a:endParaRPr lang="en-US" sz="2800" dirty="0">
                        <a:latin typeface="Cambria" panose="02040503050406030204" pitchFamily="18" charset="0"/>
                      </a:endParaRPr>
                    </a:p>
                    <a:p>
                      <a:pPr marL="342900" indent="-342900">
                        <a:buFont typeface="Wingdings" panose="05000000000000000000" pitchFamily="2" charset="2"/>
                        <a:buChar char="Ø"/>
                      </a:pPr>
                      <a:r>
                        <a:rPr lang="en-US" sz="2800" dirty="0">
                          <a:latin typeface="Cambria" panose="02040503050406030204" pitchFamily="18" charset="0"/>
                        </a:rPr>
                        <a:t>Annual Return- Form ‘A’</a:t>
                      </a:r>
                    </a:p>
                    <a:p>
                      <a:pPr marL="342900" indent="-342900">
                        <a:buFont typeface="Wingdings" panose="05000000000000000000" pitchFamily="2" charset="2"/>
                        <a:buChar char="Ø"/>
                      </a:pPr>
                      <a:r>
                        <a:rPr lang="en-US" sz="2800" dirty="0">
                          <a:latin typeface="Cambria" panose="02040503050406030204" pitchFamily="18" charset="0"/>
                        </a:rPr>
                        <a:t>Form 29- Director and other Company Officers (Form 28)</a:t>
                      </a:r>
                    </a:p>
                    <a:p>
                      <a:pPr marL="0" indent="0">
                        <a:buFont typeface="Wingdings" panose="05000000000000000000" pitchFamily="2" charset="2"/>
                        <a:buNone/>
                      </a:pPr>
                      <a:endParaRPr lang="en-US" sz="2800" dirty="0">
                        <a:latin typeface="Cambria" panose="02040503050406030204" pitchFamily="18" charset="0"/>
                      </a:endParaRPr>
                    </a:p>
                  </a:txBody>
                  <a:tcPr/>
                </a:tc>
                <a:extLst>
                  <a:ext uri="{0D108BD9-81ED-4DB2-BD59-A6C34878D82A}">
                    <a16:rowId xmlns:a16="http://schemas.microsoft.com/office/drawing/2014/main" val="4236325662"/>
                  </a:ext>
                </a:extLst>
              </a:tr>
              <a:tr h="2221208">
                <a:tc>
                  <a:txBody>
                    <a:bodyPr/>
                    <a:lstStyle/>
                    <a:p>
                      <a:pPr marL="342900" indent="-342900">
                        <a:buFont typeface="Wingdings" panose="05000000000000000000" pitchFamily="2" charset="2"/>
                        <a:buChar char="Ø"/>
                      </a:pPr>
                      <a:r>
                        <a:rPr lang="en-US" sz="2800" b="0" u="none" kern="1200" dirty="0">
                          <a:solidFill>
                            <a:schemeClr val="dk1"/>
                          </a:solidFill>
                          <a:latin typeface="Cambria" panose="02040503050406030204" pitchFamily="18" charset="0"/>
                          <a:ea typeface="+mn-ea"/>
                          <a:cs typeface="+mn-cs"/>
                        </a:rPr>
                        <a:t>Form 3- Return of Allotment ( Form 3A- 3B)</a:t>
                      </a:r>
                    </a:p>
                    <a:p>
                      <a:pPr marL="342900" indent="-342900">
                        <a:buFont typeface="Wingdings" panose="05000000000000000000" pitchFamily="2" charset="2"/>
                        <a:buChar char="Ø"/>
                      </a:pPr>
                      <a:r>
                        <a:rPr lang="en-US" sz="2800" b="0" u="none" kern="1200" dirty="0">
                          <a:solidFill>
                            <a:schemeClr val="dk1"/>
                          </a:solidFill>
                          <a:latin typeface="Cambria" panose="02040503050406030204" pitchFamily="18" charset="0"/>
                          <a:ea typeface="+mn-ea"/>
                          <a:cs typeface="+mn-cs"/>
                        </a:rPr>
                        <a:t>Form 26- Special Resolution</a:t>
                      </a:r>
                      <a:endParaRPr lang="en-US" sz="2800" b="0" u="none" kern="1200" dirty="0">
                        <a:solidFill>
                          <a:schemeClr val="dk1"/>
                        </a:solidFill>
                        <a:latin typeface="+mn-lt"/>
                        <a:ea typeface="+mn-ea"/>
                        <a:cs typeface="+mn-cs"/>
                      </a:endParaRPr>
                    </a:p>
                    <a:p>
                      <a:pPr marL="0" indent="0">
                        <a:buFont typeface="+mj-lt"/>
                        <a:buNone/>
                      </a:pPr>
                      <a:endParaRPr lang="en-US" sz="2800" kern="1200" dirty="0">
                        <a:solidFill>
                          <a:schemeClr val="dk1"/>
                        </a:solidFill>
                        <a:latin typeface="+mn-lt"/>
                        <a:ea typeface="+mn-ea"/>
                        <a:cs typeface="+mn-cs"/>
                      </a:endParaRPr>
                    </a:p>
                  </a:txBody>
                  <a:tcPr/>
                </a:tc>
                <a:extLst>
                  <a:ext uri="{0D108BD9-81ED-4DB2-BD59-A6C34878D82A}">
                    <a16:rowId xmlns:a16="http://schemas.microsoft.com/office/drawing/2014/main" val="3055853209"/>
                  </a:ext>
                </a:extLst>
              </a:tr>
            </a:tbl>
          </a:graphicData>
        </a:graphic>
      </p:graphicFrame>
    </p:spTree>
    <p:extLst>
      <p:ext uri="{BB962C8B-B14F-4D97-AF65-F5344CB8AC3E}">
        <p14:creationId xmlns:p14="http://schemas.microsoft.com/office/powerpoint/2010/main" val="36864205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TotalTime>
  <Words>1017</Words>
  <Application>Microsoft Office PowerPoint</Application>
  <PresentationFormat>Widescreen</PresentationFormat>
  <Paragraphs>143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Arial</vt:lpstr>
      <vt:lpstr>Calibri</vt:lpstr>
      <vt:lpstr>Cambria</vt:lpstr>
      <vt:lpstr>Gill Sans MT</vt:lpstr>
      <vt:lpstr>Wingdings</vt:lpstr>
      <vt:lpstr>Gallery</vt:lpstr>
      <vt:lpstr>  </vt:lpstr>
      <vt:lpstr>  </vt:lpstr>
      <vt:lpstr>PREAMBLE</vt:lpstr>
      <vt:lpstr>Companies act, 2017 STRUCTURE</vt:lpstr>
      <vt:lpstr>legal</vt:lpstr>
      <vt:lpstr>memorandum</vt:lpstr>
      <vt:lpstr>Articles</vt:lpstr>
      <vt:lpstr>Section 16</vt:lpstr>
      <vt:lpstr>  PRESCRIBED FILLINGS </vt:lpstr>
      <vt:lpstr>Winding -up</vt:lpstr>
      <vt:lpstr>Section 301</vt:lpstr>
      <vt:lpstr>Section 301</vt:lpstr>
      <vt:lpstr>Section 301</vt:lpstr>
      <vt:lpstr>Section 347</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dc:creator>
  <cp:lastModifiedBy>Kiran</cp:lastModifiedBy>
  <cp:revision>89</cp:revision>
  <cp:lastPrinted>2018-02-15T07:47:04Z</cp:lastPrinted>
  <dcterms:created xsi:type="dcterms:W3CDTF">2018-02-15T04:41:18Z</dcterms:created>
  <dcterms:modified xsi:type="dcterms:W3CDTF">2018-02-15T10:28:27Z</dcterms:modified>
</cp:coreProperties>
</file>